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63" r:id="rId2"/>
    <p:sldMasterId id="2147483708" r:id="rId3"/>
  </p:sldMasterIdLst>
  <p:notesMasterIdLst>
    <p:notesMasterId r:id="rId33"/>
  </p:notesMasterIdLst>
  <p:handoutMasterIdLst>
    <p:handoutMasterId r:id="rId34"/>
  </p:handoutMasterIdLst>
  <p:sldIdLst>
    <p:sldId id="562" r:id="rId4"/>
    <p:sldId id="546" r:id="rId5"/>
    <p:sldId id="523" r:id="rId6"/>
    <p:sldId id="561" r:id="rId7"/>
    <p:sldId id="524" r:id="rId8"/>
    <p:sldId id="547" r:id="rId9"/>
    <p:sldId id="548" r:id="rId10"/>
    <p:sldId id="527" r:id="rId11"/>
    <p:sldId id="549" r:id="rId12"/>
    <p:sldId id="539" r:id="rId13"/>
    <p:sldId id="554" r:id="rId14"/>
    <p:sldId id="528" r:id="rId15"/>
    <p:sldId id="570" r:id="rId16"/>
    <p:sldId id="544" r:id="rId17"/>
    <p:sldId id="555" r:id="rId18"/>
    <p:sldId id="557" r:id="rId19"/>
    <p:sldId id="559" r:id="rId20"/>
    <p:sldId id="564" r:id="rId21"/>
    <p:sldId id="563" r:id="rId22"/>
    <p:sldId id="545" r:id="rId23"/>
    <p:sldId id="567" r:id="rId24"/>
    <p:sldId id="565" r:id="rId25"/>
    <p:sldId id="553" r:id="rId26"/>
    <p:sldId id="569" r:id="rId27"/>
    <p:sldId id="552" r:id="rId28"/>
    <p:sldId id="566" r:id="rId29"/>
    <p:sldId id="571" r:id="rId30"/>
    <p:sldId id="568" r:id="rId31"/>
    <p:sldId id="500" r:id="rId3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ABF51C-4B51-7E4C-92C1-EAB6EF2A7EC5}">
          <p14:sldIdLst>
            <p14:sldId id="562"/>
            <p14:sldId id="546"/>
            <p14:sldId id="523"/>
            <p14:sldId id="561"/>
            <p14:sldId id="524"/>
            <p14:sldId id="547"/>
            <p14:sldId id="548"/>
            <p14:sldId id="527"/>
            <p14:sldId id="549"/>
            <p14:sldId id="539"/>
            <p14:sldId id="554"/>
            <p14:sldId id="528"/>
            <p14:sldId id="570"/>
            <p14:sldId id="544"/>
            <p14:sldId id="555"/>
            <p14:sldId id="557"/>
            <p14:sldId id="559"/>
            <p14:sldId id="564"/>
            <p14:sldId id="563"/>
            <p14:sldId id="545"/>
            <p14:sldId id="567"/>
            <p14:sldId id="565"/>
            <p14:sldId id="553"/>
            <p14:sldId id="569"/>
            <p14:sldId id="552"/>
            <p14:sldId id="566"/>
            <p14:sldId id="571"/>
            <p14:sldId id="568"/>
            <p14:sldId id="500"/>
          </p14:sldIdLst>
        </p14:section>
        <p14:section name="Untitled Section" id="{83DCE2DC-25FA-4840-9FA2-980C8041129A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di Okuneye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FF14"/>
    <a:srgbClr val="009EF4"/>
    <a:srgbClr val="FCD49E"/>
    <a:srgbClr val="FFF0B7"/>
    <a:srgbClr val="FFE175"/>
    <a:srgbClr val="FFCE19"/>
    <a:srgbClr val="9BE2FF"/>
    <a:srgbClr val="007EB0"/>
    <a:srgbClr val="69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 autoAdjust="0"/>
    <p:restoredTop sz="99336" autoAdjust="0"/>
  </p:normalViewPr>
  <p:slideViewPr>
    <p:cSldViewPr snapToGrid="0">
      <p:cViewPr>
        <p:scale>
          <a:sx n="75" d="100"/>
          <a:sy n="75" d="100"/>
        </p:scale>
        <p:origin x="-1960" y="-344"/>
      </p:cViewPr>
      <p:guideLst>
        <p:guide orient="horz" pos="1769"/>
        <p:guide pos="5547"/>
        <p:guide pos="2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notesViewPr>
    <p:cSldViewPr snapToGrid="0">
      <p:cViewPr varScale="1">
        <p:scale>
          <a:sx n="52" d="100"/>
          <a:sy n="52" d="100"/>
        </p:scale>
        <p:origin x="-2832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83280-2442-4778-9FFB-1B7A71F334B4}" type="doc">
      <dgm:prSet loTypeId="urn:microsoft.com/office/officeart/2005/8/layout/arrow2" loCatId="process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42E89599-A8EA-41FE-A253-E0F941E49AB6}">
      <dgm:prSet phldrT="[Text]" custT="1"/>
      <dgm:spPr/>
      <dgm:t>
        <a:bodyPr/>
        <a:lstStyle/>
        <a:p>
          <a:endParaRPr lang="en-US" sz="800" b="0" dirty="0" smtClean="0"/>
        </a:p>
        <a:p>
          <a:r>
            <a:rPr lang="en-US" sz="1000" b="0" dirty="0" smtClean="0"/>
            <a:t>1.8m Antenna</a:t>
          </a:r>
        </a:p>
        <a:p>
          <a:r>
            <a:rPr lang="en-US" sz="1000" b="0" dirty="0" smtClean="0"/>
            <a:t>5/10/20W</a:t>
          </a:r>
        </a:p>
        <a:p>
          <a:r>
            <a:rPr lang="en-US" sz="1000" b="0" dirty="0" smtClean="0"/>
            <a:t>VSAT Modem</a:t>
          </a:r>
          <a:endParaRPr lang="en-US" sz="1000" b="0" dirty="0"/>
        </a:p>
      </dgm:t>
    </dgm:pt>
    <dgm:pt modelId="{63054272-EE68-4E67-89E5-BE8FC973D792}" type="parTrans" cxnId="{C31C36A3-9919-4BC6-A0F8-74811756959C}">
      <dgm:prSet/>
      <dgm:spPr/>
      <dgm:t>
        <a:bodyPr/>
        <a:lstStyle/>
        <a:p>
          <a:endParaRPr lang="en-US" sz="2000" b="0"/>
        </a:p>
      </dgm:t>
    </dgm:pt>
    <dgm:pt modelId="{FE4B8B13-546B-41EE-9322-6AD17E07D4F6}" type="sibTrans" cxnId="{C31C36A3-9919-4BC6-A0F8-74811756959C}">
      <dgm:prSet/>
      <dgm:spPr/>
      <dgm:t>
        <a:bodyPr/>
        <a:lstStyle/>
        <a:p>
          <a:endParaRPr lang="en-US" sz="2000" b="0"/>
        </a:p>
      </dgm:t>
    </dgm:pt>
    <dgm:pt modelId="{63F0941E-E03C-46B5-B730-76D87FACE6E5}">
      <dgm:prSet phldrT="[Text]" custT="1"/>
      <dgm:spPr/>
      <dgm:t>
        <a:bodyPr/>
        <a:lstStyle/>
        <a:p>
          <a:endParaRPr lang="en-US" sz="800" b="0" dirty="0" smtClean="0"/>
        </a:p>
        <a:p>
          <a:r>
            <a:rPr lang="en-US" sz="1000" b="0" dirty="0" smtClean="0"/>
            <a:t>2.4m Antenna</a:t>
          </a:r>
        </a:p>
        <a:p>
          <a:r>
            <a:rPr lang="en-US" sz="1000" b="0" dirty="0" smtClean="0"/>
            <a:t>5/10/20/40W</a:t>
          </a:r>
        </a:p>
        <a:p>
          <a:r>
            <a:rPr lang="en-US" sz="1000" b="0" dirty="0" smtClean="0"/>
            <a:t>High Data Rate  or VSAT  Modem</a:t>
          </a:r>
        </a:p>
        <a:p>
          <a:endParaRPr lang="en-US" sz="800" b="0" dirty="0"/>
        </a:p>
      </dgm:t>
    </dgm:pt>
    <dgm:pt modelId="{32E6E1E9-167D-40B8-9611-0A8943D67861}" type="parTrans" cxnId="{E7C88546-BBF4-42E7-9961-FD7247A8B8AE}">
      <dgm:prSet/>
      <dgm:spPr/>
      <dgm:t>
        <a:bodyPr/>
        <a:lstStyle/>
        <a:p>
          <a:endParaRPr lang="en-US" sz="2000" b="0"/>
        </a:p>
      </dgm:t>
    </dgm:pt>
    <dgm:pt modelId="{9A7E1EDE-4E4B-447F-B20E-E50285F6F906}" type="sibTrans" cxnId="{E7C88546-BBF4-42E7-9961-FD7247A8B8AE}">
      <dgm:prSet/>
      <dgm:spPr/>
      <dgm:t>
        <a:bodyPr/>
        <a:lstStyle/>
        <a:p>
          <a:endParaRPr lang="en-US" sz="2000" b="0"/>
        </a:p>
      </dgm:t>
    </dgm:pt>
    <dgm:pt modelId="{FB9FA0FD-97DA-4190-8951-7A82BCA249CE}">
      <dgm:prSet phldrT="[Text]" custT="1"/>
      <dgm:spPr/>
      <dgm:t>
        <a:bodyPr/>
        <a:lstStyle/>
        <a:p>
          <a:endParaRPr lang="en-US" sz="800" b="0" dirty="0" smtClean="0"/>
        </a:p>
        <a:p>
          <a:r>
            <a:rPr lang="en-US" sz="1000" b="0" dirty="0" smtClean="0"/>
            <a:t>4.5m </a:t>
          </a:r>
        </a:p>
        <a:p>
          <a:r>
            <a:rPr lang="en-US" sz="1000" b="0" dirty="0" smtClean="0"/>
            <a:t>40/500/750W</a:t>
          </a:r>
        </a:p>
        <a:p>
          <a:r>
            <a:rPr lang="en-US" sz="1000" b="0" dirty="0" smtClean="0"/>
            <a:t>High Data Rate Modem</a:t>
          </a:r>
          <a:endParaRPr lang="en-US" sz="1000" b="0" dirty="0"/>
        </a:p>
      </dgm:t>
    </dgm:pt>
    <dgm:pt modelId="{F2E3DA37-4543-4433-997D-0893CAB06087}" type="parTrans" cxnId="{53372297-BD40-41DD-BD1E-CDAB3E9339A4}">
      <dgm:prSet/>
      <dgm:spPr/>
      <dgm:t>
        <a:bodyPr/>
        <a:lstStyle/>
        <a:p>
          <a:endParaRPr lang="en-US" sz="2000" b="0"/>
        </a:p>
      </dgm:t>
    </dgm:pt>
    <dgm:pt modelId="{F6F1F0B5-5E45-49EC-A8BF-B892A6894D3F}" type="sibTrans" cxnId="{53372297-BD40-41DD-BD1E-CDAB3E9339A4}">
      <dgm:prSet/>
      <dgm:spPr/>
      <dgm:t>
        <a:bodyPr/>
        <a:lstStyle/>
        <a:p>
          <a:endParaRPr lang="en-US" sz="2000" b="0"/>
        </a:p>
      </dgm:t>
    </dgm:pt>
    <dgm:pt modelId="{8F055F48-8FB3-496F-8257-DEE8D852B5BD}">
      <dgm:prSet phldrT="[Text]" custT="1"/>
      <dgm:spPr/>
      <dgm:t>
        <a:bodyPr/>
        <a:lstStyle/>
        <a:p>
          <a:endParaRPr lang="en-US" sz="800" b="0" dirty="0" smtClean="0"/>
        </a:p>
        <a:p>
          <a:r>
            <a:rPr lang="en-US" sz="1000" b="0" dirty="0" smtClean="0"/>
            <a:t>7.3m</a:t>
          </a:r>
          <a:br>
            <a:rPr lang="en-US" sz="1000" b="0" dirty="0" smtClean="0"/>
          </a:br>
          <a:r>
            <a:rPr lang="en-US" sz="1000" b="0" dirty="0" smtClean="0"/>
            <a:t>500/750W</a:t>
          </a:r>
          <a:br>
            <a:rPr lang="en-US" sz="1000" b="0" dirty="0" smtClean="0"/>
          </a:br>
          <a:r>
            <a:rPr lang="en-US" sz="1000" b="0" dirty="0" smtClean="0"/>
            <a:t>High Data Rate  Modem</a:t>
          </a:r>
          <a:endParaRPr lang="en-US" sz="1000" b="0" dirty="0"/>
        </a:p>
      </dgm:t>
    </dgm:pt>
    <dgm:pt modelId="{BA7AB3B5-9EA3-4D92-A351-4FC90C2AF9E7}" type="parTrans" cxnId="{5C8FEDEB-7512-4C42-BEFB-F4FA2D59373D}">
      <dgm:prSet/>
      <dgm:spPr/>
      <dgm:t>
        <a:bodyPr/>
        <a:lstStyle/>
        <a:p>
          <a:endParaRPr lang="en-US" sz="2000" b="0"/>
        </a:p>
      </dgm:t>
    </dgm:pt>
    <dgm:pt modelId="{2B496721-C3AE-4C32-B3D3-DC9C23225174}" type="sibTrans" cxnId="{5C8FEDEB-7512-4C42-BEFB-F4FA2D59373D}">
      <dgm:prSet/>
      <dgm:spPr/>
      <dgm:t>
        <a:bodyPr/>
        <a:lstStyle/>
        <a:p>
          <a:endParaRPr lang="en-US" sz="2000" b="0"/>
        </a:p>
      </dgm:t>
    </dgm:pt>
    <dgm:pt modelId="{F6718787-D773-4FA0-8075-47319C6B4DE3}" type="pres">
      <dgm:prSet presAssocID="{2F683280-2442-4778-9FFB-1B7A71F334B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704AF4-B26F-48B0-8D40-C089ACA3E46B}" type="pres">
      <dgm:prSet presAssocID="{2F683280-2442-4778-9FFB-1B7A71F334B4}" presName="arrow" presStyleLbl="bgShp" presStyleIdx="0" presStyleCnt="1"/>
      <dgm:spPr/>
    </dgm:pt>
    <dgm:pt modelId="{44A24559-629D-4641-BD9B-1C13D47BECCC}" type="pres">
      <dgm:prSet presAssocID="{2F683280-2442-4778-9FFB-1B7A71F334B4}" presName="arrowDiagram4" presStyleCnt="0"/>
      <dgm:spPr/>
    </dgm:pt>
    <dgm:pt modelId="{5F1D4622-0AFD-4D74-B9FC-0BEBB70AD80B}" type="pres">
      <dgm:prSet presAssocID="{42E89599-A8EA-41FE-A253-E0F941E49AB6}" presName="bullet4a" presStyleLbl="node1" presStyleIdx="0" presStyleCnt="4"/>
      <dgm:spPr/>
    </dgm:pt>
    <dgm:pt modelId="{BF4D9938-D33E-4D04-989B-DB462446AD7A}" type="pres">
      <dgm:prSet presAssocID="{42E89599-A8EA-41FE-A253-E0F941E49AB6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33EBA4-5FA7-4724-9171-6E7384CE1BE7}" type="pres">
      <dgm:prSet presAssocID="{63F0941E-E03C-46B5-B730-76D87FACE6E5}" presName="bullet4b" presStyleLbl="node1" presStyleIdx="1" presStyleCnt="4"/>
      <dgm:spPr/>
    </dgm:pt>
    <dgm:pt modelId="{B90292B2-E65D-47D7-9FE0-FDD4C76521D6}" type="pres">
      <dgm:prSet presAssocID="{63F0941E-E03C-46B5-B730-76D87FACE6E5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81814-E69E-4EE6-9C7C-555590E10418}" type="pres">
      <dgm:prSet presAssocID="{FB9FA0FD-97DA-4190-8951-7A82BCA249CE}" presName="bullet4c" presStyleLbl="node1" presStyleIdx="2" presStyleCnt="4"/>
      <dgm:spPr/>
    </dgm:pt>
    <dgm:pt modelId="{5603416F-5C4E-4DEE-8E0E-F9FC63CE6CC9}" type="pres">
      <dgm:prSet presAssocID="{FB9FA0FD-97DA-4190-8951-7A82BCA249CE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C9A0A-9B53-4EA9-89AD-A93554DA4ECF}" type="pres">
      <dgm:prSet presAssocID="{8F055F48-8FB3-496F-8257-DEE8D852B5BD}" presName="bullet4d" presStyleLbl="node1" presStyleIdx="3" presStyleCnt="4"/>
      <dgm:spPr/>
    </dgm:pt>
    <dgm:pt modelId="{6D0FA819-A9F4-466D-B542-CA370A3638D9}" type="pres">
      <dgm:prSet presAssocID="{8F055F48-8FB3-496F-8257-DEE8D852B5BD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0F19F6-4F92-B946-9E19-DB4CAA325CA3}" type="presOf" srcId="{42E89599-A8EA-41FE-A253-E0F941E49AB6}" destId="{BF4D9938-D33E-4D04-989B-DB462446AD7A}" srcOrd="0" destOrd="0" presId="urn:microsoft.com/office/officeart/2005/8/layout/arrow2"/>
    <dgm:cxn modelId="{E7C88546-BBF4-42E7-9961-FD7247A8B8AE}" srcId="{2F683280-2442-4778-9FFB-1B7A71F334B4}" destId="{63F0941E-E03C-46B5-B730-76D87FACE6E5}" srcOrd="1" destOrd="0" parTransId="{32E6E1E9-167D-40B8-9611-0A8943D67861}" sibTransId="{9A7E1EDE-4E4B-447F-B20E-E50285F6F906}"/>
    <dgm:cxn modelId="{5F27F36A-FD74-9B48-8398-FA67D35669FF}" type="presOf" srcId="{63F0941E-E03C-46B5-B730-76D87FACE6E5}" destId="{B90292B2-E65D-47D7-9FE0-FDD4C76521D6}" srcOrd="0" destOrd="0" presId="urn:microsoft.com/office/officeart/2005/8/layout/arrow2"/>
    <dgm:cxn modelId="{8A40B0E1-E14C-8B46-98AE-A8519BC43252}" type="presOf" srcId="{8F055F48-8FB3-496F-8257-DEE8D852B5BD}" destId="{6D0FA819-A9F4-466D-B542-CA370A3638D9}" srcOrd="0" destOrd="0" presId="urn:microsoft.com/office/officeart/2005/8/layout/arrow2"/>
    <dgm:cxn modelId="{53372297-BD40-41DD-BD1E-CDAB3E9339A4}" srcId="{2F683280-2442-4778-9FFB-1B7A71F334B4}" destId="{FB9FA0FD-97DA-4190-8951-7A82BCA249CE}" srcOrd="2" destOrd="0" parTransId="{F2E3DA37-4543-4433-997D-0893CAB06087}" sibTransId="{F6F1F0B5-5E45-49EC-A8BF-B892A6894D3F}"/>
    <dgm:cxn modelId="{C31C36A3-9919-4BC6-A0F8-74811756959C}" srcId="{2F683280-2442-4778-9FFB-1B7A71F334B4}" destId="{42E89599-A8EA-41FE-A253-E0F941E49AB6}" srcOrd="0" destOrd="0" parTransId="{63054272-EE68-4E67-89E5-BE8FC973D792}" sibTransId="{FE4B8B13-546B-41EE-9322-6AD17E07D4F6}"/>
    <dgm:cxn modelId="{5C8FEDEB-7512-4C42-BEFB-F4FA2D59373D}" srcId="{2F683280-2442-4778-9FFB-1B7A71F334B4}" destId="{8F055F48-8FB3-496F-8257-DEE8D852B5BD}" srcOrd="3" destOrd="0" parTransId="{BA7AB3B5-9EA3-4D92-A351-4FC90C2AF9E7}" sibTransId="{2B496721-C3AE-4C32-B3D3-DC9C23225174}"/>
    <dgm:cxn modelId="{560881AC-598F-014C-8292-6C63F2408699}" type="presOf" srcId="{2F683280-2442-4778-9FFB-1B7A71F334B4}" destId="{F6718787-D773-4FA0-8075-47319C6B4DE3}" srcOrd="0" destOrd="0" presId="urn:microsoft.com/office/officeart/2005/8/layout/arrow2"/>
    <dgm:cxn modelId="{A5FCDF9B-6BC6-9445-84F8-1AD044C90E07}" type="presOf" srcId="{FB9FA0FD-97DA-4190-8951-7A82BCA249CE}" destId="{5603416F-5C4E-4DEE-8E0E-F9FC63CE6CC9}" srcOrd="0" destOrd="0" presId="urn:microsoft.com/office/officeart/2005/8/layout/arrow2"/>
    <dgm:cxn modelId="{997A3054-E936-E54E-835D-A7DA6BB908C0}" type="presParOf" srcId="{F6718787-D773-4FA0-8075-47319C6B4DE3}" destId="{01704AF4-B26F-48B0-8D40-C089ACA3E46B}" srcOrd="0" destOrd="0" presId="urn:microsoft.com/office/officeart/2005/8/layout/arrow2"/>
    <dgm:cxn modelId="{1726E256-5B5C-234E-8E1D-EE29D335BA16}" type="presParOf" srcId="{F6718787-D773-4FA0-8075-47319C6B4DE3}" destId="{44A24559-629D-4641-BD9B-1C13D47BECCC}" srcOrd="1" destOrd="0" presId="urn:microsoft.com/office/officeart/2005/8/layout/arrow2"/>
    <dgm:cxn modelId="{CF595A0C-0311-DE47-8D26-34E92BE2EF04}" type="presParOf" srcId="{44A24559-629D-4641-BD9B-1C13D47BECCC}" destId="{5F1D4622-0AFD-4D74-B9FC-0BEBB70AD80B}" srcOrd="0" destOrd="0" presId="urn:microsoft.com/office/officeart/2005/8/layout/arrow2"/>
    <dgm:cxn modelId="{C4989A70-B812-AF40-9ABC-46B0632F734B}" type="presParOf" srcId="{44A24559-629D-4641-BD9B-1C13D47BECCC}" destId="{BF4D9938-D33E-4D04-989B-DB462446AD7A}" srcOrd="1" destOrd="0" presId="urn:microsoft.com/office/officeart/2005/8/layout/arrow2"/>
    <dgm:cxn modelId="{D88F1878-D1CF-4743-9DC8-22DD63963EBC}" type="presParOf" srcId="{44A24559-629D-4641-BD9B-1C13D47BECCC}" destId="{CA33EBA4-5FA7-4724-9171-6E7384CE1BE7}" srcOrd="2" destOrd="0" presId="urn:microsoft.com/office/officeart/2005/8/layout/arrow2"/>
    <dgm:cxn modelId="{0A103E98-96E6-5844-AC79-FE533F6D5329}" type="presParOf" srcId="{44A24559-629D-4641-BD9B-1C13D47BECCC}" destId="{B90292B2-E65D-47D7-9FE0-FDD4C76521D6}" srcOrd="3" destOrd="0" presId="urn:microsoft.com/office/officeart/2005/8/layout/arrow2"/>
    <dgm:cxn modelId="{AA99D213-FDA0-9741-8A30-A480408B5277}" type="presParOf" srcId="{44A24559-629D-4641-BD9B-1C13D47BECCC}" destId="{66281814-E69E-4EE6-9C7C-555590E10418}" srcOrd="4" destOrd="0" presId="urn:microsoft.com/office/officeart/2005/8/layout/arrow2"/>
    <dgm:cxn modelId="{69CC4406-93FB-6748-B1AE-A3AFCA8F6CEA}" type="presParOf" srcId="{44A24559-629D-4641-BD9B-1C13D47BECCC}" destId="{5603416F-5C4E-4DEE-8E0E-F9FC63CE6CC9}" srcOrd="5" destOrd="0" presId="urn:microsoft.com/office/officeart/2005/8/layout/arrow2"/>
    <dgm:cxn modelId="{33C512E3-C196-5844-9399-6ECB612AA7E2}" type="presParOf" srcId="{44A24559-629D-4641-BD9B-1C13D47BECCC}" destId="{A6BC9A0A-9B53-4EA9-89AD-A93554DA4ECF}" srcOrd="6" destOrd="0" presId="urn:microsoft.com/office/officeart/2005/8/layout/arrow2"/>
    <dgm:cxn modelId="{3F9A0435-A29E-2249-953C-6749ED61D0AE}" type="presParOf" srcId="{44A24559-629D-4641-BD9B-1C13D47BECCC}" destId="{6D0FA819-A9F4-466D-B542-CA370A3638D9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04AF4-B26F-48B0-8D40-C089ACA3E46B}">
      <dsp:nvSpPr>
        <dsp:cNvPr id="0" name=""/>
        <dsp:cNvSpPr/>
      </dsp:nvSpPr>
      <dsp:spPr>
        <a:xfrm>
          <a:off x="0" y="150664"/>
          <a:ext cx="5352255" cy="334515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D4622-0AFD-4D74-B9FC-0BEBB70AD80B}">
      <dsp:nvSpPr>
        <dsp:cNvPr id="0" name=""/>
        <dsp:cNvSpPr/>
      </dsp:nvSpPr>
      <dsp:spPr>
        <a:xfrm>
          <a:off x="527197" y="2638124"/>
          <a:ext cx="123101" cy="1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D9938-D33E-4D04-989B-DB462446AD7A}">
      <dsp:nvSpPr>
        <dsp:cNvPr id="0" name=""/>
        <dsp:cNvSpPr/>
      </dsp:nvSpPr>
      <dsp:spPr>
        <a:xfrm>
          <a:off x="588748" y="2699675"/>
          <a:ext cx="915235" cy="79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29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1.8m Antenna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5/10/20W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VSAT Modem</a:t>
          </a:r>
          <a:endParaRPr lang="en-US" sz="1000" b="0" kern="1200" dirty="0"/>
        </a:p>
      </dsp:txBody>
      <dsp:txXfrm>
        <a:off x="588748" y="2699675"/>
        <a:ext cx="915235" cy="796147"/>
      </dsp:txXfrm>
    </dsp:sp>
    <dsp:sp modelId="{CA33EBA4-5FA7-4724-9171-6E7384CE1BE7}">
      <dsp:nvSpPr>
        <dsp:cNvPr id="0" name=""/>
        <dsp:cNvSpPr/>
      </dsp:nvSpPr>
      <dsp:spPr>
        <a:xfrm>
          <a:off x="1396938" y="1860040"/>
          <a:ext cx="214090" cy="214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292B2-E65D-47D7-9FE0-FDD4C76521D6}">
      <dsp:nvSpPr>
        <dsp:cNvPr id="0" name=""/>
        <dsp:cNvSpPr/>
      </dsp:nvSpPr>
      <dsp:spPr>
        <a:xfrm>
          <a:off x="1503983" y="1967085"/>
          <a:ext cx="1123973" cy="152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42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2.4m Antenna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5/10/20/40W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High Data Rate  or VSAT  Modem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0" kern="1200" dirty="0"/>
        </a:p>
      </dsp:txBody>
      <dsp:txXfrm>
        <a:off x="1503983" y="1967085"/>
        <a:ext cx="1123973" cy="1528737"/>
      </dsp:txXfrm>
    </dsp:sp>
    <dsp:sp modelId="{66281814-E69E-4EE6-9C7C-555590E10418}">
      <dsp:nvSpPr>
        <dsp:cNvPr id="0" name=""/>
        <dsp:cNvSpPr/>
      </dsp:nvSpPr>
      <dsp:spPr>
        <a:xfrm>
          <a:off x="2507531" y="1286680"/>
          <a:ext cx="283669" cy="283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3416F-5C4E-4DEE-8E0E-F9FC63CE6CC9}">
      <dsp:nvSpPr>
        <dsp:cNvPr id="0" name=""/>
        <dsp:cNvSpPr/>
      </dsp:nvSpPr>
      <dsp:spPr>
        <a:xfrm>
          <a:off x="2649366" y="1428515"/>
          <a:ext cx="1123973" cy="2067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11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4.5m 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40/500/750W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High Data Rate Modem</a:t>
          </a:r>
          <a:endParaRPr lang="en-US" sz="1000" b="0" kern="1200" dirty="0"/>
        </a:p>
      </dsp:txBody>
      <dsp:txXfrm>
        <a:off x="2649366" y="1428515"/>
        <a:ext cx="1123973" cy="2067308"/>
      </dsp:txXfrm>
    </dsp:sp>
    <dsp:sp modelId="{A6BC9A0A-9B53-4EA9-89AD-A93554DA4ECF}">
      <dsp:nvSpPr>
        <dsp:cNvPr id="0" name=""/>
        <dsp:cNvSpPr/>
      </dsp:nvSpPr>
      <dsp:spPr>
        <a:xfrm>
          <a:off x="3717141" y="907339"/>
          <a:ext cx="380010" cy="380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FA819-A9F4-466D-B542-CA370A3638D9}">
      <dsp:nvSpPr>
        <dsp:cNvPr id="0" name=""/>
        <dsp:cNvSpPr/>
      </dsp:nvSpPr>
      <dsp:spPr>
        <a:xfrm>
          <a:off x="3907146" y="1097344"/>
          <a:ext cx="1123973" cy="239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359" tIns="0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7.3m</a:t>
          </a:r>
          <a:br>
            <a:rPr lang="en-US" sz="1000" b="0" kern="1200" dirty="0" smtClean="0"/>
          </a:br>
          <a:r>
            <a:rPr lang="en-US" sz="1000" b="0" kern="1200" dirty="0" smtClean="0"/>
            <a:t>500/750W</a:t>
          </a:r>
          <a:br>
            <a:rPr lang="en-US" sz="1000" b="0" kern="1200" dirty="0" smtClean="0"/>
          </a:br>
          <a:r>
            <a:rPr lang="en-US" sz="1000" b="0" kern="1200" dirty="0" smtClean="0"/>
            <a:t>High Data Rate  Modem</a:t>
          </a:r>
          <a:endParaRPr lang="en-US" sz="1000" b="0" kern="1200" dirty="0"/>
        </a:p>
      </dsp:txBody>
      <dsp:txXfrm>
        <a:off x="3907146" y="1097344"/>
        <a:ext cx="1123973" cy="2398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FEB1CF-C963-47F5-B192-0D6D2D6536A1}" type="datetimeFigureOut">
              <a:rPr lang="en-US"/>
              <a:pPr/>
              <a:t>1/16/13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38D260-A78F-46D5-A74B-2D3D92F01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237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fld id="{AADCE77E-2CE7-421D-ABA9-456862B046AB}" type="datetimeFigureOut">
              <a:rPr lang="en-US"/>
              <a:pPr/>
              <a:t>1/16/13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fld id="{C00AD105-9206-4E38-BB8E-4F8E550F3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22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A0E629-FF7B-4132-BC0B-5CA99B470C59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95C4393-0F77-224B-98F2-35146770A7AA}" type="slidenum">
              <a:rPr lang="en-US" sz="1300">
                <a:latin typeface="Arial" charset="0"/>
              </a:rPr>
              <a:pPr eaLnBrk="1" hangingPunct="1"/>
              <a:t>18</a:t>
            </a:fld>
            <a:endParaRPr 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new</a:t>
            </a:r>
            <a:r>
              <a:rPr lang="en-US" baseline="0" dirty="0" smtClean="0"/>
              <a:t> flash animation that came from Merchant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D3F25-FF2A-49C6-A5A7-589808FCF0E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66563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E70018B6-B777-4BE1-AAA2-6A41D8871314}" type="slidenum">
              <a:rPr lang="en-US" sz="1300">
                <a:latin typeface="Arial" pitchFamily="34" charset="0"/>
              </a:rPr>
              <a:pPr algn="r" defTabSz="966788"/>
              <a:t>29</a:t>
            </a:fld>
            <a:endParaRPr lang="en-US" sz="13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Animation should be set to play in full screen and loopback automatically and the presentation</a:t>
            </a:r>
            <a:r>
              <a:rPr lang="en-US" baseline="0" dirty="0" smtClean="0"/>
              <a:t> of how the system works should be complete by the end of the animation but allowing for a few minutes of Q&amp;A before moving on. The audience must grasp how the system works at a high level before progressing with the slides.</a:t>
            </a:r>
            <a:endParaRPr lang="en-US" dirty="0" smtClean="0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E590AD-A1A6-43FA-8634-E460CA60FB30}" type="slidenum">
              <a:rPr lang="en-US">
                <a:latin typeface="Calibri" pitchFamily="34" charset="0"/>
              </a:rPr>
              <a:pPr/>
              <a:t>4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1BCFE-52FD-4BF9-858E-B3BF2224C0C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6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95C4393-0F77-224B-98F2-35146770A7AA}" type="slidenum">
              <a:rPr lang="en-US" sz="1300">
                <a:latin typeface="Arial" charset="0"/>
              </a:rPr>
              <a:pPr eaLnBrk="1" hangingPunct="1"/>
              <a:t>8</a:t>
            </a:fld>
            <a:endParaRPr 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2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4141305" y="9120977"/>
            <a:ext cx="3172240" cy="47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4E480E5E-D34E-4937-8BC0-C0B118BBF434}" type="slidenum">
              <a:rPr lang="en-GB" sz="1200" b="0">
                <a:latin typeface="Calibri" pitchFamily="34" charset="0"/>
              </a:rPr>
              <a:pPr algn="r" eaLnBrk="1" hangingPunct="1"/>
              <a:t>10</a:t>
            </a:fld>
            <a:endParaRPr lang="en-GB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C2B80B-D986-4E6D-86C3-18C2508E24C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0B3BEFB-C9E6-FD4A-A890-9CD1C1BB7344}" type="slidenum">
              <a:rPr lang="en-US" sz="1300">
                <a:latin typeface="Arial" charset="0"/>
              </a:rPr>
              <a:pPr eaLnBrk="1" hangingPunct="1"/>
              <a:t>12</a:t>
            </a:fld>
            <a:endParaRPr 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12A1B50-B034-D34E-8A4B-D3826FFB0D5B}" type="slidenum">
              <a:rPr lang="en-US" sz="1300">
                <a:latin typeface="Arial" charset="0"/>
              </a:rPr>
              <a:pPr eaLnBrk="1" hangingPunct="1"/>
              <a:t>13</a:t>
            </a:fld>
            <a:endParaRPr 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66788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95C4393-0F77-224B-98F2-35146770A7AA}" type="slidenum">
              <a:rPr lang="en-US" sz="1300">
                <a:latin typeface="Arial" charset="0"/>
              </a:rPr>
              <a:pPr eaLnBrk="1" hangingPunct="1"/>
              <a:t>14</a:t>
            </a:fld>
            <a:endParaRPr lang="en-US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creen shot 2011-09-09 at 1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581150"/>
            <a:ext cx="8478838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3b_LOGO_RGB_STRAP_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44450"/>
            <a:ext cx="187325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358775" y="1258888"/>
            <a:ext cx="8424863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600" b="0">
              <a:ea typeface="ＭＳ Ｐゴシック" charset="0"/>
              <a:cs typeface="+mn-c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4675" y="1835150"/>
            <a:ext cx="7772400" cy="1233488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4675" y="3213100"/>
            <a:ext cx="7742238" cy="1152525"/>
          </a:xfr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99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358775"/>
            <a:ext cx="2105025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358775"/>
            <a:ext cx="6167438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3b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45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4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45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19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293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0200"/>
            <a:ext cx="4135438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137025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creen shot 2012-09-24 at 1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84582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358775" y="1258888"/>
            <a:ext cx="8424863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29463" y="334963"/>
            <a:ext cx="186213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4675" y="3213100"/>
            <a:ext cx="7742238" cy="1152525"/>
          </a:xfrm>
        </p:spPr>
        <p:txBody>
          <a:bodyPr lIns="0" tIns="0" rIns="0" bIns="0"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John Finney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8454C9-78AF-41AC-8338-567DB935EC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186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593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155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470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112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704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358775"/>
            <a:ext cx="2105025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358775"/>
            <a:ext cx="6167438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61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8775" y="1258888"/>
            <a:ext cx="8424863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54477"/>
              </a:solidFill>
              <a:latin typeface="Arial" charset="0"/>
            </a:endParaRPr>
          </a:p>
        </p:txBody>
      </p:sp>
      <p:pic>
        <p:nvPicPr>
          <p:cNvPr id="8" name="Picture 9" descr="Screen shot 2012-05-30 at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8827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46075" y="361950"/>
            <a:ext cx="6784975" cy="8874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6075" y="1716088"/>
            <a:ext cx="4038600" cy="24050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37075" y="1716088"/>
            <a:ext cx="4038600" cy="24050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6075" y="4273550"/>
            <a:ext cx="4038600" cy="24066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7075" y="4273550"/>
            <a:ext cx="4038600" cy="24066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5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5"/>
            <a:ext cx="6553200" cy="1417639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64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2133600" cy="381000"/>
          </a:xfrm>
          <a:prstGeom prst="rect">
            <a:avLst/>
          </a:prstGeom>
        </p:spPr>
        <p:txBody>
          <a:bodyPr/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fld id="{58A97F87-ABD4-469D-B196-E2BF22D6E49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693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072" y="5"/>
            <a:ext cx="6553200" cy="1417639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50825" y="6449484"/>
            <a:ext cx="2133600" cy="268816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C9575C6B-9FC1-4FDF-994B-82795FD2E8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548972"/>
            <a:ext cx="2895600" cy="30903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/>
              <a:t>O3b Networks Proprietary</a:t>
            </a:r>
          </a:p>
        </p:txBody>
      </p:sp>
    </p:spTree>
    <p:extLst>
      <p:ext uri="{BB962C8B-B14F-4D97-AF65-F5344CB8AC3E}">
        <p14:creationId xmlns:p14="http://schemas.microsoft.com/office/powerpoint/2010/main" val="261648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51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10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8424863" cy="982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400800"/>
            <a:ext cx="2133600" cy="287337"/>
          </a:xfrm>
          <a:prstGeom prst="rect">
            <a:avLst/>
          </a:prstGeom>
        </p:spPr>
        <p:txBody>
          <a:bodyPr anchor="ctr"/>
          <a:lstStyle>
            <a:lvl1pPr algn="l">
              <a:defRPr sz="1400"/>
            </a:lvl1pPr>
          </a:lstStyle>
          <a:p>
            <a:fld id="{FDBB2B37-BBF2-48CE-896F-CCA382C64F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48300"/>
            <a:ext cx="4495800" cy="409700"/>
          </a:xfrm>
          <a:prstGeom prst="rect">
            <a:avLst/>
          </a:prstGeom>
        </p:spPr>
        <p:txBody>
          <a:bodyPr tIns="45720" bIns="45720" anchor="ctr"/>
          <a:lstStyle>
            <a:lvl1pPr algn="ctr">
              <a:defRPr lang="en-US" sz="1000" b="1" smtClean="0"/>
            </a:lvl1pPr>
          </a:lstStyle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7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0200"/>
            <a:ext cx="4135438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137025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4CF912-E46C-4F3F-8AB0-FDD1F5EDC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3.xml"/><Relationship Id="rId3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358775"/>
            <a:ext cx="6661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600200"/>
            <a:ext cx="8424863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58775" y="1258888"/>
            <a:ext cx="8424863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85000" y="6508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3A7"/>
                </a:solidFill>
              </a:defRPr>
            </a:lvl1pPr>
          </a:lstStyle>
          <a:p>
            <a:fld id="{A11AEF0C-945F-420A-9ACA-0139A014489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8" descr="O3b_LOGO_RGB_STRAP_R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7092950" y="44450"/>
            <a:ext cx="187325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46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1" r:id="rId15"/>
    <p:sldLayoutId id="2147483962" r:id="rId1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O3b_LOGO_RGB_STRAP_R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092950" y="44450"/>
            <a:ext cx="187325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358775"/>
            <a:ext cx="6661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600200"/>
            <a:ext cx="8424863" cy="4781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____ __ ____  _____ ____ ______</a:t>
            </a:r>
          </a:p>
          <a:p>
            <a:pPr lvl="1"/>
            <a:r>
              <a:rPr lang="en-US" dirty="0"/>
              <a:t> _____ _____</a:t>
            </a:r>
          </a:p>
          <a:p>
            <a:pPr lvl="2"/>
            <a:r>
              <a:rPr lang="en-US" dirty="0"/>
              <a:t> ____ _____</a:t>
            </a:r>
          </a:p>
          <a:p>
            <a:pPr lvl="3"/>
            <a:r>
              <a:rPr lang="en-US" dirty="0"/>
              <a:t> _____ _____</a:t>
            </a:r>
          </a:p>
          <a:p>
            <a:pPr lvl="4"/>
            <a:r>
              <a:rPr lang="en-US" dirty="0"/>
              <a:t> ____ _____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600200"/>
            <a:ext cx="8424863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58775" y="1258888"/>
            <a:ext cx="8424863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600" b="0">
              <a:ea typeface="ＭＳ Ｐゴシック" charset="0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58774" y="6394451"/>
            <a:ext cx="6291263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GB" sz="1000" b="0" spc="-40" dirty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r>
              <a:rPr lang="en-US" smtClean="0"/>
              <a:t>O3b Network Proprietary.  Non-Technical Data.  Authorized for export.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1000" b="0" spc="-40" smtClean="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</a:lstStyle>
          <a:p>
            <a:fld id="{4AB5BB0C-54C2-43D2-9BC2-124FD40EF2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94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269875" indent="-26987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9CDA"/>
        </a:buClr>
        <a:buFont typeface="Wingdings" charset="2"/>
        <a:buChar char="§"/>
        <a:defRPr sz="2300" u="none" spc="-4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39750" indent="-26987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9CDA"/>
        </a:buClr>
        <a:buChar char="–"/>
        <a:defRPr sz="1900" u="none" spc="-40">
          <a:solidFill>
            <a:schemeClr val="tx1"/>
          </a:solidFill>
          <a:latin typeface="+mn-lt"/>
          <a:ea typeface="+mn-ea"/>
          <a:cs typeface="ＭＳ Ｐゴシック"/>
        </a:defRPr>
      </a:lvl2pPr>
      <a:lvl3pPr marL="809625" indent="-26987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9CDA"/>
        </a:buClr>
        <a:buChar char="•"/>
        <a:defRPr u="none" spc="-4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079500" indent="-26987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9CDA"/>
        </a:buClr>
        <a:buChar char="–"/>
        <a:defRPr sz="1600" u="none" spc="-40">
          <a:solidFill>
            <a:schemeClr val="tx1"/>
          </a:solidFill>
          <a:latin typeface="+mn-lt"/>
          <a:ea typeface="+mn-ea"/>
          <a:cs typeface="ＭＳ Ｐゴシック"/>
        </a:defRPr>
      </a:lvl4pPr>
      <a:lvl5pPr marL="1349375" indent="-26987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rgbClr val="009CDA"/>
        </a:buClr>
        <a:buChar char="»"/>
        <a:defRPr sz="1600" u="none" spc="-4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850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2012\O3BNetworks\2012.049-PayOff_CP\O3b logos new strapline\O3b_white_reverse_-STRAP_CS4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hidden">
          <a:xfrm>
            <a:off x="849313" y="1524000"/>
            <a:ext cx="6904037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5.emf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cs typeface="ＭＳ Ｐゴシック"/>
              </a:rPr>
              <a:t>New Connectivity for Research and Education Networks</a:t>
            </a:r>
            <a:endParaRPr lang="en-US" sz="3200" dirty="0" smtClean="0">
              <a:cs typeface="ＭＳ Ｐゴシック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9275" y="3022600"/>
            <a:ext cx="7742238" cy="1152525"/>
          </a:xfrm>
        </p:spPr>
        <p:txBody>
          <a:bodyPr/>
          <a:lstStyle/>
          <a:p>
            <a:pPr>
              <a:defRPr/>
            </a:pPr>
            <a:r>
              <a:rPr lang="en-US" sz="2000" b="0" dirty="0"/>
              <a:t>Pacific Islands Research &amp; Education </a:t>
            </a:r>
            <a:endParaRPr lang="en-US" sz="2000" b="0" dirty="0" smtClean="0"/>
          </a:p>
          <a:p>
            <a:pPr>
              <a:defRPr/>
            </a:pPr>
            <a:r>
              <a:rPr lang="en-US" sz="2000" b="0" dirty="0" smtClean="0"/>
              <a:t>Networking Workshop</a:t>
            </a:r>
          </a:p>
          <a:p>
            <a:pPr>
              <a:defRPr/>
            </a:pPr>
            <a:r>
              <a:rPr lang="en-US" sz="2000" b="0" dirty="0" smtClean="0"/>
              <a:t>University of Hawaii</a:t>
            </a:r>
          </a:p>
          <a:p>
            <a:pPr>
              <a:defRPr/>
            </a:pPr>
            <a:r>
              <a:rPr lang="en-US" sz="2000" b="0" dirty="0" smtClean="0"/>
              <a:t>Jan. 18, 2013</a:t>
            </a:r>
          </a:p>
          <a:p>
            <a:pPr>
              <a:defRPr/>
            </a:pPr>
            <a:endParaRPr lang="en-US" sz="2000" b="0" dirty="0" smtClean="0"/>
          </a:p>
          <a:p>
            <a:pPr>
              <a:defRPr/>
            </a:pPr>
            <a:endParaRPr lang="en-US" sz="2000" b="0" dirty="0"/>
          </a:p>
          <a:p>
            <a:pPr>
              <a:defRPr/>
            </a:pPr>
            <a:endParaRPr lang="en-US" sz="2000" b="0" dirty="0" smtClean="0"/>
          </a:p>
          <a:p>
            <a:pPr>
              <a:defRPr/>
            </a:pPr>
            <a:endParaRPr lang="en-US" sz="2000" b="0" dirty="0" smtClean="0"/>
          </a:p>
          <a:p>
            <a:pPr>
              <a:defRPr/>
            </a:pPr>
            <a:endParaRPr lang="en-US" sz="2000" b="0" dirty="0"/>
          </a:p>
          <a:p>
            <a:pPr>
              <a:defRPr/>
            </a:pPr>
            <a:endParaRPr lang="en-US" sz="2000" b="0" dirty="0" smtClean="0"/>
          </a:p>
          <a:p>
            <a:pPr>
              <a:defRPr/>
            </a:pPr>
            <a:r>
              <a:rPr lang="en-US" sz="2000" b="0" dirty="0" smtClean="0"/>
              <a:t>Steve Blumenthal</a:t>
            </a:r>
          </a:p>
          <a:p>
            <a:pPr>
              <a:defRPr/>
            </a:pPr>
            <a:r>
              <a:rPr lang="en-US" sz="2000" b="0" dirty="0" smtClean="0"/>
              <a:t>VP Strategic Solutions</a:t>
            </a:r>
          </a:p>
        </p:txBody>
      </p:sp>
    </p:spTree>
    <p:extLst>
      <p:ext uri="{BB962C8B-B14F-4D97-AF65-F5344CB8AC3E}">
        <p14:creationId xmlns:p14="http://schemas.microsoft.com/office/powerpoint/2010/main" val="8171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</a:rPr>
              <a:t>O3b </a:t>
            </a:r>
            <a:r>
              <a:rPr lang="en-US" dirty="0" smtClean="0">
                <a:latin typeface="Calibri" pitchFamily="34" charset="0"/>
              </a:rPr>
              <a:t>Terminal Range</a:t>
            </a:r>
            <a:br>
              <a:rPr lang="en-US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- Land based</a:t>
            </a:r>
            <a:endParaRPr lang="en-US" sz="2000" dirty="0"/>
          </a:p>
        </p:txBody>
      </p:sp>
      <p:sp>
        <p:nvSpPr>
          <p:cNvPr id="9218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98607" y="6678000"/>
            <a:ext cx="365393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9648454-9806-4ED4-BFDD-A88792307692}" type="slidenum">
              <a:rPr lang="en-GB" sz="1000" b="0" smtClean="0">
                <a:latin typeface="Calibri" pitchFamily="34" charset="0"/>
              </a:rPr>
              <a:pPr eaLnBrk="1" hangingPunct="1"/>
              <a:t>10</a:t>
            </a:fld>
            <a:endParaRPr lang="en-GB" sz="1000" b="0" dirty="0" smtClean="0">
              <a:latin typeface="Calibri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26338433"/>
              </p:ext>
            </p:extLst>
          </p:nvPr>
        </p:nvGraphicFramePr>
        <p:xfrm>
          <a:off x="1933576" y="1817688"/>
          <a:ext cx="5352255" cy="364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ight Arrow 7"/>
          <p:cNvSpPr>
            <a:spLocks noChangeArrowheads="1"/>
          </p:cNvSpPr>
          <p:nvPr/>
        </p:nvSpPr>
        <p:spPr bwMode="auto">
          <a:xfrm rot="-5400000">
            <a:off x="-189706" y="3580607"/>
            <a:ext cx="3886200" cy="360362"/>
          </a:xfrm>
          <a:prstGeom prst="rightArrow">
            <a:avLst>
              <a:gd name="adj1" fmla="val 33926"/>
              <a:gd name="adj2" fmla="val 157319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2201863" y="578167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10-50</a:t>
            </a:r>
          </a:p>
        </p:txBody>
      </p: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260850" y="5791200"/>
            <a:ext cx="531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500</a:t>
            </a:r>
          </a:p>
        </p:txBody>
      </p:sp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5619750" y="5791200"/>
            <a:ext cx="333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0">
                <a:latin typeface="Calibri" pitchFamily="34" charset="0"/>
              </a:rPr>
              <a:t>Maximum Return Link Capacity (Mbps)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314325" y="446881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$35-60k</a:t>
            </a: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314325" y="3859213"/>
            <a:ext cx="1052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$60-120k</a:t>
            </a:r>
          </a:p>
        </p:txBody>
      </p:sp>
      <p:sp>
        <p:nvSpPr>
          <p:cNvPr id="9226" name="TextBox 14"/>
          <p:cNvSpPr txBox="1">
            <a:spLocks noChangeArrowheads="1"/>
          </p:cNvSpPr>
          <p:nvPr/>
        </p:nvSpPr>
        <p:spPr bwMode="auto">
          <a:xfrm>
            <a:off x="314325" y="3281363"/>
            <a:ext cx="116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$400-700k</a:t>
            </a:r>
          </a:p>
        </p:txBody>
      </p:sp>
      <p:sp>
        <p:nvSpPr>
          <p:cNvPr id="9227" name="TextBox 15"/>
          <p:cNvSpPr txBox="1">
            <a:spLocks noChangeArrowheads="1"/>
          </p:cNvSpPr>
          <p:nvPr/>
        </p:nvSpPr>
        <p:spPr bwMode="auto">
          <a:xfrm rot="-5400000">
            <a:off x="923131" y="5053807"/>
            <a:ext cx="1284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b="0">
                <a:latin typeface="Calibri" pitchFamily="34" charset="0"/>
              </a:rPr>
              <a:t>Terminal Cost</a:t>
            </a:r>
          </a:p>
        </p:txBody>
      </p:sp>
      <p:sp>
        <p:nvSpPr>
          <p:cNvPr id="9228" name="TextBox 14"/>
          <p:cNvSpPr txBox="1">
            <a:spLocks noChangeArrowheads="1"/>
          </p:cNvSpPr>
          <p:nvPr/>
        </p:nvSpPr>
        <p:spPr bwMode="auto">
          <a:xfrm>
            <a:off x="314325" y="2754313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$1.2M</a:t>
            </a:r>
          </a:p>
        </p:txBody>
      </p:sp>
      <p:sp>
        <p:nvSpPr>
          <p:cNvPr id="9229" name="TextBox 9"/>
          <p:cNvSpPr txBox="1">
            <a:spLocks noChangeArrowheads="1"/>
          </p:cNvSpPr>
          <p:nvPr/>
        </p:nvSpPr>
        <p:spPr bwMode="auto">
          <a:xfrm>
            <a:off x="3157538" y="5781675"/>
            <a:ext cx="531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0">
                <a:latin typeface="Calibri" pitchFamily="34" charset="0"/>
              </a:rPr>
              <a:t>155</a:t>
            </a:r>
          </a:p>
        </p:txBody>
      </p:sp>
      <p:sp>
        <p:nvSpPr>
          <p:cNvPr id="2" name="Right Arrow 7"/>
          <p:cNvSpPr>
            <a:spLocks noChangeArrowheads="1"/>
          </p:cNvSpPr>
          <p:nvPr/>
        </p:nvSpPr>
        <p:spPr bwMode="auto">
          <a:xfrm>
            <a:off x="1692275" y="5464175"/>
            <a:ext cx="7015163" cy="360363"/>
          </a:xfrm>
          <a:prstGeom prst="rightArrow">
            <a:avLst>
              <a:gd name="adj1" fmla="val 33917"/>
              <a:gd name="adj2" fmla="val 199536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" name="Picture 2" descr="C:\Users\dprice\AppData\Local\Temp\Rar$DI77.080\_RJL04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74" y="1408166"/>
            <a:ext cx="834510" cy="12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57" y="1415070"/>
            <a:ext cx="973534" cy="144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595859"/>
            <a:ext cx="705798" cy="104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4300" y="2874316"/>
            <a:ext cx="876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/>
              <a:t>GD Satcom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4934142" y="2597903"/>
            <a:ext cx="582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/>
              <a:t>ViaSat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1300" y="1555750"/>
            <a:ext cx="920541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4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 Throughput </a:t>
            </a:r>
            <a:r>
              <a:rPr lang="en-US" dirty="0"/>
              <a:t>R</a:t>
            </a:r>
            <a:r>
              <a:rPr lang="en-US" dirty="0" smtClean="0"/>
              <a:t>anges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979401"/>
              </p:ext>
            </p:extLst>
          </p:nvPr>
        </p:nvGraphicFramePr>
        <p:xfrm>
          <a:off x="625474" y="1878013"/>
          <a:ext cx="7921625" cy="3359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369"/>
                <a:gridCol w="1777865"/>
                <a:gridCol w="2274985"/>
                <a:gridCol w="1980406"/>
              </a:tblGrid>
              <a:tr h="6767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Antennas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Power Amplifier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Max. Forward Data Rates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Max. Return Data Rates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1.8m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200 - 400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1-10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1.8m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200 - 400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 – 20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1.8m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200 - 400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25 - 50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2.4m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300 - 500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50 – 100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Mbps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2.4m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300 - 500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80 - 160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4.5m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450 - 750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150 - 470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4.5m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500W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450 - 750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400 - 600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7.3m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500W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500 – 750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500 – 750 Mbps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650038" y="6394451"/>
            <a:ext cx="2133600" cy="215602"/>
          </a:xfrm>
          <a:prstGeom prst="rect">
            <a:avLst/>
          </a:prstGeom>
        </p:spPr>
        <p:txBody>
          <a:bodyPr/>
          <a:lstStyle/>
          <a:p>
            <a:fld id="{4AB5BB0C-54C2-43D2-9BC2-124FD40EF2B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27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58775"/>
            <a:ext cx="6872288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Shipboard Stabilized </a:t>
            </a:r>
            <a:br>
              <a:rPr lang="en-US" dirty="0" smtClean="0"/>
            </a:br>
            <a:r>
              <a:rPr lang="en-US" dirty="0" smtClean="0"/>
              <a:t>Ka Band Terminals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435100"/>
            <a:ext cx="4543425" cy="478155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1600" dirty="0" smtClean="0"/>
              <a:t>1.2m and 2.2m Stabilized Terminals: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endParaRPr lang="en-US" sz="1600" dirty="0" smtClean="0"/>
          </a:p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endParaRPr lang="en-US" sz="1600" dirty="0" smtClean="0"/>
          </a:p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endParaRPr lang="en-US" sz="1600" dirty="0"/>
          </a:p>
          <a:p>
            <a:pPr marL="0" indent="0">
              <a:spcBef>
                <a:spcPts val="600"/>
              </a:spcBef>
              <a:buClr>
                <a:schemeClr val="accent1"/>
              </a:buClr>
              <a:buFontTx/>
              <a:buNone/>
              <a:defRPr/>
            </a:pPr>
            <a:endParaRPr lang="en-US" sz="1600" dirty="0"/>
          </a:p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1600" dirty="0" smtClean="0"/>
              <a:t>Dual tracking antennas provide seamless handover at end of pass and in case of blockage if together they can see 360 degrees</a:t>
            </a:r>
          </a:p>
          <a:p>
            <a:pPr marL="0" indent="0">
              <a:spcBef>
                <a:spcPts val="600"/>
              </a:spcBef>
              <a:buClr>
                <a:schemeClr val="accent1"/>
              </a:buClr>
              <a:buNone/>
              <a:defRPr/>
            </a:pPr>
            <a:endParaRPr lang="en-US" sz="1600" dirty="0" smtClean="0"/>
          </a:p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sz="1600" dirty="0" smtClean="0"/>
              <a:t>2.7m </a:t>
            </a:r>
            <a:r>
              <a:rPr lang="en-US" sz="1600" dirty="0" err="1" smtClean="0"/>
              <a:t>Radome</a:t>
            </a:r>
            <a:r>
              <a:rPr lang="en-US" sz="1600" dirty="0" smtClean="0"/>
              <a:t> for 2.2m Antenna</a:t>
            </a: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6323" name="Slide Number Placeholder 3"/>
          <p:cNvSpPr txBox="1">
            <a:spLocks/>
          </p:cNvSpPr>
          <p:nvPr/>
        </p:nvSpPr>
        <p:spPr bwMode="auto">
          <a:xfrm>
            <a:off x="6350" y="6556375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CDDF9FC-8BCC-B240-88F1-37E695BE97A1}" type="slidenum">
              <a:rPr lang="en-GB" sz="1000">
                <a:solidFill>
                  <a:srgbClr val="8993A7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12</a:t>
            </a:fld>
            <a:endParaRPr lang="en-GB" sz="1000">
              <a:solidFill>
                <a:srgbClr val="8993A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4" name="Picture 3" descr="System Block Diagram with O3b logo Ship Anten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60931"/>
            <a:ext cx="48212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 descr="Screen shot 2012-06-14 at 10.20.32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70538" y="3675063"/>
            <a:ext cx="3403600" cy="2319337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sp>
        <p:nvSpPr>
          <p:cNvPr id="56326" name="Slide Number Placeholder 3"/>
          <p:cNvSpPr txBox="1">
            <a:spLocks/>
          </p:cNvSpPr>
          <p:nvPr/>
        </p:nvSpPr>
        <p:spPr bwMode="auto">
          <a:xfrm>
            <a:off x="0" y="6570663"/>
            <a:ext cx="2133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B826F17-DCE5-8F4D-B5BE-BE8BBC1A4180}" type="slidenum">
              <a:rPr lang="en-GB" sz="10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12</a:t>
            </a:fld>
            <a:endParaRPr lang="en-GB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972527"/>
              </p:ext>
            </p:extLst>
          </p:nvPr>
        </p:nvGraphicFramePr>
        <p:xfrm>
          <a:off x="814388" y="1871663"/>
          <a:ext cx="4175126" cy="82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835"/>
                <a:gridCol w="611549"/>
                <a:gridCol w="1214080"/>
                <a:gridCol w="1415662"/>
              </a:tblGrid>
              <a:tr h="274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/>
                        <a:t>System</a:t>
                      </a:r>
                      <a:endParaRPr lang="en-US" sz="1200" b="0" dirty="0"/>
                    </a:p>
                  </a:txBody>
                  <a:tcPr marL="91447" marR="91447" marT="45623" marB="4562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/>
                        <a:t>Size</a:t>
                      </a:r>
                      <a:endParaRPr lang="en-US" sz="1200" b="0" dirty="0"/>
                    </a:p>
                  </a:txBody>
                  <a:tcPr marL="91447" marR="91447" marT="45623" marB="4562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/>
                        <a:t>Data Rates</a:t>
                      </a:r>
                      <a:endParaRPr lang="en-US" sz="1200" b="0" dirty="0"/>
                    </a:p>
                  </a:txBody>
                  <a:tcPr marL="91447" marR="91447" marT="45623" marB="4562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 smtClean="0"/>
                        <a:t>Optional BUC’s</a:t>
                      </a:r>
                      <a:endParaRPr lang="en-US" sz="1200" b="0" dirty="0"/>
                    </a:p>
                  </a:txBody>
                  <a:tcPr marL="91447" marR="91447" marT="45623" marB="45623" anchor="ctr"/>
                </a:tc>
              </a:tr>
              <a:tr h="2741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O3b</a:t>
                      </a:r>
                      <a:r>
                        <a:rPr lang="en-US" sz="1200" baseline="0" dirty="0" smtClean="0"/>
                        <a:t> 1.2m</a:t>
                      </a:r>
                      <a:endParaRPr lang="en-US" sz="1200" baseline="-25000" dirty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1.2m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– </a:t>
                      </a:r>
                      <a:r>
                        <a:rPr lang="en-US" sz="1200" dirty="0" smtClean="0"/>
                        <a:t>200 </a:t>
                      </a:r>
                      <a:r>
                        <a:rPr lang="en-US" sz="1200" dirty="0" smtClean="0"/>
                        <a:t>Mbps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5W / 10W / 20W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</a:tr>
              <a:tr h="274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O3b</a:t>
                      </a:r>
                      <a:r>
                        <a:rPr lang="en-US" sz="1200" baseline="0" dirty="0" smtClean="0"/>
                        <a:t> 2.2m</a:t>
                      </a:r>
                      <a:endParaRPr lang="en-US" sz="1200" baseline="-25000" dirty="0" smtClean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2.2m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– 350 Mbps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20W / 40W </a:t>
                      </a:r>
                      <a:endParaRPr lang="en-US" sz="1200" dirty="0"/>
                    </a:p>
                  </a:txBody>
                  <a:tcPr marL="91447" marR="91447" marT="45623" marB="45623"/>
                </a:tc>
              </a:tr>
            </a:tbl>
          </a:graphicData>
        </a:graphic>
      </p:graphicFrame>
      <p:pic>
        <p:nvPicPr>
          <p:cNvPr id="56349" name="Picture 2" descr="orbit 1-2m anten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1760538"/>
            <a:ext cx="27241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2353" y="5757638"/>
            <a:ext cx="8014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7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Stablized</a:t>
            </a:r>
            <a:r>
              <a:rPr lang="en-US" dirty="0" smtClean="0"/>
              <a:t> Terminal </a:t>
            </a:r>
            <a:br>
              <a:rPr lang="en-US" dirty="0" smtClean="0"/>
            </a:br>
            <a:r>
              <a:rPr lang="en-US" sz="2000" b="0" i="1" dirty="0" smtClean="0"/>
              <a:t>- Throughput </a:t>
            </a:r>
            <a:r>
              <a:rPr lang="en-US" sz="2000" b="0" i="1" dirty="0"/>
              <a:t>R</a:t>
            </a:r>
            <a:r>
              <a:rPr lang="en-US" sz="2000" b="0" i="1" dirty="0" smtClean="0"/>
              <a:t>anges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66408"/>
              </p:ext>
            </p:extLst>
          </p:nvPr>
        </p:nvGraphicFramePr>
        <p:xfrm>
          <a:off x="579438" y="1797050"/>
          <a:ext cx="7516812" cy="247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69"/>
                <a:gridCol w="1687012"/>
                <a:gridCol w="2158728"/>
                <a:gridCol w="1879203"/>
              </a:tblGrid>
              <a:tr h="575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Antennas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Power Amplifier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Typical Forward </a:t>
                      </a:r>
                      <a:b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Data Rates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Typical Return </a:t>
                      </a:r>
                      <a:b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Data Rates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100 - 200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1-5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 </a:t>
                      </a:r>
                      <a:r>
                        <a:rPr lang="en-US" sz="160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- 200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 – 10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1.2m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100 - 200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10 - 25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2.2m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200 - 350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 – 25 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2.2m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200 - 350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35 -  75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Mbps</a:t>
                      </a: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5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Dual 2.2m</a:t>
                      </a:r>
                    </a:p>
                  </a:txBody>
                  <a:tcPr marL="35997" marR="35997" marT="36005" marB="36005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40W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200 - 350 Mbps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100 – 150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Mbps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5997" marR="35997" marT="36005" marB="36005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8406" name="Slide Number Placeholder 3"/>
          <p:cNvSpPr txBox="1">
            <a:spLocks/>
          </p:cNvSpPr>
          <p:nvPr/>
        </p:nvSpPr>
        <p:spPr bwMode="auto">
          <a:xfrm>
            <a:off x="6350" y="6556375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9E16246-F37C-5F40-9118-5E8381461FA8}" type="slidenum">
              <a:rPr lang="en-GB" sz="10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13</a:t>
            </a:fld>
            <a:endParaRPr lang="en-GB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O3b Pacific Regions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274" name="Slide Number Placeholder 3"/>
          <p:cNvSpPr txBox="1">
            <a:spLocks/>
          </p:cNvSpPr>
          <p:nvPr/>
        </p:nvSpPr>
        <p:spPr bwMode="auto">
          <a:xfrm>
            <a:off x="6350" y="6556375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E4719DD-EE57-864C-BD93-629658F40BC4}" type="slidenum">
              <a:rPr lang="en-GB" sz="10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14</a:t>
            </a:fld>
            <a:endParaRPr lang="en-GB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7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503268" cy="458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</a:t>
            </a:r>
            <a:r>
              <a:rPr lang="en-US" dirty="0"/>
              <a:t>5B – Homed to Hawaii Gateway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O3b Networks Proprietary.  Non-Technical Data.  Authorized for Export.</a:t>
            </a:r>
            <a:endParaRPr lang="en-US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20595" y="6448300"/>
            <a:ext cx="1274805" cy="409700"/>
          </a:xfrm>
          <a:prstGeom prst="rect">
            <a:avLst/>
          </a:prstGeom>
        </p:spPr>
        <p:txBody>
          <a:bodyPr tIns="45720" bIns="4572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0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16 Nov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5A – Homed to Hawaii Gateway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5393"/>
            <a:ext cx="7703077" cy="470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20595" y="6448300"/>
            <a:ext cx="1274805" cy="409700"/>
          </a:xfrm>
          <a:prstGeom prst="rect">
            <a:avLst/>
          </a:prstGeom>
        </p:spPr>
        <p:txBody>
          <a:bodyPr tIns="45720" bIns="4572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0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16 Nov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4B – Homed to East Australia</a:t>
            </a:r>
            <a:br>
              <a:rPr lang="en-US" dirty="0" smtClean="0"/>
            </a:br>
            <a:r>
              <a:rPr lang="en-US" dirty="0" smtClean="0"/>
              <a:t>Gateway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O3b Networks Proprietary.  Non-Technical Data.  Authorized for Export.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11281"/>
            <a:ext cx="8023282" cy="49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20595" y="6448300"/>
            <a:ext cx="1274805" cy="409700"/>
          </a:xfrm>
          <a:prstGeom prst="rect">
            <a:avLst/>
          </a:prstGeom>
        </p:spPr>
        <p:txBody>
          <a:bodyPr tIns="45720" bIns="4572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0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16 Nov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6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NSF Use Options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274" name="Slide Number Placeholder 3"/>
          <p:cNvSpPr txBox="1">
            <a:spLocks/>
          </p:cNvSpPr>
          <p:nvPr/>
        </p:nvSpPr>
        <p:spPr bwMode="auto">
          <a:xfrm>
            <a:off x="6350" y="6556375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E4719DD-EE57-864C-BD93-629658F40BC4}" type="slidenum">
              <a:rPr lang="en-GB" sz="10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18</a:t>
            </a:fld>
            <a:endParaRPr lang="en-GB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5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Use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NSF uses additional capacity in locations where O3b has already sold a beam</a:t>
            </a:r>
          </a:p>
          <a:p>
            <a:pPr lvl="1"/>
            <a:r>
              <a:rPr lang="en-US" dirty="0" smtClean="0"/>
              <a:t>USP </a:t>
            </a:r>
            <a:r>
              <a:rPr lang="en-US" dirty="0" smtClean="0"/>
              <a:t>Campuses</a:t>
            </a:r>
          </a:p>
          <a:p>
            <a:pPr lvl="1"/>
            <a:r>
              <a:rPr lang="en-US" dirty="0" smtClean="0"/>
              <a:t>Papua New Guinea</a:t>
            </a:r>
            <a:endParaRPr lang="en-US" dirty="0" smtClean="0"/>
          </a:p>
          <a:p>
            <a:r>
              <a:rPr lang="en-US" dirty="0" smtClean="0"/>
              <a:t>NSF purchases a new beam for a fixed location with enough demand to justify cost</a:t>
            </a:r>
          </a:p>
          <a:p>
            <a:pPr lvl="1"/>
            <a:r>
              <a:rPr lang="en-US" dirty="0" smtClean="0"/>
              <a:t>Galapagos Islands</a:t>
            </a:r>
          </a:p>
          <a:p>
            <a:r>
              <a:rPr lang="en-US" dirty="0" smtClean="0"/>
              <a:t>NSF purchases a steerable beam that can be time-shared by multiple research vessels within a region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5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219075" y="180975"/>
            <a:ext cx="6661150" cy="838200"/>
          </a:xfrm>
        </p:spPr>
        <p:txBody>
          <a:bodyPr/>
          <a:lstStyle/>
          <a:p>
            <a:r>
              <a:rPr lang="en-GB" dirty="0" smtClean="0"/>
              <a:t>Company overview</a:t>
            </a:r>
            <a:br>
              <a:rPr lang="en-GB" dirty="0" smtClean="0"/>
            </a:br>
            <a:r>
              <a:rPr lang="en-GB" sz="2000" b="0" i="1" dirty="0" smtClean="0"/>
              <a:t>What we do</a:t>
            </a:r>
            <a:endParaRPr lang="en-US" sz="2000" b="0" i="1" dirty="0" smtClean="0"/>
          </a:p>
        </p:txBody>
      </p:sp>
      <p:sp>
        <p:nvSpPr>
          <p:cNvPr id="23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8597900" y="6678613"/>
            <a:ext cx="366713" cy="179387"/>
          </a:xfrm>
          <a:prstGeom prst="rect">
            <a:avLst/>
          </a:prstGeom>
        </p:spPr>
        <p:txBody>
          <a:bodyPr/>
          <a:lstStyle/>
          <a:p>
            <a:fld id="{8A096A30-0EA5-45D9-8004-74E8D38578FD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gray">
          <a:xfrm>
            <a:off x="180001" y="1213901"/>
            <a:ext cx="2817103" cy="2555586"/>
          </a:xfrm>
          <a:prstGeom prst="rect">
            <a:avLst/>
          </a:prstGeom>
          <a:gradFill rotWithShape="1">
            <a:gsLst>
              <a:gs pos="0">
                <a:srgbClr val="D5F3FF"/>
              </a:gs>
              <a:gs pos="100000">
                <a:srgbClr val="D5F3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 b="1" dirty="0">
                <a:latin typeface="Calibri" pitchFamily="34" charset="0"/>
              </a:rPr>
              <a:t>Building a next-generation satellite constellation: capable of offering our customers connectivity which is better, faster </a:t>
            </a:r>
            <a:br>
              <a:rPr lang="en-GB" sz="1800" b="1" dirty="0">
                <a:latin typeface="Calibri" pitchFamily="34" charset="0"/>
              </a:rPr>
            </a:br>
            <a:r>
              <a:rPr lang="en-GB" sz="1800" b="1" dirty="0">
                <a:latin typeface="Calibri" pitchFamily="34" charset="0"/>
              </a:rPr>
              <a:t>and more affordable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gray">
          <a:xfrm>
            <a:off x="3147725" y="3839003"/>
            <a:ext cx="2817103" cy="2555586"/>
          </a:xfrm>
          <a:prstGeom prst="rect">
            <a:avLst/>
          </a:prstGeom>
          <a:gradFill rotWithShape="1">
            <a:gsLst>
              <a:gs pos="0">
                <a:srgbClr val="D5F3FF"/>
              </a:gs>
              <a:gs pos="100000">
                <a:srgbClr val="D5F3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>
                <a:latin typeface="Calibri" pitchFamily="34" charset="0"/>
              </a:rPr>
              <a:t>Each beam is connected to a high throughput teleport providing reliable, high-speed internet at a </a:t>
            </a:r>
            <a:br>
              <a:rPr lang="en-GB" sz="1800">
                <a:latin typeface="Calibri" pitchFamily="34" charset="0"/>
              </a:rPr>
            </a:br>
            <a:r>
              <a:rPr lang="en-GB" sz="1800">
                <a:latin typeface="Calibri" pitchFamily="34" charset="0"/>
              </a:rPr>
              <a:t>competitive price</a:t>
            </a:r>
          </a:p>
          <a:p>
            <a:pPr eaLnBrk="1" hangingPunct="1">
              <a:lnSpc>
                <a:spcPct val="85000"/>
              </a:lnSpc>
            </a:pPr>
            <a:endParaRPr lang="en-GB" sz="1800" baseline="30000">
              <a:solidFill>
                <a:srgbClr val="00437A"/>
              </a:solidFill>
              <a:latin typeface="Calibri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gray">
          <a:xfrm>
            <a:off x="180001" y="3839003"/>
            <a:ext cx="2817103" cy="2555586"/>
          </a:xfrm>
          <a:prstGeom prst="rect">
            <a:avLst/>
          </a:prstGeom>
          <a:gradFill rotWithShape="1">
            <a:gsLst>
              <a:gs pos="0">
                <a:srgbClr val="FCD49E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tIns="90000" bIns="90000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 dirty="0">
                <a:latin typeface="Calibri" pitchFamily="34" charset="0"/>
              </a:rPr>
              <a:t>KA-band beams of 700km diameter: steerable around the globe, each delivering up to 1.2 </a:t>
            </a:r>
            <a:r>
              <a:rPr lang="en-GB" sz="1800" dirty="0" err="1">
                <a:latin typeface="Calibri" pitchFamily="34" charset="0"/>
              </a:rPr>
              <a:t>Gbps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gray">
          <a:xfrm>
            <a:off x="6148552" y="1213901"/>
            <a:ext cx="2815448" cy="2555586"/>
          </a:xfrm>
          <a:prstGeom prst="rect">
            <a:avLst/>
          </a:prstGeom>
          <a:gradFill rotWithShape="1">
            <a:gsLst>
              <a:gs pos="0">
                <a:srgbClr val="FCD49E"/>
              </a:gs>
              <a:gs pos="100000">
                <a:srgbClr val="FCD49E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>
                <a:latin typeface="Calibri" pitchFamily="34" charset="0"/>
              </a:rPr>
              <a:t>Continuous coverage: when one satellite leaves, another satellite takes over without transmission interruption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gray">
          <a:xfrm>
            <a:off x="3147725" y="1213901"/>
            <a:ext cx="2815447" cy="2555586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tIns="90000" bIns="90000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 dirty="0">
                <a:latin typeface="Calibri" charset="0"/>
              </a:rPr>
              <a:t>Initial constellation </a:t>
            </a:r>
            <a:br>
              <a:rPr lang="en-GB" sz="1800" dirty="0">
                <a:latin typeface="Calibri" charset="0"/>
              </a:rPr>
            </a:br>
            <a:r>
              <a:rPr lang="en-GB" sz="1800" dirty="0">
                <a:latin typeface="Calibri" charset="0"/>
              </a:rPr>
              <a:t>of twelve MEO satellites: providing fiber-like latency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6148552" y="3839003"/>
            <a:ext cx="2815448" cy="2555586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sz="1800" b="1" dirty="0" smtClean="0">
                <a:latin typeface="Calibri" pitchFamily="34" charset="0"/>
              </a:rPr>
              <a:t>O3b </a:t>
            </a:r>
            <a:r>
              <a:rPr lang="en-GB" sz="1800" b="1" dirty="0">
                <a:latin typeface="Calibri" pitchFamily="34" charset="0"/>
              </a:rPr>
              <a:t>is 100% funded and on schedule </a:t>
            </a:r>
            <a:r>
              <a:rPr lang="en-GB" sz="1800" b="1" dirty="0" smtClean="0">
                <a:latin typeface="Calibri" pitchFamily="34" charset="0"/>
              </a:rPr>
              <a:t>for </a:t>
            </a:r>
            <a:r>
              <a:rPr lang="en-GB" sz="1800" b="1" dirty="0">
                <a:latin typeface="Calibri" pitchFamily="34" charset="0"/>
              </a:rPr>
              <a:t>service </a:t>
            </a:r>
            <a:br>
              <a:rPr lang="en-GB" sz="1800" b="1" dirty="0">
                <a:latin typeface="Calibri" pitchFamily="34" charset="0"/>
              </a:rPr>
            </a:br>
            <a:r>
              <a:rPr lang="en-GB" sz="1800" b="1" dirty="0">
                <a:latin typeface="Calibri" pitchFamily="34" charset="0"/>
              </a:rPr>
              <a:t>launch </a:t>
            </a:r>
            <a:r>
              <a:rPr lang="en-GB" sz="1800" b="1" dirty="0" smtClean="0">
                <a:latin typeface="Calibri" pitchFamily="34" charset="0"/>
              </a:rPr>
              <a:t>Oct </a:t>
            </a:r>
            <a:r>
              <a:rPr lang="en-GB" sz="1800" b="1" dirty="0" smtClean="0">
                <a:latin typeface="Calibri" pitchFamily="34" charset="0"/>
              </a:rPr>
              <a:t>2013</a:t>
            </a:r>
            <a:endParaRPr lang="en-GB" sz="1800" b="1" dirty="0">
              <a:latin typeface="Calibri" pitchFamily="34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gray">
          <a:xfrm>
            <a:off x="3071587" y="1187418"/>
            <a:ext cx="3002482" cy="2477793"/>
            <a:chOff x="1973" y="890"/>
            <a:chExt cx="1814" cy="3220"/>
          </a:xfrm>
        </p:grpSpPr>
        <p:sp>
          <p:nvSpPr>
            <p:cNvPr id="26643" name="Line 19"/>
            <p:cNvSpPr>
              <a:spLocks noChangeShapeType="1"/>
            </p:cNvSpPr>
            <p:nvPr/>
          </p:nvSpPr>
          <p:spPr bwMode="gray">
            <a:xfrm>
              <a:off x="1973" y="890"/>
              <a:ext cx="0" cy="3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latin typeface="Calibri" pitchFamily="34" charset="0"/>
              </a:endParaRPr>
            </a:p>
          </p:txBody>
        </p:sp>
        <p:sp>
          <p:nvSpPr>
            <p:cNvPr id="26644" name="Line 20"/>
            <p:cNvSpPr>
              <a:spLocks noChangeShapeType="1"/>
            </p:cNvSpPr>
            <p:nvPr/>
          </p:nvSpPr>
          <p:spPr bwMode="gray">
            <a:xfrm>
              <a:off x="3787" y="890"/>
              <a:ext cx="0" cy="3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latin typeface="Calibri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gray">
          <a:xfrm>
            <a:off x="3071587" y="3815831"/>
            <a:ext cx="3002482" cy="2477793"/>
            <a:chOff x="1973" y="890"/>
            <a:chExt cx="1814" cy="3220"/>
          </a:xfrm>
        </p:grpSpPr>
        <p:sp>
          <p:nvSpPr>
            <p:cNvPr id="26647" name="Line 23"/>
            <p:cNvSpPr>
              <a:spLocks noChangeShapeType="1"/>
            </p:cNvSpPr>
            <p:nvPr/>
          </p:nvSpPr>
          <p:spPr bwMode="gray">
            <a:xfrm>
              <a:off x="1973" y="890"/>
              <a:ext cx="0" cy="3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latin typeface="Calibri" pitchFamily="34" charset="0"/>
              </a:endParaRPr>
            </a:p>
          </p:txBody>
        </p:sp>
        <p:sp>
          <p:nvSpPr>
            <p:cNvPr id="26648" name="Line 24"/>
            <p:cNvSpPr>
              <a:spLocks noChangeShapeType="1"/>
            </p:cNvSpPr>
            <p:nvPr/>
          </p:nvSpPr>
          <p:spPr bwMode="gray">
            <a:xfrm>
              <a:off x="3787" y="890"/>
              <a:ext cx="0" cy="3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latin typeface="Calibri" pitchFamily="34" charset="0"/>
              </a:endParaRPr>
            </a:p>
          </p:txBody>
        </p:sp>
      </p:grpSp>
      <p:sp>
        <p:nvSpPr>
          <p:cNvPr id="26649" name="Line 25"/>
          <p:cNvSpPr>
            <a:spLocks noChangeShapeType="1"/>
          </p:cNvSpPr>
          <p:nvPr/>
        </p:nvSpPr>
        <p:spPr bwMode="gray">
          <a:xfrm>
            <a:off x="180001" y="3739693"/>
            <a:ext cx="8783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 pitchFamily="34" charset="0"/>
            </a:endParaRPr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gray">
          <a:xfrm>
            <a:off x="294208" y="3289486"/>
            <a:ext cx="1726344" cy="1726345"/>
            <a:chOff x="295" y="2160"/>
            <a:chExt cx="1043" cy="1043"/>
          </a:xfrm>
          <a:solidFill>
            <a:srgbClr val="E98300"/>
          </a:solidFill>
        </p:grpSpPr>
        <p:sp>
          <p:nvSpPr>
            <p:cNvPr id="26650" name="Oval 26"/>
            <p:cNvSpPr>
              <a:spLocks noChangeArrowheads="1"/>
            </p:cNvSpPr>
            <p:nvPr/>
          </p:nvSpPr>
          <p:spPr bwMode="gray">
            <a:xfrm>
              <a:off x="295" y="2160"/>
              <a:ext cx="1043" cy="104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Calibri" pitchFamily="34" charset="0"/>
              </a:endParaRPr>
            </a:p>
          </p:txBody>
        </p:sp>
        <p:sp>
          <p:nvSpPr>
            <p:cNvPr id="26651" name="Text Box 27"/>
            <p:cNvSpPr txBox="1">
              <a:spLocks noChangeArrowheads="1"/>
            </p:cNvSpPr>
            <p:nvPr/>
          </p:nvSpPr>
          <p:spPr bwMode="gray">
            <a:xfrm>
              <a:off x="390" y="2377"/>
              <a:ext cx="869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5400" b="1" dirty="0">
                  <a:solidFill>
                    <a:schemeClr val="bg1"/>
                  </a:solidFill>
                  <a:latin typeface="Calibri" pitchFamily="34" charset="0"/>
                </a:rPr>
                <a:t>70+</a:t>
              </a:r>
              <a:endParaRPr lang="en-US" sz="54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6654" name="Picture 30" descr="New-d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13446"/>
          <a:stretch>
            <a:fillRect/>
          </a:stretch>
        </p:blipFill>
        <p:spPr bwMode="gray">
          <a:xfrm>
            <a:off x="3746897" y="4684797"/>
            <a:ext cx="2216275" cy="16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5" name="Picture 31" descr="New-man+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7" b="16647"/>
          <a:stretch>
            <a:fillRect/>
          </a:stretch>
        </p:blipFill>
        <p:spPr bwMode="gray">
          <a:xfrm>
            <a:off x="7449517" y="4040934"/>
            <a:ext cx="1514483" cy="235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6" name="Picture 32" descr="Orbiting-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/>
          <a:stretch>
            <a:fillRect/>
          </a:stretch>
        </p:blipFill>
        <p:spPr bwMode="gray">
          <a:xfrm>
            <a:off x="3313242" y="1187418"/>
            <a:ext cx="2535724" cy="156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7" name="Picture 33" descr="Orbiting-beam-x3--s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9"/>
          <a:stretch>
            <a:fillRect/>
          </a:stretch>
        </p:blipFill>
        <p:spPr bwMode="gray">
          <a:xfrm>
            <a:off x="6714501" y="2134176"/>
            <a:ext cx="2249499" cy="18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9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and Potential Coverage of</a:t>
            </a:r>
            <a:br>
              <a:rPr lang="en-US" dirty="0" smtClean="0"/>
            </a:br>
            <a:r>
              <a:rPr lang="en-US" dirty="0" smtClean="0"/>
              <a:t>USP Campuses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862017"/>
              </p:ext>
            </p:extLst>
          </p:nvPr>
        </p:nvGraphicFramePr>
        <p:xfrm>
          <a:off x="457200" y="1600200"/>
          <a:ext cx="8229600" cy="421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USP CAMPUSES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Alafua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Campus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 Campus Director, The University of the South Pacific Private Bag, Apia, Samoa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Emalus Campus </a:t>
                      </a:r>
                      <a:r>
                        <a:rPr lang="en-US" sz="1400" dirty="0" smtClean="0"/>
                        <a:t>The Senior Assistant, Registrar, The University of the South Pacific, PMB 9072, Port Vila, Vanuatu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Laucala Campus</a:t>
                      </a:r>
                      <a:r>
                        <a:rPr lang="en-US" sz="1400" dirty="0" smtClean="0"/>
                        <a:t> Student Academic Services, The University of the South Pacific, Suva, Fiji Islands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Cook Islands Campus </a:t>
                      </a:r>
                      <a:r>
                        <a:rPr lang="en-US" sz="1400" dirty="0" smtClean="0"/>
                        <a:t>PO Box 130, </a:t>
                      </a:r>
                      <a:r>
                        <a:rPr lang="en-US" sz="1400" dirty="0" err="1" smtClean="0"/>
                        <a:t>Rarotonga</a:t>
                      </a:r>
                      <a:r>
                        <a:rPr lang="en-US" sz="1400" dirty="0" smtClean="0"/>
                        <a:t>, Cook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Islands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Labasa Campus</a:t>
                      </a:r>
                      <a:r>
                        <a:rPr lang="en-US" sz="1400" dirty="0" smtClean="0"/>
                        <a:t> Private Mail Bag, Labasa, Fiji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Lautoka Campus</a:t>
                      </a:r>
                      <a:r>
                        <a:rPr lang="en-US" sz="1400" dirty="0" smtClean="0"/>
                        <a:t> Private Mail Bag, Lautoka, Fiji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Kiribati Campus</a:t>
                      </a:r>
                      <a:r>
                        <a:rPr lang="en-US" sz="1400" dirty="0" smtClean="0"/>
                        <a:t> PO Box 59, Bairiki, Tarawa, Kiribati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Marshall Islands Campus</a:t>
                      </a:r>
                      <a:r>
                        <a:rPr lang="en-US" sz="1400" dirty="0" smtClean="0"/>
                        <a:t> PO Box 3537, Majuro, Marshall Islands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Nauru Campus</a:t>
                      </a:r>
                      <a:r>
                        <a:rPr lang="en-US" sz="1400" dirty="0" smtClean="0"/>
                        <a:t> Private Bag, Post Office. Republic of Nauru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Niue Campus</a:t>
                      </a:r>
                      <a:r>
                        <a:rPr lang="en-US" sz="1400" dirty="0" smtClean="0"/>
                        <a:t> PO Box 31, </a:t>
                      </a:r>
                      <a:r>
                        <a:rPr lang="en-US" sz="1400" dirty="0" err="1" smtClean="0"/>
                        <a:t>Alofi</a:t>
                      </a:r>
                      <a:r>
                        <a:rPr lang="en-US" sz="1400" dirty="0" smtClean="0"/>
                        <a:t>, Niue.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Solomon Islands Campus</a:t>
                      </a:r>
                      <a:r>
                        <a:rPr lang="en-US" sz="1400" dirty="0" smtClean="0"/>
                        <a:t> PO Box 460, Honiara, Solomon Islands.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Tokelau Campus</a:t>
                      </a:r>
                      <a:r>
                        <a:rPr lang="en-US" sz="1400" dirty="0" smtClean="0"/>
                        <a:t> c/- Student Academic Services, Alafua Campus,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Samoa.</a:t>
                      </a:r>
                      <a:endParaRPr lang="en-US" sz="1400" dirty="0"/>
                    </a:p>
                  </a:txBody>
                  <a:tcPr/>
                </a:tc>
              </a:tr>
              <a:tr h="706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USP Tonga Campus</a:t>
                      </a:r>
                      <a:r>
                        <a:rPr lang="en-US" sz="1400" dirty="0" smtClean="0"/>
                        <a:t> PO Box 278, Nuku'alofa, Tonga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USP Tuvalu Campus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 PO Box 21, Funafuti, Tuvalu</a:t>
                      </a:r>
                      <a:endParaRPr lang="en-US" sz="1400" u="non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300" y="2933700"/>
            <a:ext cx="2705100" cy="673100"/>
          </a:xfrm>
          <a:prstGeom prst="rect">
            <a:avLst/>
          </a:prstGeom>
          <a:noFill/>
          <a:ln w="28575" cmpd="sng">
            <a:solidFill>
              <a:srgbClr val="10FF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6300" y="4406900"/>
            <a:ext cx="2705100" cy="673100"/>
          </a:xfrm>
          <a:prstGeom prst="rect">
            <a:avLst/>
          </a:prstGeom>
          <a:noFill/>
          <a:ln w="28575" cmpd="sng">
            <a:solidFill>
              <a:srgbClr val="10FF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56300" y="3683000"/>
            <a:ext cx="2705100" cy="673100"/>
          </a:xfrm>
          <a:prstGeom prst="rect">
            <a:avLst/>
          </a:prstGeom>
          <a:noFill/>
          <a:ln w="28575" cmpd="sng">
            <a:solidFill>
              <a:srgbClr val="A967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51200" y="2032000"/>
            <a:ext cx="2705100" cy="844550"/>
          </a:xfrm>
          <a:prstGeom prst="rect">
            <a:avLst/>
          </a:prstGeom>
          <a:noFill/>
          <a:ln w="28575" cmpd="sng">
            <a:solidFill>
              <a:srgbClr val="146F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5800" y="3683000"/>
            <a:ext cx="2705100" cy="673100"/>
          </a:xfrm>
          <a:prstGeom prst="rect">
            <a:avLst/>
          </a:prstGeom>
          <a:noFill/>
          <a:ln w="28575" cmpd="sng">
            <a:solidFill>
              <a:srgbClr val="146F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2600" y="5168900"/>
            <a:ext cx="2705100" cy="596900"/>
          </a:xfrm>
          <a:prstGeom prst="rect">
            <a:avLst/>
          </a:prstGeom>
          <a:noFill/>
          <a:ln w="28575" cmpd="sng">
            <a:solidFill>
              <a:srgbClr val="146F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51200" y="5168900"/>
            <a:ext cx="2705100" cy="609600"/>
          </a:xfrm>
          <a:prstGeom prst="rect">
            <a:avLst/>
          </a:prstGeom>
          <a:noFill/>
          <a:ln w="28575" cmpd="sng">
            <a:solidFill>
              <a:srgbClr val="A967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600" y="4419600"/>
            <a:ext cx="2705100" cy="673100"/>
          </a:xfrm>
          <a:prstGeom prst="rect">
            <a:avLst/>
          </a:prstGeom>
          <a:noFill/>
          <a:ln w="28575" cmpd="sng">
            <a:solidFill>
              <a:srgbClr val="146F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600" y="3676650"/>
            <a:ext cx="2705100" cy="673100"/>
          </a:xfrm>
          <a:prstGeom prst="rect">
            <a:avLst/>
          </a:prstGeom>
          <a:noFill/>
          <a:ln w="28575" cmpd="sng">
            <a:solidFill>
              <a:srgbClr val="146F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8000" y="2032000"/>
            <a:ext cx="2705100" cy="838200"/>
          </a:xfrm>
          <a:prstGeom prst="rect">
            <a:avLst/>
          </a:prstGeom>
          <a:noFill/>
          <a:ln w="28575" cmpd="sng">
            <a:solidFill>
              <a:srgbClr val="10FF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6100" y="6134100"/>
            <a:ext cx="914400" cy="381000"/>
          </a:xfrm>
          <a:prstGeom prst="rect">
            <a:avLst/>
          </a:prstGeom>
          <a:noFill/>
          <a:ln w="28575" cmpd="sng">
            <a:solidFill>
              <a:srgbClr val="10FF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00400" y="6070600"/>
            <a:ext cx="914400" cy="381000"/>
          </a:xfrm>
          <a:prstGeom prst="rect">
            <a:avLst/>
          </a:prstGeom>
          <a:noFill/>
          <a:ln w="285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46800" y="6045200"/>
            <a:ext cx="914400" cy="381000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11300" y="6057900"/>
            <a:ext cx="1088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Already O3b </a:t>
            </a:r>
            <a:br>
              <a:rPr lang="en-US" dirty="0" smtClean="0"/>
            </a:br>
            <a:r>
              <a:rPr lang="en-US" dirty="0" smtClean="0"/>
              <a:t>Customer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91000" y="5981700"/>
            <a:ext cx="97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Near-Term</a:t>
            </a:r>
            <a:br>
              <a:rPr lang="en-US" dirty="0" smtClean="0"/>
            </a:br>
            <a:r>
              <a:rPr lang="en-US" dirty="0" smtClean="0"/>
              <a:t>Prospect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62800" y="5956300"/>
            <a:ext cx="1123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Longer-Term</a:t>
            </a:r>
            <a:br>
              <a:rPr lang="en-US" dirty="0" smtClean="0"/>
            </a:br>
            <a:r>
              <a:rPr lang="en-US" dirty="0" smtClean="0"/>
              <a:t>Prospect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38500" y="4419600"/>
            <a:ext cx="2705100" cy="673100"/>
          </a:xfrm>
          <a:prstGeom prst="rect">
            <a:avLst/>
          </a:prstGeom>
          <a:noFill/>
          <a:ln w="28575" cmpd="sng">
            <a:solidFill>
              <a:srgbClr val="A967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Galapagos Beam</a:t>
            </a:r>
            <a:br>
              <a:rPr lang="en-US" dirty="0" smtClean="0"/>
            </a:br>
            <a:r>
              <a:rPr lang="en-US" dirty="0" smtClean="0"/>
              <a:t>Homed to SW US Gateway</a:t>
            </a:r>
            <a:endParaRPr lang="en-US" dirty="0"/>
          </a:p>
        </p:txBody>
      </p:sp>
      <p:pic>
        <p:nvPicPr>
          <p:cNvPr id="3" name="Picture 2" descr="Galapag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1329264"/>
            <a:ext cx="8161867" cy="54192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47067" y="3924301"/>
            <a:ext cx="505884" cy="46990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Galapagos Islands 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beam covers Galapagos Islands</a:t>
            </a:r>
          </a:p>
          <a:p>
            <a:r>
              <a:rPr lang="en-US" dirty="0" smtClean="0"/>
              <a:t>Finding sufficient use between commercial and research users to justify a full beam</a:t>
            </a:r>
          </a:p>
          <a:p>
            <a:pPr lvl="1"/>
            <a:r>
              <a:rPr lang="en-US" dirty="0" smtClean="0"/>
              <a:t>Need minimum usage of 100 x 50 Mbps to bring down the cost per Mbps </a:t>
            </a:r>
          </a:p>
          <a:p>
            <a:pPr lvl="1"/>
            <a:r>
              <a:rPr lang="en-US" dirty="0" smtClean="0"/>
              <a:t>Looking for sale of additional capacity to tourism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5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Scalable &amp; Cost-Effective </a:t>
            </a:r>
            <a:r>
              <a:rPr lang="en-US" dirty="0"/>
              <a:t>B</a:t>
            </a:r>
            <a:r>
              <a:rPr lang="en-US" dirty="0" smtClean="0"/>
              <a:t>andwidth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999" y="1460309"/>
            <a:ext cx="4320000" cy="48590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  <a:spcAft>
                <a:spcPts val="600"/>
              </a:spcAft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800" dirty="0" smtClean="0"/>
              <a:t>Shared or whole beams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400" dirty="0" smtClean="0"/>
              <a:t>Scalable data rates from </a:t>
            </a:r>
            <a:br>
              <a:rPr lang="en-US" sz="2400" dirty="0" smtClean="0"/>
            </a:br>
            <a:r>
              <a:rPr lang="en-US" sz="2400" dirty="0"/>
              <a:t>5</a:t>
            </a:r>
            <a:r>
              <a:rPr lang="en-US" sz="2400" dirty="0" smtClean="0"/>
              <a:t>0 Mbps – 500 Mbps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chemeClr val="tx1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400" dirty="0" smtClean="0"/>
              <a:t>Steerable/tracking option for whole beam purchase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chemeClr val="tx1">
                  <a:lumMod val="60000"/>
                  <a:lumOff val="40000"/>
                </a:schemeClr>
              </a:buClr>
            </a:pPr>
            <a:r>
              <a:rPr lang="en-US" sz="2800" dirty="0" smtClean="0"/>
              <a:t>Designed for high speed Internet service with 3:1 ratio of FWD to RTN data rates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chemeClr val="tx1">
                  <a:lumMod val="60000"/>
                  <a:lumOff val="40000"/>
                </a:schemeClr>
              </a:buClr>
            </a:pPr>
            <a:r>
              <a:rPr lang="en-US" sz="2800" dirty="0" smtClean="0"/>
              <a:t>Ship Terminals sized to data requirements</a:t>
            </a:r>
            <a:endParaRPr lang="en-US" sz="2800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46213"/>
              </p:ext>
            </p:extLst>
          </p:nvPr>
        </p:nvGraphicFramePr>
        <p:xfrm>
          <a:off x="4883578" y="1589845"/>
          <a:ext cx="4044522" cy="338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733"/>
                <a:gridCol w="1204889"/>
                <a:gridCol w="1231900"/>
              </a:tblGrid>
              <a:tr h="60396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6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Forward Data Rate (Mbps)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Return Data Rate (Mbps)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baseline="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baseline="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200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400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6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Maritime</a:t>
                      </a: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 500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3"/>
          <p:cNvSpPr txBox="1">
            <a:spLocks/>
          </p:cNvSpPr>
          <p:nvPr/>
        </p:nvSpPr>
        <p:spPr>
          <a:xfrm>
            <a:off x="6350" y="6556375"/>
            <a:ext cx="2133600" cy="287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l"/>
            <a:fld id="{1537B187-5AC5-4F97-BC29-28A42114326C}" type="slidenum">
              <a:rPr lang="en-GB" sz="1000" smtClean="0"/>
              <a:pPr algn="l"/>
              <a:t>23</a:t>
            </a:fld>
            <a:endParaRPr lang="en-GB" sz="1000" dirty="0"/>
          </a:p>
        </p:txBody>
      </p:sp>
      <p:pic>
        <p:nvPicPr>
          <p:cNvPr id="9" name="Picture 2" descr="C:\Users\Maher\AppData\Local\Microsoft\Windows\Temporary Internet Files\Content.Outlook\A96VHQN5\o3b_mariti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68" y="197087"/>
            <a:ext cx="2489199" cy="495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4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Calibri" charset="0"/>
                <a:ea typeface="Geneva" charset="0"/>
              </a:rPr>
              <a:t>Caribbean Beam </a:t>
            </a:r>
            <a:r>
              <a:rPr lang="en-US" sz="2800" dirty="0" smtClean="0">
                <a:latin typeface="Calibri" charset="0"/>
                <a:ea typeface="Geneva" charset="0"/>
              </a:rPr>
              <a:t>Cruise Ship Coverage </a:t>
            </a:r>
            <a:r>
              <a:rPr lang="en-US" sz="2800" dirty="0">
                <a:latin typeface="Calibri" charset="0"/>
                <a:ea typeface="Geneva" charset="0"/>
              </a:rPr>
              <a:t/>
            </a:r>
            <a:br>
              <a:rPr lang="en-US" sz="2800" dirty="0">
                <a:latin typeface="Calibri" charset="0"/>
                <a:ea typeface="Geneva" charset="0"/>
              </a:rPr>
            </a:br>
            <a:endParaRPr lang="en-US" sz="2000" i="1" dirty="0">
              <a:latin typeface="Calibri" charset="0"/>
              <a:ea typeface="Geneva" charset="0"/>
            </a:endParaRPr>
          </a:p>
        </p:txBody>
      </p:sp>
      <p:pic>
        <p:nvPicPr>
          <p:cNvPr id="58370" name="Picture 1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917575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0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98" y="331482"/>
            <a:ext cx="7761643" cy="838200"/>
          </a:xfrm>
        </p:spPr>
        <p:txBody>
          <a:bodyPr/>
          <a:lstStyle/>
          <a:p>
            <a:pPr marL="342900" indent="-342900">
              <a:buClr>
                <a:srgbClr val="002D5A"/>
              </a:buClr>
              <a:buFont typeface="Arial" pitchFamily="34" charset="0"/>
              <a:buChar char="•"/>
            </a:pPr>
            <a:r>
              <a:rPr lang="en-US" dirty="0" smtClean="0"/>
              <a:t>Real-Time Ship Tracking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Royal Caribbean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565" y="1224768"/>
            <a:ext cx="30229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D5A"/>
              </a:buClr>
              <a:buFont typeface="Arial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285750" indent="-285750">
              <a:buClr>
                <a:srgbClr val="002D5A"/>
              </a:buClr>
              <a:buFont typeface="Arial" pitchFamily="34" charset="0"/>
              <a:buChar char="•"/>
            </a:pPr>
            <a:r>
              <a:rPr lang="en-GB" sz="2400" b="0" dirty="0" smtClean="0">
                <a:latin typeface="+mn-lt"/>
              </a:rPr>
              <a:t>O3b satellite beams will follow ship’s movement </a:t>
            </a:r>
          </a:p>
          <a:p>
            <a:pPr marL="285750" indent="-285750">
              <a:buClr>
                <a:srgbClr val="002D5A"/>
              </a:buClr>
              <a:buFont typeface="Arial" pitchFamily="34" charset="0"/>
              <a:buChar char="•"/>
            </a:pPr>
            <a:endParaRPr lang="en-GB" sz="2400" b="0" dirty="0" smtClean="0">
              <a:latin typeface="+mn-lt"/>
            </a:endParaRPr>
          </a:p>
          <a:p>
            <a:pPr marL="285750" indent="-285750">
              <a:buClr>
                <a:srgbClr val="002D5A"/>
              </a:buClr>
              <a:buFont typeface="Arial" pitchFamily="34" charset="0"/>
              <a:buChar char="•"/>
            </a:pPr>
            <a:r>
              <a:rPr lang="en-GB" sz="2400" b="0" dirty="0" smtClean="0">
                <a:latin typeface="+mn-lt"/>
              </a:rPr>
              <a:t>Beam tracking updates in real-time</a:t>
            </a:r>
          </a:p>
          <a:p>
            <a:pPr marL="742950" lvl="1" indent="-285750">
              <a:buClr>
                <a:srgbClr val="002D5A"/>
              </a:buClr>
              <a:buFont typeface="Arial" pitchFamily="34" charset="0"/>
              <a:buChar char="•"/>
            </a:pPr>
            <a:endParaRPr lang="en-GB" sz="1800" b="0" dirty="0" smtClean="0">
              <a:latin typeface="+mn-lt"/>
            </a:endParaRPr>
          </a:p>
          <a:p>
            <a:pPr marL="742950" lvl="1" indent="-285750">
              <a:buClr>
                <a:srgbClr val="002D5A"/>
              </a:buClr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</a:rPr>
              <a:t>O3b maintains ship within beam </a:t>
            </a:r>
            <a:r>
              <a:rPr lang="en-GB" sz="2000" b="0" dirty="0" err="1" smtClean="0">
                <a:latin typeface="+mn-lt"/>
              </a:rPr>
              <a:t>center</a:t>
            </a:r>
            <a:endParaRPr lang="en-GB" sz="2000" b="0" dirty="0" smtClean="0">
              <a:latin typeface="+mn-lt"/>
            </a:endParaRPr>
          </a:p>
          <a:p>
            <a:pPr marL="742950" lvl="1" indent="-285750">
              <a:buClr>
                <a:srgbClr val="002D5A"/>
              </a:buClr>
              <a:buFont typeface="Arial" pitchFamily="34" charset="0"/>
              <a:buChar char="•"/>
            </a:pPr>
            <a:r>
              <a:rPr lang="en-GB" sz="2000" b="0" dirty="0" smtClean="0">
                <a:latin typeface="+mn-lt"/>
              </a:rPr>
              <a:t>Ship provides heading/lat/long updates in real time intervals to NOC</a:t>
            </a:r>
            <a:endParaRPr lang="en-GB" sz="2000" dirty="0" smtClean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78786" y="4859235"/>
            <a:ext cx="3304475" cy="1878905"/>
            <a:chOff x="1397000" y="2025283"/>
            <a:chExt cx="6714960" cy="3988168"/>
          </a:xfrm>
        </p:grpSpPr>
        <p:pic>
          <p:nvPicPr>
            <p:cNvPr id="7" name="Picture 6" descr="Latency &amp; Avaialability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00" y="2025283"/>
              <a:ext cx="6714960" cy="398816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441450" y="2933701"/>
              <a:ext cx="6515100" cy="2959100"/>
              <a:chOff x="1638300" y="2317751"/>
              <a:chExt cx="6892045" cy="3962399"/>
            </a:xfrm>
          </p:grpSpPr>
          <p:pic>
            <p:nvPicPr>
              <p:cNvPr id="9" name="Picture 8" descr="Caribbean Google Earth Map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8300" y="2317751"/>
                <a:ext cx="6892045" cy="3962399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5314950" y="3075395"/>
                <a:ext cx="1193800" cy="1602376"/>
              </a:xfrm>
              <a:prstGeom prst="ellipse">
                <a:avLst/>
              </a:pr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416300" y="4064000"/>
                <a:ext cx="791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Cozumel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24500" y="4660900"/>
                <a:ext cx="826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Falmouth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32300" y="3111500"/>
                <a:ext cx="11342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Ft </a:t>
                </a:r>
                <a:r>
                  <a:rPr lang="en-US" sz="1200" dirty="0">
                    <a:solidFill>
                      <a:schemeClr val="bg1"/>
                    </a:solidFill>
                  </a:rPr>
                  <a:t>L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auderdale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07200" y="3886200"/>
                <a:ext cx="7837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Labadee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8510565">
                <a:off x="5843593" y="3711534"/>
                <a:ext cx="121363" cy="240067"/>
              </a:xfrm>
              <a:prstGeom prst="triangle">
                <a:avLst/>
              </a:prstGeom>
              <a:solidFill>
                <a:srgbClr val="F8971B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33400" y="4789992"/>
            <a:ext cx="2054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Real-Time </a:t>
            </a:r>
            <a:r>
              <a:rPr lang="en-US" sz="2000" dirty="0" smtClean="0"/>
              <a:t>Ship Track Monitoring</a:t>
            </a:r>
          </a:p>
          <a:p>
            <a:pPr algn="ctr"/>
            <a:r>
              <a:rPr lang="en-US" sz="2000" dirty="0" smtClean="0"/>
              <a:t>Via O3b Customer Portal </a:t>
            </a:r>
            <a:endParaRPr lang="en-US" sz="2000" dirty="0"/>
          </a:p>
        </p:txBody>
      </p:sp>
      <p:pic>
        <p:nvPicPr>
          <p:cNvPr id="16" name="O3B_shiptracking_01[1]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1" y="1371600"/>
            <a:ext cx="5581649" cy="31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6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NSF purchases a single beam in Region 5 homed to Hawaii Gateway.  </a:t>
            </a:r>
          </a:p>
          <a:p>
            <a:r>
              <a:rPr lang="en-US" dirty="0" smtClean="0"/>
              <a:t>With the 1.2m antenna, beam can deliver </a:t>
            </a:r>
          </a:p>
          <a:p>
            <a:pPr lvl="1"/>
            <a:r>
              <a:rPr lang="en-US" dirty="0" smtClean="0"/>
              <a:t>up to 200 Mbps in the forward direction</a:t>
            </a:r>
          </a:p>
          <a:p>
            <a:pPr lvl="1"/>
            <a:r>
              <a:rPr lang="en-US" dirty="0" smtClean="0"/>
              <a:t>Up to 25 </a:t>
            </a:r>
            <a:r>
              <a:rPr lang="en-US" dirty="0" smtClean="0"/>
              <a:t>Mbps in the return direction</a:t>
            </a:r>
          </a:p>
          <a:p>
            <a:r>
              <a:rPr lang="en-US" dirty="0"/>
              <a:t>Beam can be used by multiple ships in </a:t>
            </a:r>
            <a:r>
              <a:rPr lang="en-US" dirty="0" smtClean="0"/>
              <a:t>region, either serially or by hopping around region as required</a:t>
            </a:r>
          </a:p>
          <a:p>
            <a:r>
              <a:rPr lang="en-US" dirty="0" smtClean="0"/>
              <a:t>Beam can be programmed to follow research vessel on it’s cruise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5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will capacity be contracted for?</a:t>
            </a:r>
          </a:p>
          <a:p>
            <a:pPr lvl="1"/>
            <a:r>
              <a:rPr lang="en-US" dirty="0" smtClean="0"/>
              <a:t>Contract length?</a:t>
            </a:r>
          </a:p>
          <a:p>
            <a:r>
              <a:rPr lang="en-US" dirty="0" smtClean="0"/>
              <a:t>If equipment is required, how will it be purchased?</a:t>
            </a:r>
          </a:p>
          <a:p>
            <a:r>
              <a:rPr lang="en-US" dirty="0" smtClean="0"/>
              <a:t>How will the satellite terminal equipment be installed, tested, and operated?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0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Opportunities for Research and Education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32468"/>
            <a:ext cx="8424863" cy="4781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High bandwidth </a:t>
            </a:r>
            <a:r>
              <a:rPr lang="en-US" dirty="0"/>
              <a:t>at </a:t>
            </a:r>
            <a:r>
              <a:rPr lang="en-US" dirty="0" smtClean="0"/>
              <a:t>lower cost per Mbps to </a:t>
            </a:r>
            <a:r>
              <a:rPr lang="en-US" dirty="0"/>
              <a:t>underserved locations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Fiber-like low </a:t>
            </a:r>
            <a:r>
              <a:rPr lang="en-US" dirty="0"/>
              <a:t>l</a:t>
            </a:r>
            <a:r>
              <a:rPr lang="en-US" dirty="0" smtClean="0"/>
              <a:t>atency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Supports voice, video conferencing, and other real-time traffic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Faster response for interactive Web 2.0 and other business applications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Faster downloads of web content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Less congestion and retransmissions</a:t>
            </a:r>
          </a:p>
          <a:p>
            <a:pPr>
              <a:lnSpc>
                <a:spcPct val="100000"/>
              </a:lnSpc>
            </a:pPr>
            <a:r>
              <a:rPr lang="en-US" dirty="0"/>
              <a:t>Beams can be repointed on short notice and can track moving terminals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6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192088"/>
            <a:ext cx="7272337" cy="7223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Company overview</a:t>
            </a:r>
            <a:br>
              <a:rPr lang="en-US" dirty="0" smtClean="0"/>
            </a:br>
            <a:r>
              <a:rPr lang="en-US" sz="2000" b="0" i="1" dirty="0" smtClean="0"/>
              <a:t>Value proposition</a:t>
            </a:r>
            <a:br>
              <a:rPr lang="en-US" sz="2000" b="0" i="1" dirty="0" smtClean="0"/>
            </a:br>
            <a:endParaRPr lang="en-US" sz="2000" b="0" i="1" dirty="0"/>
          </a:p>
        </p:txBody>
      </p:sp>
      <p:graphicFrame>
        <p:nvGraphicFramePr>
          <p:cNvPr id="86" name="Content Placeholder 8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99439113"/>
              </p:ext>
            </p:extLst>
          </p:nvPr>
        </p:nvGraphicFramePr>
        <p:xfrm>
          <a:off x="3665538" y="1501775"/>
          <a:ext cx="5299075" cy="40227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578031"/>
                <a:gridCol w="3721044"/>
              </a:tblGrid>
              <a:tr h="5311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High Bandwidth </a:t>
                      </a:r>
                    </a:p>
                  </a:txBody>
                  <a:tcPr marL="0" marR="0" marT="107989" marB="107989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Scalable options from 100 Mbps to 1 Gbps</a:t>
                      </a:r>
                    </a:p>
                  </a:txBody>
                  <a:tcPr marL="0" marR="0" marT="107989" marB="107989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74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ＭＳ Ｐゴシック" charset="0"/>
                        </a:rPr>
                        <a:t>High Speed </a:t>
                      </a:r>
                    </a:p>
                  </a:txBody>
                  <a:tcPr marL="0" marR="0" marT="107989" marB="107989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432 MHz steerable beams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40000"/>
                            <a:lumOff val="60000"/>
                          </a:schemeClr>
                        </a:buClr>
                        <a:buSzPct val="100000"/>
                        <a:buFont typeface="Lucida Grande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6 x faster than 72 MHz Geostationary satellite transponders</a:t>
                      </a:r>
                    </a:p>
                  </a:txBody>
                  <a:tcPr marL="0" marR="0" marT="107989" marB="107989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11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ＭＳ Ｐゴシック" charset="0"/>
                        </a:rPr>
                        <a:t>Low Latency </a:t>
                      </a:r>
                    </a:p>
                  </a:txBody>
                  <a:tcPr marL="0" marR="0" marT="107989" marB="107989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Roundtrip latency of 130ms enabling:</a:t>
                      </a:r>
                    </a:p>
                  </a:txBody>
                  <a:tcPr marL="0" marR="0" marT="107989" marB="107989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3525">
                <a:tc>
                  <a:txBody>
                    <a:bodyPr/>
                    <a:lstStyle/>
                    <a:p>
                      <a:endParaRPr lang="en-US" sz="1800" spc="-40" baseline="0" dirty="0">
                        <a:latin typeface="+mn-lt"/>
                      </a:endParaRPr>
                    </a:p>
                  </a:txBody>
                  <a:tcPr marL="0" marR="0" marT="0" marB="107989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F4"/>
                        </a:buClr>
                        <a:buSzPct val="100000"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Faster Interactivity</a:t>
                      </a:r>
                    </a:p>
                    <a:p>
                      <a:pPr marL="180000" marR="0" lvl="0" indent="-18000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F4"/>
                        </a:buClr>
                        <a:buSzPct val="100000"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Superior voice quality</a:t>
                      </a:r>
                    </a:p>
                  </a:txBody>
                  <a:tcPr marL="0" marR="0" marT="0" marB="107989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11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ＭＳ Ｐゴシック" charset="0"/>
                        </a:rPr>
                        <a:t>Low Cost </a:t>
                      </a:r>
                    </a:p>
                  </a:txBody>
                  <a:tcPr marL="0" marR="0" marT="107989" marB="107989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Significantly lower cost than Geostationary</a:t>
                      </a:r>
                    </a:p>
                  </a:txBody>
                  <a:tcPr marL="0" marR="0" marT="107989" marB="107989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82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ＭＳ Ｐゴシック" charset="0"/>
                        </a:rPr>
                        <a:t>Flexibility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800" cap="none" spc="-40" normalizeH="0" baseline="0" noProof="0" dirty="0" smtClean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ＭＳ Ｐゴシック" charset="0"/>
                      </a:endParaRPr>
                    </a:p>
                  </a:txBody>
                  <a:tcPr marL="0" marR="0" marT="107989" marB="107989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800" cap="none" spc="-40" normalizeH="0" baseline="0" noProof="0" dirty="0" smtClean="0">
                          <a:ln>
                            <a:noFill/>
                          </a:ln>
                          <a:solidFill>
                            <a:srgbClr val="002D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ＭＳ Ｐゴシック" charset="0"/>
                        </a:rPr>
                        <a:t>Steerable 700km beams can be placed anywhere w/in ±45 degrees of the Equator</a:t>
                      </a:r>
                    </a:p>
                  </a:txBody>
                  <a:tcPr marL="0" marR="0" marT="107989" marB="107989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1282" name="Group 89"/>
          <p:cNvGrpSpPr>
            <a:grpSpLocks/>
          </p:cNvGrpSpPr>
          <p:nvPr/>
        </p:nvGrpSpPr>
        <p:grpSpPr bwMode="auto">
          <a:xfrm>
            <a:off x="179388" y="1501775"/>
            <a:ext cx="3254375" cy="3606800"/>
            <a:chOff x="5652000" y="1329499"/>
            <a:chExt cx="3312001" cy="360671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5" t="23775" r="27165" b="19941"/>
            <a:stretch>
              <a:fillRect/>
            </a:stretch>
          </p:blipFill>
          <p:spPr>
            <a:xfrm>
              <a:off x="5652001" y="1793331"/>
              <a:ext cx="3312000" cy="3142879"/>
            </a:xfrm>
            <a:prstGeom prst="roundRect">
              <a:avLst>
                <a:gd name="adj" fmla="val 4111"/>
              </a:avLst>
            </a:prstGeom>
            <a:noFill/>
            <a:ln>
              <a:noFill/>
            </a:ln>
          </p:spPr>
        </p:pic>
        <p:sp>
          <p:nvSpPr>
            <p:cNvPr id="11284" name="Text Box 14"/>
            <p:cNvSpPr>
              <a:spLocks noChangeArrowheads="1"/>
            </p:cNvSpPr>
            <p:nvPr/>
          </p:nvSpPr>
          <p:spPr bwMode="auto">
            <a:xfrm>
              <a:off x="5652000" y="1329499"/>
              <a:ext cx="3312000" cy="3606711"/>
            </a:xfrm>
            <a:prstGeom prst="roundRect">
              <a:avLst>
                <a:gd name="adj" fmla="val 4009"/>
              </a:avLst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36000" bIns="36000"/>
            <a:lstStyle/>
            <a:p>
              <a:pPr algn="ctr"/>
              <a:r>
                <a:rPr lang="en-GB" sz="1800" b="1">
                  <a:solidFill>
                    <a:schemeClr val="accent2"/>
                  </a:solidFill>
                  <a:ea typeface="ＭＳ Ｐゴシック" charset="0"/>
                  <a:cs typeface="ＭＳ Ｐゴシック" charset="0"/>
                </a:rPr>
                <a:t>MEO: </a:t>
              </a:r>
              <a:r>
                <a:rPr lang="en-GB" sz="1800" b="1">
                  <a:solidFill>
                    <a:schemeClr val="accent1"/>
                  </a:solidFill>
                  <a:ea typeface="ＭＳ Ｐゴシック" charset="0"/>
                  <a:cs typeface="ＭＳ Ｐゴシック" charset="0"/>
                </a:rPr>
                <a:t>8,062km altitude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3700" y="5638799"/>
            <a:ext cx="8313539" cy="1046933"/>
            <a:chOff x="393700" y="5037612"/>
            <a:chExt cx="8313539" cy="1077438"/>
          </a:xfrm>
        </p:grpSpPr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" y="5527675"/>
              <a:ext cx="1672743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882" y="5232225"/>
              <a:ext cx="2388517" cy="19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666" y="5448300"/>
              <a:ext cx="1447768" cy="58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657" y="5654057"/>
              <a:ext cx="1499394" cy="29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2" descr="logosofina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137" y="5193578"/>
              <a:ext cx="1207125" cy="27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3" descr="DBSA Logo_CMYK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5037612"/>
              <a:ext cx="706239" cy="92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Satya Logo-SML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274" y="5620230"/>
              <a:ext cx="1566501" cy="34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1" descr="Google 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5689600"/>
            <a:ext cx="1494367" cy="4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>
            <a:fillRect/>
          </a:stretch>
        </p:blipFill>
        <p:spPr bwMode="auto">
          <a:xfrm>
            <a:off x="389467" y="5595604"/>
            <a:ext cx="1137583" cy="5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SBC 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" y="6278033"/>
            <a:ext cx="1549399" cy="27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7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ea typeface="MS PGothic" charset="0"/>
                <a:cs typeface="ＭＳ Ｐゴシック" charset="0"/>
              </a:rPr>
              <a:t>Constellation Animation</a:t>
            </a:r>
            <a:endParaRPr lang="en-US" dirty="0">
              <a:ea typeface="MS PGothic" charset="0"/>
              <a:cs typeface="ＭＳ Ｐゴシック" charset="0"/>
            </a:endParaRPr>
          </a:p>
        </p:txBody>
      </p:sp>
      <p:sp>
        <p:nvSpPr>
          <p:cNvPr id="3" name="Footer Placeholder 5"/>
          <p:cNvSpPr txBox="1">
            <a:spLocks noGrp="1"/>
          </p:cNvSpPr>
          <p:nvPr/>
        </p:nvSpPr>
        <p:spPr bwMode="auto">
          <a:xfrm>
            <a:off x="179388" y="6678613"/>
            <a:ext cx="841692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000"/>
              </a:lnSpc>
            </a:pPr>
            <a:r>
              <a:rPr lang="en-US" sz="900" dirty="0" smtClean="0">
                <a:solidFill>
                  <a:srgbClr val="807F83"/>
                </a:solidFill>
              </a:rPr>
              <a:t>O3b</a:t>
            </a:r>
            <a:r>
              <a:rPr lang="en-US" sz="900" i="1" dirty="0" smtClean="0">
                <a:solidFill>
                  <a:srgbClr val="807F83"/>
                </a:solidFill>
              </a:rPr>
              <a:t>Energy</a:t>
            </a:r>
            <a:r>
              <a:rPr lang="en-US" sz="900" dirty="0" smtClean="0">
                <a:solidFill>
                  <a:srgbClr val="807F83"/>
                </a:solidFill>
              </a:rPr>
              <a:t> </a:t>
            </a:r>
            <a:r>
              <a:rPr lang="en-US" sz="900" dirty="0">
                <a:solidFill>
                  <a:srgbClr val="807F83"/>
                </a:solidFill>
              </a:rPr>
              <a:t>Presentation</a:t>
            </a:r>
          </a:p>
        </p:txBody>
      </p:sp>
      <p:pic>
        <p:nvPicPr>
          <p:cNvPr id="4" name="Pacific Constellation mp4 L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1435093"/>
            <a:ext cx="8331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On Track for May 2013 Launch</a:t>
            </a:r>
            <a:br>
              <a:rPr lang="en-US" dirty="0" smtClean="0"/>
            </a:br>
            <a:r>
              <a:rPr lang="en-US" sz="2000" b="0" i="1" dirty="0" smtClean="0"/>
              <a:t>- 12 Satellites under construction</a:t>
            </a:r>
            <a:br>
              <a:rPr lang="en-US" sz="2000" b="0" i="1" dirty="0" smtClean="0"/>
            </a:br>
            <a:endParaRPr lang="en-US" sz="2000" b="0" i="1" dirty="0"/>
          </a:p>
        </p:txBody>
      </p:sp>
      <p:pic>
        <p:nvPicPr>
          <p:cNvPr id="24578" name="Picture 2" descr="intégration SA O3B 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212"/>
            <a:ext cx="9144000" cy="55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90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97900" y="6678613"/>
            <a:ext cx="366713" cy="179387"/>
          </a:xfrm>
          <a:prstGeom prst="rect">
            <a:avLst/>
          </a:prstGeom>
        </p:spPr>
        <p:txBody>
          <a:bodyPr/>
          <a:lstStyle/>
          <a:p>
            <a:fld id="{6F4BB90B-895E-490A-AC06-F5806FB23947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863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0001" y="5965950"/>
            <a:ext cx="8784000" cy="619346"/>
          </a:xfrm>
          <a:prstGeom prst="roundRect">
            <a:avLst>
              <a:gd name="adj" fmla="val 16920"/>
            </a:avLst>
          </a:prstGeom>
          <a:solidFill>
            <a:srgbClr val="002D5A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2075" tIns="82075" rIns="82075" bIns="82075" anchor="ctr"/>
          <a:lstStyle/>
          <a:p>
            <a:pPr lvl="0" algn="ctr">
              <a:lnSpc>
                <a:spcPct val="90000"/>
              </a:lnSpc>
              <a:defRPr/>
            </a:pPr>
            <a:r>
              <a:rPr lang="en-GB" sz="2000" dirty="0" smtClean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Global Coverage anywhere 45°North/South of the equator</a:t>
            </a:r>
            <a:endParaRPr lang="en-US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01" y="749300"/>
            <a:ext cx="1775799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itle 150"/>
          <p:cNvSpPr>
            <a:spLocks noGrp="1"/>
          </p:cNvSpPr>
          <p:nvPr>
            <p:ph type="title"/>
          </p:nvPr>
        </p:nvSpPr>
        <p:spPr>
          <a:xfrm>
            <a:off x="358774" y="257175"/>
            <a:ext cx="6791325" cy="838200"/>
          </a:xfrm>
        </p:spPr>
        <p:txBody>
          <a:bodyPr/>
          <a:lstStyle/>
          <a:p>
            <a:r>
              <a:rPr lang="en-US" dirty="0" smtClean="0"/>
              <a:t>Coverage and Fiber Interconnect at Regional Gateways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5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O3b Gateways</a:t>
            </a:r>
            <a:endParaRPr lang="en-GB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" y="1961965"/>
            <a:ext cx="2624558" cy="14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2367" y="4996990"/>
            <a:ext cx="1676400" cy="3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0" dirty="0" smtClean="0">
                <a:solidFill>
                  <a:srgbClr val="002D5A"/>
                </a:solidFill>
                <a:latin typeface="Calibri"/>
              </a:rPr>
              <a:t>Nemea, Greece</a:t>
            </a:r>
            <a:endParaRPr lang="en-GB" b="0" dirty="0" err="1" smtClean="0">
              <a:solidFill>
                <a:srgbClr val="002D5A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3100" y="5095062"/>
            <a:ext cx="16250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0" dirty="0" smtClean="0">
                <a:solidFill>
                  <a:srgbClr val="002D5A"/>
                </a:solidFill>
                <a:latin typeface="Calibri"/>
              </a:rPr>
              <a:t>Perth, Australia</a:t>
            </a:r>
            <a:endParaRPr lang="en-GB" b="0" dirty="0" err="1" smtClean="0">
              <a:solidFill>
                <a:srgbClr val="002D5A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" y="3635372"/>
            <a:ext cx="2680963" cy="1236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00" y="1451989"/>
            <a:ext cx="1905000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226" y="5405684"/>
            <a:ext cx="229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0" dirty="0" smtClean="0">
                <a:solidFill>
                  <a:srgbClr val="002D5A"/>
                </a:solidFill>
                <a:latin typeface="Calibri"/>
              </a:rPr>
              <a:t>Haleiwa, Oahu, Hawaii</a:t>
            </a:r>
            <a:endParaRPr lang="en-GB" b="0" dirty="0" err="1" smtClean="0">
              <a:solidFill>
                <a:srgbClr val="002D5A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84" y="3345776"/>
            <a:ext cx="3017372" cy="1810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00" y="2441082"/>
            <a:ext cx="1905000" cy="1143000"/>
          </a:xfrm>
          <a:prstGeom prst="rect">
            <a:avLst/>
          </a:prstGeom>
        </p:spPr>
      </p:pic>
      <p:pic>
        <p:nvPicPr>
          <p:cNvPr id="8" name="Picture 3" descr="C:\Users\jshaw\AppData\Local\Microsoft\Windows\Temporary Internet Files\Content.Outlook\SETR99P1\photo (4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17" y="1363479"/>
            <a:ext cx="2559783" cy="19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836" y="2967996"/>
            <a:ext cx="2323626" cy="1742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144" y="4568754"/>
            <a:ext cx="1412135" cy="18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8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Terminal Overview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274" name="Slide Number Placeholder 3"/>
          <p:cNvSpPr txBox="1">
            <a:spLocks/>
          </p:cNvSpPr>
          <p:nvPr/>
        </p:nvSpPr>
        <p:spPr bwMode="auto">
          <a:xfrm>
            <a:off x="6350" y="6556375"/>
            <a:ext cx="213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E4719DD-EE57-864C-BD93-629658F40BC4}" type="slidenum">
              <a:rPr lang="en-GB" sz="10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8</a:t>
            </a:fld>
            <a:endParaRPr lang="en-GB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9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O3b</a:t>
            </a:r>
            <a:r>
              <a:rPr lang="en-US" i="1" dirty="0" smtClean="0"/>
              <a:t>Trunk</a:t>
            </a:r>
            <a:r>
              <a:rPr lang="en-US" dirty="0" smtClean="0"/>
              <a:t> Scalable Bandwidth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0200"/>
            <a:ext cx="4135438" cy="423058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Scalable data rates from 100 Mbps – 1 Gbps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2000" dirty="0" smtClean="0"/>
              <a:t>Pay for what you use today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sz="2000" dirty="0" smtClean="0"/>
              <a:t>Buy more capacity to grow as your demand increases </a:t>
            </a:r>
          </a:p>
          <a:p>
            <a:pPr>
              <a:lnSpc>
                <a:spcPct val="100000"/>
              </a:lnSpc>
            </a:pPr>
            <a:r>
              <a:rPr lang="en-US" sz="2600" dirty="0" smtClean="0"/>
              <a:t>Designed for high speed Internet service with 3:1 ratio of forward to return data rates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Competitively priced </a:t>
            </a:r>
          </a:p>
          <a:p>
            <a:pPr marL="540250" lvl="2">
              <a:lnSpc>
                <a:spcPct val="100000"/>
              </a:lnSpc>
              <a:buFont typeface="Calibri" pitchFamily="34" charset="0"/>
              <a:buChar char="‒"/>
            </a:pPr>
            <a:r>
              <a:rPr lang="en-US" dirty="0" smtClean="0"/>
              <a:t>30% below GEO satellite capacity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48630" y="1609725"/>
          <a:ext cx="3284538" cy="2781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846"/>
                <a:gridCol w="1094846"/>
                <a:gridCol w="1094846"/>
              </a:tblGrid>
              <a:tr h="46493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nl-NL" sz="11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Forward Data Rate (Mbps)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Return Data Rate (Mbps)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1"/>
                    </a:solidFill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9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O3b</a:t>
                      </a:r>
                      <a:r>
                        <a:rPr lang="en-US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Trunk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1G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5994" marR="35994" marT="36000" marB="360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Slide Number Placeholder 3"/>
          <p:cNvSpPr txBox="1">
            <a:spLocks/>
          </p:cNvSpPr>
          <p:nvPr/>
        </p:nvSpPr>
        <p:spPr>
          <a:xfrm>
            <a:off x="24606" y="6565900"/>
            <a:ext cx="2133600" cy="287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B3ABBA-A1A4-4AC1-8FAC-AC34B94C5F4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6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6">
      <a:dk1>
        <a:srgbClr val="054477"/>
      </a:dk1>
      <a:lt1>
        <a:srgbClr val="FFFFFF"/>
      </a:lt1>
      <a:dk2>
        <a:srgbClr val="FFC83E"/>
      </a:dk2>
      <a:lt2>
        <a:srgbClr val="808080"/>
      </a:lt2>
      <a:accent1>
        <a:srgbClr val="00ADEF"/>
      </a:accent1>
      <a:accent2>
        <a:srgbClr val="F8981D"/>
      </a:accent2>
      <a:accent3>
        <a:srgbClr val="FFFFFF"/>
      </a:accent3>
      <a:accent4>
        <a:srgbClr val="033965"/>
      </a:accent4>
      <a:accent5>
        <a:srgbClr val="AAD3F6"/>
      </a:accent5>
      <a:accent6>
        <a:srgbClr val="E18919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3396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333399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F8981D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E189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54477"/>
        </a:dk1>
        <a:lt1>
          <a:srgbClr val="FFFFFF"/>
        </a:lt1>
        <a:dk2>
          <a:srgbClr val="FFC83E"/>
        </a:dk2>
        <a:lt2>
          <a:srgbClr val="808080"/>
        </a:lt2>
        <a:accent1>
          <a:srgbClr val="00ADEF"/>
        </a:accent1>
        <a:accent2>
          <a:srgbClr val="F8981D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E189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6">
      <a:dk1>
        <a:srgbClr val="054477"/>
      </a:dk1>
      <a:lt1>
        <a:srgbClr val="FFFFFF"/>
      </a:lt1>
      <a:dk2>
        <a:srgbClr val="FFC83E"/>
      </a:dk2>
      <a:lt2>
        <a:srgbClr val="808080"/>
      </a:lt2>
      <a:accent1>
        <a:srgbClr val="00ADEF"/>
      </a:accent1>
      <a:accent2>
        <a:srgbClr val="F8981D"/>
      </a:accent2>
      <a:accent3>
        <a:srgbClr val="FFFFFF"/>
      </a:accent3>
      <a:accent4>
        <a:srgbClr val="033965"/>
      </a:accent4>
      <a:accent5>
        <a:srgbClr val="AAD3F6"/>
      </a:accent5>
      <a:accent6>
        <a:srgbClr val="E18919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3396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333399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54477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F8981D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E189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54477"/>
        </a:dk1>
        <a:lt1>
          <a:srgbClr val="FFFFFF"/>
        </a:lt1>
        <a:dk2>
          <a:srgbClr val="FFC83E"/>
        </a:dk2>
        <a:lt2>
          <a:srgbClr val="808080"/>
        </a:lt2>
        <a:accent1>
          <a:srgbClr val="00ADEF"/>
        </a:accent1>
        <a:accent2>
          <a:srgbClr val="F8981D"/>
        </a:accent2>
        <a:accent3>
          <a:srgbClr val="FFFFFF"/>
        </a:accent3>
        <a:accent4>
          <a:srgbClr val="033965"/>
        </a:accent4>
        <a:accent5>
          <a:srgbClr val="AAD3F6"/>
        </a:accent5>
        <a:accent6>
          <a:srgbClr val="E189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39085</TotalTime>
  <Words>1352</Words>
  <Application>Microsoft Macintosh PowerPoint</Application>
  <PresentationFormat>On-screen Show (4:3)</PresentationFormat>
  <Paragraphs>320</Paragraphs>
  <Slides>29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Default Design</vt:lpstr>
      <vt:lpstr>1_Default Design</vt:lpstr>
      <vt:lpstr>Custom Design</vt:lpstr>
      <vt:lpstr>New Connectivity for Research and Education Networks</vt:lpstr>
      <vt:lpstr>Company overview What we do</vt:lpstr>
      <vt:lpstr>Company overview Value proposition </vt:lpstr>
      <vt:lpstr>Constellation Animation</vt:lpstr>
      <vt:lpstr>On Track for May 2013 Launch - 12 Satellites under construction </vt:lpstr>
      <vt:lpstr>Coverage and Fiber Interconnect at Regional Gateways  </vt:lpstr>
      <vt:lpstr>O3b Gateways</vt:lpstr>
      <vt:lpstr>Terminal Overview</vt:lpstr>
      <vt:lpstr>O3bTrunk Scalable Bandwidth</vt:lpstr>
      <vt:lpstr>O3b Terminal Range - Land based</vt:lpstr>
      <vt:lpstr>Terminal Throughput Ranges</vt:lpstr>
      <vt:lpstr>Shipboard Stabilized  Ka Band Terminals</vt:lpstr>
      <vt:lpstr>Stablized Terminal  - Throughput Ranges</vt:lpstr>
      <vt:lpstr>O3b Pacific Regions</vt:lpstr>
      <vt:lpstr>Region 5B – Homed to Hawaii Gateway</vt:lpstr>
      <vt:lpstr>Region 5A – Homed to Hawaii Gateway</vt:lpstr>
      <vt:lpstr>Region 4B – Homed to East Australia Gateway</vt:lpstr>
      <vt:lpstr>NSF Use Options</vt:lpstr>
      <vt:lpstr>NSF Use Options</vt:lpstr>
      <vt:lpstr>Current and Potential Coverage of USP Campuses</vt:lpstr>
      <vt:lpstr>Galapagos Beam Homed to SW US Gateway</vt:lpstr>
      <vt:lpstr>Galapagos Islands Coverage</vt:lpstr>
      <vt:lpstr> Scalable &amp; Cost-Effective Bandwidth</vt:lpstr>
      <vt:lpstr>Caribbean Beam Cruise Ship Coverage  </vt:lpstr>
      <vt:lpstr>Real-Time Ship Tracking Royal Caribbean</vt:lpstr>
      <vt:lpstr>Research Vessels</vt:lpstr>
      <vt:lpstr>Other Topics</vt:lpstr>
      <vt:lpstr>New Opportunities for Research and Education Networks</vt:lpstr>
      <vt:lpstr>PowerPoint Presentation</vt:lpstr>
    </vt:vector>
  </TitlesOfParts>
  <Company>Brunswick Group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O3b Networks</dc:creator>
  <cp:lastModifiedBy>Steven Blumenthal</cp:lastModifiedBy>
  <cp:revision>479</cp:revision>
  <dcterms:created xsi:type="dcterms:W3CDTF">2011-09-09T11:47:31Z</dcterms:created>
  <dcterms:modified xsi:type="dcterms:W3CDTF">2013-01-18T21:56:47Z</dcterms:modified>
</cp:coreProperties>
</file>