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70" r:id="rId2"/>
    <p:sldId id="368" r:id="rId3"/>
    <p:sldId id="369" r:id="rId4"/>
    <p:sldId id="371" r:id="rId5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CCECFF"/>
    <a:srgbClr val="B2B2B2"/>
    <a:srgbClr val="00133A"/>
    <a:srgbClr val="131659"/>
    <a:srgbClr val="00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912" autoAdjust="0"/>
    <p:restoredTop sz="94660"/>
  </p:normalViewPr>
  <p:slideViewPr>
    <p:cSldViewPr>
      <p:cViewPr varScale="1">
        <p:scale>
          <a:sx n="118" d="100"/>
          <a:sy n="118" d="100"/>
        </p:scale>
        <p:origin x="-6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44B70-458D-46B0-9EAD-E942F6BC6571}" type="datetimeFigureOut">
              <a:rPr lang="fr-FR" smtClean="0"/>
              <a:pPr/>
              <a:t>17/01/13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39470-B394-49D3-893B-551AA91DC97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0891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172F8-FB92-43EA-883C-783DEB93D001}" type="datetime1">
              <a:rPr lang="fr-FR" smtClean="0"/>
              <a:pPr/>
              <a:t>17/01/13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9979-5B2A-4D3A-B17F-E2D925E7F3E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65F2-3C59-4919-AC32-2EC9378E4E98}" type="datetime1">
              <a:rPr lang="fr-FR" smtClean="0"/>
              <a:pPr/>
              <a:t>17/01/13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9979-5B2A-4D3A-B17F-E2D925E7F3E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E9F21-EBBF-472A-8849-403E2934AB81}" type="datetime1">
              <a:rPr lang="fr-FR" smtClean="0"/>
              <a:pPr/>
              <a:t>17/01/13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9979-5B2A-4D3A-B17F-E2D925E7F3E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A6458-6909-4EF3-8A8B-95516C1B3069}" type="datetime1">
              <a:rPr lang="fr-FR" smtClean="0"/>
              <a:pPr/>
              <a:t>17/01/13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9979-5B2A-4D3A-B17F-E2D925E7F3E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C9A33-8F06-44DE-9FD6-27339457FF79}" type="datetime1">
              <a:rPr lang="fr-FR" smtClean="0"/>
              <a:pPr/>
              <a:t>17/01/13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9979-5B2A-4D3A-B17F-E2D925E7F3E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87B6-57DD-4572-AF45-6E179F982E2A}" type="datetime1">
              <a:rPr lang="fr-FR" smtClean="0"/>
              <a:pPr/>
              <a:t>17/01/13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9979-5B2A-4D3A-B17F-E2D925E7F3E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54F9-FFC0-42C9-8D15-D85788D5B0B0}" type="datetime1">
              <a:rPr lang="fr-FR" smtClean="0"/>
              <a:pPr/>
              <a:t>17/01/13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9979-5B2A-4D3A-B17F-E2D925E7F3E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3879-0798-481F-8F4A-4CBEDEC5AEEE}" type="datetime1">
              <a:rPr lang="fr-FR" smtClean="0"/>
              <a:pPr/>
              <a:t>17/01/13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9979-5B2A-4D3A-B17F-E2D925E7F3E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0E9DF-52E6-493B-9F7C-CEABCA61ADC3}" type="datetime1">
              <a:rPr lang="fr-FR" smtClean="0"/>
              <a:pPr/>
              <a:t>17/01/13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9979-5B2A-4D3A-B17F-E2D925E7F3E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0164-69C5-465F-8B86-350508D587AE}" type="datetime1">
              <a:rPr lang="fr-FR" smtClean="0"/>
              <a:pPr/>
              <a:t>17/01/13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9979-5B2A-4D3A-B17F-E2D925E7F3E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8CCC-79DE-47DA-A3C6-E20E33D43778}" type="datetime1">
              <a:rPr lang="fr-FR" smtClean="0"/>
              <a:pPr/>
              <a:t>17/01/13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9979-5B2A-4D3A-B17F-E2D925E7F3E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39FC0-1331-4C26-A1AC-4F766F82C36B}" type="datetime1">
              <a:rPr lang="fr-FR" smtClean="0"/>
              <a:pPr/>
              <a:t>17/01/13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9979-5B2A-4D3A-B17F-E2D925E7F3EC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0" y="-27384"/>
            <a:ext cx="9144000" cy="6984776"/>
            <a:chOff x="0" y="-27384"/>
            <a:chExt cx="9144000" cy="6984776"/>
          </a:xfrm>
        </p:grpSpPr>
        <p:pic>
          <p:nvPicPr>
            <p:cNvPr id="14341" name="Picture 5" descr="C:\Documents and Settings\rémi.galasso\Bureau\Hawaiki Cable\8144475_l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-27384"/>
              <a:ext cx="9144000" cy="6984776"/>
            </a:xfrm>
            <a:prstGeom prst="rect">
              <a:avLst/>
            </a:prstGeom>
            <a:noFill/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76833" y="332656"/>
              <a:ext cx="3743639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3366314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65304"/>
            <a:ext cx="9144001" cy="69269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shade val="30000"/>
                  <a:satMod val="115000"/>
                </a:schemeClr>
              </a:gs>
              <a:gs pos="50000">
                <a:schemeClr val="accent1">
                  <a:shade val="30000"/>
                  <a:satMod val="115000"/>
                  <a:shade val="67500"/>
                  <a:satMod val="115000"/>
                </a:schemeClr>
              </a:gs>
              <a:gs pos="100000">
                <a:schemeClr val="accent1">
                  <a:shade val="30000"/>
                  <a:satMod val="115000"/>
                  <a:shade val="100000"/>
                  <a:satMod val="115000"/>
                </a:scheme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251520" y="6279703"/>
            <a:ext cx="34563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Corbel" pitchFamily="34" charset="0"/>
              </a:rPr>
              <a:t>www.hawaikicable.co.nz</a:t>
            </a:r>
            <a:endParaRPr lang="en-US" sz="2400" dirty="0">
              <a:solidFill>
                <a:schemeClr val="bg1">
                  <a:lumMod val="20000"/>
                  <a:lumOff val="80000"/>
                </a:schemeClr>
              </a:solidFill>
              <a:latin typeface="Corbel" pitchFamily="34" charset="0"/>
            </a:endParaRPr>
          </a:p>
        </p:txBody>
      </p:sp>
      <p:cxnSp>
        <p:nvCxnSpPr>
          <p:cNvPr id="24" name="Connecteur droit 23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107504" y="0"/>
            <a:ext cx="0" cy="134076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1907704" y="0"/>
            <a:ext cx="0" cy="134076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1" y="-2629"/>
            <a:ext cx="7452320" cy="134339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shade val="30000"/>
                  <a:satMod val="115000"/>
                </a:schemeClr>
              </a:gs>
              <a:gs pos="50000">
                <a:schemeClr val="accent1">
                  <a:shade val="30000"/>
                  <a:satMod val="115000"/>
                  <a:shade val="67500"/>
                  <a:satMod val="115000"/>
                </a:schemeClr>
              </a:gs>
              <a:gs pos="100000">
                <a:schemeClr val="accent1">
                  <a:shade val="30000"/>
                  <a:satMod val="115000"/>
                  <a:shade val="100000"/>
                  <a:satMod val="115000"/>
                </a:scheme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</p:pic>
      <p:pic>
        <p:nvPicPr>
          <p:cNvPr id="28" name="Picture 7" descr="http://timesofindia.indiatimes.com/photo/7601688.cm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79712" cy="1340768"/>
          </a:xfrm>
          <a:prstGeom prst="rect">
            <a:avLst/>
          </a:prstGeom>
          <a:noFill/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908720"/>
            <a:ext cx="1439859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0" name="Connecteur droit 29"/>
          <p:cNvCxnSpPr/>
          <p:nvPr/>
        </p:nvCxnSpPr>
        <p:spPr>
          <a:xfrm>
            <a:off x="1979712" y="0"/>
            <a:ext cx="0" cy="1340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V="1">
            <a:off x="0" y="836712"/>
            <a:ext cx="9144001" cy="1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282862" y="260648"/>
            <a:ext cx="675363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000" dirty="0">
                <a:solidFill>
                  <a:schemeClr val="bg1">
                    <a:lumMod val="20000"/>
                    <a:lumOff val="80000"/>
                  </a:schemeClr>
                </a:solidFill>
                <a:latin typeface="Corbel" pitchFamily="34" charset="0"/>
              </a:rPr>
              <a:t>Geographic Overview</a:t>
            </a: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3" y="1052736"/>
            <a:ext cx="6120679" cy="553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9" name="ZoneTexte 38"/>
          <p:cNvSpPr txBox="1"/>
          <p:nvPr/>
        </p:nvSpPr>
        <p:spPr>
          <a:xfrm>
            <a:off x="2915816" y="5396637"/>
            <a:ext cx="1008112" cy="375487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fr-FR" sz="1600" b="1" dirty="0">
                <a:latin typeface="Corbel" pitchFamily="34" charset="0"/>
                <a:cs typeface="Arial" pitchFamily="34" charset="0"/>
              </a:rPr>
              <a:t>Sydney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4896036" y="5401621"/>
            <a:ext cx="1080120" cy="375487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fr-FR" sz="1600" b="1" dirty="0" smtClean="0">
                <a:latin typeface="Corbel" pitchFamily="34" charset="0"/>
                <a:cs typeface="Arial" pitchFamily="34" charset="0"/>
              </a:rPr>
              <a:t>Auckland</a:t>
            </a:r>
            <a:endParaRPr lang="fr-FR" sz="1600" b="1" dirty="0">
              <a:latin typeface="Corbel" pitchFamily="34" charset="0"/>
              <a:cs typeface="Arial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5148064" y="1566275"/>
            <a:ext cx="865566" cy="375487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ctr"/>
            <a:r>
              <a:rPr lang="fr-FR" sz="1600" b="1" dirty="0" smtClean="0">
                <a:latin typeface="Corbel" pitchFamily="34" charset="0"/>
                <a:cs typeface="Arial" pitchFamily="34" charset="0"/>
              </a:rPr>
              <a:t>Oahu</a:t>
            </a:r>
            <a:endParaRPr lang="fr-FR" sz="1600" b="1" dirty="0">
              <a:latin typeface="Corbel" pitchFamily="34" charset="0"/>
              <a:cs typeface="Arial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6732240" y="1910985"/>
            <a:ext cx="1584176" cy="375487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fr-FR" sz="1600" b="1" dirty="0" smtClean="0">
                <a:latin typeface="Corbel" pitchFamily="34" charset="0"/>
                <a:cs typeface="Arial" pitchFamily="34" charset="0"/>
              </a:rPr>
              <a:t>US West Coast</a:t>
            </a:r>
            <a:endParaRPr lang="fr-FR" sz="1600" b="1" dirty="0">
              <a:latin typeface="Corbel" pitchFamily="34" charset="0"/>
              <a:cs typeface="Arial" pitchFamily="34" charset="0"/>
            </a:endParaRPr>
          </a:p>
        </p:txBody>
      </p:sp>
      <p:sp>
        <p:nvSpPr>
          <p:cNvPr id="43" name="Ellipse 42"/>
          <p:cNvSpPr/>
          <p:nvPr/>
        </p:nvSpPr>
        <p:spPr>
          <a:xfrm>
            <a:off x="4680012" y="5408776"/>
            <a:ext cx="216024" cy="189734"/>
          </a:xfrm>
          <a:prstGeom prst="ellipse">
            <a:avLst/>
          </a:prstGeom>
          <a:solidFill>
            <a:srgbClr val="B2B2B2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fr-FR" dirty="0">
              <a:latin typeface="Corbel" pitchFamily="34" charset="0"/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3563888" y="5211887"/>
            <a:ext cx="216024" cy="189734"/>
          </a:xfrm>
          <a:prstGeom prst="ellipse">
            <a:avLst/>
          </a:prstGeom>
          <a:solidFill>
            <a:srgbClr val="B2B2B2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fr-FR" dirty="0">
              <a:latin typeface="Corbel" pitchFamily="34" charset="0"/>
            </a:endParaRPr>
          </a:p>
        </p:txBody>
      </p:sp>
      <p:sp>
        <p:nvSpPr>
          <p:cNvPr id="45" name="Ellipse 44"/>
          <p:cNvSpPr/>
          <p:nvPr/>
        </p:nvSpPr>
        <p:spPr>
          <a:xfrm>
            <a:off x="5508104" y="1898861"/>
            <a:ext cx="216024" cy="189734"/>
          </a:xfrm>
          <a:prstGeom prst="ellipse">
            <a:avLst/>
          </a:prstGeom>
          <a:solidFill>
            <a:srgbClr val="B2B2B2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fr-FR" dirty="0">
              <a:latin typeface="Corbel" pitchFamily="34" charset="0"/>
            </a:endParaRPr>
          </a:p>
        </p:txBody>
      </p:sp>
      <p:sp>
        <p:nvSpPr>
          <p:cNvPr id="46" name="Ellipse 45"/>
          <p:cNvSpPr/>
          <p:nvPr/>
        </p:nvSpPr>
        <p:spPr>
          <a:xfrm>
            <a:off x="7308304" y="1709127"/>
            <a:ext cx="216024" cy="189734"/>
          </a:xfrm>
          <a:prstGeom prst="ellipse">
            <a:avLst/>
          </a:prstGeom>
          <a:solidFill>
            <a:srgbClr val="B2B2B2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fr-FR" dirty="0">
              <a:latin typeface="Corbel" pitchFamily="34" charset="0"/>
            </a:endParaRPr>
          </a:p>
        </p:txBody>
      </p:sp>
      <p:cxnSp>
        <p:nvCxnSpPr>
          <p:cNvPr id="47" name="Connecteur droit 46"/>
          <p:cNvCxnSpPr>
            <a:stCxn id="44" idx="6"/>
            <a:endCxn id="43" idx="2"/>
          </p:cNvCxnSpPr>
          <p:nvPr/>
        </p:nvCxnSpPr>
        <p:spPr>
          <a:xfrm>
            <a:off x="3779912" y="5306754"/>
            <a:ext cx="900100" cy="19688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orme libre 47"/>
          <p:cNvSpPr/>
          <p:nvPr/>
        </p:nvSpPr>
        <p:spPr>
          <a:xfrm>
            <a:off x="4175467" y="2076388"/>
            <a:ext cx="1438182" cy="3320249"/>
          </a:xfrm>
          <a:custGeom>
            <a:avLst/>
            <a:gdLst>
              <a:gd name="connsiteX0" fmla="*/ 0 w 1438182"/>
              <a:gd name="connsiteY0" fmla="*/ 3320249 h 3320249"/>
              <a:gd name="connsiteX1" fmla="*/ 284085 w 1438182"/>
              <a:gd name="connsiteY1" fmla="*/ 2610035 h 3320249"/>
              <a:gd name="connsiteX2" fmla="*/ 621437 w 1438182"/>
              <a:gd name="connsiteY2" fmla="*/ 2308194 h 3320249"/>
              <a:gd name="connsiteX3" fmla="*/ 825623 w 1438182"/>
              <a:gd name="connsiteY3" fmla="*/ 1935332 h 3320249"/>
              <a:gd name="connsiteX4" fmla="*/ 1020932 w 1438182"/>
              <a:gd name="connsiteY4" fmla="*/ 1660124 h 3320249"/>
              <a:gd name="connsiteX5" fmla="*/ 1367161 w 1438182"/>
              <a:gd name="connsiteY5" fmla="*/ 319596 h 3320249"/>
              <a:gd name="connsiteX6" fmla="*/ 1438182 w 1438182"/>
              <a:gd name="connsiteY6" fmla="*/ 0 h 3320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38182" h="3320249">
                <a:moveTo>
                  <a:pt x="0" y="3320249"/>
                </a:moveTo>
                <a:cubicBezTo>
                  <a:pt x="90256" y="3049480"/>
                  <a:pt x="180512" y="2778711"/>
                  <a:pt x="284085" y="2610035"/>
                </a:cubicBezTo>
                <a:cubicBezTo>
                  <a:pt x="387658" y="2441359"/>
                  <a:pt x="531181" y="2420645"/>
                  <a:pt x="621437" y="2308194"/>
                </a:cubicBezTo>
                <a:cubicBezTo>
                  <a:pt x="711693" y="2195743"/>
                  <a:pt x="759041" y="2043344"/>
                  <a:pt x="825623" y="1935332"/>
                </a:cubicBezTo>
                <a:cubicBezTo>
                  <a:pt x="892206" y="1827320"/>
                  <a:pt x="930676" y="1929413"/>
                  <a:pt x="1020932" y="1660124"/>
                </a:cubicBezTo>
                <a:cubicBezTo>
                  <a:pt x="1111188" y="1390835"/>
                  <a:pt x="1297619" y="596283"/>
                  <a:pt x="1367161" y="319596"/>
                </a:cubicBezTo>
                <a:cubicBezTo>
                  <a:pt x="1436703" y="42909"/>
                  <a:pt x="1437442" y="21454"/>
                  <a:pt x="1438182" y="0"/>
                </a:cubicBezTo>
              </a:path>
            </a:pathLst>
          </a:cu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cxnSp>
        <p:nvCxnSpPr>
          <p:cNvPr id="49" name="Connecteur droit 48"/>
          <p:cNvCxnSpPr>
            <a:stCxn id="45" idx="6"/>
            <a:endCxn id="46" idx="2"/>
          </p:cNvCxnSpPr>
          <p:nvPr/>
        </p:nvCxnSpPr>
        <p:spPr>
          <a:xfrm flipV="1">
            <a:off x="5724128" y="1803994"/>
            <a:ext cx="1584176" cy="189734"/>
          </a:xfrm>
          <a:prstGeom prst="line">
            <a:avLst/>
          </a:prstGeom>
          <a:ln w="57150">
            <a:solidFill>
              <a:srgbClr val="7030A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ZoneTexte 60"/>
          <p:cNvSpPr txBox="1"/>
          <p:nvPr/>
        </p:nvSpPr>
        <p:spPr>
          <a:xfrm>
            <a:off x="5436096" y="3613277"/>
            <a:ext cx="1008112" cy="298543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fr-FR" sz="1100" dirty="0" smtClean="0">
                <a:latin typeface="Corbel" pitchFamily="34" charset="0"/>
                <a:cs typeface="Arial" pitchFamily="34" charset="0"/>
              </a:rPr>
              <a:t>Pago Pago</a:t>
            </a:r>
            <a:endParaRPr lang="fr-FR" sz="1100" dirty="0">
              <a:latin typeface="Corbel" pitchFamily="34" charset="0"/>
              <a:cs typeface="Arial" pitchFamily="34" charset="0"/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5364088" y="3829301"/>
            <a:ext cx="576064" cy="298543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fr-FR" sz="1100" dirty="0" smtClean="0">
                <a:latin typeface="Corbel" pitchFamily="34" charset="0"/>
                <a:cs typeface="Arial" pitchFamily="34" charset="0"/>
              </a:rPr>
              <a:t>Apia</a:t>
            </a:r>
            <a:endParaRPr lang="fr-FR" sz="1100" dirty="0">
              <a:latin typeface="Corbel" pitchFamily="34" charset="0"/>
              <a:cs typeface="Arial" pitchFamily="34" charset="0"/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4373978" y="3495161"/>
            <a:ext cx="702078" cy="298543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fr-FR" sz="1100" dirty="0" smtClean="0">
                <a:latin typeface="Corbel" pitchFamily="34" charset="0"/>
                <a:cs typeface="Arial" pitchFamily="34" charset="0"/>
              </a:rPr>
              <a:t>Wallis</a:t>
            </a:r>
            <a:endParaRPr lang="fr-FR" sz="1100" dirty="0">
              <a:latin typeface="Corbel" pitchFamily="34" charset="0"/>
              <a:cs typeface="Arial" pitchFamily="34" charset="0"/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4139952" y="3860079"/>
            <a:ext cx="648072" cy="298543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fr-FR" sz="1100" dirty="0" smtClean="0">
                <a:latin typeface="Corbel" pitchFamily="34" charset="0"/>
                <a:cs typeface="Arial" pitchFamily="34" charset="0"/>
              </a:rPr>
              <a:t>Suva</a:t>
            </a:r>
            <a:endParaRPr lang="fr-FR" sz="1100" dirty="0">
              <a:latin typeface="Corbel" pitchFamily="34" charset="0"/>
              <a:cs typeface="Arial" pitchFamily="34" charset="0"/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3419872" y="3829301"/>
            <a:ext cx="833519" cy="298543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fr-FR" sz="1100" dirty="0" smtClean="0">
                <a:latin typeface="Corbel" pitchFamily="34" charset="0"/>
                <a:cs typeface="Arial" pitchFamily="34" charset="0"/>
              </a:rPr>
              <a:t>Port Vila</a:t>
            </a:r>
            <a:endParaRPr lang="fr-FR" sz="1100" dirty="0">
              <a:latin typeface="Corbel" pitchFamily="34" charset="0"/>
              <a:cs typeface="Arial" pitchFamily="34" charset="0"/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3275856" y="4333357"/>
            <a:ext cx="864096" cy="298543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en-US" sz="1100" dirty="0" smtClean="0">
                <a:latin typeface="Corbel" pitchFamily="34" charset="0"/>
                <a:cs typeface="Arial" pitchFamily="34" charset="0"/>
              </a:rPr>
              <a:t>Nouméa</a:t>
            </a:r>
            <a:endParaRPr lang="en-US" sz="1100" dirty="0">
              <a:latin typeface="Corbel" pitchFamily="34" charset="0"/>
              <a:cs typeface="Arial" pitchFamily="34" charset="0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3392741" y="4719297"/>
            <a:ext cx="747211" cy="298543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en-US" sz="1100" dirty="0" smtClean="0">
                <a:latin typeface="Corbel" pitchFamily="34" charset="0"/>
                <a:cs typeface="Arial" pitchFamily="34" charset="0"/>
              </a:rPr>
              <a:t>Norfolk</a:t>
            </a:r>
            <a:endParaRPr lang="en-US" sz="1100" dirty="0">
              <a:latin typeface="Corbel" pitchFamily="34" charset="0"/>
              <a:cs typeface="Arial" pitchFamily="34" charset="0"/>
            </a:endParaRPr>
          </a:p>
        </p:txBody>
      </p:sp>
      <p:sp>
        <p:nvSpPr>
          <p:cNvPr id="68" name="Triangle isocèle 67"/>
          <p:cNvSpPr/>
          <p:nvPr/>
        </p:nvSpPr>
        <p:spPr>
          <a:xfrm>
            <a:off x="5081984" y="3736760"/>
            <a:ext cx="144016" cy="141577"/>
          </a:xfrm>
          <a:prstGeom prst="triangl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69" name="Triangle isocèle 68"/>
          <p:cNvSpPr/>
          <p:nvPr/>
        </p:nvSpPr>
        <p:spPr>
          <a:xfrm>
            <a:off x="4251662" y="4865752"/>
            <a:ext cx="144016" cy="141577"/>
          </a:xfrm>
          <a:prstGeom prst="triangl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Triangle isocèle 69"/>
          <p:cNvSpPr/>
          <p:nvPr/>
        </p:nvSpPr>
        <p:spPr>
          <a:xfrm>
            <a:off x="4392718" y="4575281"/>
            <a:ext cx="144016" cy="141577"/>
          </a:xfrm>
          <a:prstGeom prst="triangl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71" name="Triangle isocèle 70"/>
          <p:cNvSpPr/>
          <p:nvPr/>
        </p:nvSpPr>
        <p:spPr>
          <a:xfrm>
            <a:off x="4581001" y="4404145"/>
            <a:ext cx="144016" cy="141577"/>
          </a:xfrm>
          <a:prstGeom prst="triangl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72" name="Triangle isocèle 71"/>
          <p:cNvSpPr/>
          <p:nvPr/>
        </p:nvSpPr>
        <p:spPr>
          <a:xfrm>
            <a:off x="4788024" y="4198227"/>
            <a:ext cx="144016" cy="141577"/>
          </a:xfrm>
          <a:prstGeom prst="triangl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73" name="Triangle isocèle 72"/>
          <p:cNvSpPr/>
          <p:nvPr/>
        </p:nvSpPr>
        <p:spPr>
          <a:xfrm>
            <a:off x="4930570" y="3920553"/>
            <a:ext cx="144016" cy="141577"/>
          </a:xfrm>
          <a:prstGeom prst="triangl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74" name="Triangle isocèle 73"/>
          <p:cNvSpPr/>
          <p:nvPr/>
        </p:nvSpPr>
        <p:spPr>
          <a:xfrm>
            <a:off x="5153992" y="3500142"/>
            <a:ext cx="144016" cy="141577"/>
          </a:xfrm>
          <a:prstGeom prst="triangl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75" name="Forme libre 74"/>
          <p:cNvSpPr/>
          <p:nvPr/>
        </p:nvSpPr>
        <p:spPr>
          <a:xfrm>
            <a:off x="4121212" y="4543628"/>
            <a:ext cx="292963" cy="120179"/>
          </a:xfrm>
          <a:custGeom>
            <a:avLst/>
            <a:gdLst>
              <a:gd name="connsiteX0" fmla="*/ 292963 w 292963"/>
              <a:gd name="connsiteY0" fmla="*/ 120179 h 120179"/>
              <a:gd name="connsiteX1" fmla="*/ 71021 w 292963"/>
              <a:gd name="connsiteY1" fmla="*/ 13647 h 120179"/>
              <a:gd name="connsiteX2" fmla="*/ 0 w 292963"/>
              <a:gd name="connsiteY2" fmla="*/ 4770 h 120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2963" h="120179">
                <a:moveTo>
                  <a:pt x="292963" y="120179"/>
                </a:moveTo>
                <a:cubicBezTo>
                  <a:pt x="206405" y="76530"/>
                  <a:pt x="119848" y="32882"/>
                  <a:pt x="71021" y="13647"/>
                </a:cubicBezTo>
                <a:cubicBezTo>
                  <a:pt x="22194" y="-5588"/>
                  <a:pt x="11097" y="-409"/>
                  <a:pt x="0" y="4770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76" name="Forme libre 75"/>
          <p:cNvSpPr/>
          <p:nvPr/>
        </p:nvSpPr>
        <p:spPr>
          <a:xfrm>
            <a:off x="4138967" y="4184413"/>
            <a:ext cx="488272" cy="310719"/>
          </a:xfrm>
          <a:custGeom>
            <a:avLst/>
            <a:gdLst>
              <a:gd name="connsiteX0" fmla="*/ 488272 w 488272"/>
              <a:gd name="connsiteY0" fmla="*/ 310719 h 310719"/>
              <a:gd name="connsiteX1" fmla="*/ 292964 w 488272"/>
              <a:gd name="connsiteY1" fmla="*/ 168676 h 310719"/>
              <a:gd name="connsiteX2" fmla="*/ 142043 w 488272"/>
              <a:gd name="connsiteY2" fmla="*/ 53266 h 310719"/>
              <a:gd name="connsiteX3" fmla="*/ 0 w 488272"/>
              <a:gd name="connsiteY3" fmla="*/ 0 h 310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310719">
                <a:moveTo>
                  <a:pt x="488272" y="310719"/>
                </a:moveTo>
                <a:lnTo>
                  <a:pt x="292964" y="168676"/>
                </a:lnTo>
                <a:cubicBezTo>
                  <a:pt x="235259" y="125767"/>
                  <a:pt x="190870" y="81379"/>
                  <a:pt x="142043" y="53266"/>
                </a:cubicBezTo>
                <a:cubicBezTo>
                  <a:pt x="93216" y="25153"/>
                  <a:pt x="46608" y="12576"/>
                  <a:pt x="0" y="0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77" name="Forme libre 76"/>
          <p:cNvSpPr/>
          <p:nvPr/>
        </p:nvSpPr>
        <p:spPr>
          <a:xfrm>
            <a:off x="4698261" y="4211046"/>
            <a:ext cx="115409" cy="71022"/>
          </a:xfrm>
          <a:custGeom>
            <a:avLst/>
            <a:gdLst>
              <a:gd name="connsiteX0" fmla="*/ 115409 w 115409"/>
              <a:gd name="connsiteY0" fmla="*/ 71022 h 71022"/>
              <a:gd name="connsiteX1" fmla="*/ 53266 w 115409"/>
              <a:gd name="connsiteY1" fmla="*/ 17756 h 71022"/>
              <a:gd name="connsiteX2" fmla="*/ 0 w 115409"/>
              <a:gd name="connsiteY2" fmla="*/ 0 h 71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5409" h="71022">
                <a:moveTo>
                  <a:pt x="115409" y="71022"/>
                </a:moveTo>
                <a:cubicBezTo>
                  <a:pt x="93955" y="50307"/>
                  <a:pt x="72501" y="29593"/>
                  <a:pt x="53266" y="17756"/>
                </a:cubicBezTo>
                <a:cubicBezTo>
                  <a:pt x="34031" y="5919"/>
                  <a:pt x="17015" y="2959"/>
                  <a:pt x="0" y="0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78" name="Forme libre 77"/>
          <p:cNvSpPr/>
          <p:nvPr/>
        </p:nvSpPr>
        <p:spPr>
          <a:xfrm>
            <a:off x="4896468" y="3918083"/>
            <a:ext cx="68123" cy="79899"/>
          </a:xfrm>
          <a:custGeom>
            <a:avLst/>
            <a:gdLst>
              <a:gd name="connsiteX0" fmla="*/ 68123 w 68123"/>
              <a:gd name="connsiteY0" fmla="*/ 79899 h 79899"/>
              <a:gd name="connsiteX1" fmla="*/ 5979 w 68123"/>
              <a:gd name="connsiteY1" fmla="*/ 26633 h 79899"/>
              <a:gd name="connsiteX2" fmla="*/ 5979 w 68123"/>
              <a:gd name="connsiteY2" fmla="*/ 0 h 79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8123" h="79899">
                <a:moveTo>
                  <a:pt x="68123" y="79899"/>
                </a:moveTo>
                <a:cubicBezTo>
                  <a:pt x="42229" y="59924"/>
                  <a:pt x="16336" y="39949"/>
                  <a:pt x="5979" y="26633"/>
                </a:cubicBezTo>
                <a:cubicBezTo>
                  <a:pt x="-4378" y="13317"/>
                  <a:pt x="800" y="6658"/>
                  <a:pt x="5979" y="0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80" name="Forme libre 79"/>
          <p:cNvSpPr/>
          <p:nvPr/>
        </p:nvSpPr>
        <p:spPr>
          <a:xfrm>
            <a:off x="5266432" y="3642875"/>
            <a:ext cx="106532" cy="116782"/>
          </a:xfrm>
          <a:custGeom>
            <a:avLst/>
            <a:gdLst>
              <a:gd name="connsiteX0" fmla="*/ 0 w 106532"/>
              <a:gd name="connsiteY0" fmla="*/ 0 h 116782"/>
              <a:gd name="connsiteX1" fmla="*/ 53266 w 106532"/>
              <a:gd name="connsiteY1" fmla="*/ 106532 h 116782"/>
              <a:gd name="connsiteX2" fmla="*/ 106532 w 106532"/>
              <a:gd name="connsiteY2" fmla="*/ 106532 h 11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6532" h="116782">
                <a:moveTo>
                  <a:pt x="0" y="0"/>
                </a:moveTo>
                <a:cubicBezTo>
                  <a:pt x="17755" y="44388"/>
                  <a:pt x="35511" y="88777"/>
                  <a:pt x="53266" y="106532"/>
                </a:cubicBezTo>
                <a:cubicBezTo>
                  <a:pt x="71021" y="124287"/>
                  <a:pt x="88776" y="115409"/>
                  <a:pt x="106532" y="106532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81" name="Forme libre 80"/>
          <p:cNvSpPr/>
          <p:nvPr/>
        </p:nvSpPr>
        <p:spPr>
          <a:xfrm>
            <a:off x="5159899" y="3891450"/>
            <a:ext cx="142043" cy="93078"/>
          </a:xfrm>
          <a:custGeom>
            <a:avLst/>
            <a:gdLst>
              <a:gd name="connsiteX0" fmla="*/ 0 w 142043"/>
              <a:gd name="connsiteY0" fmla="*/ 0 h 93078"/>
              <a:gd name="connsiteX1" fmla="*/ 88777 w 142043"/>
              <a:gd name="connsiteY1" fmla="*/ 88777 h 93078"/>
              <a:gd name="connsiteX2" fmla="*/ 142043 w 142043"/>
              <a:gd name="connsiteY2" fmla="*/ 71021 h 93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043" h="93078">
                <a:moveTo>
                  <a:pt x="0" y="0"/>
                </a:moveTo>
                <a:cubicBezTo>
                  <a:pt x="32551" y="38470"/>
                  <a:pt x="65103" y="76940"/>
                  <a:pt x="88777" y="88777"/>
                </a:cubicBezTo>
                <a:cubicBezTo>
                  <a:pt x="112451" y="100614"/>
                  <a:pt x="127247" y="85817"/>
                  <a:pt x="142043" y="71021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82" name="Forme libre 81"/>
          <p:cNvSpPr/>
          <p:nvPr/>
        </p:nvSpPr>
        <p:spPr>
          <a:xfrm>
            <a:off x="4138967" y="4902717"/>
            <a:ext cx="150921" cy="27420"/>
          </a:xfrm>
          <a:custGeom>
            <a:avLst/>
            <a:gdLst>
              <a:gd name="connsiteX0" fmla="*/ 150921 w 150921"/>
              <a:gd name="connsiteY0" fmla="*/ 27420 h 27420"/>
              <a:gd name="connsiteX1" fmla="*/ 53266 w 150921"/>
              <a:gd name="connsiteY1" fmla="*/ 787 h 27420"/>
              <a:gd name="connsiteX2" fmla="*/ 0 w 150921"/>
              <a:gd name="connsiteY2" fmla="*/ 9665 h 27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0921" h="27420">
                <a:moveTo>
                  <a:pt x="150921" y="27420"/>
                </a:moveTo>
                <a:cubicBezTo>
                  <a:pt x="114670" y="15583"/>
                  <a:pt x="78419" y="3746"/>
                  <a:pt x="53266" y="787"/>
                </a:cubicBezTo>
                <a:cubicBezTo>
                  <a:pt x="28112" y="-2172"/>
                  <a:pt x="14056" y="3746"/>
                  <a:pt x="0" y="9665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84" name="ZoneTexte 83"/>
          <p:cNvSpPr txBox="1"/>
          <p:nvPr/>
        </p:nvSpPr>
        <p:spPr>
          <a:xfrm>
            <a:off x="611559" y="1885122"/>
            <a:ext cx="1944217" cy="1975926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>
              <a:lnSpc>
                <a:spcPct val="250000"/>
              </a:lnSpc>
            </a:pPr>
            <a:r>
              <a:rPr lang="en-US" sz="1200" dirty="0" smtClean="0">
                <a:latin typeface="Corbel" pitchFamily="34" charset="0"/>
                <a:cs typeface="Arial" pitchFamily="34" charset="0"/>
              </a:rPr>
              <a:t>Express route - Step 1</a:t>
            </a:r>
          </a:p>
          <a:p>
            <a:pPr>
              <a:lnSpc>
                <a:spcPct val="250000"/>
              </a:lnSpc>
            </a:pPr>
            <a:r>
              <a:rPr lang="en-US" sz="1200" dirty="0" smtClean="0">
                <a:latin typeface="Corbel" pitchFamily="34" charset="0"/>
                <a:cs typeface="Arial" pitchFamily="34" charset="0"/>
              </a:rPr>
              <a:t>System extension - Step 2</a:t>
            </a:r>
          </a:p>
          <a:p>
            <a:pPr>
              <a:lnSpc>
                <a:spcPct val="250000"/>
              </a:lnSpc>
            </a:pPr>
            <a:r>
              <a:rPr lang="en-US" sz="1200" dirty="0" smtClean="0">
                <a:latin typeface="Corbel" pitchFamily="34" charset="0"/>
                <a:cs typeface="Arial" pitchFamily="34" charset="0"/>
              </a:rPr>
              <a:t>OADM branching unit</a:t>
            </a:r>
          </a:p>
          <a:p>
            <a:pPr>
              <a:lnSpc>
                <a:spcPct val="250000"/>
              </a:lnSpc>
            </a:pPr>
            <a:r>
              <a:rPr lang="en-US" sz="1200" dirty="0" smtClean="0">
                <a:latin typeface="Corbel" pitchFamily="34" charset="0"/>
                <a:cs typeface="Arial" pitchFamily="34" charset="0"/>
              </a:rPr>
              <a:t>Spurs</a:t>
            </a:r>
          </a:p>
        </p:txBody>
      </p:sp>
      <p:sp>
        <p:nvSpPr>
          <p:cNvPr id="85" name="Triangle isocèle 84"/>
          <p:cNvSpPr/>
          <p:nvPr/>
        </p:nvSpPr>
        <p:spPr>
          <a:xfrm>
            <a:off x="251520" y="3028048"/>
            <a:ext cx="288032" cy="184928"/>
          </a:xfrm>
          <a:prstGeom prst="triangle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7" name="Connecteur droit 86"/>
          <p:cNvCxnSpPr/>
          <p:nvPr/>
        </p:nvCxnSpPr>
        <p:spPr>
          <a:xfrm flipH="1">
            <a:off x="251520" y="3645024"/>
            <a:ext cx="288032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87"/>
          <p:cNvCxnSpPr/>
          <p:nvPr/>
        </p:nvCxnSpPr>
        <p:spPr>
          <a:xfrm flipH="1">
            <a:off x="251520" y="2254454"/>
            <a:ext cx="288032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H="1">
            <a:off x="251520" y="2708920"/>
            <a:ext cx="288032" cy="0"/>
          </a:xfrm>
          <a:prstGeom prst="line">
            <a:avLst/>
          </a:prstGeom>
          <a:ln w="57150">
            <a:solidFill>
              <a:srgbClr val="7030A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rme libre 3"/>
          <p:cNvSpPr/>
          <p:nvPr/>
        </p:nvSpPr>
        <p:spPr>
          <a:xfrm>
            <a:off x="3746377" y="5192676"/>
            <a:ext cx="958788" cy="249336"/>
          </a:xfrm>
          <a:custGeom>
            <a:avLst/>
            <a:gdLst>
              <a:gd name="connsiteX0" fmla="*/ 0 w 958788"/>
              <a:gd name="connsiteY0" fmla="*/ 54027 h 249336"/>
              <a:gd name="connsiteX1" fmla="*/ 355106 w 958788"/>
              <a:gd name="connsiteY1" fmla="*/ 761 h 249336"/>
              <a:gd name="connsiteX2" fmla="*/ 736846 w 958788"/>
              <a:gd name="connsiteY2" fmla="*/ 89538 h 249336"/>
              <a:gd name="connsiteX3" fmla="*/ 958788 w 958788"/>
              <a:gd name="connsiteY3" fmla="*/ 249336 h 249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8788" h="249336">
                <a:moveTo>
                  <a:pt x="0" y="54027"/>
                </a:moveTo>
                <a:cubicBezTo>
                  <a:pt x="116149" y="24435"/>
                  <a:pt x="232298" y="-5157"/>
                  <a:pt x="355106" y="761"/>
                </a:cubicBezTo>
                <a:cubicBezTo>
                  <a:pt x="477914" y="6679"/>
                  <a:pt x="636232" y="48109"/>
                  <a:pt x="736846" y="89538"/>
                </a:cubicBezTo>
                <a:cubicBezTo>
                  <a:pt x="837460" y="130967"/>
                  <a:pt x="898124" y="190151"/>
                  <a:pt x="958788" y="249336"/>
                </a:cubicBezTo>
              </a:path>
            </a:pathLst>
          </a:custGeom>
          <a:ln w="57150">
            <a:solidFill>
              <a:srgbClr val="7030A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53" name="Ellipse 52"/>
          <p:cNvSpPr/>
          <p:nvPr/>
        </p:nvSpPr>
        <p:spPr>
          <a:xfrm>
            <a:off x="3995936" y="4071225"/>
            <a:ext cx="144016" cy="144016"/>
          </a:xfrm>
          <a:prstGeom prst="ellipse">
            <a:avLst/>
          </a:prstGeom>
          <a:solidFill>
            <a:srgbClr val="B2B2B2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54" name="Ellipse 53"/>
          <p:cNvSpPr/>
          <p:nvPr/>
        </p:nvSpPr>
        <p:spPr>
          <a:xfrm>
            <a:off x="4572000" y="4071225"/>
            <a:ext cx="144016" cy="144016"/>
          </a:xfrm>
          <a:prstGeom prst="ellipse">
            <a:avLst/>
          </a:prstGeom>
          <a:solidFill>
            <a:srgbClr val="B2B2B2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57" name="Ellipse 56"/>
          <p:cNvSpPr/>
          <p:nvPr/>
        </p:nvSpPr>
        <p:spPr>
          <a:xfrm>
            <a:off x="4788024" y="3783193"/>
            <a:ext cx="144016" cy="144016"/>
          </a:xfrm>
          <a:prstGeom prst="ellipse">
            <a:avLst/>
          </a:prstGeom>
          <a:solidFill>
            <a:srgbClr val="B2B2B2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59" name="Ellipse 58"/>
          <p:cNvSpPr/>
          <p:nvPr/>
        </p:nvSpPr>
        <p:spPr>
          <a:xfrm>
            <a:off x="5292080" y="3863585"/>
            <a:ext cx="144016" cy="144016"/>
          </a:xfrm>
          <a:prstGeom prst="ellipse">
            <a:avLst/>
          </a:prstGeom>
          <a:solidFill>
            <a:srgbClr val="B2B2B2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58" name="Ellipse 57"/>
          <p:cNvSpPr/>
          <p:nvPr/>
        </p:nvSpPr>
        <p:spPr>
          <a:xfrm>
            <a:off x="5364088" y="3711185"/>
            <a:ext cx="144016" cy="144016"/>
          </a:xfrm>
          <a:prstGeom prst="ellipse">
            <a:avLst/>
          </a:prstGeom>
          <a:solidFill>
            <a:srgbClr val="B2B2B2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52" name="Ellipse 51"/>
          <p:cNvSpPr/>
          <p:nvPr/>
        </p:nvSpPr>
        <p:spPr>
          <a:xfrm>
            <a:off x="3989119" y="4431265"/>
            <a:ext cx="144016" cy="144016"/>
          </a:xfrm>
          <a:prstGeom prst="ellipse">
            <a:avLst/>
          </a:prstGeom>
          <a:solidFill>
            <a:srgbClr val="B2B2B2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  <p:sp>
        <p:nvSpPr>
          <p:cNvPr id="60" name="Ellipse 59"/>
          <p:cNvSpPr/>
          <p:nvPr/>
        </p:nvSpPr>
        <p:spPr>
          <a:xfrm>
            <a:off x="3995936" y="4863313"/>
            <a:ext cx="144016" cy="144016"/>
          </a:xfrm>
          <a:prstGeom prst="ellipse">
            <a:avLst/>
          </a:prstGeom>
          <a:solidFill>
            <a:srgbClr val="B2B2B2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fr-FR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963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53336"/>
            <a:ext cx="9144001" cy="404664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shade val="30000"/>
                  <a:satMod val="115000"/>
                </a:schemeClr>
              </a:gs>
              <a:gs pos="50000">
                <a:schemeClr val="accent1">
                  <a:shade val="30000"/>
                  <a:satMod val="115000"/>
                  <a:shade val="67500"/>
                  <a:satMod val="115000"/>
                </a:schemeClr>
              </a:gs>
              <a:gs pos="100000">
                <a:schemeClr val="accent1">
                  <a:shade val="30000"/>
                  <a:satMod val="115000"/>
                  <a:shade val="100000"/>
                  <a:satMod val="115000"/>
                </a:scheme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</p:pic>
      <p:cxnSp>
        <p:nvCxnSpPr>
          <p:cNvPr id="24" name="Connecteur droit 23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107504" y="0"/>
            <a:ext cx="0" cy="134076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1907704" y="0"/>
            <a:ext cx="0" cy="134076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1" y="-2629"/>
            <a:ext cx="7452320" cy="134339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shade val="30000"/>
                  <a:satMod val="115000"/>
                </a:schemeClr>
              </a:gs>
              <a:gs pos="50000">
                <a:schemeClr val="accent1">
                  <a:shade val="30000"/>
                  <a:satMod val="115000"/>
                  <a:shade val="67500"/>
                  <a:satMod val="115000"/>
                </a:schemeClr>
              </a:gs>
              <a:gs pos="100000">
                <a:schemeClr val="accent1">
                  <a:shade val="30000"/>
                  <a:satMod val="115000"/>
                  <a:shade val="100000"/>
                  <a:satMod val="115000"/>
                </a:scheme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</p:pic>
      <p:pic>
        <p:nvPicPr>
          <p:cNvPr id="28" name="Picture 7" descr="http://timesofindia.indiatimes.com/photo/7601688.cm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79712" cy="1340768"/>
          </a:xfrm>
          <a:prstGeom prst="rect">
            <a:avLst/>
          </a:prstGeom>
          <a:noFill/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908720"/>
            <a:ext cx="1439859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0" name="Connecteur droit 29"/>
          <p:cNvCxnSpPr/>
          <p:nvPr/>
        </p:nvCxnSpPr>
        <p:spPr>
          <a:xfrm>
            <a:off x="1979712" y="0"/>
            <a:ext cx="0" cy="1340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V="1">
            <a:off x="0" y="836712"/>
            <a:ext cx="9144001" cy="1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282862" y="260648"/>
            <a:ext cx="675363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000" dirty="0">
                <a:solidFill>
                  <a:schemeClr val="bg1">
                    <a:lumMod val="20000"/>
                    <a:lumOff val="80000"/>
                  </a:schemeClr>
                </a:solidFill>
                <a:latin typeface="Corbel" pitchFamily="34" charset="0"/>
              </a:rPr>
              <a:t>System Description</a:t>
            </a: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gray">
          <a:xfrm>
            <a:off x="1691680" y="1628800"/>
            <a:ext cx="7056784" cy="446449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>
              <a:lnSpc>
                <a:spcPct val="80000"/>
              </a:lnSpc>
              <a:spcBef>
                <a:spcPct val="35000"/>
              </a:spcBef>
              <a:buClr>
                <a:schemeClr val="tx2"/>
              </a:buClr>
              <a:defRPr/>
            </a:pPr>
            <a:r>
              <a:rPr lang="en-US" sz="1400" b="1" dirty="0" smtClean="0">
                <a:solidFill>
                  <a:srgbClr val="7030A0"/>
                </a:solidFill>
                <a:latin typeface="Corbel" pitchFamily="34" charset="0"/>
                <a:cs typeface="Arial" pitchFamily="34" charset="0"/>
              </a:rPr>
              <a:t>Route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200" dirty="0" smtClean="0">
                <a:latin typeface="Corbel" pitchFamily="34" charset="0"/>
                <a:cs typeface="Arial" pitchFamily="34" charset="0"/>
              </a:rPr>
              <a:t>3 express links : </a:t>
            </a:r>
            <a:r>
              <a:rPr lang="en-US" sz="1200" dirty="0">
                <a:latin typeface="Corbel" pitchFamily="34" charset="0"/>
                <a:cs typeface="Arial" pitchFamily="34" charset="0"/>
              </a:rPr>
              <a:t>Sydney - Auckland </a:t>
            </a:r>
            <a:r>
              <a:rPr lang="en-US" sz="1200" dirty="0" smtClean="0">
                <a:latin typeface="Corbel" pitchFamily="34" charset="0"/>
                <a:cs typeface="Arial" pitchFamily="34" charset="0"/>
              </a:rPr>
              <a:t>/ Sydney - Oahu / Auckland - Oahu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200" dirty="0" smtClean="0">
                <a:latin typeface="Corbel" pitchFamily="34" charset="0"/>
                <a:cs typeface="Arial" pitchFamily="34" charset="0"/>
              </a:rPr>
              <a:t>Spurs to Pacific Islands : Norfolk, Nouméa, Port Vila, Suva, Wallis, Apia, Pago Pago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200" dirty="0" smtClean="0">
                <a:latin typeface="Corbel" pitchFamily="34" charset="0"/>
                <a:cs typeface="Arial" pitchFamily="34" charset="0"/>
              </a:rPr>
              <a:t>Step 2 extension, including Oahu - US West Coast and </a:t>
            </a:r>
            <a:r>
              <a:rPr lang="en-US" sz="1200" dirty="0">
                <a:latin typeface="Corbel" pitchFamily="34" charset="0"/>
                <a:cs typeface="Arial" pitchFamily="34" charset="0"/>
              </a:rPr>
              <a:t>redundant </a:t>
            </a:r>
            <a:r>
              <a:rPr lang="en-US" sz="1200" dirty="0" smtClean="0">
                <a:latin typeface="Corbel" pitchFamily="34" charset="0"/>
                <a:cs typeface="Arial" pitchFamily="34" charset="0"/>
              </a:rPr>
              <a:t>Sydney - Auckland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endParaRPr lang="en-US" sz="1000" dirty="0" smtClean="0">
              <a:latin typeface="Corbel" pitchFamily="34" charset="0"/>
              <a:cs typeface="Arial" pitchFamily="34" charset="0"/>
            </a:endParaRPr>
          </a:p>
          <a:p>
            <a:pPr marL="0" lvl="1">
              <a:lnSpc>
                <a:spcPct val="80000"/>
              </a:lnSpc>
              <a:spcBef>
                <a:spcPct val="35000"/>
              </a:spcBef>
              <a:buClr>
                <a:schemeClr val="tx2"/>
              </a:buClr>
              <a:defRPr/>
            </a:pPr>
            <a:r>
              <a:rPr lang="en-US" sz="1400" b="1" dirty="0" smtClean="0">
                <a:solidFill>
                  <a:srgbClr val="7030A0"/>
                </a:solidFill>
                <a:latin typeface="Corbel" pitchFamily="34" charset="0"/>
                <a:cs typeface="Arial" pitchFamily="34" charset="0"/>
              </a:rPr>
              <a:t>Base configuration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200" dirty="0" smtClean="0">
                <a:latin typeface="Corbel" pitchFamily="34" charset="0"/>
                <a:cs typeface="Arial" pitchFamily="34" charset="0"/>
              </a:rPr>
              <a:t>2 fiber pairs - </a:t>
            </a:r>
            <a:r>
              <a:rPr lang="en-US" sz="1200" dirty="0">
                <a:latin typeface="Corbel" pitchFamily="34" charset="0"/>
              </a:rPr>
              <a:t>coherent D+ fiber design for improved latency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200" dirty="0" smtClean="0">
                <a:latin typeface="Corbel" pitchFamily="34" charset="0"/>
                <a:cs typeface="Arial" pitchFamily="34" charset="0"/>
              </a:rPr>
              <a:t>Design capacity of 20 Tbps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200" dirty="0" smtClean="0">
                <a:latin typeface="Corbel" pitchFamily="34" charset="0"/>
                <a:cs typeface="Arial" pitchFamily="34" charset="0"/>
              </a:rPr>
              <a:t>100 Gbps wavelengths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200" dirty="0" smtClean="0">
                <a:latin typeface="Corbel" pitchFamily="34" charset="0"/>
              </a:rPr>
              <a:t>Islands connected via OADM branching units - </a:t>
            </a:r>
            <a:r>
              <a:rPr lang="fr-FR" sz="1200" dirty="0" smtClean="0"/>
              <a:t>transmission </a:t>
            </a:r>
            <a:r>
              <a:rPr lang="en-US" sz="1200" dirty="0"/>
              <a:t>independence</a:t>
            </a:r>
            <a:r>
              <a:rPr lang="fr-FR" sz="1200" dirty="0"/>
              <a:t> for all destinations</a:t>
            </a:r>
            <a:endParaRPr lang="en-US" sz="1200" dirty="0" smtClean="0">
              <a:latin typeface="Corbel" pitchFamily="34" charset="0"/>
              <a:cs typeface="Arial" pitchFamily="34" charset="0"/>
            </a:endParaRPr>
          </a:p>
          <a:p>
            <a:pPr marL="285750" lvl="1" indent="-285750">
              <a:lnSpc>
                <a:spcPct val="80000"/>
              </a:lnSpc>
              <a:spcBef>
                <a:spcPct val="35000"/>
              </a:spcBef>
              <a:buClr>
                <a:schemeClr val="tx2"/>
              </a:buClr>
              <a:buFont typeface="Wingdings" pitchFamily="2" charset="2"/>
              <a:buChar char="q"/>
              <a:defRPr/>
            </a:pPr>
            <a:endParaRPr lang="en-US" sz="1000" dirty="0" smtClean="0">
              <a:solidFill>
                <a:schemeClr val="tx2"/>
              </a:solidFill>
              <a:latin typeface="Corbel" pitchFamily="34" charset="0"/>
              <a:cs typeface="Arial" pitchFamily="34" charset="0"/>
            </a:endParaRPr>
          </a:p>
          <a:p>
            <a:pPr marL="0" lvl="1">
              <a:lnSpc>
                <a:spcPct val="80000"/>
              </a:lnSpc>
              <a:spcBef>
                <a:spcPct val="35000"/>
              </a:spcBef>
              <a:buClr>
                <a:schemeClr val="tx2"/>
              </a:buClr>
              <a:defRPr/>
            </a:pPr>
            <a:r>
              <a:rPr lang="en-US" sz="1400" b="1" dirty="0" smtClean="0">
                <a:solidFill>
                  <a:srgbClr val="7030A0"/>
                </a:solidFill>
                <a:latin typeface="Corbel" pitchFamily="34" charset="0"/>
                <a:cs typeface="Arial" pitchFamily="34" charset="0"/>
              </a:rPr>
              <a:t>Approx. distance and expected latency (roundtrip)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fr-FR" sz="1200" dirty="0" smtClean="0">
                <a:latin typeface="Corbel" pitchFamily="34" charset="0"/>
                <a:cs typeface="Arial" pitchFamily="34" charset="0"/>
              </a:rPr>
              <a:t>Sydney - Auckland : 2 150 Km </a:t>
            </a:r>
            <a:r>
              <a:rPr lang="fr-FR" sz="1200" dirty="0">
                <a:latin typeface="Corbel" pitchFamily="34" charset="0"/>
                <a:cs typeface="Arial" pitchFamily="34" charset="0"/>
              </a:rPr>
              <a:t>/ 21 </a:t>
            </a:r>
            <a:r>
              <a:rPr lang="fr-FR" sz="1200" dirty="0" smtClean="0">
                <a:latin typeface="Corbel" pitchFamily="34" charset="0"/>
                <a:cs typeface="Arial" pitchFamily="34" charset="0"/>
              </a:rPr>
              <a:t>Ms</a:t>
            </a:r>
            <a:endParaRPr lang="fr-FR" sz="1200" dirty="0">
              <a:latin typeface="Corbel" pitchFamily="34" charset="0"/>
              <a:cs typeface="Arial" pitchFamily="34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fr-FR" sz="1200" dirty="0">
                <a:latin typeface="Corbel" pitchFamily="34" charset="0"/>
                <a:cs typeface="Arial" pitchFamily="34" charset="0"/>
              </a:rPr>
              <a:t>Sydney </a:t>
            </a:r>
            <a:r>
              <a:rPr lang="fr-FR" sz="1200" dirty="0" smtClean="0">
                <a:latin typeface="Corbel" pitchFamily="34" charset="0"/>
                <a:cs typeface="Arial" pitchFamily="34" charset="0"/>
              </a:rPr>
              <a:t>- Oahu : </a:t>
            </a:r>
            <a:r>
              <a:rPr lang="fr-FR" sz="1200" dirty="0">
                <a:latin typeface="Corbel" pitchFamily="34" charset="0"/>
                <a:cs typeface="Arial" pitchFamily="34" charset="0"/>
              </a:rPr>
              <a:t>9 </a:t>
            </a:r>
            <a:r>
              <a:rPr lang="fr-FR" sz="1200" dirty="0" smtClean="0">
                <a:latin typeface="Corbel" pitchFamily="34" charset="0"/>
                <a:cs typeface="Arial" pitchFamily="34" charset="0"/>
              </a:rPr>
              <a:t>100 Km </a:t>
            </a:r>
            <a:r>
              <a:rPr lang="fr-FR" sz="1200" dirty="0">
                <a:latin typeface="Corbel" pitchFamily="34" charset="0"/>
                <a:cs typeface="Arial" pitchFamily="34" charset="0"/>
              </a:rPr>
              <a:t>/ </a:t>
            </a:r>
            <a:r>
              <a:rPr lang="fr-FR" sz="1200" dirty="0" smtClean="0">
                <a:latin typeface="Corbel" pitchFamily="34" charset="0"/>
                <a:cs typeface="Arial" pitchFamily="34" charset="0"/>
              </a:rPr>
              <a:t>89 Ms</a:t>
            </a:r>
            <a:endParaRPr lang="fr-FR" sz="1200" dirty="0">
              <a:latin typeface="Corbel" pitchFamily="34" charset="0"/>
              <a:cs typeface="Arial" pitchFamily="34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fr-FR" sz="1200" dirty="0" smtClean="0">
                <a:latin typeface="Corbel" pitchFamily="34" charset="0"/>
                <a:cs typeface="Arial" pitchFamily="34" charset="0"/>
              </a:rPr>
              <a:t>Auckland - Oahu : 8 200 Km </a:t>
            </a:r>
            <a:r>
              <a:rPr lang="fr-FR" sz="1200" dirty="0">
                <a:latin typeface="Corbel" pitchFamily="34" charset="0"/>
                <a:cs typeface="Arial" pitchFamily="34" charset="0"/>
              </a:rPr>
              <a:t>/ </a:t>
            </a:r>
            <a:r>
              <a:rPr lang="fr-FR" sz="1200" dirty="0" smtClean="0">
                <a:latin typeface="Corbel" pitchFamily="34" charset="0"/>
                <a:cs typeface="Arial" pitchFamily="34" charset="0"/>
              </a:rPr>
              <a:t>80 Ms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fr-FR" sz="1200" dirty="0">
                <a:latin typeface="Corbel" pitchFamily="34" charset="0"/>
                <a:cs typeface="Arial" pitchFamily="34" charset="0"/>
              </a:rPr>
              <a:t>Oahu - US West Coast : </a:t>
            </a:r>
            <a:r>
              <a:rPr lang="fr-FR" sz="1200" dirty="0" smtClean="0">
                <a:latin typeface="Corbel" pitchFamily="34" charset="0"/>
                <a:cs typeface="Arial" pitchFamily="34" charset="0"/>
              </a:rPr>
              <a:t>4 090 Km </a:t>
            </a:r>
            <a:r>
              <a:rPr lang="fr-FR" sz="1200" dirty="0">
                <a:latin typeface="Corbel" pitchFamily="34" charset="0"/>
                <a:cs typeface="Arial" pitchFamily="34" charset="0"/>
              </a:rPr>
              <a:t>/ </a:t>
            </a:r>
            <a:r>
              <a:rPr lang="fr-FR" sz="1200" dirty="0" smtClean="0">
                <a:latin typeface="Corbel" pitchFamily="34" charset="0"/>
                <a:cs typeface="Arial" pitchFamily="34" charset="0"/>
              </a:rPr>
              <a:t>40 Ms </a:t>
            </a:r>
            <a:endParaRPr lang="fr-FR" sz="1200" dirty="0" smtClean="0">
              <a:latin typeface="Corbel" pitchFamily="34" charset="0"/>
              <a:cs typeface="Arial" pitchFamily="34" charset="0"/>
            </a:endParaRPr>
          </a:p>
          <a:p>
            <a:pPr marL="1200150" lvl="2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fr-FR" sz="1200" dirty="0" smtClean="0">
                <a:latin typeface="Corbel" pitchFamily="34" charset="0"/>
                <a:cs typeface="Arial" pitchFamily="34" charset="0"/>
                <a:sym typeface="Symbol"/>
              </a:rPr>
              <a:t>Sydney </a:t>
            </a:r>
            <a:r>
              <a:rPr lang="fr-FR" sz="1200" dirty="0" smtClean="0">
                <a:latin typeface="Corbel" pitchFamily="34" charset="0"/>
                <a:cs typeface="Arial" pitchFamily="34" charset="0"/>
                <a:sym typeface="Symbol"/>
              </a:rPr>
              <a:t>- US West Coast : 13 190 Km / 129 </a:t>
            </a:r>
            <a:r>
              <a:rPr lang="fr-FR" sz="1200" dirty="0" smtClean="0">
                <a:latin typeface="Corbel" pitchFamily="34" charset="0"/>
                <a:cs typeface="Arial" pitchFamily="34" charset="0"/>
                <a:sym typeface="Symbol"/>
              </a:rPr>
              <a:t>Ms</a:t>
            </a:r>
          </a:p>
          <a:p>
            <a:pPr marL="1200150" lvl="2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fr-FR" sz="1200" dirty="0" smtClean="0">
                <a:latin typeface="Corbel" pitchFamily="34" charset="0"/>
                <a:cs typeface="Arial" pitchFamily="34" charset="0"/>
                <a:sym typeface="Symbol"/>
              </a:rPr>
              <a:t>Auckland – US West </a:t>
            </a:r>
            <a:r>
              <a:rPr lang="fr-FR" sz="1200" dirty="0" err="1" smtClean="0">
                <a:latin typeface="Corbel" pitchFamily="34" charset="0"/>
                <a:cs typeface="Arial" pitchFamily="34" charset="0"/>
                <a:sym typeface="Symbol"/>
              </a:rPr>
              <a:t>Coast</a:t>
            </a:r>
            <a:r>
              <a:rPr lang="fr-FR" sz="1200" dirty="0" smtClean="0">
                <a:latin typeface="Corbel" pitchFamily="34" charset="0"/>
                <a:cs typeface="Arial" pitchFamily="34" charset="0"/>
                <a:sym typeface="Symbol"/>
              </a:rPr>
              <a:t>: 12,290 Km / 120Ms </a:t>
            </a:r>
            <a:endParaRPr lang="en-US" sz="1200" dirty="0" smtClean="0">
              <a:latin typeface="Corbel" pitchFamily="34" charset="0"/>
              <a:cs typeface="Arial" pitchFamily="34" charset="0"/>
            </a:endParaRPr>
          </a:p>
          <a:p>
            <a:pPr lvl="1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defRPr/>
            </a:pPr>
            <a:endParaRPr lang="en-US" sz="1000" dirty="0" smtClean="0">
              <a:solidFill>
                <a:schemeClr val="tx2"/>
              </a:solidFill>
              <a:latin typeface="Corbel" pitchFamily="34" charset="0"/>
              <a:cs typeface="Arial" pitchFamily="34" charset="0"/>
            </a:endParaRPr>
          </a:p>
          <a:p>
            <a:pPr marL="0" lvl="1">
              <a:lnSpc>
                <a:spcPct val="80000"/>
              </a:lnSpc>
              <a:spcBef>
                <a:spcPct val="35000"/>
              </a:spcBef>
              <a:buClr>
                <a:schemeClr val="tx2"/>
              </a:buClr>
              <a:defRPr/>
            </a:pPr>
            <a:r>
              <a:rPr lang="en-US" sz="1400" b="1" dirty="0" smtClean="0">
                <a:solidFill>
                  <a:srgbClr val="7030A0"/>
                </a:solidFill>
                <a:latin typeface="Corbel" pitchFamily="34" charset="0"/>
                <a:cs typeface="Arial" pitchFamily="34" charset="0"/>
              </a:rPr>
              <a:t>Key features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200" dirty="0" smtClean="0">
                <a:latin typeface="Corbel" pitchFamily="34" charset="0"/>
                <a:cs typeface="Arial" pitchFamily="34" charset="0"/>
              </a:rPr>
              <a:t>Trans-Tasman and Trans-Pacific solution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200" dirty="0" smtClean="0">
                <a:latin typeface="Corbel" pitchFamily="34" charset="0"/>
                <a:cs typeface="Arial" pitchFamily="34" charset="0"/>
              </a:rPr>
              <a:t>Ready for service in mid-2015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1200" dirty="0" smtClean="0">
                <a:latin typeface="Corbel" pitchFamily="34" charset="0"/>
                <a:cs typeface="Arial" pitchFamily="34" charset="0"/>
              </a:rPr>
              <a:t>Future-proofed technology, ready for additional upgrades</a:t>
            </a:r>
          </a:p>
          <a:p>
            <a:pPr marL="742950" lvl="1" indent="-285750">
              <a:lnSpc>
                <a:spcPct val="80000"/>
              </a:lnSpc>
              <a:spcBef>
                <a:spcPct val="35000"/>
              </a:spcBef>
              <a:buClr>
                <a:schemeClr val="tx1"/>
              </a:buClr>
              <a:buFont typeface="Wingdings" pitchFamily="2" charset="2"/>
              <a:buChar char="ü"/>
              <a:defRPr/>
            </a:pPr>
            <a:endParaRPr lang="en-US" sz="1200" dirty="0" smtClean="0">
              <a:latin typeface="Corbel" pitchFamily="34" charset="0"/>
              <a:cs typeface="Arial" pitchFamily="34" charset="0"/>
            </a:endParaRPr>
          </a:p>
        </p:txBody>
      </p:sp>
      <p:cxnSp>
        <p:nvCxnSpPr>
          <p:cNvPr id="34" name="Connecteur droit 33"/>
          <p:cNvCxnSpPr/>
          <p:nvPr/>
        </p:nvCxnSpPr>
        <p:spPr>
          <a:xfrm>
            <a:off x="0" y="1700808"/>
            <a:ext cx="1547664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0" y="2780928"/>
            <a:ext cx="1547664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0" y="4005064"/>
            <a:ext cx="1547664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0" y="5661248"/>
            <a:ext cx="1547664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5835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Connecteur droit 76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78"/>
          <p:cNvCxnSpPr/>
          <p:nvPr/>
        </p:nvCxnSpPr>
        <p:spPr>
          <a:xfrm flipV="1">
            <a:off x="107504" y="0"/>
            <a:ext cx="0" cy="134076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9979-5B2A-4D3A-B17F-E2D925E7F3EC}" type="slidenum">
              <a:rPr lang="fr-FR" smtClean="0"/>
              <a:pPr/>
              <a:t>4</a:t>
            </a:fld>
            <a:endParaRPr lang="fr-FR" dirty="0"/>
          </a:p>
        </p:txBody>
      </p:sp>
      <p:cxnSp>
        <p:nvCxnSpPr>
          <p:cNvPr id="56" name="Connecteur droit 55"/>
          <p:cNvCxnSpPr/>
          <p:nvPr/>
        </p:nvCxnSpPr>
        <p:spPr>
          <a:xfrm flipV="1">
            <a:off x="1907704" y="0"/>
            <a:ext cx="0" cy="134076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08720"/>
            <a:ext cx="1439859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005064"/>
            <a:ext cx="3455661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 descr="C:\Documents and Settings\rémi.galasso\Bureau\Hawaiki Cable\Photos\10071999_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ZoneTexte 1"/>
          <p:cNvSpPr txBox="1"/>
          <p:nvPr/>
        </p:nvSpPr>
        <p:spPr>
          <a:xfrm>
            <a:off x="4499992" y="5940569"/>
            <a:ext cx="42719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3200" dirty="0" smtClean="0">
                <a:solidFill>
                  <a:schemeClr val="bg1"/>
                </a:solidFill>
              </a:rPr>
              <a:t>www.hawaikicable.co.nz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84168" y="188640"/>
            <a:ext cx="28803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Corbel" pitchFamily="34" charset="0"/>
              </a:rPr>
              <a:t>Contact:</a:t>
            </a:r>
          </a:p>
          <a:p>
            <a:r>
              <a:rPr lang="en-US" sz="12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Corbel" pitchFamily="34" charset="0"/>
              </a:rPr>
              <a:t>Todd </a:t>
            </a:r>
            <a:r>
              <a:rPr lang="en-US" sz="12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Corbel" pitchFamily="34" charset="0"/>
              </a:rPr>
              <a:t>Sutton</a:t>
            </a:r>
          </a:p>
          <a:p>
            <a:r>
              <a:rPr lang="en-US" sz="12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Corbel" pitchFamily="34" charset="0"/>
              </a:rPr>
              <a:t>Business Development Director</a:t>
            </a:r>
            <a:endParaRPr lang="en-US" sz="1200" dirty="0" smtClean="0">
              <a:solidFill>
                <a:schemeClr val="bg1">
                  <a:lumMod val="20000"/>
                  <a:lumOff val="80000"/>
                </a:schemeClr>
              </a:solidFill>
              <a:latin typeface="Corbel" pitchFamily="34" charset="0"/>
            </a:endParaRPr>
          </a:p>
          <a:p>
            <a:r>
              <a:rPr lang="en-US" sz="12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Corbel" pitchFamily="34" charset="0"/>
              </a:rPr>
              <a:t>Phone </a:t>
            </a:r>
            <a:r>
              <a:rPr lang="en-US" sz="1200" dirty="0">
                <a:solidFill>
                  <a:schemeClr val="bg1">
                    <a:lumMod val="20000"/>
                    <a:lumOff val="80000"/>
                  </a:schemeClr>
                </a:solidFill>
                <a:latin typeface="Corbel" pitchFamily="34" charset="0"/>
              </a:rPr>
              <a:t>: </a:t>
            </a:r>
            <a:r>
              <a:rPr lang="en-US" sz="12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Corbel" pitchFamily="34" charset="0"/>
              </a:rPr>
              <a:t>+</a:t>
            </a:r>
            <a:r>
              <a:rPr lang="fr-FR" sz="1200" dirty="0" smtClean="0">
                <a:solidFill>
                  <a:schemeClr val="bg1">
                    <a:lumMod val="20000"/>
                    <a:lumOff val="80000"/>
                  </a:schemeClr>
                </a:solidFill>
                <a:latin typeface="Corbel" pitchFamily="34" charset="0"/>
              </a:rPr>
              <a:t>64 </a:t>
            </a:r>
            <a:r>
              <a:rPr lang="fr-FR" sz="1200" dirty="0">
                <a:solidFill>
                  <a:schemeClr val="bg1">
                    <a:lumMod val="20000"/>
                    <a:lumOff val="80000"/>
                  </a:schemeClr>
                </a:solidFill>
                <a:latin typeface="Corbel" pitchFamily="34" charset="0"/>
              </a:rPr>
              <a:t>21 710 848</a:t>
            </a:r>
            <a:endParaRPr lang="en-US" sz="1200" dirty="0">
              <a:solidFill>
                <a:schemeClr val="bg1">
                  <a:lumMod val="20000"/>
                  <a:lumOff val="80000"/>
                </a:schemeClr>
              </a:solidFill>
              <a:latin typeface="Corbel" pitchFamily="34" charset="0"/>
            </a:endParaRPr>
          </a:p>
          <a:p>
            <a:r>
              <a:rPr lang="en-US" sz="1200" dirty="0">
                <a:solidFill>
                  <a:schemeClr val="bg1">
                    <a:lumMod val="20000"/>
                    <a:lumOff val="80000"/>
                  </a:schemeClr>
                </a:solidFill>
                <a:latin typeface="Corbel" pitchFamily="34" charset="0"/>
              </a:rPr>
              <a:t>Email : todd.sutton@hawaikicable.co.nz</a:t>
            </a:r>
          </a:p>
        </p:txBody>
      </p:sp>
    </p:spTree>
    <p:extLst>
      <p:ext uri="{BB962C8B-B14F-4D97-AF65-F5344CB8AC3E}">
        <p14:creationId xmlns:p14="http://schemas.microsoft.com/office/powerpoint/2010/main" val="998967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3304</TotalTime>
  <Words>239</Words>
  <Application>Microsoft Macintosh PowerPoint</Application>
  <PresentationFormat>On-screen Show (4:3)</PresentationFormat>
  <Paragraphs>48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Thème Office</vt:lpstr>
      <vt:lpstr>PowerPoint Presentation</vt:lpstr>
      <vt:lpstr>PowerPoint Presentation</vt:lpstr>
      <vt:lpstr>PowerPoint Presentation</vt:lpstr>
      <vt:lpstr>PowerPoint Presentation</vt:lpstr>
    </vt:vector>
  </TitlesOfParts>
  <Company>API 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Rémi Galasso</dc:creator>
  <cp:lastModifiedBy>Todd  Sutton</cp:lastModifiedBy>
  <cp:revision>500</cp:revision>
  <cp:lastPrinted>2013-01-02T00:36:59Z</cp:lastPrinted>
  <dcterms:created xsi:type="dcterms:W3CDTF">2012-02-26T23:41:09Z</dcterms:created>
  <dcterms:modified xsi:type="dcterms:W3CDTF">2013-01-18T08:33:40Z</dcterms:modified>
</cp:coreProperties>
</file>