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notesSlides/notesSlide28.xml" ContentType="application/vnd.openxmlformats-officedocument.presentationml.notesSlide+xml"/>
  <Default Extension="emf" ContentType="image/x-emf"/>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heme/themeOverride3.xml" ContentType="application/vnd.openxmlformats-officedocument.themeOverr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0080625" cy="7559675"/>
  <p:notesSz cx="7772400" cy="10058400"/>
  <p:defaultTextStyle>
    <a:defPPr>
      <a:defRPr lang="en-GB"/>
    </a:defPPr>
    <a:lvl1pPr algn="l" defTabSz="457200" rtl="0" fontAlgn="base" hangingPunct="0">
      <a:lnSpc>
        <a:spcPct val="101000"/>
      </a:lnSpc>
      <a:spcBef>
        <a:spcPct val="0"/>
      </a:spcBef>
      <a:spcAft>
        <a:spcPct val="0"/>
      </a:spcAft>
      <a:buClr>
        <a:srgbClr val="000000"/>
      </a:buClr>
      <a:buSzPct val="45000"/>
      <a:buFont typeface="Wingdings" charset="2"/>
      <a:defRPr kern="1200">
        <a:solidFill>
          <a:schemeClr val="bg1"/>
        </a:solidFill>
        <a:latin typeface="Arial" charset="0"/>
        <a:ea typeface="+mn-ea"/>
        <a:cs typeface="+mn-cs"/>
      </a:defRPr>
    </a:lvl1pPr>
    <a:lvl2pPr marL="428625" indent="-215900" algn="l" defTabSz="457200" rtl="0" fontAlgn="base" hangingPunct="0">
      <a:lnSpc>
        <a:spcPct val="101000"/>
      </a:lnSpc>
      <a:spcBef>
        <a:spcPct val="0"/>
      </a:spcBef>
      <a:spcAft>
        <a:spcPct val="0"/>
      </a:spcAft>
      <a:buClr>
        <a:srgbClr val="000000"/>
      </a:buClr>
      <a:buSzPct val="45000"/>
      <a:buFont typeface="Wingdings" charset="2"/>
      <a:defRPr kern="1200">
        <a:solidFill>
          <a:schemeClr val="bg1"/>
        </a:solidFill>
        <a:latin typeface="Arial" charset="0"/>
        <a:ea typeface="+mn-ea"/>
        <a:cs typeface="+mn-cs"/>
      </a:defRPr>
    </a:lvl2pPr>
    <a:lvl3pPr marL="644525" indent="-214313" algn="l" defTabSz="457200" rtl="0" fontAlgn="base" hangingPunct="0">
      <a:lnSpc>
        <a:spcPct val="101000"/>
      </a:lnSpc>
      <a:spcBef>
        <a:spcPct val="0"/>
      </a:spcBef>
      <a:spcAft>
        <a:spcPct val="0"/>
      </a:spcAft>
      <a:buClr>
        <a:srgbClr val="000000"/>
      </a:buClr>
      <a:buSzPct val="45000"/>
      <a:buFont typeface="Wingdings" charset="2"/>
      <a:defRPr kern="1200">
        <a:solidFill>
          <a:schemeClr val="bg1"/>
        </a:solidFill>
        <a:latin typeface="Arial" charset="0"/>
        <a:ea typeface="+mn-ea"/>
        <a:cs typeface="+mn-cs"/>
      </a:defRPr>
    </a:lvl3pPr>
    <a:lvl4pPr marL="860425" indent="-212725" algn="l" defTabSz="457200" rtl="0" fontAlgn="base" hangingPunct="0">
      <a:lnSpc>
        <a:spcPct val="101000"/>
      </a:lnSpc>
      <a:spcBef>
        <a:spcPct val="0"/>
      </a:spcBef>
      <a:spcAft>
        <a:spcPct val="0"/>
      </a:spcAft>
      <a:buClr>
        <a:srgbClr val="000000"/>
      </a:buClr>
      <a:buSzPct val="45000"/>
      <a:buFont typeface="Wingdings" charset="2"/>
      <a:defRPr kern="1200">
        <a:solidFill>
          <a:schemeClr val="bg1"/>
        </a:solidFill>
        <a:latin typeface="Arial" charset="0"/>
        <a:ea typeface="+mn-ea"/>
        <a:cs typeface="+mn-cs"/>
      </a:defRPr>
    </a:lvl4pPr>
    <a:lvl5pPr marL="1076325" indent="-215900" algn="l" defTabSz="457200" rtl="0" fontAlgn="base" hangingPunct="0">
      <a:lnSpc>
        <a:spcPct val="101000"/>
      </a:lnSpc>
      <a:spcBef>
        <a:spcPct val="0"/>
      </a:spcBef>
      <a:spcAft>
        <a:spcPct val="0"/>
      </a:spcAft>
      <a:buClr>
        <a:srgbClr val="000000"/>
      </a:buClr>
      <a:buSzPct val="45000"/>
      <a:buFont typeface="Wingdings" charset="2"/>
      <a:defRPr kern="1200">
        <a:solidFill>
          <a:schemeClr val="bg1"/>
        </a:solidFill>
        <a:latin typeface="Arial" charset="0"/>
        <a:ea typeface="+mn-ea"/>
        <a:cs typeface="+mn-cs"/>
      </a:defRPr>
    </a:lvl5pPr>
    <a:lvl6pPr marL="2286000" algn="l" defTabSz="914400" rtl="0" eaLnBrk="1" latinLnBrk="0" hangingPunct="1">
      <a:defRPr kern="1200">
        <a:solidFill>
          <a:schemeClr val="bg1"/>
        </a:solidFill>
        <a:latin typeface="Arial" charset="0"/>
        <a:ea typeface="+mn-ea"/>
        <a:cs typeface="+mn-cs"/>
      </a:defRPr>
    </a:lvl6pPr>
    <a:lvl7pPr marL="2743200" algn="l" defTabSz="914400" rtl="0" eaLnBrk="1" latinLnBrk="0" hangingPunct="1">
      <a:defRPr kern="1200">
        <a:solidFill>
          <a:schemeClr val="bg1"/>
        </a:solidFill>
        <a:latin typeface="Arial" charset="0"/>
        <a:ea typeface="+mn-ea"/>
        <a:cs typeface="+mn-cs"/>
      </a:defRPr>
    </a:lvl7pPr>
    <a:lvl8pPr marL="3200400" algn="l" defTabSz="914400" rtl="0" eaLnBrk="1" latinLnBrk="0" hangingPunct="1">
      <a:defRPr kern="1200">
        <a:solidFill>
          <a:schemeClr val="bg1"/>
        </a:solidFill>
        <a:latin typeface="Arial" charset="0"/>
        <a:ea typeface="+mn-ea"/>
        <a:cs typeface="+mn-cs"/>
      </a:defRPr>
    </a:lvl8pPr>
    <a:lvl9pPr marL="3657600" algn="l" defTabSz="914400" rtl="0" eaLnBrk="1" latinLnBrk="0" hangingPunct="1">
      <a:defRPr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1199" autoAdjust="0"/>
  </p:normalViewPr>
  <p:slideViewPr>
    <p:cSldViewPr>
      <p:cViewPr varScale="1">
        <p:scale>
          <a:sx n="62" d="100"/>
          <a:sy n="62" d="100"/>
        </p:scale>
        <p:origin x="-558" y="-7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1"/>
          <p:cNvSpPr>
            <a:spLocks noGrp="1" noRot="1" noChangeAspect="1" noChangeArrowheads="1"/>
          </p:cNvSpPr>
          <p:nvPr>
            <p:ph type="sldImg"/>
          </p:nvPr>
        </p:nvSpPr>
        <p:spPr bwMode="auto">
          <a:xfrm>
            <a:off x="1136650" y="763588"/>
            <a:ext cx="5495925" cy="3768725"/>
          </a:xfrm>
          <a:prstGeom prst="rect">
            <a:avLst/>
          </a:prstGeom>
          <a:noFill/>
          <a:ln w="9525">
            <a:noFill/>
            <a:round/>
            <a:headEnd/>
            <a:tailEnd/>
          </a:ln>
        </p:spPr>
      </p:sp>
      <p:sp>
        <p:nvSpPr>
          <p:cNvPr id="2050" name="Rectangle 2"/>
          <p:cNvSpPr>
            <a:spLocks noGrp="1" noChangeArrowheads="1"/>
          </p:cNvSpPr>
          <p:nvPr>
            <p:ph type="body"/>
          </p:nvPr>
        </p:nvSpPr>
        <p:spPr bwMode="auto">
          <a:xfrm>
            <a:off x="776288" y="4776788"/>
            <a:ext cx="6216650"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1" name="Rectangle 3"/>
          <p:cNvSpPr>
            <a:spLocks noGrp="1" noChangeArrowheads="1"/>
          </p:cNvSpPr>
          <p:nvPr>
            <p:ph type="hdr"/>
          </p:nvPr>
        </p:nvSpPr>
        <p:spPr bwMode="auto">
          <a:xfrm>
            <a:off x="0"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102000"/>
              </a:lnSpc>
              <a:tabLst>
                <a:tab pos="723900" algn="l"/>
                <a:tab pos="1447800" algn="l"/>
                <a:tab pos="2171700" algn="l"/>
                <a:tab pos="2895600" algn="l"/>
              </a:tabLst>
              <a:defRPr sz="1400" smtClean="0">
                <a:solidFill>
                  <a:srgbClr val="000000"/>
                </a:solidFill>
                <a:latin typeface="Times New Roman" charset="0"/>
                <a:ea typeface="DejaVu Sans" charset="0"/>
                <a:cs typeface="DejaVu Sans" charset="0"/>
              </a:defRPr>
            </a:lvl1pPr>
          </a:lstStyle>
          <a:p>
            <a:pPr>
              <a:defRPr/>
            </a:pPr>
            <a:endParaRPr lang="en-US"/>
          </a:p>
        </p:txBody>
      </p:sp>
      <p:sp>
        <p:nvSpPr>
          <p:cNvPr id="2052" name="Rectangle 4"/>
          <p:cNvSpPr>
            <a:spLocks noGrp="1" noChangeArrowheads="1"/>
          </p:cNvSpPr>
          <p:nvPr>
            <p:ph type="dt"/>
          </p:nvPr>
        </p:nvSpPr>
        <p:spPr bwMode="auto">
          <a:xfrm>
            <a:off x="4398963" y="0"/>
            <a:ext cx="3371850" cy="50165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102000"/>
              </a:lnSpc>
              <a:tabLst>
                <a:tab pos="723900" algn="l"/>
                <a:tab pos="1447800" algn="l"/>
                <a:tab pos="2171700" algn="l"/>
                <a:tab pos="2895600" algn="l"/>
              </a:tabLst>
              <a:defRPr sz="1400" smtClean="0">
                <a:solidFill>
                  <a:srgbClr val="000000"/>
                </a:solidFill>
                <a:latin typeface="Times New Roman" charset="0"/>
                <a:ea typeface="DejaVu Sans" charset="0"/>
                <a:cs typeface="DejaVu Sans" charset="0"/>
              </a:defRPr>
            </a:lvl1pPr>
          </a:lstStyle>
          <a:p>
            <a:pPr>
              <a:defRPr/>
            </a:pPr>
            <a:endParaRPr lang="en-US"/>
          </a:p>
        </p:txBody>
      </p:sp>
      <p:sp>
        <p:nvSpPr>
          <p:cNvPr id="2053" name="Rectangle 5"/>
          <p:cNvSpPr>
            <a:spLocks noGrp="1" noChangeArrowheads="1"/>
          </p:cNvSpPr>
          <p:nvPr>
            <p:ph type="ftr"/>
          </p:nvPr>
        </p:nvSpPr>
        <p:spPr bwMode="auto">
          <a:xfrm>
            <a:off x="0"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102000"/>
              </a:lnSpc>
              <a:tabLst>
                <a:tab pos="723900" algn="l"/>
                <a:tab pos="1447800" algn="l"/>
                <a:tab pos="2171700" algn="l"/>
                <a:tab pos="2895600" algn="l"/>
              </a:tabLst>
              <a:defRPr sz="1400" smtClean="0">
                <a:solidFill>
                  <a:srgbClr val="000000"/>
                </a:solidFill>
                <a:latin typeface="Times New Roman" charset="0"/>
                <a:ea typeface="DejaVu Sans" charset="0"/>
                <a:cs typeface="DejaVu Sans" charset="0"/>
              </a:defRPr>
            </a:lvl1pPr>
          </a:lstStyle>
          <a:p>
            <a:pPr>
              <a:defRPr/>
            </a:pPr>
            <a:endParaRPr lang="en-US"/>
          </a:p>
        </p:txBody>
      </p:sp>
      <p:sp>
        <p:nvSpPr>
          <p:cNvPr id="2054" name="Rectangle 6"/>
          <p:cNvSpPr>
            <a:spLocks noGrp="1" noChangeArrowheads="1"/>
          </p:cNvSpPr>
          <p:nvPr>
            <p:ph type="sldNum"/>
          </p:nvPr>
        </p:nvSpPr>
        <p:spPr bwMode="auto">
          <a:xfrm>
            <a:off x="4398963" y="9555163"/>
            <a:ext cx="3371850" cy="5016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102000"/>
              </a:lnSpc>
              <a:tabLst>
                <a:tab pos="723900" algn="l"/>
                <a:tab pos="1447800" algn="l"/>
                <a:tab pos="2171700" algn="l"/>
                <a:tab pos="2895600" algn="l"/>
              </a:tabLst>
              <a:defRPr sz="1400" smtClean="0">
                <a:solidFill>
                  <a:srgbClr val="000000"/>
                </a:solidFill>
                <a:latin typeface="Times New Roman" charset="0"/>
                <a:ea typeface="DejaVu Sans" charset="0"/>
                <a:cs typeface="DejaVu Sans" charset="0"/>
              </a:defRPr>
            </a:lvl1pPr>
          </a:lstStyle>
          <a:p>
            <a:pPr>
              <a:defRPr/>
            </a:pPr>
            <a:fld id="{B93378AA-ACB1-40F7-8B97-7E77983F98C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8" Type="http://schemas.openxmlformats.org/officeDocument/2006/relationships/hyperlink" Target="http://en.wikipedia.org/wiki/Wikipedia:Citation_needed" TargetMode="External"/><Relationship Id="rId13" Type="http://schemas.openxmlformats.org/officeDocument/2006/relationships/hyperlink" Target="http://en.wikipedia.org/wiki/Round-trip_delay_time" TargetMode="External"/><Relationship Id="rId3" Type="http://schemas.openxmlformats.org/officeDocument/2006/relationships/hyperlink" Target="http://en.wikipedia.org/wiki/Transmission_Control_Protocol" TargetMode="External"/><Relationship Id="rId7" Type="http://schemas.openxmlformats.org/officeDocument/2006/relationships/hyperlink" Target="http://en.wikipedia.org/wiki/Stream_Control_Transmission_Protocol" TargetMode="External"/><Relationship Id="rId12" Type="http://schemas.openxmlformats.org/officeDocument/2006/relationships/hyperlink" Target="http://en.wikipedia.org/wiki/TCP_segment" TargetMode="External"/><Relationship Id="rId2" Type="http://schemas.openxmlformats.org/officeDocument/2006/relationships/slide" Target="../slides/slide24.xml"/><Relationship Id="rId16" Type="http://schemas.openxmlformats.org/officeDocument/2006/relationships/hyperlink" Target="http://tools.ietf.org/html/rfc2001" TargetMode="External"/><Relationship Id="rId1" Type="http://schemas.openxmlformats.org/officeDocument/2006/relationships/notesMaster" Target="../notesMasters/notesMaster1.xml"/><Relationship Id="rId6" Type="http://schemas.openxmlformats.org/officeDocument/2006/relationships/hyperlink" Target="http://en.wikipedia.org/wiki/Slow_start" TargetMode="External"/><Relationship Id="rId11" Type="http://schemas.openxmlformats.org/officeDocument/2006/relationships/hyperlink" Target="http://en.wikipedia.org/wiki/ACK_(TCP)" TargetMode="External"/><Relationship Id="rId5" Type="http://schemas.openxmlformats.org/officeDocument/2006/relationships/hyperlink" Target="http://en.wikipedia.org/wiki/Maximum_segment_size" TargetMode="External"/><Relationship Id="rId15" Type="http://schemas.openxmlformats.org/officeDocument/2006/relationships/hyperlink" Target="http://en.wikipedia.org/w/index.php?title=Slow-start&amp;action=edit&amp;section=2" TargetMode="External"/><Relationship Id="rId10" Type="http://schemas.openxmlformats.org/officeDocument/2006/relationships/hyperlink" Target="http://en.wikipedia.org/wiki/Congestion_window" TargetMode="External"/><Relationship Id="rId4" Type="http://schemas.openxmlformats.org/officeDocument/2006/relationships/hyperlink" Target="http://en.wikipedia.org/wiki/TCP_congestion_avoidance_algorithm" TargetMode="External"/><Relationship Id="rId9" Type="http://schemas.openxmlformats.org/officeDocument/2006/relationships/hyperlink" Target="http://en.wikipedia.org/wiki/Exponential_growth" TargetMode="External"/><Relationship Id="rId14" Type="http://schemas.openxmlformats.org/officeDocument/2006/relationships/hyperlink" Target="http://en.wikipedia.org/wiki/Van_Jacobson" TargetMode="Externa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6"/>
          <p:cNvSpPr>
            <a:spLocks noGrp="1" noChangeArrowheads="1"/>
          </p:cNvSpPr>
          <p:nvPr>
            <p:ph type="sldNum" sz="quarter"/>
          </p:nvPr>
        </p:nvSpPr>
        <p:spPr>
          <a:noFill/>
        </p:spPr>
        <p:txBody>
          <a:bodyPr/>
          <a:lstStyle/>
          <a:p>
            <a:fld id="{FDA69790-4C4E-41C0-85B8-82295DD89FE4}" type="slidenum">
              <a:rPr lang="en-US"/>
              <a:pPr/>
              <a:t>1</a:t>
            </a:fld>
            <a:endParaRPr lang="en-US"/>
          </a:p>
        </p:txBody>
      </p:sp>
      <p:sp>
        <p:nvSpPr>
          <p:cNvPr id="53251"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3252"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p:nvPr>
        </p:nvSpPr>
        <p:spPr>
          <a:noFill/>
        </p:spPr>
        <p:txBody>
          <a:bodyPr/>
          <a:lstStyle/>
          <a:p>
            <a:fld id="{8FE22DF1-CA8E-452F-A82E-788B318568EC}" type="slidenum">
              <a:rPr lang="en-US"/>
              <a:pPr/>
              <a:t>10</a:t>
            </a:fld>
            <a:endParaRPr lang="en-US"/>
          </a:p>
        </p:txBody>
      </p:sp>
      <p:sp>
        <p:nvSpPr>
          <p:cNvPr id="62467"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2468"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6"/>
          <p:cNvSpPr>
            <a:spLocks noGrp="1" noChangeArrowheads="1"/>
          </p:cNvSpPr>
          <p:nvPr>
            <p:ph type="sldNum" sz="quarter"/>
          </p:nvPr>
        </p:nvSpPr>
        <p:spPr>
          <a:noFill/>
        </p:spPr>
        <p:txBody>
          <a:bodyPr/>
          <a:lstStyle/>
          <a:p>
            <a:fld id="{88D80A78-DBBD-46B4-89B8-33387B716C5D}" type="slidenum">
              <a:rPr lang="en-US"/>
              <a:pPr/>
              <a:t>11</a:t>
            </a:fld>
            <a:endParaRPr lang="en-US"/>
          </a:p>
        </p:txBody>
      </p:sp>
      <p:sp>
        <p:nvSpPr>
          <p:cNvPr id="63491"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3492"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6"/>
          <p:cNvSpPr>
            <a:spLocks noGrp="1" noChangeArrowheads="1"/>
          </p:cNvSpPr>
          <p:nvPr>
            <p:ph type="sldNum" sz="quarter"/>
          </p:nvPr>
        </p:nvSpPr>
        <p:spPr>
          <a:noFill/>
        </p:spPr>
        <p:txBody>
          <a:bodyPr/>
          <a:lstStyle/>
          <a:p>
            <a:fld id="{D4B0CE6D-969F-4F12-9233-766696A2A3FF}" type="slidenum">
              <a:rPr lang="en-US"/>
              <a:pPr/>
              <a:t>12</a:t>
            </a:fld>
            <a:endParaRPr lang="en-US"/>
          </a:p>
        </p:txBody>
      </p:sp>
      <p:sp>
        <p:nvSpPr>
          <p:cNvPr id="64515"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4516"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6"/>
          <p:cNvSpPr>
            <a:spLocks noGrp="1" noChangeArrowheads="1"/>
          </p:cNvSpPr>
          <p:nvPr>
            <p:ph type="sldNum" sz="quarter"/>
          </p:nvPr>
        </p:nvSpPr>
        <p:spPr>
          <a:noFill/>
        </p:spPr>
        <p:txBody>
          <a:bodyPr/>
          <a:lstStyle/>
          <a:p>
            <a:fld id="{DC2B56F9-A2AF-4C9E-8479-6D437E5FD111}" type="slidenum">
              <a:rPr lang="en-US"/>
              <a:pPr/>
              <a:t>13</a:t>
            </a:fld>
            <a:endParaRPr lang="en-US"/>
          </a:p>
        </p:txBody>
      </p:sp>
      <p:sp>
        <p:nvSpPr>
          <p:cNvPr id="65539"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65540"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6"/>
          <p:cNvSpPr>
            <a:spLocks noGrp="1" noChangeArrowheads="1"/>
          </p:cNvSpPr>
          <p:nvPr>
            <p:ph type="sldNum" sz="quarter"/>
          </p:nvPr>
        </p:nvSpPr>
        <p:spPr>
          <a:noFill/>
        </p:spPr>
        <p:txBody>
          <a:bodyPr/>
          <a:lstStyle/>
          <a:p>
            <a:fld id="{EC0846EB-4C80-4661-BEB4-AD8812FF6FE7}" type="slidenum">
              <a:rPr lang="en-US"/>
              <a:pPr/>
              <a:t>14</a:t>
            </a:fld>
            <a:endParaRPr lang="en-US"/>
          </a:p>
        </p:txBody>
      </p:sp>
      <p:sp>
        <p:nvSpPr>
          <p:cNvPr id="66563"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66564"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6"/>
          <p:cNvSpPr>
            <a:spLocks noGrp="1" noChangeArrowheads="1"/>
          </p:cNvSpPr>
          <p:nvPr>
            <p:ph type="sldNum" sz="quarter"/>
          </p:nvPr>
        </p:nvSpPr>
        <p:spPr>
          <a:noFill/>
        </p:spPr>
        <p:txBody>
          <a:bodyPr/>
          <a:lstStyle/>
          <a:p>
            <a:fld id="{2C0E78FE-8F8E-408D-ACF7-843EFAFA9A0D}" type="slidenum">
              <a:rPr lang="en-US"/>
              <a:pPr/>
              <a:t>15</a:t>
            </a:fld>
            <a:endParaRPr lang="en-US"/>
          </a:p>
        </p:txBody>
      </p:sp>
      <p:sp>
        <p:nvSpPr>
          <p:cNvPr id="67587"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7588"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6"/>
          <p:cNvSpPr>
            <a:spLocks noGrp="1" noChangeArrowheads="1"/>
          </p:cNvSpPr>
          <p:nvPr>
            <p:ph type="sldNum" sz="quarter"/>
          </p:nvPr>
        </p:nvSpPr>
        <p:spPr>
          <a:noFill/>
        </p:spPr>
        <p:txBody>
          <a:bodyPr/>
          <a:lstStyle/>
          <a:p>
            <a:fld id="{27AE7DD0-0C9F-4DB6-A157-A3F768F20ABC}" type="slidenum">
              <a:rPr lang="en-US"/>
              <a:pPr/>
              <a:t>16</a:t>
            </a:fld>
            <a:endParaRPr lang="en-US"/>
          </a:p>
        </p:txBody>
      </p:sp>
      <p:sp>
        <p:nvSpPr>
          <p:cNvPr id="68611"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8612"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6"/>
          <p:cNvSpPr>
            <a:spLocks noGrp="1" noChangeArrowheads="1"/>
          </p:cNvSpPr>
          <p:nvPr>
            <p:ph type="sldNum" sz="quarter"/>
          </p:nvPr>
        </p:nvSpPr>
        <p:spPr>
          <a:noFill/>
        </p:spPr>
        <p:txBody>
          <a:bodyPr/>
          <a:lstStyle/>
          <a:p>
            <a:fld id="{2DFB1A47-426F-44DF-BDD5-FD39BD9FB1C2}" type="slidenum">
              <a:rPr lang="en-US"/>
              <a:pPr/>
              <a:t>17</a:t>
            </a:fld>
            <a:endParaRPr lang="en-US"/>
          </a:p>
        </p:txBody>
      </p:sp>
      <p:sp>
        <p:nvSpPr>
          <p:cNvPr id="69635"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6"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6"/>
          <p:cNvSpPr>
            <a:spLocks noGrp="1" noChangeArrowheads="1"/>
          </p:cNvSpPr>
          <p:nvPr>
            <p:ph type="sldNum" sz="quarter"/>
          </p:nvPr>
        </p:nvSpPr>
        <p:spPr>
          <a:noFill/>
        </p:spPr>
        <p:txBody>
          <a:bodyPr/>
          <a:lstStyle/>
          <a:p>
            <a:fld id="{2DE0237E-66DC-4007-86D1-5185AD9ACBF0}" type="slidenum">
              <a:rPr lang="en-US"/>
              <a:pPr/>
              <a:t>18</a:t>
            </a:fld>
            <a:endParaRPr lang="en-US"/>
          </a:p>
        </p:txBody>
      </p:sp>
      <p:sp>
        <p:nvSpPr>
          <p:cNvPr id="70659"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0660"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6"/>
          <p:cNvSpPr>
            <a:spLocks noGrp="1" noChangeArrowheads="1"/>
          </p:cNvSpPr>
          <p:nvPr>
            <p:ph type="sldNum" sz="quarter"/>
          </p:nvPr>
        </p:nvSpPr>
        <p:spPr>
          <a:noFill/>
        </p:spPr>
        <p:txBody>
          <a:bodyPr/>
          <a:lstStyle/>
          <a:p>
            <a:fld id="{AFF08325-1F1B-419E-8E6C-53E08045A740}" type="slidenum">
              <a:rPr lang="en-US"/>
              <a:pPr/>
              <a:t>19</a:t>
            </a:fld>
            <a:endParaRPr lang="en-US"/>
          </a:p>
        </p:txBody>
      </p:sp>
      <p:sp>
        <p:nvSpPr>
          <p:cNvPr id="71683"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1684"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noFill/>
        </p:spPr>
        <p:txBody>
          <a:bodyPr/>
          <a:lstStyle/>
          <a:p>
            <a:fld id="{F2084412-23A7-423E-9211-C57879B1A20D}" type="slidenum">
              <a:rPr lang="en-US"/>
              <a:pPr/>
              <a:t>2</a:t>
            </a:fld>
            <a:endParaRPr lang="en-US"/>
          </a:p>
        </p:txBody>
      </p:sp>
      <p:sp>
        <p:nvSpPr>
          <p:cNvPr id="54275"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54276"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6"/>
          <p:cNvSpPr>
            <a:spLocks noGrp="1" noChangeArrowheads="1"/>
          </p:cNvSpPr>
          <p:nvPr>
            <p:ph type="sldNum" sz="quarter"/>
          </p:nvPr>
        </p:nvSpPr>
        <p:spPr>
          <a:noFill/>
        </p:spPr>
        <p:txBody>
          <a:bodyPr/>
          <a:lstStyle/>
          <a:p>
            <a:fld id="{1385695E-8E81-43DA-A00E-FDB5691DFC49}" type="slidenum">
              <a:rPr lang="en-US"/>
              <a:pPr/>
              <a:t>20</a:t>
            </a:fld>
            <a:endParaRPr lang="en-US"/>
          </a:p>
        </p:txBody>
      </p:sp>
      <p:sp>
        <p:nvSpPr>
          <p:cNvPr id="72707"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2708"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6"/>
          <p:cNvSpPr>
            <a:spLocks noGrp="1" noChangeArrowheads="1"/>
          </p:cNvSpPr>
          <p:nvPr>
            <p:ph type="sldNum" sz="quarter"/>
          </p:nvPr>
        </p:nvSpPr>
        <p:spPr>
          <a:noFill/>
        </p:spPr>
        <p:txBody>
          <a:bodyPr/>
          <a:lstStyle/>
          <a:p>
            <a:fld id="{6B1B7736-4253-4368-B5C5-CBA994C6C6F2}" type="slidenum">
              <a:rPr lang="en-US"/>
              <a:pPr/>
              <a:t>21</a:t>
            </a:fld>
            <a:endParaRPr lang="en-US"/>
          </a:p>
        </p:txBody>
      </p:sp>
      <p:sp>
        <p:nvSpPr>
          <p:cNvPr id="73731"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3732"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6"/>
          <p:cNvSpPr>
            <a:spLocks noGrp="1" noChangeArrowheads="1"/>
          </p:cNvSpPr>
          <p:nvPr>
            <p:ph type="sldNum" sz="quarter"/>
          </p:nvPr>
        </p:nvSpPr>
        <p:spPr>
          <a:noFill/>
        </p:spPr>
        <p:txBody>
          <a:bodyPr/>
          <a:lstStyle/>
          <a:p>
            <a:fld id="{0EAA1B31-3B4A-4E89-9364-68FA5B3B6179}" type="slidenum">
              <a:rPr lang="en-US"/>
              <a:pPr/>
              <a:t>22</a:t>
            </a:fld>
            <a:endParaRPr lang="en-US"/>
          </a:p>
        </p:txBody>
      </p:sp>
      <p:sp>
        <p:nvSpPr>
          <p:cNvPr id="74755"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4756"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6"/>
          <p:cNvSpPr>
            <a:spLocks noGrp="1" noChangeArrowheads="1"/>
          </p:cNvSpPr>
          <p:nvPr>
            <p:ph type="sldNum" sz="quarter"/>
          </p:nvPr>
        </p:nvSpPr>
        <p:spPr>
          <a:noFill/>
        </p:spPr>
        <p:txBody>
          <a:bodyPr/>
          <a:lstStyle/>
          <a:p>
            <a:fld id="{167D4613-DD2E-4A52-89F0-2D677DCF92CE}" type="slidenum">
              <a:rPr lang="en-US"/>
              <a:pPr/>
              <a:t>23</a:t>
            </a:fld>
            <a:endParaRPr lang="en-US"/>
          </a:p>
        </p:txBody>
      </p:sp>
      <p:sp>
        <p:nvSpPr>
          <p:cNvPr id="75779"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5780"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6"/>
          <p:cNvSpPr>
            <a:spLocks noGrp="1" noChangeArrowheads="1"/>
          </p:cNvSpPr>
          <p:nvPr>
            <p:ph type="sldNum" sz="quarter"/>
          </p:nvPr>
        </p:nvSpPr>
        <p:spPr>
          <a:noFill/>
        </p:spPr>
        <p:txBody>
          <a:bodyPr/>
          <a:lstStyle/>
          <a:p>
            <a:fld id="{6FAE4994-7256-4561-9DC8-CBA2782A130A}" type="slidenum">
              <a:rPr lang="en-US"/>
              <a:pPr/>
              <a:t>24</a:t>
            </a:fld>
            <a:endParaRPr lang="en-US"/>
          </a:p>
        </p:txBody>
      </p:sp>
      <p:sp>
        <p:nvSpPr>
          <p:cNvPr id="76803"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6804" name="Text Box 2"/>
          <p:cNvSpPr>
            <a:spLocks noGrp="1" noChangeArrowheads="1"/>
          </p:cNvSpPr>
          <p:nvPr>
            <p:ph type="body"/>
          </p:nvPr>
        </p:nvSpPr>
        <p:spPr>
          <a:xfrm>
            <a:off x="776288" y="4776788"/>
            <a:ext cx="6218237" cy="4525962"/>
          </a:xfrm>
          <a:noFill/>
          <a:ln/>
        </p:spPr>
        <p:txBody>
          <a:bodyPr wrap="none" anchor="ctr"/>
          <a:lstStyle/>
          <a:p>
            <a:r>
              <a:rPr lang="en-US" dirty="0" smtClean="0"/>
              <a:t>The </a:t>
            </a:r>
            <a:r>
              <a:rPr lang="en-US" b="1" dirty="0" smtClean="0"/>
              <a:t>additive increase/multiplicative-decrease</a:t>
            </a:r>
            <a:r>
              <a:rPr lang="en-US" dirty="0" smtClean="0"/>
              <a:t> (</a:t>
            </a:r>
            <a:r>
              <a:rPr lang="en-US" b="1" dirty="0" smtClean="0"/>
              <a:t>AIMD</a:t>
            </a:r>
            <a:r>
              <a:rPr lang="en-US" dirty="0" smtClean="0"/>
              <a:t>) algorithm is a feedback control algorithm used in </a:t>
            </a:r>
            <a:r>
              <a:rPr lang="en-US" dirty="0" smtClean="0">
                <a:hlinkClick r:id="rId3" tooltip="Transmission Control Protocol"/>
              </a:rPr>
              <a:t>TCP</a:t>
            </a:r>
            <a:r>
              <a:rPr lang="en-US" dirty="0" smtClean="0"/>
              <a:t> </a:t>
            </a:r>
            <a:r>
              <a:rPr lang="en-US" dirty="0" smtClean="0">
                <a:hlinkClick r:id="rId4" tooltip="TCP congestion avoidance algorithm"/>
              </a:rPr>
              <a:t>Congestion Avoidance</a:t>
            </a:r>
            <a:r>
              <a:rPr lang="en-US" dirty="0" smtClean="0"/>
              <a:t>. AIMD combines linear growth of the congestion window with an exponential reduction when a congestion takes place.</a:t>
            </a:r>
          </a:p>
          <a:p>
            <a:r>
              <a:rPr lang="en-US" dirty="0" smtClean="0"/>
              <a:t>The approach taken is to increase the transmission rate (window size), probing for usable bandwidth, until loss occurs. The policy of additive increase may, for instance, increase the congestion window by 1 MSS (</a:t>
            </a:r>
            <a:r>
              <a:rPr lang="en-US" dirty="0" smtClean="0">
                <a:hlinkClick r:id="rId5" tooltip="Maximum segment size"/>
              </a:rPr>
              <a:t>Maximum segment size</a:t>
            </a:r>
            <a:r>
              <a:rPr lang="en-US" dirty="0" smtClean="0"/>
              <a:t>) every RTT (Round Trip Time) until a loss is detected.</a:t>
            </a:r>
          </a:p>
          <a:p>
            <a:r>
              <a:rPr lang="en-US" dirty="0" smtClean="0"/>
              <a:t>When loss is detected, the policy is changed to be one of multiplicative decrease, which may, for instance, cut the congestion window in half after loss.</a:t>
            </a:r>
          </a:p>
          <a:p>
            <a:r>
              <a:rPr lang="en-US" dirty="0" smtClean="0"/>
              <a:t>The result is a saw-tooth behavior that represents the probe for bandwidth.</a:t>
            </a:r>
          </a:p>
          <a:p>
            <a:r>
              <a:rPr lang="en-US" dirty="0" smtClean="0"/>
              <a:t>A loss event is generally described to be either a timeout or the event of receiving 3 duplicate ACKs. Also related to TCP congestion control is the </a:t>
            </a:r>
            <a:r>
              <a:rPr lang="en-US" dirty="0" smtClean="0">
                <a:hlinkClick r:id="rId6" tooltip="Slow start"/>
              </a:rPr>
              <a:t>slow start</a:t>
            </a:r>
            <a:r>
              <a:rPr lang="en-US" dirty="0" smtClean="0"/>
              <a:t> mechanism.</a:t>
            </a:r>
          </a:p>
          <a:p>
            <a:r>
              <a:rPr lang="en-US" dirty="0" smtClean="0"/>
              <a:t>Other policies or algorithms for fairness in congestion control are additive increase/decrease (AIAD), multiplicative increase/additive decrease (MIAD) and multiplicative increase/decrease (MIMD).</a:t>
            </a:r>
          </a:p>
          <a:p>
            <a:r>
              <a:rPr lang="en-US" b="1" dirty="0" smtClean="0"/>
              <a:t>Mathematical Formula</a:t>
            </a:r>
            <a:endParaRPr lang="en-US" dirty="0" smtClean="0"/>
          </a:p>
          <a:p>
            <a:r>
              <a:rPr lang="en-US" dirty="0" smtClean="0"/>
              <a:t>Let </a:t>
            </a:r>
            <a:r>
              <a:rPr lang="en-US" i="1" dirty="0" smtClean="0"/>
              <a:t>w</a:t>
            </a:r>
            <a:r>
              <a:rPr lang="en-US" dirty="0" smtClean="0"/>
              <a:t> be the congestion window; for byte-oriented protocols (such as TCP) the window is relative to the sender's </a:t>
            </a:r>
            <a:r>
              <a:rPr lang="en-US" dirty="0" smtClean="0">
                <a:hlinkClick r:id="rId5" tooltip="Maximum segment size"/>
              </a:rPr>
              <a:t>maximum segment size</a:t>
            </a:r>
            <a:r>
              <a:rPr lang="en-US" dirty="0" smtClean="0"/>
              <a:t> (MSS). Let a &lt; 1 and b ≤ 1.</a:t>
            </a:r>
          </a:p>
          <a:p>
            <a:r>
              <a:rPr lang="en-US" dirty="0" smtClean="0"/>
              <a:t>w ← a*w          </a:t>
            </a:r>
            <a:r>
              <a:rPr lang="en-US" i="1" dirty="0" smtClean="0"/>
              <a:t>decrease when loss is detected</a:t>
            </a:r>
            <a:endParaRPr lang="en-US" dirty="0" smtClean="0"/>
          </a:p>
          <a:p>
            <a:r>
              <a:rPr lang="en-US" dirty="0" smtClean="0"/>
              <a:t>w ← w + b       </a:t>
            </a:r>
            <a:r>
              <a:rPr lang="en-US" i="1" dirty="0" smtClean="0"/>
              <a:t>increase when the window has been fully </a:t>
            </a:r>
            <a:r>
              <a:rPr lang="en-US" i="1" dirty="0" err="1" smtClean="0"/>
              <a:t>ACK'ed</a:t>
            </a:r>
            <a:r>
              <a:rPr lang="en-US" i="1" dirty="0" smtClean="0"/>
              <a:t>, or</a:t>
            </a:r>
            <a:endParaRPr lang="en-US" dirty="0" smtClean="0"/>
          </a:p>
          <a:p>
            <a:r>
              <a:rPr lang="en-US" dirty="0" smtClean="0"/>
              <a:t>w ← w + b/w    </a:t>
            </a:r>
            <a:r>
              <a:rPr lang="en-US" i="1" dirty="0" smtClean="0"/>
              <a:t>increase by a fraction of MSS when an ACK arrives</a:t>
            </a:r>
            <a:endParaRPr lang="en-US" dirty="0" smtClean="0"/>
          </a:p>
          <a:p>
            <a:r>
              <a:rPr lang="en-US" b="1" dirty="0" smtClean="0"/>
              <a:t>Idea behind the formula</a:t>
            </a:r>
            <a:endParaRPr lang="en-US" dirty="0" smtClean="0"/>
          </a:p>
          <a:p>
            <a:r>
              <a:rPr lang="en-US" dirty="0" smtClean="0"/>
              <a:t>In a series of schemes, different proposals have been made in order to prevent congestion based on different definitions for a and b, aiming for a balance between responsiveness to congestion and </a:t>
            </a:r>
            <a:r>
              <a:rPr lang="en-US" dirty="0" err="1" smtClean="0"/>
              <a:t>utilisation</a:t>
            </a:r>
            <a:r>
              <a:rPr lang="en-US" dirty="0" smtClean="0"/>
              <a:t> of available capacity. For instance, considering the </a:t>
            </a:r>
            <a:r>
              <a:rPr lang="en-US" dirty="0" smtClean="0">
                <a:hlinkClick r:id="rId7" tooltip="Stream Control Transmission Protocol"/>
              </a:rPr>
              <a:t>SCTP</a:t>
            </a:r>
            <a:r>
              <a:rPr lang="en-US" dirty="0" smtClean="0"/>
              <a:t> protocol, researchers suggested to make a = 0.125 while b = 0.01</a:t>
            </a:r>
            <a:r>
              <a:rPr lang="en-US" baseline="30000" dirty="0" smtClean="0"/>
              <a:t>[</a:t>
            </a:r>
            <a:r>
              <a:rPr lang="en-US" i="1" baseline="30000" dirty="0" smtClean="0">
                <a:hlinkClick r:id="rId8" tooltip="Wikipedia:Citation needed"/>
              </a:rPr>
              <a:t>citation needed</a:t>
            </a:r>
            <a:r>
              <a:rPr lang="en-US" baseline="30000" dirty="0" smtClean="0"/>
              <a:t>]</a:t>
            </a:r>
            <a:r>
              <a:rPr lang="en-US" dirty="0" smtClean="0"/>
              <a:t>. Other times, researchers want a and b to be functions of w, that is, a(w) and b(w).</a:t>
            </a:r>
          </a:p>
          <a:p>
            <a:endParaRPr lang="en-US" dirty="0" smtClean="0"/>
          </a:p>
          <a:p>
            <a:endParaRPr lang="en-US" dirty="0" smtClean="0"/>
          </a:p>
          <a:p>
            <a:r>
              <a:rPr lang="en-US" dirty="0" smtClean="0"/>
              <a:t>----</a:t>
            </a:r>
          </a:p>
          <a:p>
            <a:r>
              <a:rPr lang="en-US" dirty="0" smtClean="0"/>
              <a:t>Slow-start is one of the algorithms that TCP uses to control congestion inside the network. It is also known as the </a:t>
            </a:r>
            <a:r>
              <a:rPr lang="en-US" dirty="0" smtClean="0">
                <a:hlinkClick r:id="rId9" tooltip="Exponential growth"/>
              </a:rPr>
              <a:t>exponential growth</a:t>
            </a:r>
            <a:r>
              <a:rPr lang="en-US" dirty="0" smtClean="0"/>
              <a:t> phase.</a:t>
            </a:r>
          </a:p>
          <a:p>
            <a:r>
              <a:rPr lang="en-US" dirty="0" smtClean="0"/>
              <a:t>During the exponential growth phase, Slow-start works by increasing the TCP </a:t>
            </a:r>
            <a:r>
              <a:rPr lang="en-US" dirty="0" smtClean="0">
                <a:hlinkClick r:id="rId10" tooltip="Congestion window"/>
              </a:rPr>
              <a:t>congestion window</a:t>
            </a:r>
            <a:r>
              <a:rPr lang="en-US" dirty="0" smtClean="0"/>
              <a:t> each time the acknowledgment is received. It increases the window size by number of segments acknowledged. This happens until either an </a:t>
            </a:r>
            <a:r>
              <a:rPr lang="en-US" dirty="0" smtClean="0">
                <a:hlinkClick r:id="rId11" tooltip="ACK (TCP)"/>
              </a:rPr>
              <a:t>acknowledgment</a:t>
            </a:r>
            <a:r>
              <a:rPr lang="en-US" dirty="0" smtClean="0"/>
              <a:t> is not received for some </a:t>
            </a:r>
            <a:r>
              <a:rPr lang="en-US" dirty="0" smtClean="0">
                <a:hlinkClick r:id="rId12" tooltip="TCP segment"/>
              </a:rPr>
              <a:t>segment</a:t>
            </a:r>
            <a:r>
              <a:rPr lang="en-US" dirty="0" smtClean="0"/>
              <a:t> or a predetermined threshold value is reached. If a loss event occurs, TCP assumes this it is due to network congestion and takes steps to reduce the offered load on the network. Once a loss event has occurred or the threshold has been reached, TCP enters the linear growth (</a:t>
            </a:r>
            <a:r>
              <a:rPr lang="en-US" dirty="0" smtClean="0">
                <a:hlinkClick r:id="rId4" tooltip="TCP congestion avoidance algorithm"/>
              </a:rPr>
              <a:t>congestion avoidance</a:t>
            </a:r>
            <a:r>
              <a:rPr lang="en-US" dirty="0" smtClean="0"/>
              <a:t>) phase. At this point, the window is increased by 1 segment for each </a:t>
            </a:r>
            <a:r>
              <a:rPr lang="en-US" dirty="0" smtClean="0">
                <a:hlinkClick r:id="rId13" tooltip="Round-trip delay time"/>
              </a:rPr>
              <a:t>RTT</a:t>
            </a:r>
            <a:r>
              <a:rPr lang="en-US" dirty="0" smtClean="0"/>
              <a:t>. This happens until a loss event occurs.</a:t>
            </a:r>
          </a:p>
          <a:p>
            <a:r>
              <a:rPr lang="en-US" dirty="0" smtClean="0"/>
              <a:t>Although the strategy is referred to as "slow-start", its congestion window growth is quite aggressive. (</a:t>
            </a:r>
            <a:r>
              <a:rPr lang="en-US" dirty="0" smtClean="0">
                <a:hlinkClick r:id="rId14" tooltip="Van Jacobson"/>
              </a:rPr>
              <a:t>Jacobson</a:t>
            </a:r>
            <a:r>
              <a:rPr lang="en-US" dirty="0" smtClean="0"/>
              <a:t>, 1988)</a:t>
            </a:r>
          </a:p>
          <a:p>
            <a:r>
              <a:rPr lang="en-US" b="1" dirty="0" smtClean="0"/>
              <a:t>[</a:t>
            </a:r>
            <a:r>
              <a:rPr lang="en-US" b="1" dirty="0" smtClean="0">
                <a:hlinkClick r:id="rId15" tooltip="Edit section: Basic Slow-Start"/>
              </a:rPr>
              <a:t>edit</a:t>
            </a:r>
            <a:r>
              <a:rPr lang="en-US" b="1" dirty="0" smtClean="0"/>
              <a:t>] Basic Slow-Start</a:t>
            </a:r>
          </a:p>
          <a:p>
            <a:r>
              <a:rPr lang="en-US" dirty="0" smtClean="0"/>
              <a:t>The algorithm begins in the exponential growth phase initially with a congestion window size (</a:t>
            </a:r>
            <a:r>
              <a:rPr lang="en-US" dirty="0" err="1" smtClean="0"/>
              <a:t>cwnd</a:t>
            </a:r>
            <a:r>
              <a:rPr lang="en-US" dirty="0" smtClean="0"/>
              <a:t>) of 1 or 2 segments and increases it by 1 Segment Size (SS) </a:t>
            </a:r>
            <a:r>
              <a:rPr lang="en-US" b="1" dirty="0" smtClean="0"/>
              <a:t>for each ACK</a:t>
            </a:r>
            <a:r>
              <a:rPr lang="en-US" dirty="0" smtClean="0"/>
              <a:t> received. This behavior effectively doubles the window size each round trip of the network. This behavior continues until the congestion window size (</a:t>
            </a:r>
            <a:r>
              <a:rPr lang="en-US" dirty="0" err="1" smtClean="0"/>
              <a:t>cwnd</a:t>
            </a:r>
            <a:r>
              <a:rPr lang="en-US" dirty="0" smtClean="0"/>
              <a:t>) reaches the size of the receiver's advertised window or until a loss occurs.</a:t>
            </a:r>
          </a:p>
          <a:p>
            <a:r>
              <a:rPr lang="en-US" dirty="0" smtClean="0"/>
              <a:t>When a loss occurs half of the current </a:t>
            </a:r>
            <a:r>
              <a:rPr lang="en-US" dirty="0" err="1" smtClean="0"/>
              <a:t>cwnd</a:t>
            </a:r>
            <a:r>
              <a:rPr lang="en-US" dirty="0" smtClean="0"/>
              <a:t> is saved as a Slow Start Threshold (</a:t>
            </a:r>
            <a:r>
              <a:rPr lang="en-US" dirty="0" err="1" smtClean="0"/>
              <a:t>SSThresh</a:t>
            </a:r>
            <a:r>
              <a:rPr lang="en-US" dirty="0" smtClean="0"/>
              <a:t>) and slow start begins again from its initial </a:t>
            </a:r>
            <a:r>
              <a:rPr lang="en-US" dirty="0" err="1" smtClean="0"/>
              <a:t>cwnd</a:t>
            </a:r>
            <a:r>
              <a:rPr lang="en-US" dirty="0" smtClean="0"/>
              <a:t>. Once the </a:t>
            </a:r>
            <a:r>
              <a:rPr lang="en-US" dirty="0" err="1" smtClean="0"/>
              <a:t>cwnd</a:t>
            </a:r>
            <a:r>
              <a:rPr lang="en-US" dirty="0" smtClean="0"/>
              <a:t> reaches the </a:t>
            </a:r>
            <a:r>
              <a:rPr lang="en-US" dirty="0" err="1" smtClean="0"/>
              <a:t>SSThresh</a:t>
            </a:r>
            <a:r>
              <a:rPr lang="en-US" dirty="0" smtClean="0"/>
              <a:t> TCP goes into congestion avoidance mode where each ACK increases the </a:t>
            </a:r>
            <a:r>
              <a:rPr lang="en-US" dirty="0" err="1" smtClean="0"/>
              <a:t>cwnd</a:t>
            </a:r>
            <a:r>
              <a:rPr lang="en-US" dirty="0" smtClean="0"/>
              <a:t> by SS*SS/</a:t>
            </a:r>
            <a:r>
              <a:rPr lang="en-US" dirty="0" err="1" smtClean="0"/>
              <a:t>cwnd</a:t>
            </a:r>
            <a:r>
              <a:rPr lang="en-US" dirty="0" smtClean="0"/>
              <a:t>. This results in a linear increase of the </a:t>
            </a:r>
            <a:r>
              <a:rPr lang="en-US" dirty="0" err="1" smtClean="0"/>
              <a:t>cwnd</a:t>
            </a:r>
            <a:r>
              <a:rPr lang="en-US" dirty="0" smtClean="0"/>
              <a:t>.</a:t>
            </a:r>
          </a:p>
          <a:p>
            <a:r>
              <a:rPr lang="en-US" dirty="0" smtClean="0"/>
              <a:t>See </a:t>
            </a:r>
            <a:r>
              <a:rPr lang="en-US" dirty="0" smtClean="0">
                <a:hlinkClick r:id="rId16" tooltip="http://tools.ietf.org/html/rfc2001"/>
              </a:rPr>
              <a:t>RFC 2001</a:t>
            </a:r>
            <a:r>
              <a:rPr lang="en-US" dirty="0" smtClean="0"/>
              <a:t>.</a:t>
            </a:r>
          </a:p>
          <a:p>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6"/>
          <p:cNvSpPr>
            <a:spLocks noGrp="1" noChangeArrowheads="1"/>
          </p:cNvSpPr>
          <p:nvPr>
            <p:ph type="sldNum" sz="quarter"/>
          </p:nvPr>
        </p:nvSpPr>
        <p:spPr>
          <a:noFill/>
        </p:spPr>
        <p:txBody>
          <a:bodyPr/>
          <a:lstStyle/>
          <a:p>
            <a:fld id="{561BD2B0-3658-41E4-A8CC-AFD99D5638FD}" type="slidenum">
              <a:rPr lang="en-US"/>
              <a:pPr/>
              <a:t>25</a:t>
            </a:fld>
            <a:endParaRPr lang="en-US"/>
          </a:p>
        </p:txBody>
      </p:sp>
      <p:sp>
        <p:nvSpPr>
          <p:cNvPr id="77827"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77828"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6"/>
          <p:cNvSpPr>
            <a:spLocks noGrp="1" noChangeArrowheads="1"/>
          </p:cNvSpPr>
          <p:nvPr>
            <p:ph type="sldNum" sz="quarter"/>
          </p:nvPr>
        </p:nvSpPr>
        <p:spPr>
          <a:noFill/>
        </p:spPr>
        <p:txBody>
          <a:bodyPr/>
          <a:lstStyle/>
          <a:p>
            <a:fld id="{E8918A9D-D009-410E-9F2C-40BD3B74DCA6}" type="slidenum">
              <a:rPr lang="en-US"/>
              <a:pPr/>
              <a:t>26</a:t>
            </a:fld>
            <a:endParaRPr lang="en-US"/>
          </a:p>
        </p:txBody>
      </p:sp>
      <p:sp>
        <p:nvSpPr>
          <p:cNvPr id="78851"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78852"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6"/>
          <p:cNvSpPr>
            <a:spLocks noGrp="1" noChangeArrowheads="1"/>
          </p:cNvSpPr>
          <p:nvPr>
            <p:ph type="sldNum" sz="quarter"/>
          </p:nvPr>
        </p:nvSpPr>
        <p:spPr>
          <a:noFill/>
        </p:spPr>
        <p:txBody>
          <a:bodyPr/>
          <a:lstStyle/>
          <a:p>
            <a:fld id="{5D59421B-52E7-46B7-A90C-E40A0C9BB6F1}" type="slidenum">
              <a:rPr lang="en-US"/>
              <a:pPr/>
              <a:t>27</a:t>
            </a:fld>
            <a:endParaRPr lang="en-US"/>
          </a:p>
        </p:txBody>
      </p:sp>
      <p:sp>
        <p:nvSpPr>
          <p:cNvPr id="79875"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79876"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6"/>
          <p:cNvSpPr>
            <a:spLocks noGrp="1" noChangeArrowheads="1"/>
          </p:cNvSpPr>
          <p:nvPr>
            <p:ph type="sldNum" sz="quarter"/>
          </p:nvPr>
        </p:nvSpPr>
        <p:spPr>
          <a:noFill/>
        </p:spPr>
        <p:txBody>
          <a:bodyPr/>
          <a:lstStyle/>
          <a:p>
            <a:fld id="{3F583ABC-4C9A-4C73-8CAA-020E16F1AE9D}" type="slidenum">
              <a:rPr lang="en-US"/>
              <a:pPr/>
              <a:t>28</a:t>
            </a:fld>
            <a:endParaRPr lang="en-US"/>
          </a:p>
        </p:txBody>
      </p:sp>
      <p:sp>
        <p:nvSpPr>
          <p:cNvPr id="80899"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80900"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6"/>
          <p:cNvSpPr>
            <a:spLocks noGrp="1" noChangeArrowheads="1"/>
          </p:cNvSpPr>
          <p:nvPr>
            <p:ph type="sldNum" sz="quarter"/>
          </p:nvPr>
        </p:nvSpPr>
        <p:spPr>
          <a:noFill/>
        </p:spPr>
        <p:txBody>
          <a:bodyPr/>
          <a:lstStyle/>
          <a:p>
            <a:fld id="{C91DCB70-656C-4536-9C70-94A83C46D4FA}" type="slidenum">
              <a:rPr lang="en-US"/>
              <a:pPr/>
              <a:t>29</a:t>
            </a:fld>
            <a:endParaRPr lang="en-US"/>
          </a:p>
        </p:txBody>
      </p:sp>
      <p:sp>
        <p:nvSpPr>
          <p:cNvPr id="81923"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81924"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6"/>
          <p:cNvSpPr>
            <a:spLocks noGrp="1" noChangeArrowheads="1"/>
          </p:cNvSpPr>
          <p:nvPr>
            <p:ph type="sldNum" sz="quarter"/>
          </p:nvPr>
        </p:nvSpPr>
        <p:spPr>
          <a:noFill/>
        </p:spPr>
        <p:txBody>
          <a:bodyPr/>
          <a:lstStyle/>
          <a:p>
            <a:fld id="{B943C80E-3467-454F-90DE-2B1124E48477}" type="slidenum">
              <a:rPr lang="en-US"/>
              <a:pPr/>
              <a:t>3</a:t>
            </a:fld>
            <a:endParaRPr lang="en-US"/>
          </a:p>
        </p:txBody>
      </p:sp>
      <p:sp>
        <p:nvSpPr>
          <p:cNvPr id="55299"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55300"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6"/>
          <p:cNvSpPr>
            <a:spLocks noGrp="1" noChangeArrowheads="1"/>
          </p:cNvSpPr>
          <p:nvPr>
            <p:ph type="sldNum" sz="quarter"/>
          </p:nvPr>
        </p:nvSpPr>
        <p:spPr>
          <a:noFill/>
        </p:spPr>
        <p:txBody>
          <a:bodyPr/>
          <a:lstStyle/>
          <a:p>
            <a:fld id="{56A7D052-946C-4E6A-B984-EF5C37732953}" type="slidenum">
              <a:rPr lang="en-US"/>
              <a:pPr/>
              <a:t>30</a:t>
            </a:fld>
            <a:endParaRPr lang="en-US"/>
          </a:p>
        </p:txBody>
      </p:sp>
      <p:sp>
        <p:nvSpPr>
          <p:cNvPr id="82947"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82948"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Rectangle 6"/>
          <p:cNvSpPr>
            <a:spLocks noGrp="1" noChangeArrowheads="1"/>
          </p:cNvSpPr>
          <p:nvPr>
            <p:ph type="sldNum" sz="quarter"/>
          </p:nvPr>
        </p:nvSpPr>
        <p:spPr>
          <a:noFill/>
        </p:spPr>
        <p:txBody>
          <a:bodyPr/>
          <a:lstStyle/>
          <a:p>
            <a:fld id="{7284C1A1-6916-4C16-8EAA-5413E820AEAE}" type="slidenum">
              <a:rPr lang="en-US"/>
              <a:pPr/>
              <a:t>31</a:t>
            </a:fld>
            <a:endParaRPr lang="en-US"/>
          </a:p>
        </p:txBody>
      </p:sp>
      <p:sp>
        <p:nvSpPr>
          <p:cNvPr id="83971"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83972"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6"/>
          <p:cNvSpPr>
            <a:spLocks noGrp="1" noChangeArrowheads="1"/>
          </p:cNvSpPr>
          <p:nvPr>
            <p:ph type="sldNum" sz="quarter"/>
          </p:nvPr>
        </p:nvSpPr>
        <p:spPr>
          <a:noFill/>
        </p:spPr>
        <p:txBody>
          <a:bodyPr/>
          <a:lstStyle/>
          <a:p>
            <a:fld id="{22CB6DB7-F102-4C2F-9DA6-BFAB5536558B}" type="slidenum">
              <a:rPr lang="en-US"/>
              <a:pPr/>
              <a:t>32</a:t>
            </a:fld>
            <a:endParaRPr lang="en-US"/>
          </a:p>
        </p:txBody>
      </p:sp>
      <p:sp>
        <p:nvSpPr>
          <p:cNvPr id="84995"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84996"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Rectangle 6"/>
          <p:cNvSpPr>
            <a:spLocks noGrp="1" noChangeArrowheads="1"/>
          </p:cNvSpPr>
          <p:nvPr>
            <p:ph type="sldNum" sz="quarter"/>
          </p:nvPr>
        </p:nvSpPr>
        <p:spPr>
          <a:noFill/>
        </p:spPr>
        <p:txBody>
          <a:bodyPr/>
          <a:lstStyle/>
          <a:p>
            <a:fld id="{28D004FD-EDC6-49A9-9206-09A35A043C70}" type="slidenum">
              <a:rPr lang="en-US"/>
              <a:pPr/>
              <a:t>33</a:t>
            </a:fld>
            <a:endParaRPr lang="en-US"/>
          </a:p>
        </p:txBody>
      </p:sp>
      <p:sp>
        <p:nvSpPr>
          <p:cNvPr id="86019"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86020"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6"/>
          <p:cNvSpPr>
            <a:spLocks noGrp="1" noChangeArrowheads="1"/>
          </p:cNvSpPr>
          <p:nvPr>
            <p:ph type="sldNum" sz="quarter"/>
          </p:nvPr>
        </p:nvSpPr>
        <p:spPr>
          <a:noFill/>
        </p:spPr>
        <p:txBody>
          <a:bodyPr/>
          <a:lstStyle/>
          <a:p>
            <a:fld id="{46744A06-01CC-4B0F-B574-03A75B6B10BF}" type="slidenum">
              <a:rPr lang="en-US"/>
              <a:pPr/>
              <a:t>34</a:t>
            </a:fld>
            <a:endParaRPr lang="en-US"/>
          </a:p>
        </p:txBody>
      </p:sp>
      <p:sp>
        <p:nvSpPr>
          <p:cNvPr id="87043"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87044"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6"/>
          <p:cNvSpPr>
            <a:spLocks noGrp="1" noChangeArrowheads="1"/>
          </p:cNvSpPr>
          <p:nvPr>
            <p:ph type="sldNum" sz="quarter"/>
          </p:nvPr>
        </p:nvSpPr>
        <p:spPr>
          <a:noFill/>
        </p:spPr>
        <p:txBody>
          <a:bodyPr/>
          <a:lstStyle/>
          <a:p>
            <a:fld id="{E904A8C1-B71C-4B95-971F-236A1DB75B0E}" type="slidenum">
              <a:rPr lang="en-US"/>
              <a:pPr/>
              <a:t>35</a:t>
            </a:fld>
            <a:endParaRPr lang="en-US"/>
          </a:p>
        </p:txBody>
      </p:sp>
      <p:sp>
        <p:nvSpPr>
          <p:cNvPr id="88067"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8068"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6"/>
          <p:cNvSpPr>
            <a:spLocks noGrp="1" noChangeArrowheads="1"/>
          </p:cNvSpPr>
          <p:nvPr>
            <p:ph type="sldNum" sz="quarter"/>
          </p:nvPr>
        </p:nvSpPr>
        <p:spPr>
          <a:noFill/>
        </p:spPr>
        <p:txBody>
          <a:bodyPr/>
          <a:lstStyle/>
          <a:p>
            <a:fld id="{E7EBA8AC-DA84-4899-B82D-2CC75D600F11}" type="slidenum">
              <a:rPr lang="en-US"/>
              <a:pPr/>
              <a:t>36</a:t>
            </a:fld>
            <a:endParaRPr lang="en-US"/>
          </a:p>
        </p:txBody>
      </p:sp>
      <p:sp>
        <p:nvSpPr>
          <p:cNvPr id="89091"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89092"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6"/>
          <p:cNvSpPr>
            <a:spLocks noGrp="1" noChangeArrowheads="1"/>
          </p:cNvSpPr>
          <p:nvPr>
            <p:ph type="sldNum" sz="quarter"/>
          </p:nvPr>
        </p:nvSpPr>
        <p:spPr>
          <a:noFill/>
        </p:spPr>
        <p:txBody>
          <a:bodyPr/>
          <a:lstStyle/>
          <a:p>
            <a:fld id="{E0D2A22B-8A8C-4245-82AE-F685B5DF61F0}" type="slidenum">
              <a:rPr lang="en-US"/>
              <a:pPr/>
              <a:t>37</a:t>
            </a:fld>
            <a:endParaRPr lang="en-US"/>
          </a:p>
        </p:txBody>
      </p:sp>
      <p:sp>
        <p:nvSpPr>
          <p:cNvPr id="90115"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90116"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6"/>
          <p:cNvSpPr>
            <a:spLocks noGrp="1" noChangeArrowheads="1"/>
          </p:cNvSpPr>
          <p:nvPr>
            <p:ph type="sldNum" sz="quarter"/>
          </p:nvPr>
        </p:nvSpPr>
        <p:spPr>
          <a:noFill/>
        </p:spPr>
        <p:txBody>
          <a:bodyPr/>
          <a:lstStyle/>
          <a:p>
            <a:fld id="{A54AB83E-86A6-40C0-8A8E-C665FF571EA5}" type="slidenum">
              <a:rPr lang="en-US"/>
              <a:pPr/>
              <a:t>38</a:t>
            </a:fld>
            <a:endParaRPr lang="en-US"/>
          </a:p>
        </p:txBody>
      </p:sp>
      <p:sp>
        <p:nvSpPr>
          <p:cNvPr id="91139"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91140"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6"/>
          <p:cNvSpPr>
            <a:spLocks noGrp="1" noChangeArrowheads="1"/>
          </p:cNvSpPr>
          <p:nvPr>
            <p:ph type="sldNum" sz="quarter"/>
          </p:nvPr>
        </p:nvSpPr>
        <p:spPr>
          <a:noFill/>
        </p:spPr>
        <p:txBody>
          <a:bodyPr/>
          <a:lstStyle/>
          <a:p>
            <a:fld id="{F3D74056-F6CA-4318-A222-E866E14B11C3}" type="slidenum">
              <a:rPr lang="en-US"/>
              <a:pPr/>
              <a:t>39</a:t>
            </a:fld>
            <a:endParaRPr lang="en-US"/>
          </a:p>
        </p:txBody>
      </p:sp>
      <p:sp>
        <p:nvSpPr>
          <p:cNvPr id="92163"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92164"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6"/>
          <p:cNvSpPr>
            <a:spLocks noGrp="1" noChangeArrowheads="1"/>
          </p:cNvSpPr>
          <p:nvPr>
            <p:ph type="sldNum" sz="quarter"/>
          </p:nvPr>
        </p:nvSpPr>
        <p:spPr>
          <a:noFill/>
        </p:spPr>
        <p:txBody>
          <a:bodyPr/>
          <a:lstStyle/>
          <a:p>
            <a:fld id="{A9CCB916-881A-472B-A2B9-E72E965135C2}" type="slidenum">
              <a:rPr lang="en-US"/>
              <a:pPr/>
              <a:t>4</a:t>
            </a:fld>
            <a:endParaRPr lang="en-US"/>
          </a:p>
        </p:txBody>
      </p:sp>
      <p:sp>
        <p:nvSpPr>
          <p:cNvPr id="56323"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6324"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6"/>
          <p:cNvSpPr>
            <a:spLocks noGrp="1" noChangeArrowheads="1"/>
          </p:cNvSpPr>
          <p:nvPr>
            <p:ph type="sldNum" sz="quarter"/>
          </p:nvPr>
        </p:nvSpPr>
        <p:spPr>
          <a:noFill/>
        </p:spPr>
        <p:txBody>
          <a:bodyPr/>
          <a:lstStyle/>
          <a:p>
            <a:fld id="{CAF5F9E3-13BC-42E3-BD56-259894023647}" type="slidenum">
              <a:rPr lang="en-US"/>
              <a:pPr/>
              <a:t>40</a:t>
            </a:fld>
            <a:endParaRPr lang="en-US"/>
          </a:p>
        </p:txBody>
      </p:sp>
      <p:sp>
        <p:nvSpPr>
          <p:cNvPr id="93187"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93188"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6"/>
          <p:cNvSpPr>
            <a:spLocks noGrp="1" noChangeArrowheads="1"/>
          </p:cNvSpPr>
          <p:nvPr>
            <p:ph type="sldNum" sz="quarter"/>
          </p:nvPr>
        </p:nvSpPr>
        <p:spPr>
          <a:noFill/>
        </p:spPr>
        <p:txBody>
          <a:bodyPr/>
          <a:lstStyle/>
          <a:p>
            <a:fld id="{5A82AE28-28D9-4033-B668-4F0E878EA97D}" type="slidenum">
              <a:rPr lang="en-US"/>
              <a:pPr/>
              <a:t>5</a:t>
            </a:fld>
            <a:endParaRPr lang="en-US"/>
          </a:p>
        </p:txBody>
      </p:sp>
      <p:sp>
        <p:nvSpPr>
          <p:cNvPr id="57347"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7348"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noFill/>
        </p:spPr>
        <p:txBody>
          <a:bodyPr/>
          <a:lstStyle/>
          <a:p>
            <a:fld id="{C71F6467-58E0-424F-A1CA-012BCD954FE6}" type="slidenum">
              <a:rPr lang="en-US"/>
              <a:pPr/>
              <a:t>6</a:t>
            </a:fld>
            <a:endParaRPr lang="en-US"/>
          </a:p>
        </p:txBody>
      </p:sp>
      <p:sp>
        <p:nvSpPr>
          <p:cNvPr id="58371"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58372"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6"/>
          <p:cNvSpPr>
            <a:spLocks noGrp="1" noChangeArrowheads="1"/>
          </p:cNvSpPr>
          <p:nvPr>
            <p:ph type="sldNum" sz="quarter"/>
          </p:nvPr>
        </p:nvSpPr>
        <p:spPr>
          <a:noFill/>
        </p:spPr>
        <p:txBody>
          <a:bodyPr/>
          <a:lstStyle/>
          <a:p>
            <a:fld id="{541B8289-7D32-40FE-B078-9237D9B47EFF}" type="slidenum">
              <a:rPr lang="en-US"/>
              <a:pPr/>
              <a:t>7</a:t>
            </a:fld>
            <a:endParaRPr lang="en-US"/>
          </a:p>
        </p:txBody>
      </p:sp>
      <p:sp>
        <p:nvSpPr>
          <p:cNvPr id="59395" name="Text Box 1"/>
          <p:cNvSpPr>
            <a:spLocks noGrp="1" noRot="1" noChangeAspect="1" noChangeArrowheads="1" noTextEdit="1"/>
          </p:cNvSpPr>
          <p:nvPr>
            <p:ph type="sldImg"/>
          </p:nvPr>
        </p:nvSpPr>
        <p:spPr>
          <a:xfrm>
            <a:off x="1371600" y="763588"/>
            <a:ext cx="5027613" cy="3770312"/>
          </a:xfrm>
          <a:solidFill>
            <a:srgbClr val="FFFFFF"/>
          </a:solidFill>
          <a:ln>
            <a:solidFill>
              <a:srgbClr val="000000"/>
            </a:solidFill>
            <a:miter lim="800000"/>
          </a:ln>
        </p:spPr>
      </p:sp>
      <p:sp>
        <p:nvSpPr>
          <p:cNvPr id="59396" name="Text Box 2"/>
          <p:cNvSpPr>
            <a:spLocks noGrp="1" noChangeArrowheads="1"/>
          </p:cNvSpPr>
          <p:nvPr>
            <p:ph type="body" idx="1"/>
          </p:nvPr>
        </p:nvSpPr>
        <p:spPr>
          <a:xfrm>
            <a:off x="776288" y="4776788"/>
            <a:ext cx="6218237" cy="4435475"/>
          </a:xfrm>
          <a:noFill/>
          <a:ln/>
        </p:spPr>
        <p:txBody>
          <a:bodyPr wrap="none" anchor="ct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6"/>
          <p:cNvSpPr>
            <a:spLocks noGrp="1" noChangeArrowheads="1"/>
          </p:cNvSpPr>
          <p:nvPr>
            <p:ph type="sldNum" sz="quarter"/>
          </p:nvPr>
        </p:nvSpPr>
        <p:spPr>
          <a:noFill/>
        </p:spPr>
        <p:txBody>
          <a:bodyPr/>
          <a:lstStyle/>
          <a:p>
            <a:fld id="{B5D1294E-CC2C-4B3B-8D02-E3ABEB61A814}" type="slidenum">
              <a:rPr lang="en-US"/>
              <a:pPr/>
              <a:t>8</a:t>
            </a:fld>
            <a:endParaRPr lang="en-US"/>
          </a:p>
        </p:txBody>
      </p:sp>
      <p:sp>
        <p:nvSpPr>
          <p:cNvPr id="60419"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0420"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6"/>
          <p:cNvSpPr>
            <a:spLocks noGrp="1" noChangeArrowheads="1"/>
          </p:cNvSpPr>
          <p:nvPr>
            <p:ph type="sldNum" sz="quarter"/>
          </p:nvPr>
        </p:nvSpPr>
        <p:spPr>
          <a:noFill/>
        </p:spPr>
        <p:txBody>
          <a:bodyPr/>
          <a:lstStyle/>
          <a:p>
            <a:fld id="{EBDABEA4-E266-4DFE-91D7-5B268CF6D7E3}" type="slidenum">
              <a:rPr lang="en-US"/>
              <a:pPr/>
              <a:t>9</a:t>
            </a:fld>
            <a:endParaRPr lang="en-US"/>
          </a:p>
        </p:txBody>
      </p:sp>
      <p:sp>
        <p:nvSpPr>
          <p:cNvPr id="61443" name="Text Box 1"/>
          <p:cNvSpPr txBox="1">
            <a:spLocks noChangeArrowheads="1"/>
          </p:cNvSpPr>
          <p:nvPr/>
        </p:nvSpPr>
        <p:spPr bwMode="auto">
          <a:xfrm>
            <a:off x="1371600" y="763588"/>
            <a:ext cx="5029200" cy="37719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1444" name="Text Box 2"/>
          <p:cNvSpPr>
            <a:spLocks noGrp="1" noChangeArrowheads="1"/>
          </p:cNvSpPr>
          <p:nvPr>
            <p:ph type="body"/>
          </p:nvPr>
        </p:nvSpPr>
        <p:spPr>
          <a:xfrm>
            <a:off x="776288" y="4776788"/>
            <a:ext cx="6218237" cy="4525962"/>
          </a:xfrm>
          <a:noFill/>
          <a:ln/>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5141913"/>
            <a:ext cx="10088563"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hangingPunct="1">
              <a:defRPr/>
            </a:pPr>
            <a:endParaRPr lang="en-US"/>
          </a:p>
        </p:txBody>
      </p:sp>
      <p:grpSp>
        <p:nvGrpSpPr>
          <p:cNvPr id="5" name="Group 15"/>
          <p:cNvGrpSpPr>
            <a:grpSpLocks/>
          </p:cNvGrpSpPr>
          <p:nvPr/>
        </p:nvGrpSpPr>
        <p:grpSpPr bwMode="auto">
          <a:xfrm>
            <a:off x="-4763" y="5459413"/>
            <a:ext cx="10085388" cy="2108200"/>
            <a:chOff x="-3765" y="4832896"/>
            <a:chExt cx="9147765" cy="2032192"/>
          </a:xfrm>
        </p:grpSpPr>
        <p:sp>
          <p:nvSpPr>
            <p:cNvPr id="6" name="Freeform 5"/>
            <p:cNvSpPr>
              <a:spLocks/>
            </p:cNvSpPr>
            <p:nvPr/>
          </p:nvSpPr>
          <p:spPr bwMode="auto">
            <a:xfrm>
              <a:off x="1688133" y="4832896"/>
              <a:ext cx="7455867" cy="518759"/>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113" y="5135888"/>
              <a:ext cx="9108887" cy="83858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hangingPunct="1">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756047" y="1931918"/>
            <a:ext cx="8568531" cy="2016973"/>
          </a:xfrm>
        </p:spPr>
        <p:txBody>
          <a:bodyPr anchor="b"/>
          <a:lstStyle>
            <a:lvl1pPr algn="r">
              <a:defRPr sz="53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756047" y="3981128"/>
            <a:ext cx="8568531" cy="1322451"/>
          </a:xfrm>
        </p:spPr>
        <p:txBody>
          <a:bodyPr lIns="50397" rIns="50397"/>
          <a:lstStyle>
            <a:lvl1pPr marL="0" marR="70556" indent="0" algn="r">
              <a:buNone/>
              <a:defRPr>
                <a:solidFill>
                  <a:schemeClr val="tx2"/>
                </a:solidFill>
              </a:defRPr>
            </a:lvl1pPr>
            <a:lvl2pPr marL="503972" indent="0" algn="ctr">
              <a:buNone/>
            </a:lvl2pPr>
            <a:lvl3pPr marL="1007943" indent="0" algn="ctr">
              <a:buNone/>
            </a:lvl3pPr>
            <a:lvl4pPr marL="1511915" indent="0" algn="ctr">
              <a:buNone/>
            </a:lvl4pPr>
            <a:lvl5pPr marL="2015886" indent="0" algn="ctr">
              <a:buNone/>
            </a:lvl5pPr>
            <a:lvl6pPr marL="2519858" indent="0" algn="ctr">
              <a:buNone/>
            </a:lvl6pPr>
            <a:lvl7pPr marL="3023829" indent="0" algn="ctr">
              <a:buNone/>
            </a:lvl7pPr>
            <a:lvl8pPr marL="3527801" indent="0" algn="ctr">
              <a:buNone/>
            </a:lvl8pPr>
            <a:lvl9pPr marL="4031772"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66EF8B1D-639E-4E9D-829A-65829E7F2AD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4031" y="1632891"/>
            <a:ext cx="9072563" cy="483483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19555EF-76C1-497E-B2A6-541096DE94A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45049" y="302740"/>
            <a:ext cx="1959537" cy="6164983"/>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4031" y="302741"/>
            <a:ext cx="6972432" cy="616498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D1996FC-E5CD-403C-A932-AE2684EB987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9387" cy="1260475"/>
          </a:xfrm>
        </p:spPr>
        <p:txBody>
          <a:bodyPr/>
          <a:lstStyle/>
          <a:p>
            <a:r>
              <a:rPr lang="x-none"/>
              <a:t>Click to edit Master title style</a:t>
            </a:r>
            <a:endParaRPr lang="en-US"/>
          </a:p>
        </p:txBody>
      </p:sp>
      <p:sp>
        <p:nvSpPr>
          <p:cNvPr id="3" name="Rectangle 4"/>
          <p:cNvSpPr>
            <a:spLocks noGrp="1" noChangeArrowheads="1"/>
          </p:cNvSpPr>
          <p:nvPr>
            <p:ph type="dt" idx="10"/>
          </p:nvPr>
        </p:nvSpPr>
        <p:spPr/>
        <p:txBody>
          <a:bodyPr/>
          <a:lstStyle>
            <a:lvl1pPr>
              <a:defRPr/>
            </a:lvl1pPr>
          </a:lstStyle>
          <a:p>
            <a:pPr>
              <a:defRPr/>
            </a:pPr>
            <a:endParaRPr lang="en-US"/>
          </a:p>
        </p:txBody>
      </p:sp>
      <p:sp>
        <p:nvSpPr>
          <p:cNvPr id="4" name="Rectangle 5"/>
          <p:cNvSpPr>
            <a:spLocks noGrp="1" noChangeArrowheads="1"/>
          </p:cNvSpPr>
          <p:nvPr>
            <p:ph type="ftr" idx="11"/>
          </p:nvPr>
        </p:nvSpPr>
        <p:spPr/>
        <p:txBody>
          <a:bodyPr/>
          <a:lstStyle>
            <a:lvl1pPr>
              <a:defRPr/>
            </a:lvl1pPr>
          </a:lstStyle>
          <a:p>
            <a:pPr>
              <a:defRPr/>
            </a:pPr>
            <a:endParaRPr lang="en-US"/>
          </a:p>
        </p:txBody>
      </p:sp>
      <p:sp>
        <p:nvSpPr>
          <p:cNvPr id="5" name="Rectangle 6"/>
          <p:cNvSpPr>
            <a:spLocks noGrp="1" noChangeArrowheads="1"/>
          </p:cNvSpPr>
          <p:nvPr>
            <p:ph type="sldNum" idx="12"/>
          </p:nvPr>
        </p:nvSpPr>
        <p:spPr/>
        <p:txBody>
          <a:bodyPr/>
          <a:lstStyle>
            <a:lvl1pPr>
              <a:defRPr/>
            </a:lvl1pPr>
          </a:lstStyle>
          <a:p>
            <a:pPr>
              <a:defRPr/>
            </a:pPr>
            <a:fld id="{927031E7-D88D-492E-9D10-C58D7CF9C6D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8636440-CB6A-4A95-B54B-E00482C2BAE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4008438" y="3313113"/>
            <a:ext cx="201612" cy="252412"/>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extLst/>
          </a:lstStyle>
          <a:p>
            <a:pPr hangingPunct="1">
              <a:defRPr/>
            </a:pPr>
            <a:endParaRPr lang="en-US"/>
          </a:p>
        </p:txBody>
      </p:sp>
      <p:sp>
        <p:nvSpPr>
          <p:cNvPr id="5" name="Chevron 4"/>
          <p:cNvSpPr/>
          <p:nvPr/>
        </p:nvSpPr>
        <p:spPr>
          <a:xfrm>
            <a:off x="3803650" y="3313113"/>
            <a:ext cx="201613" cy="252412"/>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extLst/>
          </a:lstStyle>
          <a:p>
            <a:pPr hangingPunct="1">
              <a:defRPr/>
            </a:pPr>
            <a:endParaRPr lang="en-US"/>
          </a:p>
        </p:txBody>
      </p:sp>
      <p:sp>
        <p:nvSpPr>
          <p:cNvPr id="2" name="Title 1"/>
          <p:cNvSpPr>
            <a:spLocks noGrp="1"/>
          </p:cNvSpPr>
          <p:nvPr>
            <p:ph type="title"/>
          </p:nvPr>
        </p:nvSpPr>
        <p:spPr>
          <a:xfrm>
            <a:off x="796370" y="1168136"/>
            <a:ext cx="8568531" cy="2015913"/>
          </a:xfrm>
        </p:spPr>
        <p:txBody>
          <a:bodyPr anchor="b"/>
          <a:lstStyle>
            <a:lvl1pPr algn="r">
              <a:buNone/>
              <a:defRPr sz="53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324518" y="3231669"/>
            <a:ext cx="5040313" cy="1603745"/>
          </a:xfrm>
        </p:spPr>
        <p:txBody>
          <a:bodyPr/>
          <a:lstStyle>
            <a:lvl1pPr marL="0" indent="0" algn="l">
              <a:buNone/>
              <a:defRPr sz="25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59F54C86-FB3E-452D-AB03-A2BFB7C85A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04031" y="1632890"/>
            <a:ext cx="4452276" cy="4989036"/>
          </a:xfrm>
        </p:spPr>
        <p:txBody>
          <a:bodyPr/>
          <a:lstStyle>
            <a:lvl1pPr>
              <a:defRPr sz="3100"/>
            </a:lvl1pPr>
            <a:lvl2pPr>
              <a:defRPr sz="2600"/>
            </a:lvl2pPr>
            <a:lvl3pPr>
              <a:defRPr sz="22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24318" y="1632890"/>
            <a:ext cx="4452276" cy="4989036"/>
          </a:xfrm>
        </p:spPr>
        <p:txBody>
          <a:bodyPr/>
          <a:lstStyle>
            <a:lvl1pPr>
              <a:defRPr sz="3100"/>
            </a:lvl1pPr>
            <a:lvl2pPr>
              <a:defRPr sz="2600"/>
            </a:lvl2pPr>
            <a:lvl3pPr>
              <a:defRPr sz="22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7259721-2A5A-4069-B265-B11FF9B74D4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031" y="300987"/>
            <a:ext cx="9072563" cy="1259946"/>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504031" y="5963744"/>
            <a:ext cx="4454027" cy="839964"/>
          </a:xfrm>
          <a:solidFill>
            <a:schemeClr val="accent1"/>
          </a:solidFill>
          <a:ln w="9652">
            <a:solidFill>
              <a:schemeClr val="accent1"/>
            </a:solidFill>
            <a:miter lim="800000"/>
          </a:ln>
        </p:spPr>
        <p:txBody>
          <a:bodyPr lIns="201589" anchor="ctr"/>
          <a:lstStyle>
            <a:lvl1pPr marL="0" indent="0">
              <a:buNone/>
              <a:defRPr sz="2600" b="0">
                <a:solidFill>
                  <a:schemeClr val="bg1"/>
                </a:solidFill>
              </a:defRPr>
            </a:lvl1pPr>
            <a:lvl2pPr>
              <a:buNone/>
              <a:defRPr sz="2200" b="1"/>
            </a:lvl2pPr>
            <a:lvl3pPr>
              <a:buNone/>
              <a:defRPr sz="2000" b="1"/>
            </a:lvl3pPr>
            <a:lvl4pPr>
              <a:buNone/>
              <a:defRPr sz="1800" b="1"/>
            </a:lvl4pPr>
            <a:lvl5pPr>
              <a:buNone/>
              <a:defRPr sz="1800" b="1"/>
            </a:lvl5pPr>
            <a:extLst/>
          </a:lstStyle>
          <a:p>
            <a:pPr lvl="0"/>
            <a:r>
              <a:rPr lang="en-US" smtClean="0"/>
              <a:t>Click to edit Master text styles</a:t>
            </a:r>
          </a:p>
        </p:txBody>
      </p:sp>
      <p:sp>
        <p:nvSpPr>
          <p:cNvPr id="4" name="Text Placeholder 3"/>
          <p:cNvSpPr>
            <a:spLocks noGrp="1"/>
          </p:cNvSpPr>
          <p:nvPr>
            <p:ph type="body" sz="half" idx="3"/>
          </p:nvPr>
        </p:nvSpPr>
        <p:spPr>
          <a:xfrm>
            <a:off x="5120819" y="5963744"/>
            <a:ext cx="4455776" cy="839964"/>
          </a:xfrm>
          <a:solidFill>
            <a:schemeClr val="accent1"/>
          </a:solidFill>
          <a:ln w="9652">
            <a:solidFill>
              <a:schemeClr val="accent1"/>
            </a:solidFill>
            <a:miter lim="800000"/>
          </a:ln>
        </p:spPr>
        <p:txBody>
          <a:bodyPr lIns="201589" anchor="ctr"/>
          <a:lstStyle>
            <a:lvl1pPr marL="0" indent="0">
              <a:buNone/>
              <a:defRPr sz="2600" b="0">
                <a:solidFill>
                  <a:schemeClr val="bg1"/>
                </a:solidFill>
              </a:defRPr>
            </a:lvl1pPr>
            <a:lvl2pPr>
              <a:buNone/>
              <a:defRPr sz="2200" b="1"/>
            </a:lvl2pPr>
            <a:lvl3pPr>
              <a:buNone/>
              <a:defRPr sz="2000" b="1"/>
            </a:lvl3pPr>
            <a:lvl4pPr>
              <a:buNone/>
              <a:defRPr sz="1800" b="1"/>
            </a:lvl4pPr>
            <a:lvl5pPr>
              <a:buNone/>
              <a:defRPr sz="1800" b="1"/>
            </a:lvl5pPr>
            <a:extLst/>
          </a:lstStyle>
          <a:p>
            <a:pPr lvl="0"/>
            <a:r>
              <a:rPr lang="en-US" smtClean="0"/>
              <a:t>Click to edit Master text styles</a:t>
            </a:r>
          </a:p>
        </p:txBody>
      </p:sp>
      <p:sp>
        <p:nvSpPr>
          <p:cNvPr id="5" name="Content Placeholder 4"/>
          <p:cNvSpPr>
            <a:spLocks noGrp="1"/>
          </p:cNvSpPr>
          <p:nvPr>
            <p:ph sz="quarter" idx="2"/>
          </p:nvPr>
        </p:nvSpPr>
        <p:spPr>
          <a:xfrm>
            <a:off x="504031" y="1592067"/>
            <a:ext cx="4454027" cy="4345064"/>
          </a:xfrm>
          <a:ln>
            <a:noFill/>
            <a:prstDash val="sysDash"/>
            <a:miter lim="800000"/>
          </a:ln>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5120818" y="1592067"/>
            <a:ext cx="4455776" cy="4345064"/>
          </a:xfrm>
          <a:ln>
            <a:noFill/>
            <a:prstDash val="sysDash"/>
            <a:miter lim="800000"/>
          </a:ln>
        </p:spPr>
        <p:txBody>
          <a:bodyPr/>
          <a:lstStyle>
            <a:lvl1pPr>
              <a:spcBef>
                <a:spcPts val="0"/>
              </a:spcBef>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13E2DA7A-279B-42FC-93AF-09644AD01F6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34DA45D5-1164-4DA6-8507-6CAFF6B50EE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93D996F8-10CA-4D0B-B396-025C45361E1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8063" y="5375769"/>
            <a:ext cx="8248138" cy="503978"/>
          </a:xfrm>
        </p:spPr>
        <p:txBody>
          <a:bodyPr anchor="t">
            <a:noAutofit/>
            <a:sp3d prstMaterial="softEdge">
              <a:bevelT w="0" h="0"/>
            </a:sp3d>
          </a:bodyPr>
          <a:lstStyle>
            <a:lvl1pPr algn="r">
              <a:buNone/>
              <a:defRPr sz="28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872302" y="5903008"/>
            <a:ext cx="4381712" cy="1007957"/>
          </a:xfrm>
        </p:spPr>
        <p:txBody>
          <a:bodyPr/>
          <a:lstStyle>
            <a:lvl1pPr marL="0" indent="0" algn="r">
              <a:buNone/>
              <a:defRPr sz="1800"/>
            </a:lvl1pPr>
            <a:lvl2pPr>
              <a:buNone/>
              <a:defRPr sz="1300"/>
            </a:lvl2pPr>
            <a:lvl3pPr>
              <a:buNone/>
              <a:defRPr sz="1100"/>
            </a:lvl3pPr>
            <a:lvl4pPr>
              <a:buNone/>
              <a:defRPr sz="1000"/>
            </a:lvl4pPr>
            <a:lvl5pPr>
              <a:buNone/>
              <a:defRPr sz="1000"/>
            </a:lvl5pPr>
            <a:extLst/>
          </a:lstStyle>
          <a:p>
            <a:pPr lvl="0"/>
            <a:r>
              <a:rPr lang="en-US" smtClean="0"/>
              <a:t>Click to edit Master text styles</a:t>
            </a:r>
          </a:p>
        </p:txBody>
      </p:sp>
      <p:sp>
        <p:nvSpPr>
          <p:cNvPr id="4" name="Content Placeholder 3"/>
          <p:cNvSpPr>
            <a:spLocks noGrp="1"/>
          </p:cNvSpPr>
          <p:nvPr>
            <p:ph sz="half" idx="1"/>
          </p:nvPr>
        </p:nvSpPr>
        <p:spPr>
          <a:xfrm>
            <a:off x="1008063" y="302387"/>
            <a:ext cx="8245951" cy="5039783"/>
          </a:xfrm>
        </p:spPr>
        <p:txBody>
          <a:bodyPr/>
          <a:lstStyle>
            <a:lvl1pPr>
              <a:defRPr sz="3500"/>
            </a:lvl1pPr>
            <a:lvl2pPr>
              <a:defRPr sz="3100"/>
            </a:lvl2pPr>
            <a:lvl3pPr>
              <a:defRPr sz="2600"/>
            </a:lvl3pPr>
            <a:lvl4pPr>
              <a:defRPr sz="2200"/>
            </a:lvl4pPr>
            <a:lvl5pPr>
              <a:defRPr sz="22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E232C89A-3887-4BAB-BC85-F2677DE099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790575" y="5513388"/>
            <a:ext cx="4191000" cy="159067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lIns="100794" tIns="50397" rIns="100794" bIns="50397"/>
          <a:lstStyle>
            <a:extLst/>
          </a:lstStyle>
          <a:p>
            <a:pPr>
              <a:defRPr/>
            </a:pPr>
            <a:endParaRPr lang="en-US"/>
          </a:p>
        </p:txBody>
      </p:sp>
      <p:sp>
        <p:nvSpPr>
          <p:cNvPr id="6" name="Freeform 5"/>
          <p:cNvSpPr>
            <a:spLocks/>
          </p:cNvSpPr>
          <p:nvPr/>
        </p:nvSpPr>
        <p:spPr bwMode="auto">
          <a:xfrm>
            <a:off x="-58738" y="6376988"/>
            <a:ext cx="4191001" cy="92392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lIns="100794" tIns="50397" rIns="100794" bIns="50397"/>
          <a:lstStyle>
            <a:extLst/>
          </a:lstStyle>
          <a:p>
            <a:pPr>
              <a:defRPr/>
            </a:pPr>
            <a:endParaRPr lang="en-US"/>
          </a:p>
        </p:txBody>
      </p:sp>
      <p:sp>
        <p:nvSpPr>
          <p:cNvPr id="7" name="Right Triangle 6"/>
          <p:cNvSpPr>
            <a:spLocks/>
          </p:cNvSpPr>
          <p:nvPr/>
        </p:nvSpPr>
        <p:spPr bwMode="auto">
          <a:xfrm>
            <a:off x="-6661" y="6383784"/>
            <a:ext cx="3750815" cy="1191457"/>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hangingPunct="1">
              <a:defRPr/>
            </a:pPr>
            <a:endParaRPr lang="en-US"/>
          </a:p>
        </p:txBody>
      </p:sp>
      <p:cxnSp>
        <p:nvCxnSpPr>
          <p:cNvPr id="8" name="Straight Connector 7"/>
          <p:cNvCxnSpPr/>
          <p:nvPr/>
        </p:nvCxnSpPr>
        <p:spPr>
          <a:xfrm>
            <a:off x="-10183" y="6379910"/>
            <a:ext cx="3754337" cy="1195331"/>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9551988" y="5499100"/>
            <a:ext cx="201612" cy="252413"/>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extLst/>
          </a:lstStyle>
          <a:p>
            <a:pPr hangingPunct="1">
              <a:defRPr/>
            </a:pPr>
            <a:endParaRPr lang="en-US"/>
          </a:p>
        </p:txBody>
      </p:sp>
      <p:sp>
        <p:nvSpPr>
          <p:cNvPr id="10" name="Chevron 9"/>
          <p:cNvSpPr/>
          <p:nvPr/>
        </p:nvSpPr>
        <p:spPr>
          <a:xfrm>
            <a:off x="9345613" y="5499100"/>
            <a:ext cx="201612" cy="252413"/>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100794" tIns="50397" rIns="100794" bIns="50397" anchor="ctr"/>
          <a:lstStyle>
            <a:extLst/>
          </a:lstStyle>
          <a:p>
            <a:pPr hangingPunct="1">
              <a:defRPr/>
            </a:pPr>
            <a:endParaRPr lang="en-US"/>
          </a:p>
        </p:txBody>
      </p:sp>
      <p:sp>
        <p:nvSpPr>
          <p:cNvPr id="4" name="Text Placeholder 3"/>
          <p:cNvSpPr>
            <a:spLocks noGrp="1"/>
          </p:cNvSpPr>
          <p:nvPr>
            <p:ph type="body" sz="half" idx="2"/>
          </p:nvPr>
        </p:nvSpPr>
        <p:spPr>
          <a:xfrm>
            <a:off x="1258129" y="6000343"/>
            <a:ext cx="7896490" cy="714556"/>
          </a:xfrm>
          <a:noFill/>
        </p:spPr>
        <p:txBody>
          <a:bodyPr tIns="0"/>
          <a:lstStyle>
            <a:lvl1pPr marL="0" marR="20159" indent="0" algn="r">
              <a:buNone/>
              <a:defRPr sz="1500"/>
            </a:lvl1pPr>
            <a:lvl2pPr>
              <a:defRPr sz="1300"/>
            </a:lvl2pPr>
            <a:lvl3pPr>
              <a:defRPr sz="1100"/>
            </a:lvl3pPr>
            <a:lvl4pPr>
              <a:defRPr sz="1000"/>
            </a:lvl4pPr>
            <a:lvl5pPr>
              <a:defRPr sz="1000"/>
            </a:lvl5pPr>
            <a:extLst/>
          </a:lstStyle>
          <a:p>
            <a:pPr lvl="0"/>
            <a:r>
              <a:rPr lang="en-US" smtClean="0"/>
              <a:t>Click to edit Master text styles</a:t>
            </a:r>
          </a:p>
        </p:txBody>
      </p:sp>
      <p:sp>
        <p:nvSpPr>
          <p:cNvPr id="3" name="Picture Placeholder 2"/>
          <p:cNvSpPr>
            <a:spLocks noGrp="1"/>
          </p:cNvSpPr>
          <p:nvPr>
            <p:ph type="pic" idx="1"/>
          </p:nvPr>
        </p:nvSpPr>
        <p:spPr>
          <a:xfrm>
            <a:off x="252016" y="209405"/>
            <a:ext cx="9576594" cy="4838192"/>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5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52016" y="5362896"/>
            <a:ext cx="8902603" cy="620242"/>
          </a:xfrm>
          <a:noFill/>
        </p:spPr>
        <p:txBody>
          <a:bodyPr anchor="t">
            <a:sp3d prstMaterial="softEdge"/>
          </a:bodyPr>
          <a:lstStyle>
            <a:lvl1pPr marR="0" algn="r">
              <a:buNone/>
              <a:defRPr sz="33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FF573680-316A-463E-A8B7-A2107B86E1F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90575" y="5513388"/>
            <a:ext cx="4191000" cy="159067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lIns="100794" tIns="50397" rIns="100794" bIns="50397"/>
          <a:lstStyle>
            <a:extLst/>
          </a:lstStyle>
          <a:p>
            <a:pPr>
              <a:defRPr/>
            </a:pPr>
            <a:endParaRPr lang="en-US"/>
          </a:p>
        </p:txBody>
      </p:sp>
      <p:sp>
        <p:nvSpPr>
          <p:cNvPr id="12" name="Freeform 11"/>
          <p:cNvSpPr>
            <a:spLocks/>
          </p:cNvSpPr>
          <p:nvPr/>
        </p:nvSpPr>
        <p:spPr bwMode="auto">
          <a:xfrm>
            <a:off x="-58738" y="6376988"/>
            <a:ext cx="4191001" cy="92392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lIns="100794" tIns="50397" rIns="100794" bIns="50397"/>
          <a:lstStyle>
            <a:extLst/>
          </a:lstStyle>
          <a:p>
            <a:pPr>
              <a:defRPr/>
            </a:pPr>
            <a:endParaRPr lang="en-US"/>
          </a:p>
        </p:txBody>
      </p:sp>
      <p:sp>
        <p:nvSpPr>
          <p:cNvPr id="14" name="Right Triangle 13"/>
          <p:cNvSpPr>
            <a:spLocks/>
          </p:cNvSpPr>
          <p:nvPr/>
        </p:nvSpPr>
        <p:spPr bwMode="auto">
          <a:xfrm>
            <a:off x="-6661" y="6383784"/>
            <a:ext cx="3750815" cy="1191457"/>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lIns="100794" tIns="50397" rIns="100794" bIns="50397" anchor="ctr"/>
          <a:lstStyle>
            <a:extLst/>
          </a:lstStyle>
          <a:p>
            <a:pPr algn="ctr" hangingPunct="1">
              <a:defRPr/>
            </a:pPr>
            <a:endParaRPr lang="en-US"/>
          </a:p>
        </p:txBody>
      </p:sp>
      <p:cxnSp>
        <p:nvCxnSpPr>
          <p:cNvPr id="15" name="Straight Connector 14"/>
          <p:cNvCxnSpPr/>
          <p:nvPr/>
        </p:nvCxnSpPr>
        <p:spPr>
          <a:xfrm>
            <a:off x="-10183" y="6379910"/>
            <a:ext cx="3754337" cy="1195331"/>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503238" y="303213"/>
            <a:ext cx="9074150" cy="1258887"/>
          </a:xfrm>
          <a:prstGeom prst="rect">
            <a:avLst/>
          </a:prstGeom>
        </p:spPr>
        <p:txBody>
          <a:bodyPr vert="horz" lIns="100794" tIns="50397" rIns="100794" bIns="50397"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2057" name="Text Placeholder 29"/>
          <p:cNvSpPr>
            <a:spLocks noGrp="1"/>
          </p:cNvSpPr>
          <p:nvPr>
            <p:ph type="body" idx="1"/>
          </p:nvPr>
        </p:nvSpPr>
        <p:spPr bwMode="auto">
          <a:xfrm>
            <a:off x="503238" y="1633538"/>
            <a:ext cx="9074150" cy="4987925"/>
          </a:xfrm>
          <a:prstGeom prst="rect">
            <a:avLst/>
          </a:prstGeom>
          <a:noFill/>
          <a:ln w="9525">
            <a:noFill/>
            <a:miter lim="800000"/>
            <a:headEnd/>
            <a:tailEnd/>
          </a:ln>
        </p:spPr>
        <p:txBody>
          <a:bodyPr vert="horz" wrap="square" lIns="100794" tIns="50397" rIns="100794" bIns="5039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7416800" y="7062788"/>
            <a:ext cx="2116138" cy="403225"/>
          </a:xfrm>
          <a:prstGeom prst="rect">
            <a:avLst/>
          </a:prstGeom>
        </p:spPr>
        <p:txBody>
          <a:bodyPr vert="horz" lIns="100794" tIns="50397" rIns="100794" bIns="50397" anchor="b"/>
          <a:lstStyle>
            <a:lvl1pPr algn="l" eaLnBrk="1" latinLnBrk="0" hangingPunct="1">
              <a:defRPr kumimoji="0" sz="11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829175" y="7062788"/>
            <a:ext cx="2590800" cy="403225"/>
          </a:xfrm>
          <a:prstGeom prst="rect">
            <a:avLst/>
          </a:prstGeom>
        </p:spPr>
        <p:txBody>
          <a:bodyPr vert="horz" lIns="100794" tIns="50397" rIns="100794" bIns="50397" anchor="b"/>
          <a:lstStyle>
            <a:lvl1pPr algn="r" eaLnBrk="1" latinLnBrk="0" hangingPunct="1">
              <a:defRPr kumimoji="0" sz="11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9532938" y="7062788"/>
            <a:ext cx="403225" cy="403225"/>
          </a:xfrm>
          <a:prstGeom prst="rect">
            <a:avLst/>
          </a:prstGeom>
        </p:spPr>
        <p:txBody>
          <a:bodyPr vert="horz" lIns="100794" tIns="50397" rIns="100794" bIns="50397" anchor="b"/>
          <a:lstStyle>
            <a:lvl1pPr algn="r" eaLnBrk="1" latinLnBrk="0" hangingPunct="1">
              <a:defRPr kumimoji="0" sz="1100" b="0" smtClean="0">
                <a:solidFill>
                  <a:schemeClr val="tx1"/>
                </a:solidFill>
              </a:defRPr>
            </a:lvl1pPr>
            <a:extLst/>
          </a:lstStyle>
          <a:p>
            <a:pPr>
              <a:defRPr/>
            </a:pPr>
            <a:fld id="{A1434401-958D-48CB-BE65-4DD306E264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82" r:id="rId2"/>
    <p:sldLayoutId id="2147483687" r:id="rId3"/>
    <p:sldLayoutId id="2147483688" r:id="rId4"/>
    <p:sldLayoutId id="2147483689" r:id="rId5"/>
    <p:sldLayoutId id="2147483690" r:id="rId6"/>
    <p:sldLayoutId id="2147483683" r:id="rId7"/>
    <p:sldLayoutId id="2147483691" r:id="rId8"/>
    <p:sldLayoutId id="2147483692" r:id="rId9"/>
    <p:sldLayoutId id="2147483684" r:id="rId10"/>
    <p:sldLayoutId id="2147483685" r:id="rId11"/>
    <p:sldLayoutId id="2147483693" r:id="rId12"/>
  </p:sldLayoutIdLst>
  <p:txStyles>
    <p:titleStyle>
      <a:lvl1pPr algn="l" rtl="0" fontAlgn="base">
        <a:spcBef>
          <a:spcPct val="0"/>
        </a:spcBef>
        <a:spcAft>
          <a:spcPct val="0"/>
        </a:spcAft>
        <a:defRPr sz="45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500" b="1">
          <a:solidFill>
            <a:schemeClr val="tx2"/>
          </a:solidFill>
          <a:latin typeface="Lucida Sans Unicode" pitchFamily="34" charset="0"/>
        </a:defRPr>
      </a:lvl2pPr>
      <a:lvl3pPr algn="l" rtl="0" fontAlgn="base">
        <a:spcBef>
          <a:spcPct val="0"/>
        </a:spcBef>
        <a:spcAft>
          <a:spcPct val="0"/>
        </a:spcAft>
        <a:defRPr sz="4500" b="1">
          <a:solidFill>
            <a:schemeClr val="tx2"/>
          </a:solidFill>
          <a:latin typeface="Lucida Sans Unicode" pitchFamily="34" charset="0"/>
        </a:defRPr>
      </a:lvl3pPr>
      <a:lvl4pPr algn="l" rtl="0" fontAlgn="base">
        <a:spcBef>
          <a:spcPct val="0"/>
        </a:spcBef>
        <a:spcAft>
          <a:spcPct val="0"/>
        </a:spcAft>
        <a:defRPr sz="4500" b="1">
          <a:solidFill>
            <a:schemeClr val="tx2"/>
          </a:solidFill>
          <a:latin typeface="Lucida Sans Unicode" pitchFamily="34" charset="0"/>
        </a:defRPr>
      </a:lvl4pPr>
      <a:lvl5pPr algn="l" rtl="0" fontAlgn="base">
        <a:spcBef>
          <a:spcPct val="0"/>
        </a:spcBef>
        <a:spcAft>
          <a:spcPct val="0"/>
        </a:spcAft>
        <a:defRPr sz="4500" b="1">
          <a:solidFill>
            <a:schemeClr val="tx2"/>
          </a:solidFill>
          <a:latin typeface="Lucida Sans Unicode" pitchFamily="34" charset="0"/>
        </a:defRPr>
      </a:lvl5pPr>
      <a:lvl6pPr marL="457200" algn="l" rtl="0" fontAlgn="base">
        <a:spcBef>
          <a:spcPct val="0"/>
        </a:spcBef>
        <a:spcAft>
          <a:spcPct val="0"/>
        </a:spcAft>
        <a:defRPr sz="4500" b="1">
          <a:solidFill>
            <a:schemeClr val="tx2"/>
          </a:solidFill>
          <a:latin typeface="Lucida Sans Unicode" pitchFamily="34" charset="0"/>
        </a:defRPr>
      </a:lvl6pPr>
      <a:lvl7pPr marL="914400" algn="l" rtl="0" fontAlgn="base">
        <a:spcBef>
          <a:spcPct val="0"/>
        </a:spcBef>
        <a:spcAft>
          <a:spcPct val="0"/>
        </a:spcAft>
        <a:defRPr sz="4500" b="1">
          <a:solidFill>
            <a:schemeClr val="tx2"/>
          </a:solidFill>
          <a:latin typeface="Lucida Sans Unicode" pitchFamily="34" charset="0"/>
        </a:defRPr>
      </a:lvl7pPr>
      <a:lvl8pPr marL="1371600" algn="l" rtl="0" fontAlgn="base">
        <a:spcBef>
          <a:spcPct val="0"/>
        </a:spcBef>
        <a:spcAft>
          <a:spcPct val="0"/>
        </a:spcAft>
        <a:defRPr sz="4500" b="1">
          <a:solidFill>
            <a:schemeClr val="tx2"/>
          </a:solidFill>
          <a:latin typeface="Lucida Sans Unicode" pitchFamily="34" charset="0"/>
        </a:defRPr>
      </a:lvl8pPr>
      <a:lvl9pPr marL="1828800" algn="l" rtl="0" fontAlgn="base">
        <a:spcBef>
          <a:spcPct val="0"/>
        </a:spcBef>
        <a:spcAft>
          <a:spcPct val="0"/>
        </a:spcAft>
        <a:defRPr sz="4500" b="1">
          <a:solidFill>
            <a:schemeClr val="tx2"/>
          </a:solidFill>
          <a:latin typeface="Lucida Sans Unicode" pitchFamily="34" charset="0"/>
        </a:defRPr>
      </a:lvl9pPr>
      <a:extLst/>
    </p:titleStyle>
    <p:bodyStyle>
      <a:lvl1pPr marL="401638" indent="-280988" algn="l" rtl="0" fontAlgn="base">
        <a:spcBef>
          <a:spcPts val="438"/>
        </a:spcBef>
        <a:spcAft>
          <a:spcPct val="0"/>
        </a:spcAft>
        <a:buClr>
          <a:schemeClr val="accent1"/>
        </a:buClr>
        <a:buSzPct val="68000"/>
        <a:buFont typeface="Wingdings 3" pitchFamily="18" charset="2"/>
        <a:buChar char=""/>
        <a:defRPr sz="3000" kern="1200">
          <a:solidFill>
            <a:schemeClr val="tx1"/>
          </a:solidFill>
          <a:latin typeface="+mn-lt"/>
          <a:ea typeface="+mn-ea"/>
          <a:cs typeface="+mn-cs"/>
        </a:defRPr>
      </a:lvl1pPr>
      <a:lvl2pPr marL="684213" indent="-250825" algn="l" rtl="0" fontAlgn="base">
        <a:spcBef>
          <a:spcPts val="363"/>
        </a:spcBef>
        <a:spcAft>
          <a:spcPct val="0"/>
        </a:spcAft>
        <a:buClr>
          <a:schemeClr val="accent1"/>
        </a:buClr>
        <a:buFont typeface="Verdana" pitchFamily="34" charset="0"/>
        <a:buChar char="◦"/>
        <a:defRPr sz="2500" kern="1200">
          <a:solidFill>
            <a:schemeClr val="tx1"/>
          </a:solidFill>
          <a:latin typeface="+mn-lt"/>
          <a:ea typeface="+mn-ea"/>
          <a:cs typeface="+mn-cs"/>
        </a:defRPr>
      </a:lvl2pPr>
      <a:lvl3pPr marL="946150" indent="-250825" algn="l" rtl="0" fontAlgn="base">
        <a:spcBef>
          <a:spcPts val="388"/>
        </a:spcBef>
        <a:spcAft>
          <a:spcPct val="0"/>
        </a:spcAft>
        <a:buClr>
          <a:schemeClr val="accent2"/>
        </a:buClr>
        <a:buSzPct val="100000"/>
        <a:buFont typeface="Wingdings 2" pitchFamily="18" charset="2"/>
        <a:buChar char=""/>
        <a:defRPr sz="2300" kern="1200">
          <a:solidFill>
            <a:schemeClr val="tx1"/>
          </a:solidFill>
          <a:latin typeface="+mn-lt"/>
          <a:ea typeface="+mn-ea"/>
          <a:cs typeface="+mn-cs"/>
        </a:defRPr>
      </a:lvl3pPr>
      <a:lvl4pPr marL="1258888" indent="-250825" algn="l" rtl="0" fontAlgn="base">
        <a:spcBef>
          <a:spcPts val="388"/>
        </a:spcBef>
        <a:spcAft>
          <a:spcPct val="0"/>
        </a:spcAft>
        <a:buClr>
          <a:schemeClr val="accent2"/>
        </a:buClr>
        <a:buFont typeface="Wingdings 2" pitchFamily="18" charset="2"/>
        <a:buChar char=""/>
        <a:defRPr sz="2100" kern="1200">
          <a:solidFill>
            <a:schemeClr val="tx1"/>
          </a:solidFill>
          <a:latin typeface="+mn-lt"/>
          <a:ea typeface="+mn-ea"/>
          <a:cs typeface="+mn-cs"/>
        </a:defRPr>
      </a:lvl4pPr>
      <a:lvl5pPr marL="1511300" indent="-250825" algn="l" rtl="0" fontAlgn="base">
        <a:spcBef>
          <a:spcPts val="388"/>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763900" indent="-251986" algn="l" rtl="0" eaLnBrk="1" latinLnBrk="0" hangingPunct="1">
        <a:spcBef>
          <a:spcPts val="386"/>
        </a:spcBef>
        <a:buClr>
          <a:schemeClr val="accent3"/>
        </a:buClr>
        <a:buFont typeface="Wingdings 2"/>
        <a:buChar char=""/>
        <a:defRPr kumimoji="0" sz="2000" kern="1200">
          <a:solidFill>
            <a:schemeClr val="tx1"/>
          </a:solidFill>
          <a:latin typeface="+mn-lt"/>
          <a:ea typeface="+mn-ea"/>
          <a:cs typeface="+mn-cs"/>
        </a:defRPr>
      </a:lvl6pPr>
      <a:lvl7pPr marL="2015886" indent="-251986" algn="l" rtl="0" eaLnBrk="1" latinLnBrk="0" hangingPunct="1">
        <a:spcBef>
          <a:spcPts val="386"/>
        </a:spcBef>
        <a:buClr>
          <a:schemeClr val="accent3"/>
        </a:buClr>
        <a:buFont typeface="Wingdings 2"/>
        <a:buChar char=""/>
        <a:defRPr kumimoji="0" sz="1800" kern="1200">
          <a:solidFill>
            <a:schemeClr val="tx1"/>
          </a:solidFill>
          <a:latin typeface="+mn-lt"/>
          <a:ea typeface="+mn-ea"/>
          <a:cs typeface="+mn-cs"/>
        </a:defRPr>
      </a:lvl7pPr>
      <a:lvl8pPr marL="2267872" indent="-251986" algn="l" rtl="0" eaLnBrk="1" latinLnBrk="0" hangingPunct="1">
        <a:spcBef>
          <a:spcPts val="386"/>
        </a:spcBef>
        <a:buClr>
          <a:schemeClr val="accent3"/>
        </a:buClr>
        <a:buFont typeface="Wingdings 2"/>
        <a:buChar char=""/>
        <a:defRPr kumimoji="0" sz="1800" kern="1200">
          <a:solidFill>
            <a:schemeClr val="tx1"/>
          </a:solidFill>
          <a:latin typeface="+mn-lt"/>
          <a:ea typeface="+mn-ea"/>
          <a:cs typeface="+mn-cs"/>
        </a:defRPr>
      </a:lvl8pPr>
      <a:lvl9pPr marL="2519858" indent="-251986" algn="l" rtl="0" eaLnBrk="1" latinLnBrk="0" hangingPunct="1">
        <a:spcBef>
          <a:spcPts val="386"/>
        </a:spcBef>
        <a:buClr>
          <a:schemeClr val="accent3"/>
        </a:buClr>
        <a:buFont typeface="Wingdings 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503972" algn="l" rtl="0" eaLnBrk="1" latinLnBrk="0" hangingPunct="1">
        <a:defRPr kumimoji="0" kern="1200">
          <a:solidFill>
            <a:schemeClr val="tx1"/>
          </a:solidFill>
          <a:latin typeface="+mn-lt"/>
          <a:ea typeface="+mn-ea"/>
          <a:cs typeface="+mn-cs"/>
        </a:defRPr>
      </a:lvl2pPr>
      <a:lvl3pPr marL="1007943" algn="l" rtl="0" eaLnBrk="1" latinLnBrk="0" hangingPunct="1">
        <a:defRPr kumimoji="0" kern="1200">
          <a:solidFill>
            <a:schemeClr val="tx1"/>
          </a:solidFill>
          <a:latin typeface="+mn-lt"/>
          <a:ea typeface="+mn-ea"/>
          <a:cs typeface="+mn-cs"/>
        </a:defRPr>
      </a:lvl3pPr>
      <a:lvl4pPr marL="1511915" algn="l" rtl="0" eaLnBrk="1" latinLnBrk="0" hangingPunct="1">
        <a:defRPr kumimoji="0" kern="1200">
          <a:solidFill>
            <a:schemeClr val="tx1"/>
          </a:solidFill>
          <a:latin typeface="+mn-lt"/>
          <a:ea typeface="+mn-ea"/>
          <a:cs typeface="+mn-cs"/>
        </a:defRPr>
      </a:lvl4pPr>
      <a:lvl5pPr marL="2015886" algn="l" rtl="0" eaLnBrk="1" latinLnBrk="0" hangingPunct="1">
        <a:defRPr kumimoji="0" kern="1200">
          <a:solidFill>
            <a:schemeClr val="tx1"/>
          </a:solidFill>
          <a:latin typeface="+mn-lt"/>
          <a:ea typeface="+mn-ea"/>
          <a:cs typeface="+mn-cs"/>
        </a:defRPr>
      </a:lvl5pPr>
      <a:lvl6pPr marL="2519858" algn="l" rtl="0" eaLnBrk="1" latinLnBrk="0" hangingPunct="1">
        <a:defRPr kumimoji="0" kern="1200">
          <a:solidFill>
            <a:schemeClr val="tx1"/>
          </a:solidFill>
          <a:latin typeface="+mn-lt"/>
          <a:ea typeface="+mn-ea"/>
          <a:cs typeface="+mn-cs"/>
        </a:defRPr>
      </a:lvl6pPr>
      <a:lvl7pPr marL="3023829" algn="l" rtl="0" eaLnBrk="1" latinLnBrk="0" hangingPunct="1">
        <a:defRPr kumimoji="0" kern="1200">
          <a:solidFill>
            <a:schemeClr val="tx1"/>
          </a:solidFill>
          <a:latin typeface="+mn-lt"/>
          <a:ea typeface="+mn-ea"/>
          <a:cs typeface="+mn-cs"/>
        </a:defRPr>
      </a:lvl7pPr>
      <a:lvl8pPr marL="3527801" algn="l" rtl="0" eaLnBrk="1" latinLnBrk="0" hangingPunct="1">
        <a:defRPr kumimoji="0" kern="1200">
          <a:solidFill>
            <a:schemeClr val="tx1"/>
          </a:solidFill>
          <a:latin typeface="+mn-lt"/>
          <a:ea typeface="+mn-ea"/>
          <a:cs typeface="+mn-cs"/>
        </a:defRPr>
      </a:lvl8pPr>
      <a:lvl9pPr marL="4031772"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6.xml"/><Relationship Id="rId1" Type="http://schemas.openxmlformats.org/officeDocument/2006/relationships/slideLayout" Target="../slideLayouts/slideLayout6.xml"/><Relationship Id="rId5" Type="http://schemas.openxmlformats.org/officeDocument/2006/relationships/image" Target="../media/image19.png"/><Relationship Id="rId4" Type="http://schemas.openxmlformats.org/officeDocument/2006/relationships/image" Target="../media/image18.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image" Target="../media/image23.png"/><Relationship Id="rId4" Type="http://schemas.openxmlformats.org/officeDocument/2006/relationships/image" Target="../media/image22.png"/></Relationships>
</file>

<file path=ppt/slides/_rels/slide4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503238" y="238125"/>
            <a:ext cx="9072562" cy="1390650"/>
          </a:xfrm>
        </p:spPr>
        <p:txBody>
          <a:bodyPr>
            <a:normAutofit fontScale="90000"/>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dirty="0" err="1" smtClean="0">
                <a:solidFill>
                  <a:srgbClr val="FF6309"/>
                </a:solidFill>
              </a:rPr>
              <a:t>Análisis</a:t>
            </a:r>
            <a:r>
              <a:rPr lang="en-GB" dirty="0" smtClean="0">
                <a:solidFill>
                  <a:srgbClr val="FF6309"/>
                </a:solidFill>
              </a:rPr>
              <a:t> de </a:t>
            </a:r>
            <a:r>
              <a:rPr lang="en-GB" dirty="0" err="1" smtClean="0">
                <a:solidFill>
                  <a:srgbClr val="FF6309"/>
                </a:solidFill>
              </a:rPr>
              <a:t>Rendimiento</a:t>
            </a:r>
            <a:r>
              <a:rPr lang="en-GB" dirty="0" smtClean="0">
                <a:solidFill>
                  <a:srgbClr val="FF6309"/>
                </a:solidFill>
              </a:rPr>
              <a:t> de </a:t>
            </a:r>
            <a:r>
              <a:rPr lang="en-GB" dirty="0" err="1" smtClean="0">
                <a:solidFill>
                  <a:srgbClr val="FF6309"/>
                </a:solidFill>
              </a:rPr>
              <a:t>Redes</a:t>
            </a:r>
            <a:r>
              <a:rPr lang="en-GB" dirty="0" smtClean="0">
                <a:solidFill>
                  <a:srgbClr val="FF6309"/>
                </a:solidFill>
              </a:rPr>
              <a:t> </a:t>
            </a:r>
            <a:endParaRPr lang="en-GB" dirty="0" smtClean="0">
              <a:solidFill>
                <a:srgbClr val="FF6309"/>
              </a:solidFill>
            </a:endParaRPr>
          </a:p>
        </p:txBody>
      </p:sp>
      <p:sp>
        <p:nvSpPr>
          <p:cNvPr id="11267" name="Rectangle 2"/>
          <p:cNvSpPr>
            <a:spLocks noGrp="1" noChangeArrowheads="1"/>
          </p:cNvSpPr>
          <p:nvPr>
            <p:ph type="subTitle" idx="4294967295"/>
          </p:nvPr>
        </p:nvSpPr>
        <p:spPr>
          <a:xfrm>
            <a:off x="4583113" y="2865438"/>
            <a:ext cx="5105400" cy="4343400"/>
          </a:xfrm>
        </p:spPr>
        <p:txBody>
          <a:bodyPr anchor="ctr"/>
          <a:lstStyle/>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r>
              <a:rPr lang="en-GB" sz="1800" dirty="0" smtClean="0">
                <a:latin typeface="Arial" charset="0"/>
                <a:cs typeface="Arial" charset="0"/>
              </a:rPr>
              <a:t>Carlos </a:t>
            </a:r>
            <a:r>
              <a:rPr lang="en-GB" sz="1800" dirty="0" err="1" smtClean="0">
                <a:latin typeface="Arial" charset="0"/>
                <a:cs typeface="Arial" charset="0"/>
              </a:rPr>
              <a:t>Armas</a:t>
            </a:r>
            <a:endParaRPr lang="en-GB" sz="1800" dirty="0" smtClean="0">
              <a:latin typeface="Arial" charset="0"/>
              <a:cs typeface="Arial" charset="0"/>
            </a:endParaRP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r>
              <a:rPr lang="en-GB" sz="1800" dirty="0" smtClean="0">
                <a:latin typeface="Arial" charset="0"/>
                <a:cs typeface="Arial" charset="0"/>
              </a:rPr>
              <a:t>Roundtrip Networks </a:t>
            </a: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endParaRPr lang="en-GB" sz="1800" dirty="0" smtClean="0">
              <a:latin typeface="Arial" charset="0"/>
              <a:cs typeface="Arial" charset="0"/>
            </a:endParaRP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r>
              <a:rPr lang="en-GB" sz="1800" dirty="0" smtClean="0">
                <a:latin typeface="Arial" charset="0"/>
                <a:cs typeface="Arial" charset="0"/>
              </a:rPr>
              <a:t>Hervey Allen</a:t>
            </a: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r>
              <a:rPr lang="en-GB" sz="1800" dirty="0" smtClean="0">
                <a:latin typeface="Arial" charset="0"/>
                <a:cs typeface="Arial" charset="0"/>
              </a:rPr>
              <a:t>NSRC</a:t>
            </a: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endParaRPr lang="en-GB" sz="1800" dirty="0" smtClean="0">
              <a:latin typeface="Arial" charset="0"/>
              <a:cs typeface="Arial" charset="0"/>
            </a:endParaRP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r>
              <a:rPr lang="en-GB" sz="1800" dirty="0" err="1" smtClean="0">
                <a:latin typeface="Arial" charset="0"/>
                <a:cs typeface="Arial" charset="0"/>
              </a:rPr>
              <a:t>Preparado</a:t>
            </a:r>
            <a:r>
              <a:rPr lang="en-GB" sz="1800" dirty="0" smtClean="0">
                <a:latin typeface="Arial" charset="0"/>
                <a:cs typeface="Arial" charset="0"/>
              </a:rPr>
              <a:t> </a:t>
            </a:r>
            <a:r>
              <a:rPr lang="en-GB" sz="1800" dirty="0" smtClean="0">
                <a:latin typeface="Arial" charset="0"/>
                <a:cs typeface="Arial" charset="0"/>
              </a:rPr>
              <a:t>con </a:t>
            </a:r>
            <a:r>
              <a:rPr lang="en-GB" sz="1800" dirty="0" err="1" smtClean="0">
                <a:latin typeface="Arial" charset="0"/>
                <a:cs typeface="Arial" charset="0"/>
              </a:rPr>
              <a:t>materiales</a:t>
            </a:r>
            <a:r>
              <a:rPr lang="en-GB" sz="1800" dirty="0" smtClean="0">
                <a:latin typeface="Arial" charset="0"/>
                <a:cs typeface="Arial" charset="0"/>
              </a:rPr>
              <a:t> de: </a:t>
            </a: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r>
              <a:rPr lang="en-GB" sz="1600" dirty="0" smtClean="0">
                <a:latin typeface="Arial" charset="0"/>
                <a:cs typeface="Arial" charset="0"/>
              </a:rPr>
              <a:t>Carlos </a:t>
            </a:r>
            <a:r>
              <a:rPr lang="en-GB" sz="1600" dirty="0" smtClean="0">
                <a:latin typeface="Arial" charset="0"/>
                <a:cs typeface="Arial" charset="0"/>
              </a:rPr>
              <a:t>Vicente</a:t>
            </a: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r>
              <a:rPr lang="en-GB" sz="1600" dirty="0" err="1" smtClean="0">
                <a:latin typeface="Arial" charset="0"/>
                <a:cs typeface="Arial" charset="0"/>
              </a:rPr>
              <a:t>Servicios</a:t>
            </a:r>
            <a:r>
              <a:rPr lang="en-GB" sz="1600" dirty="0" smtClean="0">
                <a:latin typeface="Arial" charset="0"/>
                <a:cs typeface="Arial" charset="0"/>
              </a:rPr>
              <a:t> de Red/Universidad de Oregon</a:t>
            </a:r>
            <a:endParaRPr lang="en-GB" sz="1800" dirty="0" smtClean="0">
              <a:latin typeface="Arial" charset="0"/>
              <a:cs typeface="Arial" charset="0"/>
            </a:endParaRPr>
          </a:p>
          <a:p>
            <a:pPr marL="860425" lvl="1" indent="-285750">
              <a:lnSpc>
                <a:spcPct val="104000"/>
              </a:lnSpc>
              <a:buClr>
                <a:srgbClr val="000000"/>
              </a:buClr>
              <a:buSzPct val="75000"/>
              <a:buFont typeface="Symbol" charset="2"/>
              <a:buNone/>
              <a:tabLst>
                <a:tab pos="723900" algn="l"/>
                <a:tab pos="1447800" algn="l"/>
                <a:tab pos="2171700" algn="l"/>
                <a:tab pos="2895600" algn="l"/>
                <a:tab pos="3619500" algn="l"/>
                <a:tab pos="4343400" algn="l"/>
                <a:tab pos="5067300" algn="l"/>
              </a:tabLst>
            </a:pPr>
            <a:endParaRPr lang="en-GB" sz="1800" dirty="0" smtClean="0">
              <a:latin typeface="Arial" charset="0"/>
              <a:cs typeface="Arial"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Grp="1" noChangeArrowheads="1"/>
          </p:cNvSpPr>
          <p:nvPr>
            <p:ph type="title"/>
          </p:nvPr>
        </p:nvSpPr>
        <p:spPr>
          <a:xfrm>
            <a:off x="503238" y="301625"/>
            <a:ext cx="9072562" cy="963612"/>
          </a:xfrm>
        </p:spPr>
        <p:txBody>
          <a:bodyPr>
            <a:normAutofit/>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3200" dirty="0" err="1" smtClean="0">
                <a:solidFill>
                  <a:srgbClr val="FF6309"/>
                </a:solidFill>
              </a:rPr>
              <a:t>Facturación</a:t>
            </a:r>
            <a:r>
              <a:rPr lang="en-GB" sz="3200" dirty="0" smtClean="0">
                <a:solidFill>
                  <a:srgbClr val="FF6309"/>
                </a:solidFill>
              </a:rPr>
              <a:t>  95-Percentile</a:t>
            </a:r>
          </a:p>
        </p:txBody>
      </p:sp>
      <p:pic>
        <p:nvPicPr>
          <p:cNvPr id="4" name="Picture 4"/>
          <p:cNvPicPr>
            <a:picLocks noChangeAspect="1" noChangeArrowheads="1"/>
          </p:cNvPicPr>
          <p:nvPr/>
        </p:nvPicPr>
        <p:blipFill>
          <a:blip r:embed="rId3"/>
          <a:srcRect/>
          <a:stretch>
            <a:fillRect/>
          </a:stretch>
        </p:blipFill>
        <p:spPr bwMode="auto">
          <a:xfrm>
            <a:off x="2370137" y="3964056"/>
            <a:ext cx="5867400" cy="1584325"/>
          </a:xfrm>
          <a:prstGeom prst="rect">
            <a:avLst/>
          </a:prstGeom>
          <a:noFill/>
          <a:ln w="9525">
            <a:noFill/>
            <a:miter lim="800000"/>
            <a:headEnd/>
            <a:tailEnd/>
          </a:ln>
        </p:spPr>
      </p:pic>
      <p:sp>
        <p:nvSpPr>
          <p:cNvPr id="6" name="Subtitle 2"/>
          <p:cNvSpPr txBox="1">
            <a:spLocks/>
          </p:cNvSpPr>
          <p:nvPr/>
        </p:nvSpPr>
        <p:spPr>
          <a:xfrm>
            <a:off x="696912" y="1265237"/>
            <a:ext cx="8305800" cy="2133600"/>
          </a:xfrm>
          <a:prstGeom prst="rect">
            <a:avLst/>
          </a:prstGeom>
        </p:spPr>
        <p:txBody>
          <a:bodyPr/>
          <a:lstStyle/>
          <a:p>
            <a:pPr marL="401638" marR="0" lvl="0" indent="-280988" algn="l" defTabSz="914400" rtl="0" eaLnBrk="1" fontAlgn="base" latinLnBrk="0" hangingPunct="1">
              <a:lnSpc>
                <a:spcPct val="100000"/>
              </a:lnSpc>
              <a:spcBef>
                <a:spcPts val="438"/>
              </a:spcBef>
              <a:spcAft>
                <a:spcPct val="0"/>
              </a:spcAft>
              <a:buClr>
                <a:schemeClr val="accent1"/>
              </a:buClr>
              <a:buSzPct val="68000"/>
              <a:buFont typeface="Arial" pitchFamily="34" charset="0"/>
              <a:buChar char="•"/>
              <a:tabLst/>
              <a:defRPr/>
            </a:pPr>
            <a:r>
              <a:rPr kumimoji="0" lang="en-US" sz="16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Proveedor</a:t>
            </a: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 </a:t>
            </a:r>
            <a:r>
              <a:rPr lang="en-US" sz="1600" dirty="0" smtClean="0">
                <a:solidFill>
                  <a:schemeClr val="tx1">
                    <a:lumMod val="85000"/>
                    <a:lumOff val="15000"/>
                  </a:schemeClr>
                </a:solidFill>
                <a:latin typeface="+mn-lt"/>
              </a:rPr>
              <a:t> </a:t>
            </a:r>
            <a:r>
              <a:rPr lang="en-US" sz="1600" dirty="0" err="1" smtClean="0">
                <a:solidFill>
                  <a:schemeClr val="tx1">
                    <a:lumMod val="85000"/>
                    <a:lumOff val="15000"/>
                  </a:schemeClr>
                </a:solidFill>
                <a:latin typeface="+mn-lt"/>
              </a:rPr>
              <a:t>toma</a:t>
            </a:r>
            <a:r>
              <a:rPr lang="en-US" sz="1600" dirty="0" smtClean="0">
                <a:solidFill>
                  <a:schemeClr val="tx1">
                    <a:lumMod val="85000"/>
                    <a:lumOff val="15000"/>
                  </a:schemeClr>
                </a:solidFill>
                <a:latin typeface="+mn-lt"/>
              </a:rPr>
              <a:t> </a:t>
            </a:r>
            <a:r>
              <a:rPr lang="en-US" sz="1600" dirty="0" err="1" smtClean="0">
                <a:solidFill>
                  <a:schemeClr val="tx1">
                    <a:lumMod val="85000"/>
                    <a:lumOff val="15000"/>
                  </a:schemeClr>
                </a:solidFill>
                <a:latin typeface="+mn-lt"/>
              </a:rPr>
              <a:t>muestras</a:t>
            </a:r>
            <a:r>
              <a:rPr lang="en-US" sz="1600" dirty="0" smtClean="0">
                <a:solidFill>
                  <a:schemeClr val="tx1">
                    <a:lumMod val="85000"/>
                    <a:lumOff val="15000"/>
                  </a:schemeClr>
                </a:solidFill>
                <a:latin typeface="+mn-lt"/>
              </a:rPr>
              <a:t> de </a:t>
            </a:r>
            <a:r>
              <a:rPr lang="en-US" sz="1600" dirty="0" err="1" smtClean="0">
                <a:solidFill>
                  <a:schemeClr val="tx1">
                    <a:lumMod val="85000"/>
                    <a:lumOff val="15000"/>
                  </a:schemeClr>
                </a:solidFill>
                <a:latin typeface="+mn-lt"/>
              </a:rPr>
              <a:t>consumo</a:t>
            </a:r>
            <a:r>
              <a:rPr lang="en-US" sz="1600" dirty="0" smtClean="0">
                <a:solidFill>
                  <a:schemeClr val="tx1">
                    <a:lumMod val="85000"/>
                    <a:lumOff val="15000"/>
                  </a:schemeClr>
                </a:solidFill>
                <a:latin typeface="+mn-lt"/>
              </a:rPr>
              <a:t> de </a:t>
            </a:r>
            <a:r>
              <a:rPr lang="en-US" sz="1600" dirty="0" err="1" smtClean="0">
                <a:solidFill>
                  <a:schemeClr val="tx1">
                    <a:lumMod val="85000"/>
                    <a:lumOff val="15000"/>
                  </a:schemeClr>
                </a:solidFill>
                <a:latin typeface="+mn-lt"/>
              </a:rPr>
              <a:t>ancho</a:t>
            </a:r>
            <a:r>
              <a:rPr lang="en-US" sz="1600" dirty="0" smtClean="0">
                <a:solidFill>
                  <a:schemeClr val="tx1">
                    <a:lumMod val="85000"/>
                    <a:lumOff val="15000"/>
                  </a:schemeClr>
                </a:solidFill>
                <a:latin typeface="+mn-lt"/>
              </a:rPr>
              <a:t> de </a:t>
            </a:r>
            <a:r>
              <a:rPr lang="en-US" sz="1600" dirty="0" err="1" smtClean="0">
                <a:solidFill>
                  <a:schemeClr val="tx1">
                    <a:lumMod val="85000"/>
                    <a:lumOff val="15000"/>
                  </a:schemeClr>
                </a:solidFill>
                <a:latin typeface="+mn-lt"/>
              </a:rPr>
              <a:t>banda</a:t>
            </a: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 </a:t>
            </a:r>
          </a:p>
          <a:p>
            <a:pPr marL="401638" marR="0" lvl="0" indent="-280988" algn="l" defTabSz="914400" rtl="0" eaLnBrk="1" fontAlgn="base" latinLnBrk="0" hangingPunct="1">
              <a:lnSpc>
                <a:spcPct val="100000"/>
              </a:lnSpc>
              <a:spcBef>
                <a:spcPts val="438"/>
              </a:spcBef>
              <a:spcAft>
                <a:spcPct val="0"/>
              </a:spcAft>
              <a:buClr>
                <a:schemeClr val="accent1"/>
              </a:buClr>
              <a:buSzPct val="68000"/>
              <a:buFont typeface="Arial" pitchFamily="34" charset="0"/>
              <a:buChar char="•"/>
              <a:tabLst/>
              <a:defRPr/>
            </a:pP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Tan</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frecuente</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t>
            </a:r>
            <a:r>
              <a:rPr lang="en-US" sz="1600" dirty="0" err="1" smtClean="0">
                <a:solidFill>
                  <a:schemeClr val="tx1">
                    <a:lumMod val="85000"/>
                    <a:lumOff val="15000"/>
                  </a:schemeClr>
                </a:solidFill>
                <a:latin typeface="+mn-lt"/>
              </a:rPr>
              <a:t>como</a:t>
            </a:r>
            <a:r>
              <a:rPr lang="en-US" sz="1600" dirty="0" smtClean="0">
                <a:solidFill>
                  <a:schemeClr val="tx1">
                    <a:lumMod val="85000"/>
                    <a:lumOff val="15000"/>
                  </a:schemeClr>
                </a:solidFill>
                <a:latin typeface="+mn-lt"/>
              </a:rPr>
              <a:t> </a:t>
            </a:r>
            <a:r>
              <a:rPr lang="en-US" sz="1600" dirty="0" err="1" smtClean="0">
                <a:solidFill>
                  <a:schemeClr val="tx1">
                    <a:lumMod val="85000"/>
                    <a:lumOff val="15000"/>
                  </a:schemeClr>
                </a:solidFill>
                <a:latin typeface="+mn-lt"/>
              </a:rPr>
              <a:t>cada</a:t>
            </a: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 5 </a:t>
            </a:r>
            <a:r>
              <a:rPr kumimoji="0" lang="en-US" sz="16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minutos</a:t>
            </a:r>
            <a:endPar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401638" marR="0" lvl="0" indent="-280988" algn="l" defTabSz="914400" rtl="0" eaLnBrk="1" fontAlgn="base" latinLnBrk="0" hangingPunct="1">
              <a:lnSpc>
                <a:spcPct val="100000"/>
              </a:lnSpc>
              <a:spcBef>
                <a:spcPts val="438"/>
              </a:spcBef>
              <a:spcAft>
                <a:spcPct val="0"/>
              </a:spcAft>
              <a:buClr>
                <a:schemeClr val="accent1"/>
              </a:buClr>
              <a:buSzPct val="68000"/>
              <a:buFont typeface="Arial" pitchFamily="34" charset="0"/>
              <a:buChar char="•"/>
              <a:tabLst/>
              <a:defRPr/>
            </a:pP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Al</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final del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mes</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el</a:t>
            </a: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 5% de los </a:t>
            </a:r>
            <a:r>
              <a:rPr kumimoji="0" lang="en-US" sz="16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valores</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más</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altos </a:t>
            </a:r>
            <a:r>
              <a:rPr lang="en-US" sz="1600" dirty="0" smtClean="0">
                <a:solidFill>
                  <a:schemeClr val="tx1">
                    <a:lumMod val="85000"/>
                    <a:lumOff val="15000"/>
                  </a:schemeClr>
                </a:solidFill>
                <a:latin typeface="+mn-lt"/>
              </a:rPr>
              <a:t>se </a:t>
            </a:r>
            <a:r>
              <a:rPr lang="en-US" sz="1600" dirty="0" err="1" smtClean="0">
                <a:solidFill>
                  <a:schemeClr val="tx1">
                    <a:lumMod val="85000"/>
                    <a:lumOff val="15000"/>
                  </a:schemeClr>
                </a:solidFill>
                <a:latin typeface="+mn-lt"/>
              </a:rPr>
              <a:t>descarta</a:t>
            </a:r>
            <a:endPar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401638" marR="0" lvl="0" indent="-280988" algn="l" defTabSz="914400" rtl="0" eaLnBrk="1" fontAlgn="base" latinLnBrk="0" hangingPunct="1">
              <a:lnSpc>
                <a:spcPct val="100000"/>
              </a:lnSpc>
              <a:spcBef>
                <a:spcPts val="438"/>
              </a:spcBef>
              <a:spcAft>
                <a:spcPct val="0"/>
              </a:spcAft>
              <a:buClr>
                <a:schemeClr val="accent1"/>
              </a:buClr>
              <a:buSzPct val="68000"/>
              <a:buFont typeface="Arial" pitchFamily="34" charset="0"/>
              <a:buChar char="•"/>
              <a:tabLst/>
              <a:defRPr/>
            </a:pP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El </a:t>
            </a:r>
            <a:r>
              <a:rPr kumimoji="0" lang="en-US" sz="16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más</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alto de los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valores</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restantes</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(N)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es</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el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uso</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medido</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 95-percentile</a:t>
            </a:r>
            <a:endPar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endParaRPr>
          </a:p>
          <a:p>
            <a:pPr marL="684213" marR="0" lvl="1" indent="-250825" algn="l" defTabSz="914400" rtl="0" eaLnBrk="1" fontAlgn="base" latinLnBrk="0" hangingPunct="1">
              <a:lnSpc>
                <a:spcPct val="100000"/>
              </a:lnSpc>
              <a:spcBef>
                <a:spcPts val="363"/>
              </a:spcBef>
              <a:spcAft>
                <a:spcPct val="0"/>
              </a:spcAft>
              <a:buClr>
                <a:schemeClr val="accent1"/>
              </a:buClr>
              <a:buSzTx/>
              <a:buFont typeface="Arial" pitchFamily="34" charset="0"/>
              <a:buChar char="•"/>
              <a:tabLst/>
              <a:defRPr/>
            </a:pPr>
            <a:r>
              <a:rPr kumimoji="0" lang="en-US" sz="12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Puede</a:t>
            </a:r>
            <a:r>
              <a:rPr kumimoji="0" lang="en-US" sz="12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 ser</a:t>
            </a:r>
            <a:r>
              <a:rPr kumimoji="0" lang="en-US" sz="12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valor de </a:t>
            </a:r>
            <a:r>
              <a:rPr kumimoji="0" lang="en-US" sz="12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entrada</a:t>
            </a:r>
            <a:r>
              <a:rPr kumimoji="0" lang="en-US" sz="12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o </a:t>
            </a:r>
            <a:r>
              <a:rPr kumimoji="0" lang="en-US" sz="12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salida</a:t>
            </a:r>
            <a:r>
              <a:rPr kumimoji="0" lang="en-US" sz="12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(se </a:t>
            </a:r>
            <a:r>
              <a:rPr kumimoji="0" lang="en-US" sz="12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mide</a:t>
            </a:r>
            <a:r>
              <a:rPr kumimoji="0" lang="en-US" sz="12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en </a:t>
            </a:r>
            <a:r>
              <a:rPr kumimoji="0" lang="en-US" sz="12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ambas</a:t>
            </a:r>
            <a:r>
              <a:rPr kumimoji="0" lang="en-US" sz="12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t>
            </a:r>
            <a:r>
              <a:rPr kumimoji="0" lang="en-US" sz="12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direcciones</a:t>
            </a:r>
            <a:r>
              <a:rPr lang="en-US" sz="1200" dirty="0" smtClean="0">
                <a:solidFill>
                  <a:schemeClr val="tx1">
                    <a:lumMod val="85000"/>
                    <a:lumOff val="15000"/>
                  </a:schemeClr>
                </a:solidFill>
                <a:latin typeface="+mn-lt"/>
              </a:rPr>
              <a:t>) </a:t>
            </a:r>
          </a:p>
          <a:p>
            <a:pPr marL="401638" marR="0" lvl="0" indent="-280988" algn="l" defTabSz="914400" rtl="0" eaLnBrk="1" fontAlgn="base" latinLnBrk="0" hangingPunct="1">
              <a:lnSpc>
                <a:spcPct val="100000"/>
              </a:lnSpc>
              <a:spcBef>
                <a:spcPts val="438"/>
              </a:spcBef>
              <a:spcAft>
                <a:spcPct val="0"/>
              </a:spcAft>
              <a:buClr>
                <a:schemeClr val="accent1"/>
              </a:buClr>
              <a:buSzPct val="68000"/>
              <a:buFont typeface="Arial" pitchFamily="34" charset="0"/>
              <a:buChar char="•"/>
              <a:tabLst/>
              <a:defRPr/>
            </a:pP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Se </a:t>
            </a:r>
            <a:r>
              <a:rPr kumimoji="0" lang="en-US" sz="16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factura</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al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cliente</a:t>
            </a:r>
            <a:r>
              <a:rPr lang="en-US" sz="1600" dirty="0" smtClean="0">
                <a:solidFill>
                  <a:schemeClr val="tx1">
                    <a:lumMod val="85000"/>
                    <a:lumOff val="15000"/>
                  </a:schemeClr>
                </a:solidFill>
                <a:latin typeface="+mn-lt"/>
              </a:rPr>
              <a:t>:</a:t>
            </a: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  N x </a:t>
            </a:r>
            <a:r>
              <a:rPr kumimoji="0" lang="en-US" sz="16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Costo</a:t>
            </a:r>
            <a:r>
              <a:rPr kumimoji="0" lang="en-US" sz="16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lumMod val="85000"/>
                    <a:lumOff val="15000"/>
                  </a:schemeClr>
                </a:solidFill>
                <a:effectLst/>
                <a:uLnTx/>
                <a:uFillTx/>
                <a:latin typeface="+mn-lt"/>
                <a:ea typeface="+mn-ea"/>
                <a:cs typeface="+mn-cs"/>
              </a:rPr>
              <a:t>por</a:t>
            </a:r>
            <a:r>
              <a:rPr kumimoji="0" lang="en-US" sz="1600" b="0" i="0" u="none" strike="noStrike" kern="1200" cap="none" spc="0" normalizeH="0" noProof="0" dirty="0" smtClean="0">
                <a:ln>
                  <a:noFill/>
                </a:ln>
                <a:solidFill>
                  <a:schemeClr val="tx1">
                    <a:lumMod val="85000"/>
                    <a:lumOff val="15000"/>
                  </a:schemeClr>
                </a:solidFill>
                <a:effectLst/>
                <a:uLnTx/>
                <a:uFillTx/>
                <a:latin typeface="+mn-lt"/>
                <a:ea typeface="+mn-ea"/>
                <a:cs typeface="+mn-cs"/>
              </a:rPr>
              <a:t> </a:t>
            </a:r>
            <a:r>
              <a:rPr kumimoji="0" lang="en-US" sz="1600" b="0" i="0" u="none" strike="noStrike" kern="1200" cap="none" spc="0" normalizeH="0" noProof="0" dirty="0" err="1" smtClean="0">
                <a:ln>
                  <a:noFill/>
                </a:ln>
                <a:solidFill>
                  <a:schemeClr val="tx1">
                    <a:lumMod val="85000"/>
                    <a:lumOff val="15000"/>
                  </a:schemeClr>
                </a:solidFill>
                <a:effectLst/>
                <a:uLnTx/>
                <a:uFillTx/>
                <a:latin typeface="+mn-lt"/>
                <a:ea typeface="+mn-ea"/>
                <a:cs typeface="+mn-cs"/>
              </a:rPr>
              <a:t>unida</a:t>
            </a:r>
            <a:r>
              <a:rPr lang="en-US" sz="1600" dirty="0" smtClean="0">
                <a:solidFill>
                  <a:schemeClr val="tx1">
                    <a:lumMod val="85000"/>
                    <a:lumOff val="15000"/>
                  </a:schemeClr>
                </a:solidFill>
                <a:latin typeface="+mn-lt"/>
              </a:rPr>
              <a:t>d </a:t>
            </a:r>
          </a:p>
          <a:p>
            <a:pPr marL="830263" lvl="1" indent="-280988" defTabSz="914400" hangingPunct="1">
              <a:lnSpc>
                <a:spcPct val="100000"/>
              </a:lnSpc>
              <a:spcBef>
                <a:spcPts val="438"/>
              </a:spcBef>
              <a:buClr>
                <a:schemeClr val="accent1"/>
              </a:buClr>
              <a:buSzPct val="68000"/>
              <a:buFont typeface="Arial" pitchFamily="34" charset="0"/>
              <a:buChar char="•"/>
              <a:defRPr/>
            </a:pPr>
            <a:r>
              <a:rPr lang="en-US" sz="1600" dirty="0" smtClean="0">
                <a:solidFill>
                  <a:schemeClr val="tx1">
                    <a:lumMod val="85000"/>
                    <a:lumOff val="15000"/>
                  </a:schemeClr>
                </a:solidFill>
                <a:latin typeface="+mn-lt"/>
              </a:rPr>
              <a:t>(</a:t>
            </a:r>
            <a:r>
              <a:rPr lang="en-US" sz="1600" dirty="0" err="1" smtClean="0">
                <a:solidFill>
                  <a:schemeClr val="tx1">
                    <a:lumMod val="85000"/>
                    <a:lumOff val="15000"/>
                  </a:schemeClr>
                </a:solidFill>
                <a:latin typeface="+mn-lt"/>
              </a:rPr>
              <a:t>ejemplo</a:t>
            </a:r>
            <a:r>
              <a:rPr lang="en-US" sz="1600" dirty="0" smtClean="0">
                <a:solidFill>
                  <a:schemeClr val="tx1">
                    <a:lumMod val="85000"/>
                    <a:lumOff val="15000"/>
                  </a:schemeClr>
                </a:solidFill>
                <a:latin typeface="+mn-lt"/>
              </a:rPr>
              <a:t>: 40 </a:t>
            </a:r>
            <a:r>
              <a:rPr lang="en-US" sz="1600" dirty="0" err="1" smtClean="0">
                <a:solidFill>
                  <a:schemeClr val="tx1">
                    <a:lumMod val="85000"/>
                    <a:lumOff val="15000"/>
                  </a:schemeClr>
                </a:solidFill>
                <a:latin typeface="+mn-lt"/>
              </a:rPr>
              <a:t>Mbit</a:t>
            </a:r>
            <a:r>
              <a:rPr lang="en-US" sz="1600" dirty="0" smtClean="0">
                <a:solidFill>
                  <a:schemeClr val="tx1">
                    <a:lumMod val="85000"/>
                    <a:lumOff val="15000"/>
                  </a:schemeClr>
                </a:solidFill>
                <a:latin typeface="+mn-lt"/>
              </a:rPr>
              <a:t>/s x $30.00 </a:t>
            </a:r>
            <a:r>
              <a:rPr lang="en-US" sz="1600" dirty="0" err="1" smtClean="0">
                <a:solidFill>
                  <a:schemeClr val="tx1">
                    <a:lumMod val="85000"/>
                    <a:lumOff val="15000"/>
                  </a:schemeClr>
                </a:solidFill>
                <a:latin typeface="+mn-lt"/>
              </a:rPr>
              <a:t>Mbits</a:t>
            </a:r>
            <a:r>
              <a:rPr lang="en-US" sz="1600" dirty="0" smtClean="0">
                <a:solidFill>
                  <a:schemeClr val="tx1">
                    <a:lumMod val="85000"/>
                    <a:lumOff val="15000"/>
                  </a:schemeClr>
                </a:solidFill>
                <a:latin typeface="+mn-lt"/>
              </a:rPr>
              <a:t> = $120.00 al </a:t>
            </a:r>
            <a:r>
              <a:rPr lang="en-US" sz="1600" dirty="0" err="1" smtClean="0">
                <a:solidFill>
                  <a:schemeClr val="tx1">
                    <a:lumMod val="85000"/>
                    <a:lumOff val="15000"/>
                  </a:schemeClr>
                </a:solidFill>
                <a:latin typeface="+mn-lt"/>
              </a:rPr>
              <a:t>mes</a:t>
            </a:r>
            <a:r>
              <a:rPr lang="en-US" sz="1600" dirty="0" smtClean="0">
                <a:solidFill>
                  <a:schemeClr val="tx1">
                    <a:lumMod val="85000"/>
                    <a:lumOff val="15000"/>
                  </a:schemeClr>
                </a:solidFill>
                <a:latin typeface="+mn-lt"/>
              </a:rPr>
              <a:t>)</a:t>
            </a:r>
            <a:endParaRPr kumimoji="0" lang="en-US" sz="1600" b="0"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cxnSp>
        <p:nvCxnSpPr>
          <p:cNvPr id="7" name="Straight Connector 6"/>
          <p:cNvCxnSpPr/>
          <p:nvPr/>
        </p:nvCxnSpPr>
        <p:spPr>
          <a:xfrm>
            <a:off x="3284537" y="4649856"/>
            <a:ext cx="4813300" cy="0"/>
          </a:xfrm>
          <a:prstGeom prst="line">
            <a:avLst/>
          </a:prstGeom>
          <a:ln w="508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6484937" y="4040256"/>
            <a:ext cx="762000" cy="0"/>
          </a:xfrm>
          <a:prstGeom prst="straightConnector1">
            <a:avLst/>
          </a:prstGeom>
          <a:ln w="15875">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2522537" y="5030856"/>
            <a:ext cx="1524000" cy="762000"/>
          </a:xfrm>
          <a:prstGeom prst="straightConnector1">
            <a:avLst/>
          </a:prstGeom>
          <a:ln w="15875">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TextBox 20"/>
          <p:cNvSpPr txBox="1">
            <a:spLocks noChangeArrowheads="1"/>
          </p:cNvSpPr>
          <p:nvPr/>
        </p:nvSpPr>
        <p:spPr bwMode="auto">
          <a:xfrm>
            <a:off x="1531937" y="6184969"/>
            <a:ext cx="7086600" cy="642868"/>
          </a:xfrm>
          <a:prstGeom prst="rect">
            <a:avLst/>
          </a:prstGeom>
          <a:noFill/>
          <a:ln w="9525">
            <a:noFill/>
            <a:miter lim="800000"/>
            <a:headEnd/>
            <a:tailEnd/>
          </a:ln>
        </p:spPr>
        <p:txBody>
          <a:bodyPr>
            <a:spAutoFit/>
          </a:bodyPr>
          <a:lstStyle/>
          <a:p>
            <a:r>
              <a:rPr lang="en-US" dirty="0" smtClean="0">
                <a:solidFill>
                  <a:schemeClr val="tx1"/>
                </a:solidFill>
                <a:latin typeface="Calibri" pitchFamily="34" charset="0"/>
              </a:rPr>
              <a:t>El valor </a:t>
            </a:r>
            <a:r>
              <a:rPr lang="en-US" dirty="0" err="1" smtClean="0">
                <a:solidFill>
                  <a:schemeClr val="tx1"/>
                </a:solidFill>
                <a:latin typeface="Calibri" pitchFamily="34" charset="0"/>
              </a:rPr>
              <a:t>más</a:t>
            </a:r>
            <a:r>
              <a:rPr lang="en-US" dirty="0" smtClean="0">
                <a:solidFill>
                  <a:schemeClr val="tx1"/>
                </a:solidFill>
                <a:latin typeface="Calibri" pitchFamily="34" charset="0"/>
              </a:rPr>
              <a:t> alto </a:t>
            </a:r>
            <a:r>
              <a:rPr lang="en-US" dirty="0" err="1" smtClean="0">
                <a:solidFill>
                  <a:schemeClr val="tx1"/>
                </a:solidFill>
                <a:latin typeface="Calibri" pitchFamily="34" charset="0"/>
              </a:rPr>
              <a:t>despues</a:t>
            </a:r>
            <a:r>
              <a:rPr lang="en-US" dirty="0" smtClean="0">
                <a:solidFill>
                  <a:schemeClr val="tx1"/>
                </a:solidFill>
                <a:latin typeface="Calibri" pitchFamily="34" charset="0"/>
              </a:rPr>
              <a:t> de </a:t>
            </a:r>
            <a:r>
              <a:rPr lang="en-US" dirty="0" err="1" smtClean="0">
                <a:solidFill>
                  <a:schemeClr val="tx1"/>
                </a:solidFill>
                <a:latin typeface="Calibri" pitchFamily="34" charset="0"/>
              </a:rPr>
              <a:t>descartar</a:t>
            </a:r>
            <a:r>
              <a:rPr lang="en-US" dirty="0" smtClean="0">
                <a:solidFill>
                  <a:schemeClr val="tx1"/>
                </a:solidFill>
                <a:latin typeface="Calibri" pitchFamily="34" charset="0"/>
              </a:rPr>
              <a:t>  el 5</a:t>
            </a:r>
            <a:r>
              <a:rPr lang="en-US" dirty="0">
                <a:solidFill>
                  <a:schemeClr val="tx1"/>
                </a:solidFill>
                <a:latin typeface="Calibri" pitchFamily="34" charset="0"/>
              </a:rPr>
              <a:t>% </a:t>
            </a:r>
            <a:r>
              <a:rPr lang="en-US" dirty="0" smtClean="0">
                <a:solidFill>
                  <a:schemeClr val="tx1"/>
                </a:solidFill>
                <a:latin typeface="Calibri" pitchFamily="34" charset="0"/>
              </a:rPr>
              <a:t>de los </a:t>
            </a:r>
            <a:r>
              <a:rPr lang="en-US" dirty="0" err="1" smtClean="0">
                <a:solidFill>
                  <a:schemeClr val="tx1"/>
                </a:solidFill>
                <a:latin typeface="Calibri" pitchFamily="34" charset="0"/>
              </a:rPr>
              <a:t>valores</a:t>
            </a:r>
            <a:r>
              <a:rPr lang="en-US" dirty="0" smtClean="0">
                <a:solidFill>
                  <a:schemeClr val="tx1"/>
                </a:solidFill>
                <a:latin typeface="Calibri" pitchFamily="34" charset="0"/>
              </a:rPr>
              <a:t> </a:t>
            </a:r>
            <a:r>
              <a:rPr lang="en-US" dirty="0" err="1" smtClean="0">
                <a:solidFill>
                  <a:schemeClr val="tx1"/>
                </a:solidFill>
                <a:latin typeface="Calibri" pitchFamily="34" charset="0"/>
              </a:rPr>
              <a:t>más</a:t>
            </a:r>
            <a:r>
              <a:rPr lang="en-US" dirty="0" smtClean="0">
                <a:solidFill>
                  <a:schemeClr val="tx1"/>
                </a:solidFill>
                <a:latin typeface="Calibri" pitchFamily="34" charset="0"/>
              </a:rPr>
              <a:t> altos se </a:t>
            </a:r>
            <a:r>
              <a:rPr lang="en-US" dirty="0" err="1" smtClean="0">
                <a:solidFill>
                  <a:schemeClr val="tx1"/>
                </a:solidFill>
                <a:latin typeface="Calibri" pitchFamily="34" charset="0"/>
              </a:rPr>
              <a:t>convierte</a:t>
            </a:r>
            <a:r>
              <a:rPr lang="en-US" dirty="0" smtClean="0">
                <a:solidFill>
                  <a:schemeClr val="tx1"/>
                </a:solidFill>
                <a:latin typeface="Calibri" pitchFamily="34" charset="0"/>
              </a:rPr>
              <a:t> en la </a:t>
            </a:r>
            <a:r>
              <a:rPr lang="en-US" dirty="0" err="1" smtClean="0">
                <a:solidFill>
                  <a:schemeClr val="tx1"/>
                </a:solidFill>
                <a:latin typeface="Calibri" pitchFamily="34" charset="0"/>
              </a:rPr>
              <a:t>medida</a:t>
            </a:r>
            <a:r>
              <a:rPr lang="en-US" dirty="0" smtClean="0">
                <a:solidFill>
                  <a:schemeClr val="tx1"/>
                </a:solidFill>
                <a:latin typeface="Calibri" pitchFamily="34" charset="0"/>
              </a:rPr>
              <a:t> de </a:t>
            </a:r>
            <a:r>
              <a:rPr lang="en-US" dirty="0" err="1" smtClean="0">
                <a:solidFill>
                  <a:schemeClr val="tx1"/>
                </a:solidFill>
                <a:latin typeface="Calibri" pitchFamily="34" charset="0"/>
              </a:rPr>
              <a:t>uso</a:t>
            </a:r>
            <a:r>
              <a:rPr lang="en-US" dirty="0" smtClean="0">
                <a:solidFill>
                  <a:schemeClr val="tx1"/>
                </a:solidFill>
                <a:latin typeface="Calibri" pitchFamily="34" charset="0"/>
              </a:rPr>
              <a:t> de </a:t>
            </a:r>
            <a:r>
              <a:rPr lang="en-US" dirty="0" err="1" smtClean="0">
                <a:solidFill>
                  <a:schemeClr val="tx1"/>
                </a:solidFill>
                <a:latin typeface="Calibri" pitchFamily="34" charset="0"/>
              </a:rPr>
              <a:t>ancho</a:t>
            </a:r>
            <a:r>
              <a:rPr lang="en-US" dirty="0" smtClean="0">
                <a:solidFill>
                  <a:schemeClr val="tx1"/>
                </a:solidFill>
                <a:latin typeface="Calibri" pitchFamily="34" charset="0"/>
              </a:rPr>
              <a:t> de </a:t>
            </a:r>
            <a:r>
              <a:rPr lang="en-US" dirty="0" err="1" smtClean="0">
                <a:solidFill>
                  <a:schemeClr val="tx1"/>
                </a:solidFill>
                <a:latin typeface="Calibri" pitchFamily="34" charset="0"/>
              </a:rPr>
              <a:t>banda</a:t>
            </a:r>
            <a:r>
              <a:rPr lang="en-US" dirty="0" smtClean="0">
                <a:solidFill>
                  <a:schemeClr val="tx1"/>
                </a:solidFill>
                <a:latin typeface="Calibri" pitchFamily="34" charset="0"/>
              </a:rPr>
              <a:t> a </a:t>
            </a:r>
            <a:r>
              <a:rPr lang="en-US" dirty="0" err="1" smtClean="0">
                <a:solidFill>
                  <a:schemeClr val="tx1"/>
                </a:solidFill>
                <a:latin typeface="Calibri" pitchFamily="34" charset="0"/>
              </a:rPr>
              <a:t>facturar</a:t>
            </a:r>
            <a:endParaRPr lang="en-US" dirty="0">
              <a:solidFill>
                <a:schemeClr val="tx1"/>
              </a:solidFill>
              <a:latin typeface="Calibri" pitchFamily="34" charset="0"/>
            </a:endParaRPr>
          </a:p>
        </p:txBody>
      </p:sp>
      <p:cxnSp>
        <p:nvCxnSpPr>
          <p:cNvPr id="11" name="Straight Arrow Connector 10"/>
          <p:cNvCxnSpPr/>
          <p:nvPr/>
        </p:nvCxnSpPr>
        <p:spPr>
          <a:xfrm>
            <a:off x="6865937" y="3659256"/>
            <a:ext cx="838200" cy="685800"/>
          </a:xfrm>
          <a:prstGeom prst="straightConnector1">
            <a:avLst/>
          </a:prstGeom>
          <a:ln w="15875">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flipV="1">
            <a:off x="4427537" y="3629093"/>
            <a:ext cx="2449512" cy="868362"/>
          </a:xfrm>
          <a:prstGeom prst="straightConnector1">
            <a:avLst/>
          </a:prstGeom>
          <a:ln w="15875">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TextBox 20"/>
          <p:cNvSpPr txBox="1">
            <a:spLocks noChangeArrowheads="1"/>
          </p:cNvSpPr>
          <p:nvPr/>
        </p:nvSpPr>
        <p:spPr bwMode="auto">
          <a:xfrm>
            <a:off x="6942137" y="3506856"/>
            <a:ext cx="1984375" cy="369888"/>
          </a:xfrm>
          <a:prstGeom prst="rect">
            <a:avLst/>
          </a:prstGeom>
          <a:noFill/>
          <a:ln w="9525">
            <a:noFill/>
            <a:miter lim="800000"/>
            <a:headEnd/>
            <a:tailEnd/>
          </a:ln>
        </p:spPr>
        <p:txBody>
          <a:bodyPr>
            <a:spAutoFit/>
          </a:bodyPr>
          <a:lstStyle/>
          <a:p>
            <a:r>
              <a:rPr lang="en-US" dirty="0">
                <a:solidFill>
                  <a:schemeClr val="tx1"/>
                </a:solidFill>
                <a:latin typeface="Calibri" pitchFamily="34" charset="0"/>
              </a:rPr>
              <a:t>5% </a:t>
            </a:r>
            <a:r>
              <a:rPr lang="en-US" dirty="0" smtClean="0">
                <a:solidFill>
                  <a:schemeClr val="tx1"/>
                </a:solidFill>
                <a:latin typeface="Calibri" pitchFamily="34" charset="0"/>
              </a:rPr>
              <a:t>se </a:t>
            </a:r>
            <a:r>
              <a:rPr lang="en-US" dirty="0" err="1" smtClean="0">
                <a:solidFill>
                  <a:schemeClr val="tx1"/>
                </a:solidFill>
                <a:latin typeface="Calibri" pitchFamily="34" charset="0"/>
              </a:rPr>
              <a:t>descarta</a:t>
            </a:r>
            <a:endParaRPr lang="en-US" dirty="0">
              <a:solidFill>
                <a:schemeClr val="tx1"/>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503238" y="301625"/>
            <a:ext cx="9072562" cy="1263650"/>
          </a:xfrm>
        </p:spPr>
        <p:txBody>
          <a:bodyPr>
            <a:normAutofit/>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3600" dirty="0" smtClean="0">
                <a:solidFill>
                  <a:srgbClr val="FF6309"/>
                </a:solidFill>
              </a:rPr>
              <a:t>bps vs. </a:t>
            </a:r>
            <a:r>
              <a:rPr lang="en-GB" sz="3600" dirty="0" err="1" smtClean="0">
                <a:solidFill>
                  <a:srgbClr val="FF6309"/>
                </a:solidFill>
              </a:rPr>
              <a:t>pps</a:t>
            </a:r>
            <a:r>
              <a:rPr lang="en-GB" sz="3600" dirty="0" smtClean="0">
                <a:solidFill>
                  <a:srgbClr val="FF6309"/>
                </a:solidFill>
              </a:rPr>
              <a:t> =&gt; </a:t>
            </a:r>
            <a:r>
              <a:rPr lang="en-GB" sz="3600" dirty="0" err="1" smtClean="0">
                <a:solidFill>
                  <a:srgbClr val="FF6309"/>
                </a:solidFill>
              </a:rPr>
              <a:t>tamaño</a:t>
            </a:r>
            <a:r>
              <a:rPr lang="en-GB" sz="3600" dirty="0" smtClean="0">
                <a:solidFill>
                  <a:srgbClr val="FF6309"/>
                </a:solidFill>
              </a:rPr>
              <a:t> del </a:t>
            </a:r>
            <a:r>
              <a:rPr lang="en-GB" sz="3600" dirty="0" err="1" smtClean="0">
                <a:solidFill>
                  <a:srgbClr val="FF6309"/>
                </a:solidFill>
              </a:rPr>
              <a:t>paquete</a:t>
            </a:r>
            <a:endParaRPr lang="en-GB" dirty="0" smtClean="0">
              <a:solidFill>
                <a:srgbClr val="FF6309"/>
              </a:solidFill>
            </a:endParaRPr>
          </a:p>
        </p:txBody>
      </p:sp>
      <p:pic>
        <p:nvPicPr>
          <p:cNvPr id="21507" name="Picture 2"/>
          <p:cNvPicPr>
            <a:picLocks noChangeAspect="1" noChangeArrowheads="1"/>
          </p:cNvPicPr>
          <p:nvPr/>
        </p:nvPicPr>
        <p:blipFill>
          <a:blip r:embed="rId3"/>
          <a:srcRect/>
          <a:stretch>
            <a:fillRect/>
          </a:stretch>
        </p:blipFill>
        <p:spPr bwMode="auto">
          <a:xfrm>
            <a:off x="2346324" y="1265237"/>
            <a:ext cx="6199187" cy="5279166"/>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idx="1"/>
          </p:nvPr>
        </p:nvSpPr>
        <p:spPr>
          <a:xfrm>
            <a:off x="239712" y="1646237"/>
            <a:ext cx="9224962" cy="4991100"/>
          </a:xfrm>
        </p:spPr>
        <p:txBody>
          <a:bodyPr/>
          <a:lstStyle/>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El </a:t>
            </a:r>
            <a:r>
              <a:rPr lang="en-GB" sz="2400" dirty="0" err="1" smtClean="0"/>
              <a:t>tiempo</a:t>
            </a:r>
            <a:r>
              <a:rPr lang="en-GB" sz="2400" dirty="0" smtClean="0"/>
              <a:t> </a:t>
            </a:r>
            <a:r>
              <a:rPr lang="en-GB" sz="2400" dirty="0" err="1" smtClean="0"/>
              <a:t>transcurrido</a:t>
            </a:r>
            <a:r>
              <a:rPr lang="en-GB" sz="2400" dirty="0" smtClean="0"/>
              <a:t> en </a:t>
            </a:r>
            <a:r>
              <a:rPr lang="en-GB" sz="2400" dirty="0" err="1" smtClean="0"/>
              <a:t>transmitir</a:t>
            </a:r>
            <a:r>
              <a:rPr lang="en-GB" sz="2400" dirty="0" smtClean="0"/>
              <a:t> un </a:t>
            </a:r>
            <a:r>
              <a:rPr lang="en-GB" sz="2400" dirty="0" err="1" smtClean="0"/>
              <a:t>paquete</a:t>
            </a:r>
            <a:r>
              <a:rPr lang="en-GB" sz="2400" dirty="0" smtClean="0"/>
              <a:t> de </a:t>
            </a:r>
            <a:r>
              <a:rPr lang="en-GB" sz="2400" dirty="0" err="1" smtClean="0"/>
              <a:t>fuente</a:t>
            </a:r>
            <a:r>
              <a:rPr lang="en-GB" sz="2400" dirty="0" smtClean="0"/>
              <a:t> a </a:t>
            </a:r>
            <a:r>
              <a:rPr lang="en-GB" sz="2400" dirty="0" err="1" smtClean="0"/>
              <a:t>destino</a:t>
            </a:r>
            <a:r>
              <a:rPr lang="en-GB" sz="2400" dirty="0" smtClean="0"/>
              <a:t> final</a:t>
            </a:r>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400" dirty="0" smtClean="0"/>
          </a:p>
          <a:p>
            <a:pPr marL="711200" lvl="1">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600" dirty="0" err="1" smtClean="0"/>
              <a:t>producido</a:t>
            </a:r>
            <a:r>
              <a:rPr lang="en-GB" sz="1600" dirty="0" smtClean="0"/>
              <a:t> </a:t>
            </a:r>
            <a:r>
              <a:rPr lang="en-GB" sz="1600" dirty="0" err="1" smtClean="0"/>
              <a:t>por</a:t>
            </a:r>
            <a:r>
              <a:rPr lang="en-GB" sz="1600" dirty="0" smtClean="0"/>
              <a:t> </a:t>
            </a:r>
            <a:r>
              <a:rPr lang="en-GB" sz="1600" dirty="0" err="1" smtClean="0"/>
              <a:t>una</a:t>
            </a:r>
            <a:r>
              <a:rPr lang="en-GB" sz="1600" dirty="0" smtClean="0"/>
              <a:t> </a:t>
            </a:r>
            <a:r>
              <a:rPr lang="en-GB" sz="1600" dirty="0" err="1" smtClean="0"/>
              <a:t>aplicación</a:t>
            </a:r>
            <a:r>
              <a:rPr lang="en-GB" sz="1600" dirty="0" smtClean="0"/>
              <a:t>, </a:t>
            </a:r>
            <a:r>
              <a:rPr lang="en-GB" sz="1600" dirty="0" err="1" smtClean="0"/>
              <a:t>entregado</a:t>
            </a:r>
            <a:r>
              <a:rPr lang="en-GB" sz="1600" dirty="0" smtClean="0"/>
              <a:t> al </a:t>
            </a:r>
            <a:r>
              <a:rPr lang="en-GB" sz="1600" dirty="0" err="1" smtClean="0"/>
              <a:t>sistema</a:t>
            </a:r>
            <a:r>
              <a:rPr lang="en-GB" sz="1600" dirty="0" smtClean="0"/>
              <a:t> </a:t>
            </a:r>
            <a:r>
              <a:rPr lang="en-GB" sz="1600" dirty="0" err="1" smtClean="0"/>
              <a:t>operativo</a:t>
            </a:r>
            <a:r>
              <a:rPr lang="en-GB" sz="1600" dirty="0" smtClean="0"/>
              <a:t>, </a:t>
            </a:r>
          </a:p>
          <a:p>
            <a:pPr marL="711200" lvl="1">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600" dirty="0" err="1" smtClean="0"/>
              <a:t>pasado</a:t>
            </a:r>
            <a:r>
              <a:rPr lang="en-GB" sz="1600" dirty="0" smtClean="0"/>
              <a:t> a la </a:t>
            </a:r>
            <a:r>
              <a:rPr lang="en-GB" sz="1600" dirty="0" err="1" smtClean="0"/>
              <a:t>tarjeta</a:t>
            </a:r>
            <a:r>
              <a:rPr lang="en-GB" sz="1600" dirty="0" smtClean="0"/>
              <a:t> de red, </a:t>
            </a:r>
            <a:r>
              <a:rPr lang="en-GB" sz="1600" dirty="0" err="1" smtClean="0"/>
              <a:t>codificado</a:t>
            </a:r>
            <a:r>
              <a:rPr lang="en-GB" sz="1600" dirty="0" smtClean="0"/>
              <a:t>, </a:t>
            </a:r>
          </a:p>
          <a:p>
            <a:pPr marL="711200" lvl="1">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600" dirty="0" err="1" smtClean="0"/>
              <a:t>transmitido</a:t>
            </a:r>
            <a:r>
              <a:rPr lang="en-GB" sz="1600" dirty="0" smtClean="0"/>
              <a:t> </a:t>
            </a:r>
            <a:r>
              <a:rPr lang="en-GB" sz="1600" dirty="0" err="1" smtClean="0"/>
              <a:t>por</a:t>
            </a:r>
            <a:r>
              <a:rPr lang="en-GB" sz="1600" dirty="0" smtClean="0"/>
              <a:t> el </a:t>
            </a:r>
            <a:r>
              <a:rPr lang="en-GB" sz="1600" dirty="0" err="1" smtClean="0"/>
              <a:t>medio</a:t>
            </a:r>
            <a:r>
              <a:rPr lang="en-GB" sz="1600" dirty="0" smtClean="0"/>
              <a:t> </a:t>
            </a:r>
            <a:r>
              <a:rPr lang="en-GB" sz="1600" dirty="0" err="1" smtClean="0"/>
              <a:t>físico</a:t>
            </a:r>
            <a:r>
              <a:rPr lang="en-GB" sz="1600" dirty="0" smtClean="0"/>
              <a:t>,</a:t>
            </a:r>
          </a:p>
          <a:p>
            <a:pPr marL="711200" lvl="1">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600" dirty="0" err="1" smtClean="0"/>
              <a:t>recibido</a:t>
            </a:r>
            <a:r>
              <a:rPr lang="en-GB" sz="1600" dirty="0" smtClean="0"/>
              <a:t> </a:t>
            </a:r>
            <a:r>
              <a:rPr lang="en-GB" sz="1600" dirty="0" err="1" smtClean="0"/>
              <a:t>por</a:t>
            </a:r>
            <a:r>
              <a:rPr lang="en-GB" sz="1600" dirty="0" smtClean="0"/>
              <a:t> un </a:t>
            </a:r>
            <a:r>
              <a:rPr lang="en-GB" sz="1600" dirty="0" err="1" smtClean="0"/>
              <a:t>equipo</a:t>
            </a:r>
            <a:r>
              <a:rPr lang="en-GB" sz="1600" dirty="0" smtClean="0"/>
              <a:t> </a:t>
            </a:r>
            <a:r>
              <a:rPr lang="en-GB" sz="1600" dirty="0" err="1" smtClean="0"/>
              <a:t>intermedio</a:t>
            </a:r>
            <a:r>
              <a:rPr lang="en-GB" sz="1600" dirty="0" smtClean="0"/>
              <a:t> (switch, router), </a:t>
            </a:r>
            <a:r>
              <a:rPr lang="en-GB" sz="1600" dirty="0" err="1" smtClean="0"/>
              <a:t>analizado</a:t>
            </a:r>
            <a:r>
              <a:rPr lang="en-GB" sz="1600" dirty="0" smtClean="0"/>
              <a:t>, </a:t>
            </a:r>
          </a:p>
          <a:p>
            <a:pPr marL="711200" lvl="1">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600" dirty="0" err="1" smtClean="0"/>
              <a:t>retransmitido</a:t>
            </a:r>
            <a:r>
              <a:rPr lang="en-GB" sz="1600" dirty="0" smtClean="0"/>
              <a:t> en </a:t>
            </a:r>
            <a:r>
              <a:rPr lang="en-GB" sz="1600" dirty="0" err="1" smtClean="0"/>
              <a:t>otro</a:t>
            </a:r>
            <a:r>
              <a:rPr lang="en-GB" sz="1600" dirty="0" smtClean="0"/>
              <a:t> </a:t>
            </a:r>
            <a:r>
              <a:rPr lang="en-GB" sz="1600" dirty="0" err="1" smtClean="0"/>
              <a:t>medio</a:t>
            </a:r>
            <a:r>
              <a:rPr lang="en-GB" sz="1600" dirty="0" smtClean="0"/>
              <a:t>...etc., etc.</a:t>
            </a:r>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800" i="1"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La </a:t>
            </a:r>
            <a:r>
              <a:rPr lang="en-GB" sz="2400" dirty="0" err="1" smtClean="0"/>
              <a:t>medición</a:t>
            </a:r>
            <a:r>
              <a:rPr lang="en-GB" sz="2400" dirty="0" smtClean="0"/>
              <a:t> </a:t>
            </a:r>
            <a:r>
              <a:rPr lang="en-GB" sz="2400" dirty="0" err="1" smtClean="0"/>
              <a:t>más</a:t>
            </a:r>
            <a:r>
              <a:rPr lang="en-GB" sz="2400" dirty="0" smtClean="0"/>
              <a:t> </a:t>
            </a:r>
            <a:r>
              <a:rPr lang="en-GB" sz="2400" dirty="0" err="1" smtClean="0"/>
              <a:t>común</a:t>
            </a:r>
            <a:r>
              <a:rPr lang="en-GB" sz="2400" dirty="0" smtClean="0"/>
              <a:t> </a:t>
            </a:r>
            <a:r>
              <a:rPr lang="en-GB" sz="2400" dirty="0" err="1" smtClean="0"/>
              <a:t>es</a:t>
            </a:r>
            <a:r>
              <a:rPr lang="en-GB" sz="2400" dirty="0" smtClean="0"/>
              <a:t> de </a:t>
            </a:r>
            <a:r>
              <a:rPr lang="en-GB" sz="2400" dirty="0" err="1" smtClean="0"/>
              <a:t>ida</a:t>
            </a:r>
            <a:r>
              <a:rPr lang="en-GB" sz="2400" dirty="0" smtClean="0"/>
              <a:t> y </a:t>
            </a:r>
            <a:r>
              <a:rPr lang="en-GB" sz="2400" dirty="0" err="1" smtClean="0"/>
              <a:t>vuelta</a:t>
            </a:r>
            <a:r>
              <a:rPr lang="en-GB" sz="2400" dirty="0" smtClean="0"/>
              <a:t> (RTT) </a:t>
            </a:r>
          </a:p>
          <a:p>
            <a:pPr marL="1122362" lvl="2"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200" dirty="0" smtClean="0"/>
              <a:t>El </a:t>
            </a:r>
            <a:r>
              <a:rPr lang="en-GB" sz="2200" dirty="0" err="1" smtClean="0"/>
              <a:t>utilitario</a:t>
            </a:r>
            <a:r>
              <a:rPr lang="en-GB" sz="2200" dirty="0" smtClean="0"/>
              <a:t> </a:t>
            </a:r>
            <a:r>
              <a:rPr lang="en-GB" sz="2200" i="1" dirty="0" smtClean="0"/>
              <a:t>ping </a:t>
            </a:r>
            <a:r>
              <a:rPr lang="en-GB" sz="2200" dirty="0" smtClean="0"/>
              <a:t>se </a:t>
            </a:r>
            <a:r>
              <a:rPr lang="en-GB" sz="2200" dirty="0" err="1" smtClean="0"/>
              <a:t>usa</a:t>
            </a:r>
            <a:r>
              <a:rPr lang="en-GB" sz="2200" dirty="0" smtClean="0"/>
              <a:t> </a:t>
            </a:r>
            <a:r>
              <a:rPr lang="en-GB" sz="2200" dirty="0" err="1" smtClean="0"/>
              <a:t>para</a:t>
            </a:r>
            <a:r>
              <a:rPr lang="en-GB" sz="2200" dirty="0" smtClean="0"/>
              <a:t> </a:t>
            </a:r>
            <a:r>
              <a:rPr lang="en-GB" sz="2200" dirty="0" err="1" smtClean="0"/>
              <a:t>medir</a:t>
            </a:r>
            <a:r>
              <a:rPr lang="en-GB" sz="2200" dirty="0" smtClean="0"/>
              <a:t> </a:t>
            </a:r>
            <a:r>
              <a:rPr lang="en-GB" sz="2200" dirty="0" err="1" smtClean="0"/>
              <a:t>esta</a:t>
            </a:r>
            <a:r>
              <a:rPr lang="en-GB" sz="2200" dirty="0" smtClean="0"/>
              <a:t> variable</a:t>
            </a:r>
          </a:p>
        </p:txBody>
      </p:sp>
      <p:sp>
        <p:nvSpPr>
          <p:cNvPr id="37890"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dirty="0" err="1" smtClean="0">
                <a:solidFill>
                  <a:srgbClr val="FF6309"/>
                </a:solidFill>
              </a:rPr>
              <a:t>Retardo</a:t>
            </a:r>
            <a:r>
              <a:rPr lang="en-GB" dirty="0" smtClean="0">
                <a:solidFill>
                  <a:srgbClr val="FF6309"/>
                </a:solidFill>
              </a:rPr>
              <a:t> </a:t>
            </a:r>
            <a:r>
              <a:rPr lang="en-GB" dirty="0" err="1" smtClean="0">
                <a:solidFill>
                  <a:srgbClr val="FF6309"/>
                </a:solidFill>
              </a:rPr>
              <a:t>extremo</a:t>
            </a:r>
            <a:r>
              <a:rPr lang="en-GB" dirty="0" smtClean="0">
                <a:solidFill>
                  <a:srgbClr val="FF6309"/>
                </a:solidFill>
              </a:rPr>
              <a:t>-a-</a:t>
            </a:r>
            <a:r>
              <a:rPr lang="en-GB" dirty="0" err="1" smtClean="0">
                <a:solidFill>
                  <a:srgbClr val="FF6309"/>
                </a:solidFill>
              </a:rPr>
              <a:t>extremo</a:t>
            </a:r>
            <a:endParaRPr lang="en-GB" dirty="0" smtClean="0">
              <a:solidFill>
                <a:srgbClr val="FF6309"/>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Grp="1" noChangeArrowheads="1"/>
          </p:cNvSpPr>
          <p:nvPr>
            <p:ph type="title"/>
          </p:nvPr>
        </p:nvSpPr>
        <p:spPr>
          <a:xfrm>
            <a:off x="503238" y="279400"/>
            <a:ext cx="9070975" cy="130492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Medición histórica de Retardo</a:t>
            </a:r>
          </a:p>
        </p:txBody>
      </p:sp>
      <p:pic>
        <p:nvPicPr>
          <p:cNvPr id="23555" name="Picture 2"/>
          <p:cNvPicPr>
            <a:picLocks noChangeAspect="1" noChangeArrowheads="1"/>
          </p:cNvPicPr>
          <p:nvPr/>
        </p:nvPicPr>
        <p:blipFill>
          <a:blip r:embed="rId3"/>
          <a:srcRect/>
          <a:stretch>
            <a:fillRect/>
          </a:stretch>
        </p:blipFill>
        <p:spPr bwMode="auto">
          <a:xfrm>
            <a:off x="925513" y="2103438"/>
            <a:ext cx="8099425" cy="357505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idx="1"/>
          </p:nvPr>
        </p:nvSpPr>
        <p:spPr>
          <a:xfrm>
            <a:off x="503238" y="1768475"/>
            <a:ext cx="9070975" cy="4899025"/>
          </a:xfrm>
        </p:spPr>
        <p:txBody>
          <a:bodyPr/>
          <a:lstStyle/>
          <a:p>
            <a:pPr marL="428625">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smtClean="0"/>
              <a:t>Componentes del retardo extremo a extremo:</a:t>
            </a:r>
          </a:p>
          <a:p>
            <a:pPr marL="1292225" lvl="2" indent="-214313">
              <a:lnSpc>
                <a:spcPct val="106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Retardo de Procesamiento</a:t>
            </a:r>
          </a:p>
          <a:p>
            <a:pPr marL="1292225" lvl="2" indent="-214313">
              <a:lnSpc>
                <a:spcPct val="106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Retardo de Colas</a:t>
            </a:r>
          </a:p>
          <a:p>
            <a:pPr marL="1292225" lvl="2" indent="-214313">
              <a:lnSpc>
                <a:spcPct val="106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Retardo de Transmisión </a:t>
            </a:r>
          </a:p>
          <a:p>
            <a:pPr marL="1292225" lvl="2" indent="-214313">
              <a:lnSpc>
                <a:spcPct val="106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Retardo de Propagación</a:t>
            </a:r>
          </a:p>
        </p:txBody>
      </p:sp>
      <p:sp>
        <p:nvSpPr>
          <p:cNvPr id="41986"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Tipos de Retardo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idx="1"/>
          </p:nvPr>
        </p:nvSpPr>
        <p:spPr>
          <a:xfrm>
            <a:off x="503238" y="1570038"/>
            <a:ext cx="9072562" cy="4724400"/>
          </a:xfrm>
        </p:spPr>
        <p:txBody>
          <a:bodyPr/>
          <a:lstStyle/>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err="1" smtClean="0"/>
              <a:t>Tiempo</a:t>
            </a:r>
            <a:r>
              <a:rPr lang="en-GB" dirty="0" smtClean="0"/>
              <a:t> </a:t>
            </a:r>
            <a:r>
              <a:rPr lang="en-GB" dirty="0" err="1" smtClean="0"/>
              <a:t>requerido</a:t>
            </a:r>
            <a:r>
              <a:rPr lang="en-GB" dirty="0" smtClean="0"/>
              <a:t> en </a:t>
            </a:r>
            <a:r>
              <a:rPr lang="en-GB" dirty="0" err="1" smtClean="0"/>
              <a:t>analizar</a:t>
            </a:r>
            <a:r>
              <a:rPr lang="en-GB" dirty="0" smtClean="0"/>
              <a:t> el </a:t>
            </a:r>
            <a:r>
              <a:rPr lang="en-GB" dirty="0" err="1" smtClean="0"/>
              <a:t>encabezado</a:t>
            </a:r>
            <a:r>
              <a:rPr lang="en-GB" dirty="0" smtClean="0"/>
              <a:t> y </a:t>
            </a:r>
            <a:r>
              <a:rPr lang="en-GB" dirty="0" err="1" smtClean="0"/>
              <a:t>decidir</a:t>
            </a:r>
            <a:r>
              <a:rPr lang="en-GB" dirty="0" smtClean="0"/>
              <a:t> a </a:t>
            </a:r>
            <a:r>
              <a:rPr lang="en-GB" dirty="0" err="1" smtClean="0"/>
              <a:t>dónde</a:t>
            </a:r>
            <a:r>
              <a:rPr lang="en-GB" dirty="0" smtClean="0"/>
              <a:t> </a:t>
            </a:r>
            <a:r>
              <a:rPr lang="en-GB" dirty="0" err="1" smtClean="0"/>
              <a:t>enviar</a:t>
            </a:r>
            <a:r>
              <a:rPr lang="en-GB" dirty="0" smtClean="0"/>
              <a:t> el </a:t>
            </a:r>
            <a:r>
              <a:rPr lang="en-GB" dirty="0" err="1" smtClean="0"/>
              <a:t>paquete</a:t>
            </a:r>
            <a:r>
              <a:rPr lang="en-GB" dirty="0" smtClean="0"/>
              <a:t> </a:t>
            </a:r>
          </a:p>
          <a:p>
            <a:pPr marL="711200" lvl="1">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a:t>
            </a:r>
            <a:r>
              <a:rPr lang="en-GB" dirty="0" err="1" smtClean="0"/>
              <a:t>ej</a:t>
            </a:r>
            <a:r>
              <a:rPr lang="en-GB" dirty="0" smtClean="0"/>
              <a:t>. </a:t>
            </a:r>
            <a:r>
              <a:rPr lang="en-GB" dirty="0" err="1" smtClean="0"/>
              <a:t>decisión</a:t>
            </a:r>
            <a:r>
              <a:rPr lang="en-GB" dirty="0" smtClean="0"/>
              <a:t> de </a:t>
            </a:r>
            <a:r>
              <a:rPr lang="en-GB" dirty="0" err="1" smtClean="0"/>
              <a:t>enrutamiento</a:t>
            </a:r>
            <a:r>
              <a:rPr lang="en-GB" dirty="0" smtClean="0"/>
              <a:t>)</a:t>
            </a:r>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En un </a:t>
            </a:r>
            <a:r>
              <a:rPr lang="en-GB" dirty="0" err="1" smtClean="0"/>
              <a:t>enrutador</a:t>
            </a:r>
            <a:r>
              <a:rPr lang="en-GB" dirty="0" smtClean="0"/>
              <a:t>, </a:t>
            </a:r>
            <a:r>
              <a:rPr lang="en-GB" dirty="0" err="1" smtClean="0"/>
              <a:t>depende</a:t>
            </a:r>
            <a:r>
              <a:rPr lang="en-GB" dirty="0" smtClean="0"/>
              <a:t> de</a:t>
            </a:r>
          </a:p>
          <a:p>
            <a:pPr marL="1122362" lvl="2"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err="1" smtClean="0"/>
              <a:t>número</a:t>
            </a:r>
            <a:r>
              <a:rPr lang="en-GB" dirty="0" smtClean="0"/>
              <a:t> de </a:t>
            </a:r>
            <a:r>
              <a:rPr lang="en-GB" dirty="0" err="1" smtClean="0"/>
              <a:t>entradas</a:t>
            </a:r>
            <a:r>
              <a:rPr lang="en-GB" dirty="0" smtClean="0"/>
              <a:t> en la </a:t>
            </a:r>
            <a:r>
              <a:rPr lang="en-GB" dirty="0" err="1" smtClean="0"/>
              <a:t>tabla</a:t>
            </a:r>
            <a:r>
              <a:rPr lang="en-GB" dirty="0" smtClean="0"/>
              <a:t> de </a:t>
            </a:r>
            <a:r>
              <a:rPr lang="en-GB" dirty="0" err="1" smtClean="0"/>
              <a:t>rutas</a:t>
            </a:r>
            <a:r>
              <a:rPr lang="en-GB" dirty="0" smtClean="0"/>
              <a:t>, </a:t>
            </a:r>
          </a:p>
          <a:p>
            <a:pPr marL="1122362" lvl="2"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err="1" smtClean="0"/>
              <a:t>implementación</a:t>
            </a:r>
            <a:r>
              <a:rPr lang="en-GB" dirty="0" smtClean="0"/>
              <a:t> (</a:t>
            </a:r>
            <a:r>
              <a:rPr lang="en-GB" dirty="0" err="1" smtClean="0"/>
              <a:t>estructuras</a:t>
            </a:r>
            <a:r>
              <a:rPr lang="en-GB" dirty="0" smtClean="0"/>
              <a:t> de </a:t>
            </a:r>
            <a:r>
              <a:rPr lang="en-GB" dirty="0" err="1" smtClean="0"/>
              <a:t>datos</a:t>
            </a:r>
            <a:r>
              <a:rPr lang="en-GB" dirty="0" smtClean="0"/>
              <a:t>), </a:t>
            </a:r>
          </a:p>
          <a:p>
            <a:pPr marL="1122362" lvl="2"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err="1" smtClean="0"/>
              <a:t>recursos</a:t>
            </a:r>
            <a:r>
              <a:rPr lang="en-GB" dirty="0" smtClean="0"/>
              <a:t> del </a:t>
            </a:r>
            <a:r>
              <a:rPr lang="en-GB" dirty="0" err="1" smtClean="0"/>
              <a:t>dispositivo</a:t>
            </a:r>
            <a:endParaRPr lang="en-GB" dirty="0" smtClean="0"/>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err="1" smtClean="0"/>
              <a:t>Puede</a:t>
            </a:r>
            <a:r>
              <a:rPr lang="en-GB" dirty="0" smtClean="0"/>
              <a:t> </a:t>
            </a:r>
            <a:r>
              <a:rPr lang="en-GB" dirty="0" err="1" smtClean="0"/>
              <a:t>incluir</a:t>
            </a:r>
            <a:r>
              <a:rPr lang="en-GB" dirty="0" smtClean="0"/>
              <a:t> la </a:t>
            </a:r>
            <a:r>
              <a:rPr lang="en-GB" dirty="0" err="1" smtClean="0"/>
              <a:t>verificación</a:t>
            </a:r>
            <a:r>
              <a:rPr lang="en-GB" dirty="0" smtClean="0"/>
              <a:t> de </a:t>
            </a:r>
            <a:r>
              <a:rPr lang="en-GB" dirty="0" err="1" smtClean="0"/>
              <a:t>errores</a:t>
            </a:r>
            <a:endParaRPr lang="en-GB" dirty="0" smtClean="0"/>
          </a:p>
        </p:txBody>
      </p:sp>
      <p:sp>
        <p:nvSpPr>
          <p:cNvPr id="44034"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Retardo de Procesamiento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idx="1"/>
          </p:nvPr>
        </p:nvSpPr>
        <p:spPr>
          <a:xfrm>
            <a:off x="503238" y="1768475"/>
            <a:ext cx="9072562" cy="4991100"/>
          </a:xfrm>
        </p:spPr>
        <p:txBody>
          <a:bodyPr/>
          <a:lstStyle/>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Tiempo en que el paquete espera en un </a:t>
            </a:r>
            <a:r>
              <a:rPr lang="en-GB" i="1" smtClean="0"/>
              <a:t>búfer</a:t>
            </a:r>
            <a:r>
              <a:rPr lang="en-GB" smtClean="0"/>
              <a:t> hasta ser transmitido</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El número de paquetes esperando en cola dependerá de la intensidad y la naturaleza del tráfico</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Los algoritmos de colas en los enrutadores intentan adaptar estos retardos a ciertas preferencias, o imponer un uso equitativo</a:t>
            </a:r>
          </a:p>
        </p:txBody>
      </p:sp>
      <p:sp>
        <p:nvSpPr>
          <p:cNvPr id="46082"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Retardo de Colas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idx="1"/>
          </p:nvPr>
        </p:nvSpPr>
        <p:spPr>
          <a:xfrm>
            <a:off x="503238" y="1768475"/>
            <a:ext cx="9072562" cy="5629275"/>
          </a:xfrm>
        </p:spPr>
        <p:txBody>
          <a:bodyPr/>
          <a:lstStyle/>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Tiempo</a:t>
            </a:r>
            <a:r>
              <a:rPr lang="en-GB" sz="2400" dirty="0" smtClean="0"/>
              <a:t> </a:t>
            </a:r>
            <a:r>
              <a:rPr lang="en-GB" sz="2400" dirty="0" err="1" smtClean="0"/>
              <a:t>requerido</a:t>
            </a:r>
            <a:r>
              <a:rPr lang="en-GB" sz="2400" dirty="0" smtClean="0"/>
              <a:t> </a:t>
            </a:r>
            <a:r>
              <a:rPr lang="en-GB" sz="2400" dirty="0" err="1" smtClean="0"/>
              <a:t>para</a:t>
            </a:r>
            <a:r>
              <a:rPr lang="en-GB" sz="2400" dirty="0" smtClean="0"/>
              <a:t> </a:t>
            </a:r>
            <a:r>
              <a:rPr lang="en-GB" sz="2400" dirty="0" err="1" smtClean="0"/>
              <a:t>pasar</a:t>
            </a:r>
            <a:r>
              <a:rPr lang="en-GB" sz="2400" dirty="0" smtClean="0"/>
              <a:t> </a:t>
            </a:r>
            <a:r>
              <a:rPr lang="en-GB" sz="2400" dirty="0" err="1" smtClean="0"/>
              <a:t>todos</a:t>
            </a:r>
            <a:r>
              <a:rPr lang="en-GB" sz="2400" dirty="0" smtClean="0"/>
              <a:t> los bits de un </a:t>
            </a:r>
            <a:r>
              <a:rPr lang="en-GB" sz="2400" dirty="0" err="1" smtClean="0"/>
              <a:t>paquete</a:t>
            </a:r>
            <a:r>
              <a:rPr lang="en-GB" sz="2400" dirty="0" smtClean="0"/>
              <a:t> a </a:t>
            </a:r>
            <a:r>
              <a:rPr lang="en-GB" sz="2400" dirty="0" err="1" smtClean="0"/>
              <a:t>través</a:t>
            </a:r>
            <a:r>
              <a:rPr lang="en-GB" sz="2400" dirty="0" smtClean="0"/>
              <a:t> del </a:t>
            </a:r>
            <a:r>
              <a:rPr lang="en-GB" sz="2400" dirty="0" err="1" smtClean="0"/>
              <a:t>medio</a:t>
            </a:r>
            <a:r>
              <a:rPr lang="en-GB" sz="2400" dirty="0" smtClean="0"/>
              <a:t> de </a:t>
            </a:r>
            <a:r>
              <a:rPr lang="en-GB" sz="2400" dirty="0" err="1" smtClean="0"/>
              <a:t>transmisión</a:t>
            </a:r>
            <a:endParaRPr lang="en-GB" sz="2400"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400"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                        d = L/R</a:t>
            </a:r>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400" dirty="0" smtClean="0"/>
          </a:p>
          <a:p>
            <a:pPr marL="1285875" lvl="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R= </a:t>
            </a:r>
            <a:r>
              <a:rPr lang="en-GB" dirty="0" err="1" smtClean="0"/>
              <a:t>tasa</a:t>
            </a:r>
            <a:r>
              <a:rPr lang="en-GB" dirty="0" smtClean="0"/>
              <a:t> de bits,  </a:t>
            </a:r>
            <a:r>
              <a:rPr lang="en-GB" sz="1800" dirty="0" smtClean="0"/>
              <a:t>(</a:t>
            </a:r>
            <a:r>
              <a:rPr lang="es-ES" sz="1800" dirty="0" smtClean="0"/>
              <a:t>o velocidad de transferencia de datos</a:t>
            </a:r>
            <a:r>
              <a:rPr lang="en-GB" sz="1800" dirty="0" smtClean="0"/>
              <a:t>)</a:t>
            </a:r>
            <a:endParaRPr lang="en-GB" dirty="0" smtClean="0"/>
          </a:p>
          <a:p>
            <a:pPr marL="1285875" lvl="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L=</a:t>
            </a:r>
            <a:r>
              <a:rPr lang="en-GB" dirty="0" err="1" smtClean="0"/>
              <a:t>Longitud</a:t>
            </a:r>
            <a:r>
              <a:rPr lang="en-GB" dirty="0" smtClean="0"/>
              <a:t> del </a:t>
            </a:r>
            <a:r>
              <a:rPr lang="en-GB" dirty="0" err="1" smtClean="0"/>
              <a:t>paquete</a:t>
            </a:r>
            <a:r>
              <a:rPr lang="en-GB" dirty="0" smtClean="0"/>
              <a:t>, </a:t>
            </a:r>
          </a:p>
          <a:p>
            <a:pPr marL="1285875" lvl="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d = </a:t>
            </a:r>
            <a:r>
              <a:rPr lang="en-GB" dirty="0" err="1" smtClean="0"/>
              <a:t>retardo</a:t>
            </a:r>
            <a:endParaRPr lang="en-GB"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smtClean="0"/>
              <a:t>Para </a:t>
            </a:r>
            <a:r>
              <a:rPr lang="en-GB" sz="2000" dirty="0" err="1" smtClean="0"/>
              <a:t>transmitir</a:t>
            </a:r>
            <a:r>
              <a:rPr lang="en-GB" sz="2000" dirty="0" smtClean="0"/>
              <a:t> 1024 bits </a:t>
            </a:r>
            <a:r>
              <a:rPr lang="en-GB" sz="2000" dirty="0" err="1" smtClean="0"/>
              <a:t>utilizando</a:t>
            </a:r>
            <a:r>
              <a:rPr lang="en-GB" sz="2000" dirty="0" smtClean="0"/>
              <a:t> Fast Ethernet (100 Mbps):</a:t>
            </a:r>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smtClean="0"/>
              <a:t>   </a:t>
            </a:r>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smtClean="0"/>
              <a:t>                   </a:t>
            </a:r>
            <a:r>
              <a:rPr lang="en-GB" sz="1800" dirty="0" smtClean="0"/>
              <a:t>d = 1024/1x10e8 = 10.24 </a:t>
            </a:r>
            <a:r>
              <a:rPr lang="en-GB" sz="1800" dirty="0" err="1" smtClean="0"/>
              <a:t>microsegundos</a:t>
            </a:r>
            <a:endParaRPr lang="en-GB" sz="1800" dirty="0" smtClean="0"/>
          </a:p>
        </p:txBody>
      </p:sp>
      <p:sp>
        <p:nvSpPr>
          <p:cNvPr id="48130"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Retardo de Transmisión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Grp="1" noChangeArrowheads="1"/>
          </p:cNvSpPr>
          <p:nvPr>
            <p:ph idx="1"/>
          </p:nvPr>
        </p:nvSpPr>
        <p:spPr>
          <a:xfrm>
            <a:off x="503238" y="1768475"/>
            <a:ext cx="9072562" cy="4991100"/>
          </a:xfrm>
        </p:spPr>
        <p:txBody>
          <a:bodyPr/>
          <a:lstStyle/>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Una</a:t>
            </a:r>
            <a:r>
              <a:rPr lang="en-GB" sz="2400" dirty="0" smtClean="0"/>
              <a:t> </a:t>
            </a:r>
            <a:r>
              <a:rPr lang="en-GB" sz="2400" dirty="0" err="1" smtClean="0"/>
              <a:t>vez</a:t>
            </a:r>
            <a:r>
              <a:rPr lang="en-GB" sz="2400" dirty="0" smtClean="0"/>
              <a:t> </a:t>
            </a:r>
            <a:r>
              <a:rPr lang="en-GB" sz="2400" dirty="0" err="1" smtClean="0"/>
              <a:t>que</a:t>
            </a:r>
            <a:r>
              <a:rPr lang="en-GB" sz="2400" dirty="0" smtClean="0"/>
              <a:t> el bit de </a:t>
            </a:r>
            <a:r>
              <a:rPr lang="en-GB" sz="2400" dirty="0" err="1" smtClean="0"/>
              <a:t>dato</a:t>
            </a:r>
            <a:r>
              <a:rPr lang="en-GB" sz="2400" dirty="0" smtClean="0"/>
              <a:t> </a:t>
            </a:r>
            <a:r>
              <a:rPr lang="en-GB" sz="2400" dirty="0" err="1" smtClean="0"/>
              <a:t>entra</a:t>
            </a:r>
            <a:r>
              <a:rPr lang="en-GB" sz="2400" dirty="0" smtClean="0"/>
              <a:t> al </a:t>
            </a:r>
            <a:r>
              <a:rPr lang="en-GB" sz="2400" dirty="0" err="1" smtClean="0"/>
              <a:t>medio</a:t>
            </a:r>
            <a:r>
              <a:rPr lang="en-GB" sz="2400" dirty="0" smtClean="0"/>
              <a:t> </a:t>
            </a:r>
            <a:r>
              <a:rPr lang="en-GB" sz="2400" dirty="0" err="1" smtClean="0"/>
              <a:t>físico</a:t>
            </a:r>
            <a:r>
              <a:rPr lang="en-GB" sz="2400" dirty="0" smtClean="0"/>
              <a:t>, el </a:t>
            </a:r>
            <a:r>
              <a:rPr lang="en-GB" sz="2400" dirty="0" err="1" smtClean="0"/>
              <a:t>tiempo</a:t>
            </a:r>
            <a:r>
              <a:rPr lang="en-GB" sz="2400" dirty="0" smtClean="0"/>
              <a:t> </a:t>
            </a:r>
            <a:r>
              <a:rPr lang="en-GB" sz="2400" dirty="0" err="1" smtClean="0"/>
              <a:t>transcurrido</a:t>
            </a:r>
            <a:r>
              <a:rPr lang="en-GB" sz="2400" dirty="0" smtClean="0"/>
              <a:t> en </a:t>
            </a:r>
            <a:r>
              <a:rPr lang="en-GB" sz="2400" dirty="0" err="1" smtClean="0"/>
              <a:t>su</a:t>
            </a:r>
            <a:r>
              <a:rPr lang="en-GB" sz="2400" dirty="0" smtClean="0"/>
              <a:t> </a:t>
            </a:r>
            <a:r>
              <a:rPr lang="en-GB" sz="2400" dirty="0" err="1" smtClean="0"/>
              <a:t>propagación</a:t>
            </a:r>
            <a:r>
              <a:rPr lang="en-GB" sz="2400" dirty="0" smtClean="0"/>
              <a:t> </a:t>
            </a:r>
            <a:r>
              <a:rPr lang="en-GB" sz="2400" dirty="0" err="1" smtClean="0"/>
              <a:t>hasta</a:t>
            </a:r>
            <a:r>
              <a:rPr lang="en-GB" sz="2400" dirty="0" smtClean="0"/>
              <a:t> el final del </a:t>
            </a:r>
            <a:r>
              <a:rPr lang="en-GB" sz="2400" dirty="0" err="1" smtClean="0"/>
              <a:t>medio</a:t>
            </a:r>
            <a:endParaRPr lang="en-GB" sz="2400"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400" dirty="0" smtClean="0"/>
          </a:p>
          <a:p>
            <a:pPr marL="428625">
              <a:lnSpc>
                <a:spcPct val="104000"/>
              </a:lnSpc>
              <a:buClr>
                <a:srgbClr val="000000"/>
              </a:buCl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La </a:t>
            </a:r>
            <a:r>
              <a:rPr lang="en-GB" sz="2400" dirty="0" err="1" smtClean="0"/>
              <a:t>velocidad</a:t>
            </a:r>
            <a:r>
              <a:rPr lang="en-GB" sz="2400" dirty="0" smtClean="0"/>
              <a:t> de </a:t>
            </a:r>
            <a:r>
              <a:rPr lang="en-GB" sz="2400" dirty="0" err="1" smtClean="0"/>
              <a:t>propagación</a:t>
            </a:r>
            <a:r>
              <a:rPr lang="en-GB" sz="2400" dirty="0" smtClean="0"/>
              <a:t> del enlace </a:t>
            </a:r>
            <a:r>
              <a:rPr lang="en-GB" sz="2400" dirty="0" err="1" smtClean="0"/>
              <a:t>depende</a:t>
            </a:r>
            <a:r>
              <a:rPr lang="en-GB" sz="2400" dirty="0" smtClean="0"/>
              <a:t> </a:t>
            </a:r>
            <a:r>
              <a:rPr lang="en-GB" sz="2400" dirty="0" err="1" smtClean="0"/>
              <a:t>fundamentalmente</a:t>
            </a:r>
            <a:r>
              <a:rPr lang="en-GB" sz="2400" dirty="0" smtClean="0"/>
              <a:t> de la </a:t>
            </a:r>
            <a:r>
              <a:rPr lang="en-GB" sz="2400" dirty="0" err="1" smtClean="0"/>
              <a:t>longitud</a:t>
            </a:r>
            <a:r>
              <a:rPr lang="en-GB" sz="2400" dirty="0" smtClean="0"/>
              <a:t> del </a:t>
            </a:r>
            <a:r>
              <a:rPr lang="en-GB" sz="2400" dirty="0" err="1" smtClean="0"/>
              <a:t>medio</a:t>
            </a:r>
            <a:r>
              <a:rPr lang="en-GB" sz="2400" dirty="0" smtClean="0"/>
              <a:t> </a:t>
            </a:r>
            <a:r>
              <a:rPr lang="en-GB" sz="2400" dirty="0" err="1" smtClean="0"/>
              <a:t>físico</a:t>
            </a:r>
            <a:endParaRPr lang="en-GB" sz="2400" dirty="0" smtClean="0"/>
          </a:p>
          <a:p>
            <a:pPr marL="428625">
              <a:lnSpc>
                <a:spcPct val="104000"/>
              </a:lnSpc>
              <a:buClr>
                <a:srgbClr val="000000"/>
              </a:buCl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Velocidad</a:t>
            </a:r>
            <a:r>
              <a:rPr lang="en-GB" sz="2400" dirty="0" smtClean="0"/>
              <a:t> </a:t>
            </a:r>
            <a:r>
              <a:rPr lang="en-GB" sz="2400" dirty="0" err="1" smtClean="0"/>
              <a:t>cercana</a:t>
            </a:r>
            <a:r>
              <a:rPr lang="en-GB" sz="2400" dirty="0" smtClean="0"/>
              <a:t> a la </a:t>
            </a:r>
            <a:r>
              <a:rPr lang="en-GB" sz="2400" dirty="0" err="1" smtClean="0"/>
              <a:t>velocidad</a:t>
            </a:r>
            <a:r>
              <a:rPr lang="en-GB" sz="2400" dirty="0" smtClean="0"/>
              <a:t> de la </a:t>
            </a:r>
            <a:r>
              <a:rPr lang="en-GB" sz="2400" dirty="0" err="1" smtClean="0"/>
              <a:t>luz</a:t>
            </a:r>
            <a:r>
              <a:rPr lang="en-GB" sz="2400" dirty="0" smtClean="0"/>
              <a:t> en la </a:t>
            </a:r>
            <a:r>
              <a:rPr lang="en-GB" sz="2400" dirty="0" err="1" smtClean="0"/>
              <a:t>mayoría</a:t>
            </a:r>
            <a:r>
              <a:rPr lang="en-GB" sz="2400" dirty="0" smtClean="0"/>
              <a:t> de los </a:t>
            </a:r>
            <a:r>
              <a:rPr lang="en-GB" sz="2400" dirty="0" err="1" smtClean="0"/>
              <a:t>casos</a:t>
            </a:r>
            <a:endParaRPr lang="en-GB" sz="2400"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                     </a:t>
            </a:r>
            <a:r>
              <a:rPr lang="en-GB" sz="2400" dirty="0" err="1" smtClean="0"/>
              <a:t>Dp</a:t>
            </a:r>
            <a:r>
              <a:rPr lang="en-GB" sz="2400" dirty="0" smtClean="0"/>
              <a:t> = d/s</a:t>
            </a:r>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     d = </a:t>
            </a:r>
            <a:r>
              <a:rPr lang="en-GB" sz="2400" dirty="0" err="1" smtClean="0"/>
              <a:t>distancia</a:t>
            </a:r>
            <a:r>
              <a:rPr lang="en-GB" sz="2400" dirty="0" smtClean="0"/>
              <a:t>, </a:t>
            </a:r>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     s = </a:t>
            </a:r>
            <a:r>
              <a:rPr lang="en-GB" sz="2400" dirty="0" err="1" smtClean="0"/>
              <a:t>velocidad</a:t>
            </a:r>
            <a:r>
              <a:rPr lang="en-GB" sz="2400" dirty="0" smtClean="0"/>
              <a:t> de </a:t>
            </a:r>
            <a:r>
              <a:rPr lang="en-GB" sz="2400" dirty="0" err="1" smtClean="0"/>
              <a:t>propagación</a:t>
            </a:r>
            <a:endParaRPr lang="en-GB" sz="2400" dirty="0" smtClean="0"/>
          </a:p>
        </p:txBody>
      </p:sp>
      <p:sp>
        <p:nvSpPr>
          <p:cNvPr id="20482" name="Rectangle 2"/>
          <p:cNvSpPr>
            <a:spLocks noGrp="1" noChangeArrowheads="1"/>
          </p:cNvSpPr>
          <p:nvPr>
            <p:ph type="title"/>
          </p:nvPr>
        </p:nvSpPr>
        <p:spPr>
          <a:xfrm>
            <a:off x="503238" y="301625"/>
            <a:ext cx="9072562" cy="1263650"/>
          </a:xfrm>
        </p:spPr>
        <p:txBody>
          <a:bodyPr/>
          <a:lstStyle/>
          <a:p>
            <a:pPr algn="ctr" fontAlgn="auto">
              <a:lnSpc>
                <a:spcPct val="104000"/>
              </a:lnSpc>
              <a:buClr>
                <a:srgbClr val="000000"/>
              </a:buClr>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4400" smtClean="0">
                <a:solidFill>
                  <a:srgbClr val="FF6309"/>
                </a:solidFill>
                <a:latin typeface="Bitstream Vera Sans" pitchFamily="32" charset="0"/>
              </a:rPr>
              <a:t>Retardo de Propagación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idx="1"/>
          </p:nvPr>
        </p:nvSpPr>
        <p:spPr>
          <a:xfrm>
            <a:off x="503238" y="1768475"/>
            <a:ext cx="9072562" cy="4991100"/>
          </a:xfrm>
        </p:spPr>
        <p:txBody>
          <a:bodyPr/>
          <a:lstStyle/>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err="1" smtClean="0"/>
              <a:t>Puede</a:t>
            </a:r>
            <a:r>
              <a:rPr lang="en-GB" dirty="0" smtClean="0"/>
              <a:t> ser </a:t>
            </a:r>
            <a:r>
              <a:rPr lang="en-GB" dirty="0" err="1" smtClean="0"/>
              <a:t>confuso</a:t>
            </a:r>
            <a:r>
              <a:rPr lang="en-GB" dirty="0" smtClean="0"/>
              <a:t> al principio</a:t>
            </a:r>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err="1" smtClean="0"/>
              <a:t>Ejemplo</a:t>
            </a:r>
            <a:r>
              <a:rPr lang="en-GB" dirty="0" smtClean="0"/>
              <a:t>:</a:t>
            </a:r>
          </a:p>
          <a:p>
            <a:pPr marL="860425" lvl="1" indent="-285750">
              <a:lnSpc>
                <a:spcPct val="104000"/>
              </a:lnSpc>
              <a:buClr>
                <a:srgbClr val="000000"/>
              </a:buClr>
              <a:buSzPct val="7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Dos enlaces de 100 Mbps: </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smtClean="0"/>
              <a:t>Via </a:t>
            </a:r>
            <a:r>
              <a:rPr lang="en-GB" sz="2000" dirty="0" err="1" smtClean="0"/>
              <a:t>fibra</a:t>
            </a:r>
            <a:r>
              <a:rPr lang="en-GB" sz="2000" dirty="0" smtClean="0"/>
              <a:t> </a:t>
            </a:r>
            <a:r>
              <a:rPr lang="en-GB" sz="2000" dirty="0" err="1" smtClean="0"/>
              <a:t>óptica</a:t>
            </a:r>
            <a:r>
              <a:rPr lang="en-GB" sz="2000" dirty="0" smtClean="0"/>
              <a:t> de 1 Km de </a:t>
            </a:r>
            <a:r>
              <a:rPr lang="en-GB" sz="2000" dirty="0" err="1" smtClean="0"/>
              <a:t>longitud</a:t>
            </a:r>
            <a:endParaRPr lang="en-GB" sz="2000" dirty="0" smtClean="0"/>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smtClean="0"/>
              <a:t>Via </a:t>
            </a:r>
            <a:r>
              <a:rPr lang="en-GB" sz="2000" dirty="0" err="1" smtClean="0"/>
              <a:t>satélite</a:t>
            </a:r>
            <a:r>
              <a:rPr lang="en-GB" sz="2000" dirty="0" smtClean="0"/>
              <a:t>, con </a:t>
            </a:r>
            <a:r>
              <a:rPr lang="en-GB" sz="2000" dirty="0" err="1" smtClean="0"/>
              <a:t>una</a:t>
            </a:r>
            <a:r>
              <a:rPr lang="en-GB" sz="2000" dirty="0" smtClean="0"/>
              <a:t> </a:t>
            </a:r>
            <a:r>
              <a:rPr lang="en-GB" sz="2000" dirty="0" err="1" smtClean="0"/>
              <a:t>distancia</a:t>
            </a:r>
            <a:r>
              <a:rPr lang="en-GB" sz="2000" dirty="0" smtClean="0"/>
              <a:t> de 30Km entre </a:t>
            </a:r>
            <a:r>
              <a:rPr lang="en-GB" sz="2000" dirty="0" err="1" smtClean="0"/>
              <a:t>estación</a:t>
            </a:r>
            <a:r>
              <a:rPr lang="en-GB" sz="2000" dirty="0" smtClean="0"/>
              <a:t> base y </a:t>
            </a:r>
            <a:r>
              <a:rPr lang="en-GB" sz="2000" dirty="0" err="1" smtClean="0"/>
              <a:t>satélite</a:t>
            </a:r>
            <a:endParaRPr lang="en-GB" sz="2000" dirty="0" smtClean="0"/>
          </a:p>
          <a:p>
            <a:pPr marL="860425" lvl="1" indent="-285750">
              <a:lnSpc>
                <a:spcPct val="104000"/>
              </a:lnSpc>
              <a:buClr>
                <a:srgbClr val="000000"/>
              </a:buClr>
              <a:buSzPct val="7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dirty="0" smtClean="0"/>
          </a:p>
          <a:p>
            <a:pPr marL="860425" lvl="1" indent="-285750">
              <a:lnSpc>
                <a:spcPct val="104000"/>
              </a:lnSpc>
              <a:buClr>
                <a:srgbClr val="000000"/>
              </a:buClr>
              <a:buSzPct val="7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dirty="0" smtClean="0"/>
              <a:t>Para dos </a:t>
            </a:r>
            <a:r>
              <a:rPr lang="en-GB" dirty="0" err="1" smtClean="0"/>
              <a:t>paquetes</a:t>
            </a:r>
            <a:r>
              <a:rPr lang="en-GB" dirty="0" smtClean="0"/>
              <a:t> del </a:t>
            </a:r>
            <a:r>
              <a:rPr lang="en-GB" dirty="0" err="1" smtClean="0"/>
              <a:t>mismo</a:t>
            </a:r>
            <a:r>
              <a:rPr lang="en-GB" dirty="0" smtClean="0"/>
              <a:t> </a:t>
            </a:r>
            <a:r>
              <a:rPr lang="en-GB" dirty="0" err="1" smtClean="0"/>
              <a:t>tamaño</a:t>
            </a:r>
            <a:r>
              <a:rPr lang="en-GB" dirty="0" smtClean="0"/>
              <a:t>, </a:t>
            </a:r>
            <a:r>
              <a:rPr lang="en-GB" dirty="0" err="1" smtClean="0"/>
              <a:t>cuál</a:t>
            </a:r>
            <a:r>
              <a:rPr lang="en-GB" dirty="0" smtClean="0"/>
              <a:t> </a:t>
            </a:r>
            <a:r>
              <a:rPr lang="en-GB" dirty="0" err="1" smtClean="0"/>
              <a:t>tiene</a:t>
            </a:r>
            <a:r>
              <a:rPr lang="en-GB" dirty="0" smtClean="0"/>
              <a:t> mayor </a:t>
            </a:r>
            <a:r>
              <a:rPr lang="en-GB" dirty="0" err="1" smtClean="0"/>
              <a:t>retardo</a:t>
            </a:r>
            <a:r>
              <a:rPr lang="en-GB" dirty="0" smtClean="0"/>
              <a:t> de </a:t>
            </a:r>
            <a:r>
              <a:rPr lang="en-GB" dirty="0" err="1" smtClean="0"/>
              <a:t>transmisión</a:t>
            </a:r>
            <a:r>
              <a:rPr lang="en-GB" dirty="0" smtClean="0"/>
              <a:t>?  Y </a:t>
            </a:r>
            <a:r>
              <a:rPr lang="en-GB" dirty="0" err="1" smtClean="0"/>
              <a:t>propagación</a:t>
            </a:r>
            <a:r>
              <a:rPr lang="en-GB" dirty="0" smtClean="0"/>
              <a:t>?</a:t>
            </a:r>
          </a:p>
        </p:txBody>
      </p:sp>
      <p:sp>
        <p:nvSpPr>
          <p:cNvPr id="52226" name="Rectangle 1"/>
          <p:cNvSpPr>
            <a:spLocks noGrp="1" noChangeArrowheads="1"/>
          </p:cNvSpPr>
          <p:nvPr>
            <p:ph type="title"/>
          </p:nvPr>
        </p:nvSpPr>
        <p:spPr>
          <a:xfrm>
            <a:off x="503238" y="236538"/>
            <a:ext cx="9072562" cy="1393825"/>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Transmisión vs. Propagación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idx="1"/>
          </p:nvPr>
        </p:nvSpPr>
        <p:spPr>
          <a:xfrm>
            <a:off x="503238" y="1768475"/>
            <a:ext cx="9070975" cy="4899025"/>
          </a:xfrm>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Planificación de la gestión del rendimiento</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Métricas</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Red</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Sistemas</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Servicios</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Ejemplos de mediciones</a:t>
            </a:r>
          </a:p>
        </p:txBody>
      </p:sp>
      <p:sp>
        <p:nvSpPr>
          <p:cNvPr id="17410" name="Rectangle 1"/>
          <p:cNvSpPr>
            <a:spLocks noGrp="1" noChangeArrowheads="1"/>
          </p:cNvSpPr>
          <p:nvPr>
            <p:ph type="title"/>
          </p:nvPr>
        </p:nvSpPr>
        <p:spPr>
          <a:xfrm>
            <a:off x="503238" y="301625"/>
            <a:ext cx="9070975" cy="1262063"/>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Contenido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ChangeArrowheads="1"/>
          </p:cNvSpPr>
          <p:nvPr>
            <p:ph idx="1"/>
          </p:nvPr>
        </p:nvSpPr>
        <p:spPr>
          <a:xfrm>
            <a:off x="468313" y="1798638"/>
            <a:ext cx="9072562" cy="5562600"/>
          </a:xfrm>
        </p:spPr>
        <p:txBody>
          <a:bodyPr/>
          <a:lstStyle/>
          <a:p>
            <a:pPr marL="428625" indent="-323850">
              <a:lnSpc>
                <a:spcPct val="104000"/>
              </a:lnSpc>
              <a:spcAft>
                <a:spcPts val="1425"/>
              </a:spcAft>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solidFill>
                  <a:srgbClr val="000000"/>
                </a:solidFill>
                <a:latin typeface="Lucida Sans Unicode" pitchFamily="34" charset="0"/>
                <a:cs typeface="Lucida Sans Unicode" pitchFamily="34" charset="0"/>
              </a:rPr>
              <a:t>Ocurren</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por</a:t>
            </a:r>
            <a:r>
              <a:rPr lang="en-GB" sz="2400" dirty="0" smtClean="0">
                <a:solidFill>
                  <a:srgbClr val="000000"/>
                </a:solidFill>
                <a:latin typeface="Lucida Sans Unicode" pitchFamily="34" charset="0"/>
                <a:cs typeface="Lucida Sans Unicode" pitchFamily="34" charset="0"/>
              </a:rPr>
              <a:t> el </a:t>
            </a:r>
            <a:r>
              <a:rPr lang="en-GB" sz="2400" dirty="0" err="1" smtClean="0">
                <a:solidFill>
                  <a:srgbClr val="000000"/>
                </a:solidFill>
                <a:latin typeface="Lucida Sans Unicode" pitchFamily="34" charset="0"/>
                <a:cs typeface="Lucida Sans Unicode" pitchFamily="34" charset="0"/>
              </a:rPr>
              <a:t>hecho</a:t>
            </a:r>
            <a:r>
              <a:rPr lang="en-GB" sz="2400" dirty="0" smtClean="0">
                <a:solidFill>
                  <a:srgbClr val="000000"/>
                </a:solidFill>
                <a:latin typeface="Lucida Sans Unicode" pitchFamily="34" charset="0"/>
                <a:cs typeface="Lucida Sans Unicode" pitchFamily="34" charset="0"/>
              </a:rPr>
              <a:t> de </a:t>
            </a:r>
            <a:r>
              <a:rPr lang="en-GB" sz="2400" dirty="0" err="1" smtClean="0">
                <a:solidFill>
                  <a:srgbClr val="000000"/>
                </a:solidFill>
                <a:latin typeface="Lucida Sans Unicode" pitchFamily="34" charset="0"/>
                <a:cs typeface="Lucida Sans Unicode" pitchFamily="34" charset="0"/>
              </a:rPr>
              <a:t>que</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las</a:t>
            </a:r>
            <a:r>
              <a:rPr lang="en-GB" sz="2400" dirty="0" smtClean="0">
                <a:solidFill>
                  <a:srgbClr val="000000"/>
                </a:solidFill>
                <a:latin typeface="Lucida Sans Unicode" pitchFamily="34" charset="0"/>
                <a:cs typeface="Lucida Sans Unicode" pitchFamily="34" charset="0"/>
              </a:rPr>
              <a:t> colas (</a:t>
            </a:r>
            <a:r>
              <a:rPr lang="en-GB" sz="2400" dirty="0" err="1" smtClean="0">
                <a:solidFill>
                  <a:srgbClr val="000000"/>
                </a:solidFill>
                <a:latin typeface="Lucida Sans Unicode" pitchFamily="34" charset="0"/>
                <a:cs typeface="Lucida Sans Unicode" pitchFamily="34" charset="0"/>
              </a:rPr>
              <a:t>búfers</a:t>
            </a:r>
            <a:r>
              <a:rPr lang="en-GB" sz="2400" dirty="0" smtClean="0">
                <a:solidFill>
                  <a:srgbClr val="000000"/>
                </a:solidFill>
                <a:latin typeface="Lucida Sans Unicode" pitchFamily="34" charset="0"/>
                <a:cs typeface="Lucida Sans Unicode" pitchFamily="34" charset="0"/>
              </a:rPr>
              <a:t>) no son </a:t>
            </a:r>
            <a:r>
              <a:rPr lang="en-GB" sz="2400" dirty="0" err="1" smtClean="0">
                <a:solidFill>
                  <a:srgbClr val="000000"/>
                </a:solidFill>
                <a:latin typeface="Lucida Sans Unicode" pitchFamily="34" charset="0"/>
                <a:cs typeface="Lucida Sans Unicode" pitchFamily="34" charset="0"/>
              </a:rPr>
              <a:t>infinitas</a:t>
            </a:r>
            <a:endParaRPr lang="en-GB" sz="2400" dirty="0" smtClean="0">
              <a:solidFill>
                <a:srgbClr val="000000"/>
              </a:solidFill>
              <a:latin typeface="Lucida Sans Unicode" pitchFamily="34" charset="0"/>
              <a:cs typeface="Lucida Sans Unicode" pitchFamily="34" charset="0"/>
            </a:endParaRPr>
          </a:p>
          <a:p>
            <a:pPr marL="860425" lvl="1" indent="-285750">
              <a:lnSpc>
                <a:spcPct val="104000"/>
              </a:lnSpc>
              <a:spcAft>
                <a:spcPts val="1138"/>
              </a:spcAft>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solidFill>
                  <a:srgbClr val="000000"/>
                </a:solidFill>
                <a:latin typeface="Lucida Sans Unicode" pitchFamily="34" charset="0"/>
                <a:cs typeface="Lucida Sans Unicode" pitchFamily="34" charset="0"/>
              </a:rPr>
              <a:t>Cuando</a:t>
            </a:r>
            <a:r>
              <a:rPr lang="en-GB" sz="2400" dirty="0" smtClean="0">
                <a:solidFill>
                  <a:srgbClr val="000000"/>
                </a:solidFill>
                <a:latin typeface="Lucida Sans Unicode" pitchFamily="34" charset="0"/>
                <a:cs typeface="Lucida Sans Unicode" pitchFamily="34" charset="0"/>
              </a:rPr>
              <a:t> un </a:t>
            </a:r>
            <a:r>
              <a:rPr lang="en-GB" sz="2400" dirty="0" err="1" smtClean="0">
                <a:solidFill>
                  <a:srgbClr val="000000"/>
                </a:solidFill>
                <a:latin typeface="Lucida Sans Unicode" pitchFamily="34" charset="0"/>
                <a:cs typeface="Lucida Sans Unicode" pitchFamily="34" charset="0"/>
              </a:rPr>
              <a:t>paquete</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llega</a:t>
            </a:r>
            <a:r>
              <a:rPr lang="en-GB" sz="2400" dirty="0" smtClean="0">
                <a:solidFill>
                  <a:srgbClr val="000000"/>
                </a:solidFill>
                <a:latin typeface="Lucida Sans Unicode" pitchFamily="34" charset="0"/>
                <a:cs typeface="Lucida Sans Unicode" pitchFamily="34" charset="0"/>
              </a:rPr>
              <a:t> a </a:t>
            </a:r>
            <a:r>
              <a:rPr lang="en-GB" sz="2400" dirty="0" err="1" smtClean="0">
                <a:solidFill>
                  <a:srgbClr val="000000"/>
                </a:solidFill>
                <a:latin typeface="Lucida Sans Unicode" pitchFamily="34" charset="0"/>
                <a:cs typeface="Lucida Sans Unicode" pitchFamily="34" charset="0"/>
              </a:rPr>
              <a:t>una</a:t>
            </a:r>
            <a:r>
              <a:rPr lang="en-GB" sz="2400" dirty="0" smtClean="0">
                <a:solidFill>
                  <a:srgbClr val="000000"/>
                </a:solidFill>
                <a:latin typeface="Lucida Sans Unicode" pitchFamily="34" charset="0"/>
                <a:cs typeface="Lucida Sans Unicode" pitchFamily="34" charset="0"/>
              </a:rPr>
              <a:t> cola y </a:t>
            </a:r>
            <a:r>
              <a:rPr lang="en-GB" sz="2400" dirty="0" err="1" smtClean="0">
                <a:solidFill>
                  <a:srgbClr val="000000"/>
                </a:solidFill>
                <a:latin typeface="Lucida Sans Unicode" pitchFamily="34" charset="0"/>
                <a:cs typeface="Lucida Sans Unicode" pitchFamily="34" charset="0"/>
              </a:rPr>
              <a:t>ésta</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está</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llena</a:t>
            </a:r>
            <a:r>
              <a:rPr lang="en-GB" sz="2400" dirty="0" smtClean="0">
                <a:solidFill>
                  <a:srgbClr val="000000"/>
                </a:solidFill>
                <a:latin typeface="Lucida Sans Unicode" pitchFamily="34" charset="0"/>
                <a:cs typeface="Lucida Sans Unicode" pitchFamily="34" charset="0"/>
              </a:rPr>
              <a:t>, el </a:t>
            </a:r>
            <a:r>
              <a:rPr lang="en-GB" sz="2400" dirty="0" err="1" smtClean="0">
                <a:solidFill>
                  <a:srgbClr val="000000"/>
                </a:solidFill>
                <a:latin typeface="Lucida Sans Unicode" pitchFamily="34" charset="0"/>
                <a:cs typeface="Lucida Sans Unicode" pitchFamily="34" charset="0"/>
              </a:rPr>
              <a:t>paquete</a:t>
            </a:r>
            <a:r>
              <a:rPr lang="en-GB" sz="2400" dirty="0" smtClean="0">
                <a:solidFill>
                  <a:srgbClr val="000000"/>
                </a:solidFill>
                <a:latin typeface="Lucida Sans Unicode" pitchFamily="34" charset="0"/>
                <a:cs typeface="Lucida Sans Unicode" pitchFamily="34" charset="0"/>
              </a:rPr>
              <a:t> se </a:t>
            </a:r>
            <a:r>
              <a:rPr lang="en-GB" sz="2400" dirty="0" err="1" smtClean="0">
                <a:solidFill>
                  <a:srgbClr val="000000"/>
                </a:solidFill>
                <a:latin typeface="Lucida Sans Unicode" pitchFamily="34" charset="0"/>
                <a:cs typeface="Lucida Sans Unicode" pitchFamily="34" charset="0"/>
              </a:rPr>
              <a:t>descarta</a:t>
            </a:r>
            <a:r>
              <a:rPr lang="en-GB" sz="2400" dirty="0" smtClean="0">
                <a:solidFill>
                  <a:srgbClr val="000000"/>
                </a:solidFill>
                <a:latin typeface="Lucida Sans Unicode" pitchFamily="34" charset="0"/>
                <a:cs typeface="Lucida Sans Unicode" pitchFamily="34" charset="0"/>
              </a:rPr>
              <a:t>.</a:t>
            </a:r>
          </a:p>
          <a:p>
            <a:pPr marL="860425" lvl="1" indent="-285750">
              <a:lnSpc>
                <a:spcPct val="104000"/>
              </a:lnSpc>
              <a:spcAft>
                <a:spcPts val="1138"/>
              </a:spcAft>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solidFill>
                  <a:srgbClr val="000000"/>
                </a:solidFill>
                <a:latin typeface="Lucida Sans Unicode" pitchFamily="34" charset="0"/>
                <a:cs typeface="Lucida Sans Unicode" pitchFamily="34" charset="0"/>
              </a:rPr>
              <a:t>La </a:t>
            </a:r>
            <a:r>
              <a:rPr lang="en-GB" sz="2400" dirty="0" err="1" smtClean="0">
                <a:solidFill>
                  <a:srgbClr val="000000"/>
                </a:solidFill>
                <a:latin typeface="Lucida Sans Unicode" pitchFamily="34" charset="0"/>
                <a:cs typeface="Lucida Sans Unicode" pitchFamily="34" charset="0"/>
              </a:rPr>
              <a:t>pérdida</a:t>
            </a:r>
            <a:r>
              <a:rPr lang="en-GB" sz="2400" dirty="0" smtClean="0">
                <a:solidFill>
                  <a:srgbClr val="000000"/>
                </a:solidFill>
                <a:latin typeface="Lucida Sans Unicode" pitchFamily="34" charset="0"/>
                <a:cs typeface="Lucida Sans Unicode" pitchFamily="34" charset="0"/>
              </a:rPr>
              <a:t> de </a:t>
            </a:r>
            <a:r>
              <a:rPr lang="en-GB" sz="2400" dirty="0" err="1" smtClean="0">
                <a:solidFill>
                  <a:srgbClr val="000000"/>
                </a:solidFill>
                <a:latin typeface="Lucida Sans Unicode" pitchFamily="34" charset="0"/>
                <a:cs typeface="Lucida Sans Unicode" pitchFamily="34" charset="0"/>
              </a:rPr>
              <a:t>paquetes</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si</a:t>
            </a:r>
            <a:r>
              <a:rPr lang="en-GB" sz="2400" dirty="0" smtClean="0">
                <a:solidFill>
                  <a:srgbClr val="000000"/>
                </a:solidFill>
                <a:latin typeface="Lucida Sans Unicode" pitchFamily="34" charset="0"/>
                <a:cs typeface="Lucida Sans Unicode" pitchFamily="34" charset="0"/>
              </a:rPr>
              <a:t> ha de ser </a:t>
            </a:r>
            <a:r>
              <a:rPr lang="en-GB" sz="2400" dirty="0" err="1" smtClean="0">
                <a:solidFill>
                  <a:srgbClr val="000000"/>
                </a:solidFill>
                <a:latin typeface="Lucida Sans Unicode" pitchFamily="34" charset="0"/>
                <a:cs typeface="Lucida Sans Unicode" pitchFamily="34" charset="0"/>
              </a:rPr>
              <a:t>corregida</a:t>
            </a:r>
            <a:r>
              <a:rPr lang="en-GB" sz="2400" dirty="0" smtClean="0">
                <a:solidFill>
                  <a:srgbClr val="000000"/>
                </a:solidFill>
                <a:latin typeface="Lucida Sans Unicode" pitchFamily="34" charset="0"/>
                <a:cs typeface="Lucida Sans Unicode" pitchFamily="34" charset="0"/>
              </a:rPr>
              <a:t>, se </a:t>
            </a:r>
            <a:r>
              <a:rPr lang="en-GB" sz="2400" dirty="0" err="1" smtClean="0">
                <a:solidFill>
                  <a:srgbClr val="000000"/>
                </a:solidFill>
                <a:latin typeface="Lucida Sans Unicode" pitchFamily="34" charset="0"/>
                <a:cs typeface="Lucida Sans Unicode" pitchFamily="34" charset="0"/>
              </a:rPr>
              <a:t>resuelve</a:t>
            </a:r>
            <a:r>
              <a:rPr lang="en-GB" sz="2400" dirty="0" smtClean="0">
                <a:solidFill>
                  <a:srgbClr val="000000"/>
                </a:solidFill>
                <a:latin typeface="Lucida Sans Unicode" pitchFamily="34" charset="0"/>
                <a:cs typeface="Lucida Sans Unicode" pitchFamily="34" charset="0"/>
              </a:rPr>
              <a:t> en </a:t>
            </a:r>
            <a:r>
              <a:rPr lang="en-GB" sz="2400" dirty="0" err="1" smtClean="0">
                <a:solidFill>
                  <a:srgbClr val="000000"/>
                </a:solidFill>
                <a:latin typeface="Lucida Sans Unicode" pitchFamily="34" charset="0"/>
                <a:cs typeface="Lucida Sans Unicode" pitchFamily="34" charset="0"/>
              </a:rPr>
              <a:t>capas</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superiores</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transporte</a:t>
            </a:r>
            <a:r>
              <a:rPr lang="en-GB" sz="2400" dirty="0" smtClean="0">
                <a:solidFill>
                  <a:srgbClr val="000000"/>
                </a:solidFill>
                <a:latin typeface="Lucida Sans Unicode" pitchFamily="34" charset="0"/>
                <a:cs typeface="Lucida Sans Unicode" pitchFamily="34" charset="0"/>
              </a:rPr>
              <a:t> o </a:t>
            </a:r>
            <a:r>
              <a:rPr lang="en-GB" sz="2400" dirty="0" err="1" smtClean="0">
                <a:solidFill>
                  <a:srgbClr val="000000"/>
                </a:solidFill>
                <a:latin typeface="Lucida Sans Unicode" pitchFamily="34" charset="0"/>
                <a:cs typeface="Lucida Sans Unicode" pitchFamily="34" charset="0"/>
              </a:rPr>
              <a:t>aplicación</a:t>
            </a:r>
            <a:r>
              <a:rPr lang="en-GB" sz="2400" dirty="0" smtClean="0">
                <a:solidFill>
                  <a:srgbClr val="000000"/>
                </a:solidFill>
                <a:latin typeface="Lucida Sans Unicode" pitchFamily="34" charset="0"/>
                <a:cs typeface="Lucida Sans Unicode" pitchFamily="34" charset="0"/>
              </a:rPr>
              <a:t>)</a:t>
            </a:r>
          </a:p>
          <a:p>
            <a:pPr marL="860425" lvl="1" indent="-285750">
              <a:lnSpc>
                <a:spcPct val="104000"/>
              </a:lnSpc>
              <a:spcAft>
                <a:spcPts val="1138"/>
              </a:spcAft>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solidFill>
                  <a:srgbClr val="000000"/>
                </a:solidFill>
                <a:latin typeface="Lucida Sans Unicode" pitchFamily="34" charset="0"/>
                <a:cs typeface="Lucida Sans Unicode" pitchFamily="34" charset="0"/>
              </a:rPr>
              <a:t>La </a:t>
            </a:r>
            <a:r>
              <a:rPr lang="en-GB" sz="2400" dirty="0" err="1" smtClean="0">
                <a:solidFill>
                  <a:srgbClr val="000000"/>
                </a:solidFill>
                <a:latin typeface="Lucida Sans Unicode" pitchFamily="34" charset="0"/>
                <a:cs typeface="Lucida Sans Unicode" pitchFamily="34" charset="0"/>
              </a:rPr>
              <a:t>corrección</a:t>
            </a:r>
            <a:r>
              <a:rPr lang="en-GB" sz="2400" dirty="0" smtClean="0">
                <a:solidFill>
                  <a:srgbClr val="000000"/>
                </a:solidFill>
                <a:latin typeface="Lucida Sans Unicode" pitchFamily="34" charset="0"/>
                <a:cs typeface="Lucida Sans Unicode" pitchFamily="34" charset="0"/>
              </a:rPr>
              <a:t> de </a:t>
            </a:r>
            <a:r>
              <a:rPr lang="en-GB" sz="2400" dirty="0" err="1" smtClean="0">
                <a:solidFill>
                  <a:srgbClr val="000000"/>
                </a:solidFill>
                <a:latin typeface="Lucida Sans Unicode" pitchFamily="34" charset="0"/>
                <a:cs typeface="Lucida Sans Unicode" pitchFamily="34" charset="0"/>
              </a:rPr>
              <a:t>pérdidas</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usando</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retransmisión</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puede</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causar</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aún</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más</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congestión</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si</a:t>
            </a:r>
            <a:r>
              <a:rPr lang="en-GB" sz="2400" dirty="0" smtClean="0">
                <a:solidFill>
                  <a:srgbClr val="000000"/>
                </a:solidFill>
                <a:latin typeface="Lucida Sans Unicode" pitchFamily="34" charset="0"/>
                <a:cs typeface="Lucida Sans Unicode" pitchFamily="34" charset="0"/>
              </a:rPr>
              <a:t> no se </a:t>
            </a:r>
            <a:r>
              <a:rPr lang="en-GB" sz="2400" dirty="0" err="1" smtClean="0">
                <a:solidFill>
                  <a:srgbClr val="000000"/>
                </a:solidFill>
                <a:latin typeface="Lucida Sans Unicode" pitchFamily="34" charset="0"/>
                <a:cs typeface="Lucida Sans Unicode" pitchFamily="34" charset="0"/>
              </a:rPr>
              <a:t>ejerce</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algún</a:t>
            </a:r>
            <a:r>
              <a:rPr lang="en-GB" sz="2400" dirty="0" smtClean="0">
                <a:solidFill>
                  <a:srgbClr val="000000"/>
                </a:solidFill>
                <a:latin typeface="Lucida Sans Unicode" pitchFamily="34" charset="0"/>
                <a:cs typeface="Lucida Sans Unicode" pitchFamily="34" charset="0"/>
              </a:rPr>
              <a:t> </a:t>
            </a:r>
            <a:r>
              <a:rPr lang="en-GB" sz="2400" dirty="0" err="1" smtClean="0">
                <a:solidFill>
                  <a:srgbClr val="000000"/>
                </a:solidFill>
                <a:latin typeface="Lucida Sans Unicode" pitchFamily="34" charset="0"/>
                <a:cs typeface="Lucida Sans Unicode" pitchFamily="34" charset="0"/>
              </a:rPr>
              <a:t>tipo</a:t>
            </a:r>
            <a:r>
              <a:rPr lang="en-GB" sz="2400" dirty="0" smtClean="0">
                <a:solidFill>
                  <a:srgbClr val="000000"/>
                </a:solidFill>
                <a:latin typeface="Lucida Sans Unicode" pitchFamily="34" charset="0"/>
                <a:cs typeface="Lucida Sans Unicode" pitchFamily="34" charset="0"/>
              </a:rPr>
              <a:t> de control</a:t>
            </a:r>
          </a:p>
        </p:txBody>
      </p:sp>
      <p:sp>
        <p:nvSpPr>
          <p:cNvPr id="22530" name="Rectangle 2"/>
          <p:cNvSpPr>
            <a:spLocks noGrp="1" noChangeArrowheads="1"/>
          </p:cNvSpPr>
          <p:nvPr>
            <p:ph type="title"/>
          </p:nvPr>
        </p:nvSpPr>
        <p:spPr>
          <a:xfrm>
            <a:off x="503238" y="301625"/>
            <a:ext cx="9072562" cy="1263650"/>
          </a:xfrm>
        </p:spPr>
        <p:txBody>
          <a:bodyPr/>
          <a:lstStyle/>
          <a:p>
            <a:pPr algn="ctr" fontAlgn="auto">
              <a:lnSpc>
                <a:spcPct val="104000"/>
              </a:lnSpc>
              <a:buClr>
                <a:srgbClr val="000000"/>
              </a:buClr>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4400" dirty="0" err="1" smtClean="0">
                <a:solidFill>
                  <a:srgbClr val="FF6309"/>
                </a:solidFill>
                <a:latin typeface="Bitstream Vera Sans" pitchFamily="32" charset="0"/>
              </a:rPr>
              <a:t>Pérdida</a:t>
            </a:r>
            <a:r>
              <a:rPr lang="en-GB" sz="4400" dirty="0" smtClean="0">
                <a:solidFill>
                  <a:srgbClr val="FF6309"/>
                </a:solidFill>
                <a:latin typeface="Bitstream Vera Sans" pitchFamily="32" charset="0"/>
              </a:rPr>
              <a:t> de </a:t>
            </a:r>
            <a:r>
              <a:rPr lang="en-GB" sz="4400" dirty="0" err="1" smtClean="0">
                <a:solidFill>
                  <a:srgbClr val="FF6309"/>
                </a:solidFill>
                <a:latin typeface="Bitstream Vera Sans" pitchFamily="32" charset="0"/>
              </a:rPr>
              <a:t>paquetes</a:t>
            </a:r>
            <a:endParaRPr lang="en-GB" sz="4400" dirty="0" smtClean="0">
              <a:solidFill>
                <a:srgbClr val="FF6309"/>
              </a:solidFill>
              <a:latin typeface="Bitstream Vera Sans" pitchFamily="32"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Jitter</a:t>
            </a:r>
          </a:p>
        </p:txBody>
      </p:sp>
      <p:pic>
        <p:nvPicPr>
          <p:cNvPr id="31747" name="Picture 2"/>
          <p:cNvPicPr>
            <a:picLocks noChangeAspect="1" noChangeArrowheads="1"/>
          </p:cNvPicPr>
          <p:nvPr/>
        </p:nvPicPr>
        <p:blipFill>
          <a:blip r:embed="rId3"/>
          <a:srcRect/>
          <a:stretch>
            <a:fillRect/>
          </a:stretch>
        </p:blipFill>
        <p:spPr bwMode="auto">
          <a:xfrm>
            <a:off x="2449512" y="579437"/>
            <a:ext cx="6581775" cy="2905125"/>
          </a:xfrm>
          <a:prstGeom prst="rect">
            <a:avLst/>
          </a:prstGeom>
          <a:noFill/>
          <a:ln w="9525">
            <a:noFill/>
            <a:round/>
            <a:headEnd/>
            <a:tailEnd/>
          </a:ln>
        </p:spPr>
      </p:pic>
      <p:pic>
        <p:nvPicPr>
          <p:cNvPr id="31748" name="Picture 3"/>
          <p:cNvPicPr>
            <a:picLocks noChangeAspect="1" noChangeArrowheads="1"/>
          </p:cNvPicPr>
          <p:nvPr/>
        </p:nvPicPr>
        <p:blipFill>
          <a:blip r:embed="rId4"/>
          <a:srcRect/>
          <a:stretch>
            <a:fillRect/>
          </a:stretch>
        </p:blipFill>
        <p:spPr bwMode="auto">
          <a:xfrm>
            <a:off x="2449512" y="3475037"/>
            <a:ext cx="6581775" cy="2905125"/>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idx="1"/>
          </p:nvPr>
        </p:nvSpPr>
        <p:spPr>
          <a:xfrm>
            <a:off x="503238" y="1768475"/>
            <a:ext cx="9072562" cy="4991100"/>
          </a:xfrm>
        </p:spPr>
        <p:txBody>
          <a:bodyPr/>
          <a:lstStyle/>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Limitar la tasa de envío porque el receptor no puede procesar los paquetes a la misma velocidad que los recibe</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Limitar la tasa de envío del emisor porque existen pérdidas y retardos en el trayecto</a:t>
            </a:r>
          </a:p>
        </p:txBody>
      </p:sp>
      <p:sp>
        <p:nvSpPr>
          <p:cNvPr id="58370" name="Rectangle 1"/>
          <p:cNvSpPr>
            <a:spLocks noGrp="1" noChangeArrowheads="1"/>
          </p:cNvSpPr>
          <p:nvPr>
            <p:ph type="title"/>
          </p:nvPr>
        </p:nvSpPr>
        <p:spPr>
          <a:xfrm>
            <a:off x="503238" y="236538"/>
            <a:ext cx="9072562" cy="1393825"/>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Control de Flujo y Congestión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idx="1"/>
          </p:nvPr>
        </p:nvSpPr>
        <p:spPr>
          <a:xfrm>
            <a:off x="503238" y="1768475"/>
            <a:ext cx="9072562" cy="4991100"/>
          </a:xfrm>
        </p:spPr>
        <p:txBody>
          <a:bodyPr/>
          <a:lstStyle/>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IP </a:t>
            </a:r>
            <a:r>
              <a:rPr lang="en-GB" sz="2400" dirty="0" err="1" smtClean="0"/>
              <a:t>implementa</a:t>
            </a:r>
            <a:r>
              <a:rPr lang="en-GB" sz="2400" dirty="0" smtClean="0"/>
              <a:t> un </a:t>
            </a:r>
            <a:r>
              <a:rPr lang="en-GB" sz="2400" dirty="0" err="1" smtClean="0"/>
              <a:t>servicio</a:t>
            </a:r>
            <a:r>
              <a:rPr lang="en-GB" sz="2400" dirty="0" smtClean="0"/>
              <a:t> no-</a:t>
            </a:r>
            <a:r>
              <a:rPr lang="en-GB" sz="2400" dirty="0" err="1" smtClean="0"/>
              <a:t>orientado</a:t>
            </a:r>
            <a:r>
              <a:rPr lang="en-GB" sz="2400" dirty="0" smtClean="0"/>
              <a:t> a </a:t>
            </a:r>
            <a:r>
              <a:rPr lang="en-GB" sz="2400" dirty="0" err="1" smtClean="0"/>
              <a:t>conexión</a:t>
            </a:r>
            <a:endParaRPr lang="en-GB" sz="24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smtClean="0"/>
              <a:t>No </a:t>
            </a:r>
            <a:r>
              <a:rPr lang="en-GB" sz="2000" dirty="0" err="1" smtClean="0"/>
              <a:t>existe</a:t>
            </a:r>
            <a:r>
              <a:rPr lang="en-GB" sz="2000" dirty="0" smtClean="0"/>
              <a:t> </a:t>
            </a:r>
            <a:r>
              <a:rPr lang="en-GB" sz="2000" dirty="0" err="1" smtClean="0"/>
              <a:t>ningún</a:t>
            </a:r>
            <a:r>
              <a:rPr lang="en-GB" sz="2000" dirty="0" smtClean="0"/>
              <a:t> </a:t>
            </a:r>
            <a:r>
              <a:rPr lang="en-GB" sz="2000" dirty="0" err="1" smtClean="0"/>
              <a:t>mecanismo</a:t>
            </a:r>
            <a:r>
              <a:rPr lang="en-GB" sz="2000" dirty="0" smtClean="0"/>
              <a:t> en IP </a:t>
            </a:r>
            <a:r>
              <a:rPr lang="en-GB" sz="2000" dirty="0" err="1" smtClean="0"/>
              <a:t>que</a:t>
            </a:r>
            <a:r>
              <a:rPr lang="en-GB" sz="2000" dirty="0" smtClean="0"/>
              <a:t> </a:t>
            </a:r>
            <a:r>
              <a:rPr lang="en-GB" sz="2000" dirty="0" err="1" smtClean="0"/>
              <a:t>resuelva</a:t>
            </a:r>
            <a:r>
              <a:rPr lang="en-GB" sz="2000" dirty="0" smtClean="0"/>
              <a:t> </a:t>
            </a:r>
            <a:r>
              <a:rPr lang="en-GB" sz="2000" dirty="0" err="1" smtClean="0"/>
              <a:t>las</a:t>
            </a:r>
            <a:r>
              <a:rPr lang="en-GB" sz="2000" dirty="0" smtClean="0"/>
              <a:t> </a:t>
            </a:r>
            <a:r>
              <a:rPr lang="en-GB" sz="2000" dirty="0" err="1" smtClean="0"/>
              <a:t>causas</a:t>
            </a:r>
            <a:r>
              <a:rPr lang="en-GB" sz="2000" dirty="0" smtClean="0"/>
              <a:t> de la </a:t>
            </a:r>
            <a:r>
              <a:rPr lang="en-GB" sz="2000" dirty="0" err="1" smtClean="0"/>
              <a:t>pérdida</a:t>
            </a:r>
            <a:r>
              <a:rPr lang="en-GB" sz="2000" dirty="0" smtClean="0"/>
              <a:t> de </a:t>
            </a:r>
            <a:r>
              <a:rPr lang="en-GB" sz="2000" dirty="0" err="1" smtClean="0"/>
              <a:t>paquetes</a:t>
            </a:r>
            <a:endParaRPr lang="en-GB" sz="2000" dirty="0" smtClean="0"/>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400" dirty="0" smtClean="0"/>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TCP </a:t>
            </a:r>
            <a:r>
              <a:rPr lang="en-GB" sz="2400" dirty="0" err="1" smtClean="0"/>
              <a:t>implementa</a:t>
            </a:r>
            <a:r>
              <a:rPr lang="en-GB" sz="2400" dirty="0" smtClean="0"/>
              <a:t> control de </a:t>
            </a:r>
            <a:r>
              <a:rPr lang="en-GB" sz="2400" dirty="0" err="1" smtClean="0"/>
              <a:t>flujo</a:t>
            </a:r>
            <a:r>
              <a:rPr lang="en-GB" sz="2400" dirty="0" smtClean="0"/>
              <a:t> y </a:t>
            </a:r>
            <a:r>
              <a:rPr lang="en-GB" sz="2400" dirty="0" err="1" smtClean="0"/>
              <a:t>congestión</a:t>
            </a:r>
            <a:endParaRPr lang="en-GB" sz="24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smtClean="0"/>
              <a:t>En los </a:t>
            </a:r>
            <a:r>
              <a:rPr lang="en-GB" sz="2000" dirty="0" err="1" smtClean="0"/>
              <a:t>extremos</a:t>
            </a:r>
            <a:r>
              <a:rPr lang="en-GB" sz="2000" dirty="0" smtClean="0"/>
              <a:t>, </a:t>
            </a:r>
            <a:r>
              <a:rPr lang="en-GB" sz="2000" dirty="0" err="1" smtClean="0"/>
              <a:t>porque</a:t>
            </a:r>
            <a:r>
              <a:rPr lang="en-GB" sz="2000" dirty="0" smtClean="0"/>
              <a:t> los </a:t>
            </a:r>
            <a:r>
              <a:rPr lang="en-GB" sz="2000" dirty="0" err="1" smtClean="0"/>
              <a:t>nodos</a:t>
            </a:r>
            <a:r>
              <a:rPr lang="en-GB" sz="2000" dirty="0" smtClean="0"/>
              <a:t> </a:t>
            </a:r>
            <a:r>
              <a:rPr lang="en-GB" sz="2000" dirty="0" err="1" smtClean="0"/>
              <a:t>intermedios</a:t>
            </a:r>
            <a:r>
              <a:rPr lang="en-GB" sz="2000" dirty="0" smtClean="0"/>
              <a:t> en la </a:t>
            </a:r>
            <a:r>
              <a:rPr lang="en-GB" sz="2000" dirty="0" err="1" smtClean="0"/>
              <a:t>capa</a:t>
            </a:r>
            <a:r>
              <a:rPr lang="en-GB" sz="2000" dirty="0" smtClean="0"/>
              <a:t> de red no </a:t>
            </a:r>
            <a:r>
              <a:rPr lang="en-GB" sz="2000" dirty="0" err="1" smtClean="0"/>
              <a:t>hablan</a:t>
            </a:r>
            <a:r>
              <a:rPr lang="en-GB" sz="2000" dirty="0" smtClean="0"/>
              <a:t> TCP</a:t>
            </a:r>
          </a:p>
        </p:txBody>
      </p:sp>
      <p:sp>
        <p:nvSpPr>
          <p:cNvPr id="60418"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Controles en TCP</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idx="1"/>
          </p:nvPr>
        </p:nvSpPr>
        <p:spPr>
          <a:xfrm>
            <a:off x="315912" y="1768475"/>
            <a:ext cx="9372600" cy="4991100"/>
          </a:xfrm>
        </p:spPr>
        <p:txBody>
          <a:bodyPr/>
          <a:lstStyle/>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u="sng" dirty="0" err="1" smtClean="0"/>
              <a:t>Flujo</a:t>
            </a:r>
            <a:r>
              <a:rPr lang="en-GB" sz="1800" dirty="0" smtClean="0"/>
              <a:t>: </a:t>
            </a:r>
            <a:r>
              <a:rPr lang="en-GB" sz="1800" dirty="0" err="1" smtClean="0"/>
              <a:t>controlado</a:t>
            </a:r>
            <a:r>
              <a:rPr lang="en-GB" sz="1800" dirty="0" smtClean="0"/>
              <a:t> </a:t>
            </a:r>
            <a:r>
              <a:rPr lang="en-GB" sz="1800" dirty="0" err="1" smtClean="0"/>
              <a:t>por</a:t>
            </a:r>
            <a:r>
              <a:rPr lang="en-GB" sz="1800" dirty="0" smtClean="0"/>
              <a:t> los </a:t>
            </a:r>
            <a:r>
              <a:rPr lang="en-GB" sz="1800" dirty="0" err="1" smtClean="0"/>
              <a:t>tamaños</a:t>
            </a:r>
            <a:r>
              <a:rPr lang="en-GB" sz="1800" dirty="0" smtClean="0"/>
              <a:t> de </a:t>
            </a:r>
            <a:r>
              <a:rPr lang="en-GB" sz="1800" dirty="0" err="1" smtClean="0"/>
              <a:t>ventana</a:t>
            </a:r>
            <a:r>
              <a:rPr lang="en-GB" sz="1800" dirty="0" smtClean="0"/>
              <a:t> (</a:t>
            </a:r>
            <a:r>
              <a:rPr lang="en-GB" sz="1800" dirty="0" err="1" smtClean="0"/>
              <a:t>RcvWindow</a:t>
            </a:r>
            <a:r>
              <a:rPr lang="en-GB" sz="1800" dirty="0" smtClean="0"/>
              <a:t>) </a:t>
            </a:r>
            <a:r>
              <a:rPr lang="en-GB" sz="1800" dirty="0" err="1" smtClean="0"/>
              <a:t>enviados</a:t>
            </a:r>
            <a:r>
              <a:rPr lang="en-GB" sz="1800" dirty="0" smtClean="0"/>
              <a:t> </a:t>
            </a:r>
            <a:r>
              <a:rPr lang="en-GB" sz="1800" dirty="0" err="1" smtClean="0"/>
              <a:t>por</a:t>
            </a:r>
            <a:r>
              <a:rPr lang="en-GB" sz="1800" dirty="0" smtClean="0"/>
              <a:t> el receptor</a:t>
            </a:r>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800" u="sng"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u="sng" dirty="0" err="1" smtClean="0"/>
              <a:t>Congestión</a:t>
            </a:r>
            <a:r>
              <a:rPr lang="en-GB" sz="1800" dirty="0" smtClean="0"/>
              <a:t>: </a:t>
            </a:r>
            <a:r>
              <a:rPr lang="en-GB" sz="1800" dirty="0" err="1" smtClean="0"/>
              <a:t>controlado</a:t>
            </a:r>
            <a:r>
              <a:rPr lang="en-GB" sz="1800" dirty="0" smtClean="0"/>
              <a:t> </a:t>
            </a:r>
            <a:r>
              <a:rPr lang="en-GB" sz="1800" dirty="0" err="1" smtClean="0"/>
              <a:t>por</a:t>
            </a:r>
            <a:r>
              <a:rPr lang="en-GB" sz="1800" dirty="0" smtClean="0"/>
              <a:t> el </a:t>
            </a:r>
            <a:r>
              <a:rPr lang="en-GB" sz="1800" dirty="0" err="1" smtClean="0"/>
              <a:t>valor</a:t>
            </a:r>
            <a:r>
              <a:rPr lang="en-GB" sz="1800" dirty="0" smtClean="0"/>
              <a:t> de </a:t>
            </a:r>
            <a:r>
              <a:rPr lang="en-GB" sz="1800" dirty="0" err="1" smtClean="0"/>
              <a:t>ventana</a:t>
            </a:r>
            <a:r>
              <a:rPr lang="en-GB" sz="1800" dirty="0" smtClean="0"/>
              <a:t> de </a:t>
            </a:r>
            <a:r>
              <a:rPr lang="en-GB" sz="1800" dirty="0" err="1" smtClean="0"/>
              <a:t>congestión</a:t>
            </a:r>
            <a:r>
              <a:rPr lang="en-GB" sz="1800" dirty="0" smtClean="0"/>
              <a:t> (</a:t>
            </a:r>
            <a:r>
              <a:rPr lang="en-GB" sz="1800" dirty="0" err="1" smtClean="0"/>
              <a:t>CongWin</a:t>
            </a:r>
            <a:r>
              <a:rPr lang="en-GB" sz="1800" dirty="0" smtClean="0"/>
              <a:t>)</a:t>
            </a:r>
          </a:p>
          <a:p>
            <a:pPr marL="860425" lvl="1" indent="-285750">
              <a:lnSpc>
                <a:spcPct val="104000"/>
              </a:lnSpc>
              <a:buClr>
                <a:srgbClr val="000000"/>
              </a:buClr>
              <a:buSzPct val="7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Mantenido</a:t>
            </a:r>
            <a:r>
              <a:rPr lang="en-GB" sz="1800" dirty="0" smtClean="0"/>
              <a:t> </a:t>
            </a:r>
            <a:r>
              <a:rPr lang="en-GB" sz="1800" dirty="0" err="1" smtClean="0"/>
              <a:t>independientemente</a:t>
            </a:r>
            <a:r>
              <a:rPr lang="en-GB" sz="1800" dirty="0" smtClean="0"/>
              <a:t> </a:t>
            </a:r>
            <a:r>
              <a:rPr lang="en-GB" sz="1800" dirty="0" err="1" smtClean="0"/>
              <a:t>por</a:t>
            </a:r>
            <a:r>
              <a:rPr lang="en-GB" sz="1800" dirty="0" smtClean="0"/>
              <a:t> el </a:t>
            </a:r>
            <a:r>
              <a:rPr lang="en-GB" sz="1800" dirty="0" err="1" smtClean="0"/>
              <a:t>emisor</a:t>
            </a:r>
            <a:r>
              <a:rPr lang="en-GB" sz="1800" dirty="0" smtClean="0"/>
              <a:t> </a:t>
            </a:r>
          </a:p>
          <a:p>
            <a:pPr marL="860425" lvl="1" indent="-285750">
              <a:lnSpc>
                <a:spcPct val="104000"/>
              </a:lnSpc>
              <a:buClr>
                <a:srgbClr val="000000"/>
              </a:buClr>
              <a:buSzPct val="7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Varía</a:t>
            </a:r>
            <a:r>
              <a:rPr lang="en-GB" sz="1800" dirty="0" smtClean="0"/>
              <a:t> de </a:t>
            </a:r>
            <a:r>
              <a:rPr lang="en-GB" sz="1800" dirty="0" err="1" smtClean="0"/>
              <a:t>acuerdo</a:t>
            </a:r>
            <a:r>
              <a:rPr lang="en-GB" sz="1800" dirty="0" smtClean="0"/>
              <a:t> a la </a:t>
            </a:r>
            <a:r>
              <a:rPr lang="en-GB" sz="1800" dirty="0" err="1" smtClean="0"/>
              <a:t>detección</a:t>
            </a:r>
            <a:r>
              <a:rPr lang="en-GB" sz="1800" dirty="0" smtClean="0"/>
              <a:t> de </a:t>
            </a:r>
            <a:r>
              <a:rPr lang="en-GB" sz="1800" dirty="0" err="1" smtClean="0"/>
              <a:t>paquetes</a:t>
            </a:r>
            <a:r>
              <a:rPr lang="en-GB" sz="1800" dirty="0" smtClean="0"/>
              <a:t> </a:t>
            </a:r>
            <a:r>
              <a:rPr lang="en-GB" sz="1800" dirty="0" err="1" smtClean="0"/>
              <a:t>perdidos</a:t>
            </a:r>
            <a:endParaRPr lang="en-GB" sz="1800" dirty="0" smtClean="0"/>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smtClean="0"/>
              <a:t>Timeout o la </a:t>
            </a:r>
            <a:r>
              <a:rPr lang="en-GB" sz="1800" dirty="0" err="1" smtClean="0"/>
              <a:t>recepción</a:t>
            </a:r>
            <a:r>
              <a:rPr lang="en-GB" sz="1800" dirty="0" smtClean="0"/>
              <a:t> de </a:t>
            </a:r>
            <a:r>
              <a:rPr lang="en-GB" sz="1800" dirty="0" err="1" smtClean="0"/>
              <a:t>tres</a:t>
            </a:r>
            <a:r>
              <a:rPr lang="en-GB" sz="1800" dirty="0" smtClean="0"/>
              <a:t> ACKs </a:t>
            </a:r>
            <a:r>
              <a:rPr lang="en-GB" sz="1800" dirty="0" err="1" smtClean="0"/>
              <a:t>repetidos</a:t>
            </a:r>
            <a:endParaRPr lang="en-GB" sz="1800" dirty="0" smtClean="0"/>
          </a:p>
          <a:p>
            <a:pPr marL="860425" lvl="1" indent="-285750">
              <a:lnSpc>
                <a:spcPct val="104000"/>
              </a:lnSpc>
              <a:buClr>
                <a:srgbClr val="000000"/>
              </a:buClr>
              <a:buSzPct val="7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800" dirty="0" smtClean="0"/>
          </a:p>
          <a:p>
            <a:pPr marL="860425" lvl="1" indent="-285750">
              <a:lnSpc>
                <a:spcPct val="104000"/>
              </a:lnSpc>
              <a:buClr>
                <a:srgbClr val="000000"/>
              </a:buClr>
              <a:buSzPct val="7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Comportamientos</a:t>
            </a:r>
            <a:r>
              <a:rPr lang="en-GB" sz="1800" dirty="0" smtClean="0"/>
              <a:t>: </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Incremento</a:t>
            </a:r>
            <a:r>
              <a:rPr lang="en-GB" sz="1800" dirty="0" smtClean="0"/>
              <a:t> </a:t>
            </a:r>
            <a:r>
              <a:rPr lang="en-GB" sz="1800" dirty="0" err="1" smtClean="0"/>
              <a:t>aditivo</a:t>
            </a:r>
            <a:r>
              <a:rPr lang="en-GB" sz="1800" dirty="0" smtClean="0"/>
              <a:t> / </a:t>
            </a:r>
            <a:r>
              <a:rPr lang="en-GB" sz="1800" dirty="0" err="1" smtClean="0"/>
              <a:t>Decremento</a:t>
            </a:r>
            <a:r>
              <a:rPr lang="en-GB" sz="1800" dirty="0" smtClean="0"/>
              <a:t> </a:t>
            </a:r>
            <a:r>
              <a:rPr lang="en-GB" sz="1800" dirty="0" err="1" smtClean="0"/>
              <a:t>multiplicativo</a:t>
            </a:r>
            <a:r>
              <a:rPr lang="en-GB" sz="1800" dirty="0" smtClean="0"/>
              <a:t> (AIMD)</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Comienzo</a:t>
            </a:r>
            <a:r>
              <a:rPr lang="en-GB" sz="1800" dirty="0" smtClean="0"/>
              <a:t> lento (Slow Start)</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Reacción</a:t>
            </a:r>
            <a:r>
              <a:rPr lang="en-GB" sz="1800" dirty="0" smtClean="0"/>
              <a:t> a </a:t>
            </a:r>
            <a:r>
              <a:rPr lang="en-GB" sz="1800" dirty="0" err="1" smtClean="0"/>
              <a:t>eventos</a:t>
            </a:r>
            <a:r>
              <a:rPr lang="en-GB" sz="1800" dirty="0" smtClean="0"/>
              <a:t> de </a:t>
            </a:r>
            <a:r>
              <a:rPr lang="en-GB" sz="1800" i="1" dirty="0" smtClean="0"/>
              <a:t>timeout</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800" i="1" dirty="0" smtClean="0"/>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i="1" dirty="0" err="1" smtClean="0"/>
              <a:t>Ver</a:t>
            </a:r>
            <a:r>
              <a:rPr lang="en-GB" sz="1800" i="1" dirty="0" smtClean="0"/>
              <a:t>: </a:t>
            </a:r>
            <a:r>
              <a:rPr lang="en-US" sz="1800" dirty="0" smtClean="0"/>
              <a:t>RFC 2581, y 2001</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1800" i="1" dirty="0" smtClean="0"/>
              <a:t>“Internetworking with TCP/IP” – Douglas Comer</a:t>
            </a:r>
            <a:endParaRPr lang="en-GB" sz="1800" i="1" dirty="0" smtClean="0"/>
          </a:p>
        </p:txBody>
      </p:sp>
      <p:sp>
        <p:nvSpPr>
          <p:cNvPr id="62466"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dirty="0" err="1" smtClean="0">
                <a:solidFill>
                  <a:srgbClr val="FF6309"/>
                </a:solidFill>
              </a:rPr>
              <a:t>Flujo</a:t>
            </a:r>
            <a:r>
              <a:rPr lang="en-GB" dirty="0" smtClean="0">
                <a:solidFill>
                  <a:srgbClr val="FF6309"/>
                </a:solidFill>
              </a:rPr>
              <a:t> vs. </a:t>
            </a:r>
            <a:r>
              <a:rPr lang="en-GB" dirty="0" err="1" smtClean="0">
                <a:solidFill>
                  <a:srgbClr val="FF6309"/>
                </a:solidFill>
              </a:rPr>
              <a:t>Congestión</a:t>
            </a:r>
            <a:r>
              <a:rPr lang="en-GB" dirty="0" smtClean="0">
                <a:solidFill>
                  <a:srgbClr val="FF6309"/>
                </a:solidFill>
              </a:rPr>
              <a:t> en TCP</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2400" smtClean="0"/>
              <a:t>Diferentes algoritmos de </a:t>
            </a:r>
            <a:br>
              <a:rPr lang="en-US" sz="2400" smtClean="0"/>
            </a:br>
            <a:r>
              <a:rPr lang="en-US" sz="2400" smtClean="0"/>
              <a:t>Control de Congestión en TCP</a:t>
            </a:r>
          </a:p>
        </p:txBody>
      </p:sp>
      <p:pic>
        <p:nvPicPr>
          <p:cNvPr id="35843" name="Picture 2"/>
          <p:cNvPicPr>
            <a:picLocks noChangeAspect="1" noChangeArrowheads="1"/>
          </p:cNvPicPr>
          <p:nvPr/>
        </p:nvPicPr>
        <p:blipFill>
          <a:blip r:embed="rId3"/>
          <a:srcRect/>
          <a:stretch>
            <a:fillRect/>
          </a:stretch>
        </p:blipFill>
        <p:spPr bwMode="auto">
          <a:xfrm>
            <a:off x="2286000" y="1747838"/>
            <a:ext cx="5826125" cy="4881562"/>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idx="1"/>
          </p:nvPr>
        </p:nvSpPr>
        <p:spPr>
          <a:xfrm>
            <a:off x="503238" y="1768475"/>
            <a:ext cx="9070975" cy="4899025"/>
          </a:xfrm>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Disponibilidad</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En sistemas Unix/Linux:</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Uso del CPU</a:t>
            </a:r>
          </a:p>
          <a:p>
            <a:pPr lvl="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Kernel, System, User, IOwait</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Uso de la Memoria</a:t>
            </a:r>
          </a:p>
          <a:p>
            <a:pPr lvl="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Real y Virtual</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Carga (load)</a:t>
            </a:r>
          </a:p>
        </p:txBody>
      </p:sp>
      <p:sp>
        <p:nvSpPr>
          <p:cNvPr id="66562"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Métricas para sistemas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p:cNvSpPr>
            <a:spLocks noGrp="1" noChangeArrowheads="1"/>
          </p:cNvSpPr>
          <p:nvPr>
            <p:ph type="title"/>
          </p:nvPr>
        </p:nvSpPr>
        <p:spPr>
          <a:xfrm>
            <a:off x="503238" y="279400"/>
            <a:ext cx="9070975" cy="1304925"/>
          </a:xfrm>
        </p:spPr>
        <p:txBody>
          <a:bodyPr>
            <a:normAutofit fontScale="90000"/>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Disponibilidad</a:t>
            </a:r>
            <a:br>
              <a:rPr lang="en-US" smtClean="0"/>
            </a:br>
            <a:endParaRPr lang="en-US" smtClean="0"/>
          </a:p>
        </p:txBody>
      </p:sp>
      <p:pic>
        <p:nvPicPr>
          <p:cNvPr id="37891" name="Picture 2"/>
          <p:cNvPicPr>
            <a:picLocks noChangeAspect="1" noChangeArrowheads="1"/>
          </p:cNvPicPr>
          <p:nvPr/>
        </p:nvPicPr>
        <p:blipFill>
          <a:blip r:embed="rId3"/>
          <a:srcRect/>
          <a:stretch>
            <a:fillRect/>
          </a:stretch>
        </p:blipFill>
        <p:spPr bwMode="auto">
          <a:xfrm>
            <a:off x="1146175" y="1166813"/>
            <a:ext cx="7791450" cy="5248275"/>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Uso del CPU</a:t>
            </a:r>
          </a:p>
        </p:txBody>
      </p:sp>
      <p:pic>
        <p:nvPicPr>
          <p:cNvPr id="38915" name="Picture 2"/>
          <p:cNvPicPr>
            <a:picLocks noChangeAspect="1" noChangeArrowheads="1"/>
          </p:cNvPicPr>
          <p:nvPr/>
        </p:nvPicPr>
        <p:blipFill>
          <a:blip r:embed="rId3"/>
          <a:srcRect/>
          <a:stretch>
            <a:fillRect/>
          </a:stretch>
        </p:blipFill>
        <p:spPr bwMode="auto">
          <a:xfrm>
            <a:off x="1916112" y="1798637"/>
            <a:ext cx="6651413" cy="365760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Memoria</a:t>
            </a:r>
          </a:p>
        </p:txBody>
      </p:sp>
      <p:pic>
        <p:nvPicPr>
          <p:cNvPr id="39939" name="Picture 2"/>
          <p:cNvPicPr>
            <a:picLocks noChangeAspect="1" noChangeArrowheads="1"/>
          </p:cNvPicPr>
          <p:nvPr/>
        </p:nvPicPr>
        <p:blipFill>
          <a:blip r:embed="rId3"/>
          <a:srcRect/>
          <a:stretch>
            <a:fillRect/>
          </a:stretch>
        </p:blipFill>
        <p:spPr bwMode="auto">
          <a:xfrm>
            <a:off x="925512" y="2255837"/>
            <a:ext cx="7763005" cy="281940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idx="1"/>
          </p:nvPr>
        </p:nvSpPr>
        <p:spPr>
          <a:xfrm>
            <a:off x="392112" y="1417637"/>
            <a:ext cx="9070975" cy="5791200"/>
          </a:xfrm>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smtClean="0">
                <a:cs typeface="Times New Roman" charset="0"/>
              </a:rPr>
              <a:t>P</a:t>
            </a:r>
            <a:r>
              <a:rPr lang="en-US" dirty="0" err="1" smtClean="0"/>
              <a:t>ropósito</a:t>
            </a:r>
            <a:endParaRPr lang="en-US" dirty="0" smtClean="0"/>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Establecer</a:t>
            </a:r>
            <a:r>
              <a:rPr lang="en-US" sz="2000" dirty="0" smtClean="0"/>
              <a:t>  </a:t>
            </a:r>
            <a:r>
              <a:rPr lang="en-US" sz="2000" dirty="0" err="1" smtClean="0"/>
              <a:t>estado</a:t>
            </a:r>
            <a:r>
              <a:rPr lang="en-US" sz="2000" dirty="0" smtClean="0"/>
              <a:t> </a:t>
            </a:r>
            <a:r>
              <a:rPr lang="en-US" sz="2000" dirty="0" err="1" smtClean="0"/>
              <a:t>estable</a:t>
            </a:r>
            <a:r>
              <a:rPr lang="en-US" sz="2000" dirty="0" smtClean="0"/>
              <a:t> (</a:t>
            </a:r>
            <a:r>
              <a:rPr lang="en-US" sz="2000" dirty="0" err="1" smtClean="0"/>
              <a:t>línea</a:t>
            </a:r>
            <a:r>
              <a:rPr lang="en-US" sz="2000" dirty="0" smtClean="0"/>
              <a:t> base)</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Diagnóstico</a:t>
            </a:r>
            <a:r>
              <a:rPr lang="en-US" sz="2000" dirty="0" smtClean="0"/>
              <a:t> de </a:t>
            </a:r>
            <a:r>
              <a:rPr lang="en-US" sz="2000" dirty="0" err="1" smtClean="0"/>
              <a:t>fallas</a:t>
            </a:r>
            <a:r>
              <a:rPr lang="en-US" sz="2000" dirty="0" smtClean="0"/>
              <a:t>, </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Anticipar</a:t>
            </a:r>
            <a:r>
              <a:rPr lang="en-US" sz="2000" dirty="0" smtClean="0"/>
              <a:t> </a:t>
            </a:r>
            <a:r>
              <a:rPr lang="en-US" sz="2000" dirty="0" err="1" smtClean="0"/>
              <a:t>crecimiento</a:t>
            </a:r>
            <a:r>
              <a:rPr lang="en-US" sz="2000" dirty="0" smtClean="0"/>
              <a:t> de </a:t>
            </a:r>
            <a:r>
              <a:rPr lang="en-US" sz="2000" dirty="0" err="1" smtClean="0"/>
              <a:t>demanda</a:t>
            </a:r>
            <a:endParaRPr lang="en-US" sz="2000" dirty="0" smtClean="0"/>
          </a:p>
          <a:p>
            <a:pPr lvl="1">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dirty="0" smtClean="0"/>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smtClean="0"/>
              <a:t>A </a:t>
            </a:r>
            <a:r>
              <a:rPr lang="en-US" dirty="0" err="1" smtClean="0"/>
              <a:t>quién</a:t>
            </a:r>
            <a:r>
              <a:rPr lang="en-US" dirty="0" smtClean="0"/>
              <a:t> </a:t>
            </a:r>
            <a:r>
              <a:rPr lang="en-US" dirty="0" err="1" smtClean="0"/>
              <a:t>va</a:t>
            </a:r>
            <a:r>
              <a:rPr lang="en-US" dirty="0" smtClean="0"/>
              <a:t> </a:t>
            </a:r>
            <a:r>
              <a:rPr lang="en-US" dirty="0" err="1" smtClean="0"/>
              <a:t>dirigida</a:t>
            </a:r>
            <a:r>
              <a:rPr lang="en-US" dirty="0" smtClean="0"/>
              <a:t> la </a:t>
            </a:r>
            <a:r>
              <a:rPr lang="en-US" dirty="0" err="1" smtClean="0"/>
              <a:t>información</a:t>
            </a:r>
            <a:r>
              <a:rPr lang="en-US" dirty="0" smtClean="0"/>
              <a:t>?</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Gerencia</a:t>
            </a:r>
            <a:r>
              <a:rPr lang="en-US" sz="2000" dirty="0" smtClean="0"/>
              <a:t>, </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smtClean="0"/>
              <a:t>NOC y personal </a:t>
            </a:r>
            <a:r>
              <a:rPr lang="en-US" sz="2000" dirty="0" err="1" smtClean="0"/>
              <a:t>técnico</a:t>
            </a:r>
            <a:r>
              <a:rPr lang="en-US" sz="2000" dirty="0" smtClean="0"/>
              <a:t>, </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Clientes</a:t>
            </a:r>
            <a:endParaRPr lang="en-US" sz="2000" dirty="0" smtClean="0"/>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smtClean="0"/>
              <a:t>Alcance</a:t>
            </a:r>
            <a:r>
              <a:rPr lang="en-US" dirty="0" smtClean="0"/>
              <a:t> </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Impacto</a:t>
            </a:r>
            <a:r>
              <a:rPr lang="en-US" sz="2000" dirty="0" smtClean="0"/>
              <a:t> en los </a:t>
            </a:r>
            <a:r>
              <a:rPr lang="en-US" sz="2000" dirty="0" err="1" smtClean="0"/>
              <a:t>dispositivos</a:t>
            </a:r>
            <a:r>
              <a:rPr lang="en-US" sz="2000" dirty="0" smtClean="0"/>
              <a:t> (</a:t>
            </a:r>
            <a:r>
              <a:rPr lang="en-US" sz="2000" dirty="0" err="1" smtClean="0"/>
              <a:t>medidos</a:t>
            </a:r>
            <a:r>
              <a:rPr lang="en-US" sz="2000" dirty="0" smtClean="0"/>
              <a:t> y de </a:t>
            </a:r>
            <a:r>
              <a:rPr lang="en-US" sz="2000" dirty="0" err="1" smtClean="0"/>
              <a:t>medición</a:t>
            </a:r>
            <a:r>
              <a:rPr lang="en-US" sz="2000" dirty="0" smtClean="0"/>
              <a:t>)</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smtClean="0"/>
              <a:t>Balance entre </a:t>
            </a:r>
            <a:r>
              <a:rPr lang="en-US" sz="2000" dirty="0" err="1" smtClean="0"/>
              <a:t>cantidad</a:t>
            </a:r>
            <a:r>
              <a:rPr lang="en-US" sz="2000" dirty="0" smtClean="0"/>
              <a:t> de </a:t>
            </a:r>
            <a:r>
              <a:rPr lang="en-US" sz="2000" dirty="0" err="1" smtClean="0"/>
              <a:t>información</a:t>
            </a:r>
            <a:r>
              <a:rPr lang="en-US" sz="2000" dirty="0" smtClean="0"/>
              <a:t> y </a:t>
            </a:r>
            <a:r>
              <a:rPr lang="en-US" sz="2000" dirty="0" err="1" smtClean="0"/>
              <a:t>tiempo</a:t>
            </a:r>
            <a:r>
              <a:rPr lang="en-US" sz="2000" dirty="0" smtClean="0"/>
              <a:t> de </a:t>
            </a:r>
            <a:r>
              <a:rPr lang="en-US" sz="2000" dirty="0" err="1" smtClean="0"/>
              <a:t>recolección</a:t>
            </a:r>
            <a:endParaRPr lang="en-US" sz="2000" dirty="0" smtClean="0"/>
          </a:p>
        </p:txBody>
      </p:sp>
      <p:sp>
        <p:nvSpPr>
          <p:cNvPr id="19458"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dirty="0" err="1" smtClean="0"/>
              <a:t>Planificación</a:t>
            </a:r>
            <a:endParaRPr lang="en-US" dirty="0"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Carga (load)</a:t>
            </a:r>
          </a:p>
        </p:txBody>
      </p:sp>
      <p:pic>
        <p:nvPicPr>
          <p:cNvPr id="40963" name="Picture 2"/>
          <p:cNvPicPr>
            <a:picLocks noChangeAspect="1" noChangeArrowheads="1"/>
          </p:cNvPicPr>
          <p:nvPr/>
        </p:nvPicPr>
        <p:blipFill>
          <a:blip r:embed="rId3"/>
          <a:srcRect/>
          <a:stretch>
            <a:fillRect/>
          </a:stretch>
        </p:blipFill>
        <p:spPr bwMode="auto">
          <a:xfrm>
            <a:off x="1077912" y="2179637"/>
            <a:ext cx="7888172" cy="304800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idx="1"/>
          </p:nvPr>
        </p:nvSpPr>
        <p:spPr>
          <a:xfrm>
            <a:off x="503238" y="1768475"/>
            <a:ext cx="9070975" cy="4899025"/>
          </a:xfrm>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La clave está en elegir las métricas más importantes  para cada servicio</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Preguntarse:</a:t>
            </a:r>
          </a:p>
          <a:p>
            <a:pPr lvl="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Cómo se percibe la degradación del servicio?</a:t>
            </a:r>
          </a:p>
          <a:p>
            <a:pPr lvl="3">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Tiempo de espera?</a:t>
            </a:r>
          </a:p>
          <a:p>
            <a:pPr lvl="3">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Disponibilidad?</a:t>
            </a:r>
          </a:p>
          <a:p>
            <a:pPr lvl="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Cómo justifico mantener el servicio?</a:t>
            </a:r>
          </a:p>
          <a:p>
            <a:pPr lvl="3">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Quién lo está utilizando?</a:t>
            </a:r>
          </a:p>
          <a:p>
            <a:pPr lvl="3">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Con qué frecuencia?</a:t>
            </a:r>
          </a:p>
          <a:p>
            <a:pPr lvl="3">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mtClean="0"/>
              <a:t>Valor económico?</a:t>
            </a:r>
          </a:p>
        </p:txBody>
      </p:sp>
      <p:sp>
        <p:nvSpPr>
          <p:cNvPr id="76802"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Métricas de Servicios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Utilización de servidor web</a:t>
            </a:r>
          </a:p>
        </p:txBody>
      </p:sp>
      <p:pic>
        <p:nvPicPr>
          <p:cNvPr id="43011" name="Picture 2"/>
          <p:cNvPicPr>
            <a:picLocks noChangeAspect="1" noChangeArrowheads="1"/>
          </p:cNvPicPr>
          <p:nvPr/>
        </p:nvPicPr>
        <p:blipFill>
          <a:blip r:embed="rId3"/>
          <a:srcRect/>
          <a:stretch>
            <a:fillRect/>
          </a:stretch>
        </p:blipFill>
        <p:spPr bwMode="auto">
          <a:xfrm>
            <a:off x="2438400" y="1676400"/>
            <a:ext cx="4876800" cy="2438400"/>
          </a:xfrm>
          <a:prstGeom prst="rect">
            <a:avLst/>
          </a:prstGeom>
          <a:noFill/>
          <a:ln w="9525">
            <a:noFill/>
            <a:round/>
            <a:headEnd/>
            <a:tailEnd/>
          </a:ln>
        </p:spPr>
      </p:pic>
      <p:pic>
        <p:nvPicPr>
          <p:cNvPr id="43012" name="Picture 3"/>
          <p:cNvPicPr>
            <a:picLocks noChangeAspect="1" noChangeArrowheads="1"/>
          </p:cNvPicPr>
          <p:nvPr/>
        </p:nvPicPr>
        <p:blipFill>
          <a:blip r:embed="rId4"/>
          <a:srcRect/>
          <a:stretch>
            <a:fillRect/>
          </a:stretch>
        </p:blipFill>
        <p:spPr bwMode="auto">
          <a:xfrm>
            <a:off x="2438400" y="4457700"/>
            <a:ext cx="4876800" cy="285750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
          <p:cNvSpPr>
            <a:spLocks noGrp="1" noChangeArrowheads="1"/>
          </p:cNvSpPr>
          <p:nvPr>
            <p:ph type="title"/>
          </p:nvPr>
        </p:nvSpPr>
        <p:spPr>
          <a:xfrm>
            <a:off x="503238" y="279400"/>
            <a:ext cx="9070975" cy="1304925"/>
          </a:xfrm>
        </p:spPr>
        <p:txBody>
          <a:bodyPr>
            <a:normAutofit fontScale="90000"/>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Tiempo de respuesta</a:t>
            </a:r>
            <a:br>
              <a:rPr lang="en-US" smtClean="0"/>
            </a:br>
            <a:r>
              <a:rPr lang="en-US" smtClean="0"/>
              <a:t>(servidor web)</a:t>
            </a:r>
          </a:p>
        </p:txBody>
      </p:sp>
      <p:pic>
        <p:nvPicPr>
          <p:cNvPr id="44035" name="Picture 2"/>
          <p:cNvPicPr>
            <a:picLocks noChangeAspect="1" noChangeArrowheads="1"/>
          </p:cNvPicPr>
          <p:nvPr/>
        </p:nvPicPr>
        <p:blipFill>
          <a:blip r:embed="rId3"/>
          <a:srcRect/>
          <a:stretch>
            <a:fillRect/>
          </a:stretch>
        </p:blipFill>
        <p:spPr bwMode="auto">
          <a:xfrm>
            <a:off x="1230312" y="2103437"/>
            <a:ext cx="7596016" cy="335280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
          <p:cNvSpPr>
            <a:spLocks noGrp="1" noChangeArrowheads="1"/>
          </p:cNvSpPr>
          <p:nvPr>
            <p:ph type="title"/>
          </p:nvPr>
        </p:nvSpPr>
        <p:spPr>
          <a:xfrm>
            <a:off x="503238" y="279400"/>
            <a:ext cx="9070975" cy="1747838"/>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Tiempo de Respuesta </a:t>
            </a:r>
            <a:br>
              <a:rPr lang="en-US" smtClean="0"/>
            </a:br>
            <a:r>
              <a:rPr lang="en-US" smtClean="0"/>
              <a:t>(servidor DNS)</a:t>
            </a:r>
          </a:p>
        </p:txBody>
      </p:sp>
      <p:pic>
        <p:nvPicPr>
          <p:cNvPr id="45059" name="Picture 2"/>
          <p:cNvPicPr>
            <a:picLocks noChangeAspect="1" noChangeArrowheads="1"/>
          </p:cNvPicPr>
          <p:nvPr/>
        </p:nvPicPr>
        <p:blipFill>
          <a:blip r:embed="rId3"/>
          <a:srcRect/>
          <a:stretch>
            <a:fillRect/>
          </a:stretch>
        </p:blipFill>
        <p:spPr bwMode="auto">
          <a:xfrm>
            <a:off x="1001712" y="2027237"/>
            <a:ext cx="7768652" cy="342900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Métricas de DNS</a:t>
            </a:r>
          </a:p>
        </p:txBody>
      </p:sp>
      <p:graphicFrame>
        <p:nvGraphicFramePr>
          <p:cNvPr id="1026" name="Object 2"/>
          <p:cNvGraphicFramePr>
            <a:graphicFrameLocks noChangeAspect="1"/>
          </p:cNvGraphicFramePr>
          <p:nvPr/>
        </p:nvGraphicFramePr>
        <p:xfrm>
          <a:off x="914400" y="2024063"/>
          <a:ext cx="8505825" cy="2319337"/>
        </p:xfrm>
        <a:graphic>
          <a:graphicData uri="http://schemas.openxmlformats.org/presentationml/2006/ole">
            <p:oleObj spid="_x0000_s1026" r:id="rId4" imgW="10832760" imgH="2356920" progId="Excel.Sheet.8">
              <p:embed/>
            </p:oleObj>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mtClean="0">
                <a:solidFill>
                  <a:srgbClr val="FF6309"/>
                </a:solidFill>
              </a:rPr>
              <a:t>Métricas de DNS</a:t>
            </a:r>
          </a:p>
        </p:txBody>
      </p:sp>
      <p:pic>
        <p:nvPicPr>
          <p:cNvPr id="46083" name="Picture 2"/>
          <p:cNvPicPr>
            <a:picLocks noChangeAspect="1" noChangeArrowheads="1"/>
          </p:cNvPicPr>
          <p:nvPr/>
        </p:nvPicPr>
        <p:blipFill>
          <a:blip r:embed="rId3"/>
          <a:srcRect/>
          <a:stretch>
            <a:fillRect/>
          </a:stretch>
        </p:blipFill>
        <p:spPr bwMode="auto">
          <a:xfrm>
            <a:off x="2638425" y="1371600"/>
            <a:ext cx="4676775" cy="1771650"/>
          </a:xfrm>
          <a:prstGeom prst="rect">
            <a:avLst/>
          </a:prstGeom>
          <a:noFill/>
          <a:ln w="9525">
            <a:noFill/>
            <a:round/>
            <a:headEnd/>
            <a:tailEnd/>
          </a:ln>
        </p:spPr>
      </p:pic>
      <p:pic>
        <p:nvPicPr>
          <p:cNvPr id="46084" name="Picture 3"/>
          <p:cNvPicPr>
            <a:picLocks noChangeAspect="1" noChangeArrowheads="1"/>
          </p:cNvPicPr>
          <p:nvPr/>
        </p:nvPicPr>
        <p:blipFill>
          <a:blip r:embed="rId4"/>
          <a:srcRect/>
          <a:stretch>
            <a:fillRect/>
          </a:stretch>
        </p:blipFill>
        <p:spPr bwMode="auto">
          <a:xfrm>
            <a:off x="2638425" y="3200400"/>
            <a:ext cx="4676775" cy="1771650"/>
          </a:xfrm>
          <a:prstGeom prst="rect">
            <a:avLst/>
          </a:prstGeom>
          <a:noFill/>
          <a:ln w="9525">
            <a:noFill/>
            <a:round/>
            <a:headEnd/>
            <a:tailEnd/>
          </a:ln>
        </p:spPr>
      </p:pic>
      <p:pic>
        <p:nvPicPr>
          <p:cNvPr id="46085" name="Picture 4"/>
          <p:cNvPicPr>
            <a:picLocks noChangeAspect="1" noChangeArrowheads="1"/>
          </p:cNvPicPr>
          <p:nvPr/>
        </p:nvPicPr>
        <p:blipFill>
          <a:blip r:embed="rId5"/>
          <a:srcRect/>
          <a:stretch>
            <a:fillRect/>
          </a:stretch>
        </p:blipFill>
        <p:spPr bwMode="auto">
          <a:xfrm>
            <a:off x="2638425" y="5029200"/>
            <a:ext cx="4676775" cy="177165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idx="1"/>
          </p:nvPr>
        </p:nvSpPr>
        <p:spPr>
          <a:xfrm>
            <a:off x="503238" y="1768475"/>
            <a:ext cx="9072562" cy="4991100"/>
          </a:xfrm>
        </p:spPr>
        <p:txBody>
          <a:bodyPr/>
          <a:lstStyle/>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Contadores por </a:t>
            </a:r>
            <a:r>
              <a:rPr lang="en-GB" i="1" smtClean="0"/>
              <a:t>mailer</a:t>
            </a:r>
            <a:r>
              <a:rPr lang="en-GB" smtClean="0"/>
              <a:t> (local, esmtp, etc.)</a:t>
            </a:r>
          </a:p>
          <a:p>
            <a:pPr marL="1292225" lvl="2" indent="-214313">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Número de mensajes recibidos/enviados</a:t>
            </a:r>
          </a:p>
          <a:p>
            <a:pPr marL="1292225" lvl="2" indent="-214313">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Número de bytes recibidos/enviados</a:t>
            </a:r>
          </a:p>
          <a:p>
            <a:pPr marL="1292225" lvl="2" indent="-214313">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Número de mensajes denegados</a:t>
            </a:r>
          </a:p>
          <a:p>
            <a:pPr marL="1292225" lvl="2" indent="-214313">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Número de mensajes descartados</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mtClean="0"/>
              <a:t>Muy importate: Número de mensajes en cola</a:t>
            </a:r>
          </a:p>
        </p:txBody>
      </p:sp>
      <p:sp>
        <p:nvSpPr>
          <p:cNvPr id="89090"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3600" smtClean="0">
                <a:solidFill>
                  <a:srgbClr val="FF6309"/>
                </a:solidFill>
              </a:rPr>
              <a:t>Métricas de Servidor de Correo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Estadísticas de Sendmail</a:t>
            </a:r>
          </a:p>
        </p:txBody>
      </p:sp>
      <p:pic>
        <p:nvPicPr>
          <p:cNvPr id="48131" name="Picture 2"/>
          <p:cNvPicPr>
            <a:picLocks noChangeAspect="1" noChangeArrowheads="1"/>
          </p:cNvPicPr>
          <p:nvPr/>
        </p:nvPicPr>
        <p:blipFill>
          <a:blip r:embed="rId3"/>
          <a:srcRect/>
          <a:stretch>
            <a:fillRect/>
          </a:stretch>
        </p:blipFill>
        <p:spPr bwMode="auto">
          <a:xfrm>
            <a:off x="1828800" y="2314575"/>
            <a:ext cx="6669088" cy="3171825"/>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idx="1"/>
          </p:nvPr>
        </p:nvSpPr>
        <p:spPr>
          <a:xfrm>
            <a:off x="315912" y="1768475"/>
            <a:ext cx="9258301" cy="4899025"/>
          </a:xfrm>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smtClean="0"/>
              <a:t>Número</a:t>
            </a:r>
            <a:r>
              <a:rPr lang="en-US" dirty="0" smtClean="0"/>
              <a:t> de </a:t>
            </a:r>
            <a:r>
              <a:rPr lang="en-US" dirty="0" err="1" smtClean="0"/>
              <a:t>peticiones</a:t>
            </a:r>
            <a:r>
              <a:rPr lang="en-US" dirty="0" smtClean="0"/>
              <a:t> </a:t>
            </a:r>
            <a:r>
              <a:rPr lang="en-US" dirty="0" err="1" smtClean="0"/>
              <a:t>por</a:t>
            </a:r>
            <a:r>
              <a:rPr lang="en-US" dirty="0" smtClean="0"/>
              <a:t> </a:t>
            </a:r>
            <a:r>
              <a:rPr lang="en-US" dirty="0" err="1" smtClean="0"/>
              <a:t>segundo</a:t>
            </a:r>
            <a:endParaRPr lang="en-US" dirty="0" smtClean="0"/>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smtClean="0"/>
              <a:t>Peticiones</a:t>
            </a:r>
            <a:r>
              <a:rPr lang="en-US" dirty="0" smtClean="0"/>
              <a:t> </a:t>
            </a:r>
            <a:r>
              <a:rPr lang="en-US" dirty="0" err="1" smtClean="0"/>
              <a:t>servidas</a:t>
            </a:r>
            <a:r>
              <a:rPr lang="en-US" dirty="0" smtClean="0"/>
              <a:t> </a:t>
            </a:r>
            <a:r>
              <a:rPr lang="en-US" dirty="0" err="1" smtClean="0"/>
              <a:t>localmente</a:t>
            </a:r>
            <a:r>
              <a:rPr lang="en-US" dirty="0" smtClean="0"/>
              <a:t> vs. re-</a:t>
            </a:r>
            <a:r>
              <a:rPr lang="en-US" dirty="0" err="1" smtClean="0"/>
              <a:t>enviadas</a:t>
            </a:r>
            <a:endParaRPr lang="en-US" dirty="0" smtClean="0"/>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smtClean="0"/>
              <a:t>Diversidad</a:t>
            </a:r>
            <a:r>
              <a:rPr lang="en-US" dirty="0" smtClean="0"/>
              <a:t> de los </a:t>
            </a:r>
            <a:r>
              <a:rPr lang="en-US" dirty="0" err="1" smtClean="0"/>
              <a:t>destinos</a:t>
            </a:r>
            <a:r>
              <a:rPr lang="en-US" dirty="0" smtClean="0"/>
              <a:t> web</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smtClean="0"/>
              <a:t>Eficiencia</a:t>
            </a:r>
            <a:r>
              <a:rPr lang="en-US" dirty="0" smtClean="0"/>
              <a:t> de </a:t>
            </a:r>
            <a:r>
              <a:rPr lang="en-US" dirty="0" err="1" smtClean="0"/>
              <a:t>nuestro</a:t>
            </a:r>
            <a:r>
              <a:rPr lang="en-US" dirty="0" smtClean="0"/>
              <a:t> proxy</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dirty="0" smtClean="0"/>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err="1" smtClean="0"/>
              <a:t>Número</a:t>
            </a:r>
            <a:r>
              <a:rPr lang="en-US" dirty="0" smtClean="0"/>
              <a:t> de </a:t>
            </a:r>
            <a:r>
              <a:rPr lang="en-US" dirty="0" err="1" smtClean="0"/>
              <a:t>elementos</a:t>
            </a:r>
            <a:r>
              <a:rPr lang="en-US" dirty="0" smtClean="0"/>
              <a:t> </a:t>
            </a:r>
            <a:r>
              <a:rPr lang="en-US" dirty="0" err="1" smtClean="0"/>
              <a:t>almacenados</a:t>
            </a:r>
            <a:r>
              <a:rPr lang="en-US" dirty="0" smtClean="0"/>
              <a:t> en </a:t>
            </a:r>
            <a:r>
              <a:rPr lang="en-US" dirty="0" err="1" smtClean="0"/>
              <a:t>memoria</a:t>
            </a:r>
            <a:r>
              <a:rPr lang="en-US" dirty="0" smtClean="0"/>
              <a:t> vs. disco</a:t>
            </a:r>
          </a:p>
        </p:txBody>
      </p:sp>
      <p:sp>
        <p:nvSpPr>
          <p:cNvPr id="93186"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Métricas de Web Proxy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idx="1"/>
          </p:nvPr>
        </p:nvSpPr>
        <p:spPr>
          <a:xfrm>
            <a:off x="468312" y="1341437"/>
            <a:ext cx="9072562" cy="5867400"/>
          </a:xfrm>
        </p:spPr>
        <p:txBody>
          <a:bodyPr/>
          <a:lstStyle/>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Rendimiento</a:t>
            </a:r>
            <a:r>
              <a:rPr lang="en-GB" sz="2400" dirty="0" smtClean="0"/>
              <a:t> de red</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Capacidad</a:t>
            </a:r>
            <a:r>
              <a:rPr lang="en-GB" sz="1800" dirty="0" smtClean="0"/>
              <a:t> del canal: </a:t>
            </a:r>
          </a:p>
          <a:p>
            <a:pPr marL="1604963" lvl="3"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smtClean="0"/>
              <a:t>nominal y </a:t>
            </a:r>
            <a:r>
              <a:rPr lang="en-GB" sz="1800" dirty="0" err="1" smtClean="0"/>
              <a:t>efectiva</a:t>
            </a:r>
            <a:endParaRPr lang="en-GB" sz="1800" dirty="0" smtClean="0"/>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Utilización</a:t>
            </a:r>
            <a:r>
              <a:rPr lang="en-GB" sz="1800" dirty="0" smtClean="0"/>
              <a:t> del canal</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Retardo</a:t>
            </a:r>
            <a:r>
              <a:rPr lang="en-GB" sz="1800" dirty="0" smtClean="0"/>
              <a:t> y “</a:t>
            </a:r>
            <a:r>
              <a:rPr lang="en-GB" sz="1800" dirty="0" err="1" smtClean="0"/>
              <a:t>parpadeo</a:t>
            </a:r>
            <a:r>
              <a:rPr lang="en-GB" sz="1800" dirty="0" smtClean="0"/>
              <a:t>” (</a:t>
            </a:r>
            <a:r>
              <a:rPr lang="en-GB" sz="1800" i="1" dirty="0" smtClean="0"/>
              <a:t>jitter)</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Pérdida</a:t>
            </a:r>
            <a:r>
              <a:rPr lang="en-GB" sz="1800" dirty="0" smtClean="0"/>
              <a:t> de </a:t>
            </a:r>
            <a:r>
              <a:rPr lang="en-GB" sz="1800" dirty="0" err="1" smtClean="0"/>
              <a:t>paquetes</a:t>
            </a:r>
            <a:r>
              <a:rPr lang="en-GB" sz="1800" dirty="0" smtClean="0"/>
              <a:t> y </a:t>
            </a:r>
            <a:r>
              <a:rPr lang="en-GB" sz="1800" dirty="0" err="1" smtClean="0"/>
              <a:t>errores</a:t>
            </a:r>
            <a:endParaRPr lang="en-GB" sz="1800" dirty="0" smtClean="0"/>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400" dirty="0" smtClean="0"/>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Rendimiento</a:t>
            </a:r>
            <a:r>
              <a:rPr lang="en-GB" sz="2400" dirty="0" smtClean="0"/>
              <a:t> de </a:t>
            </a:r>
            <a:r>
              <a:rPr lang="en-GB" sz="2400" dirty="0" err="1" smtClean="0"/>
              <a:t>sistemas</a:t>
            </a:r>
            <a:endParaRPr lang="en-GB" sz="2400" dirty="0" smtClean="0"/>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Disponibilidad</a:t>
            </a:r>
            <a:endParaRPr lang="en-GB" sz="1800" dirty="0" smtClean="0"/>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Memoria</a:t>
            </a:r>
            <a:r>
              <a:rPr lang="en-GB" sz="1800" dirty="0" smtClean="0"/>
              <a:t>, </a:t>
            </a:r>
            <a:r>
              <a:rPr lang="en-GB" sz="1800" dirty="0" err="1" smtClean="0"/>
              <a:t>utilización</a:t>
            </a:r>
            <a:r>
              <a:rPr lang="en-GB" sz="1800" dirty="0" smtClean="0"/>
              <a:t> y </a:t>
            </a:r>
            <a:r>
              <a:rPr lang="en-GB" sz="1800" dirty="0" err="1" smtClean="0"/>
              <a:t>carga</a:t>
            </a:r>
            <a:r>
              <a:rPr lang="en-GB" sz="1800" dirty="0" smtClean="0"/>
              <a:t> de CPU</a:t>
            </a:r>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Utilización</a:t>
            </a:r>
            <a:r>
              <a:rPr lang="en-GB" sz="1800" dirty="0" smtClean="0"/>
              <a:t> de </a:t>
            </a:r>
            <a:r>
              <a:rPr lang="en-GB" sz="1800" dirty="0" err="1" smtClean="0"/>
              <a:t>dispositivos</a:t>
            </a:r>
            <a:r>
              <a:rPr lang="en-GB" sz="1800" dirty="0" smtClean="0"/>
              <a:t> de </a:t>
            </a:r>
            <a:r>
              <a:rPr lang="en-GB" sz="1800" dirty="0" err="1" smtClean="0"/>
              <a:t>entrada</a:t>
            </a:r>
            <a:r>
              <a:rPr lang="en-GB" sz="1800" dirty="0" smtClean="0"/>
              <a:t>/</a:t>
            </a:r>
            <a:r>
              <a:rPr lang="en-GB" sz="1800" dirty="0" err="1" smtClean="0"/>
              <a:t>salida</a:t>
            </a:r>
            <a:endParaRPr lang="en-GB" sz="1800" dirty="0" smtClean="0"/>
          </a:p>
          <a:p>
            <a:pPr marL="1292225" lvl="2" indent="-21431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1800" dirty="0" smtClean="0"/>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Rendimiento</a:t>
            </a:r>
            <a:r>
              <a:rPr lang="en-GB" sz="2400" dirty="0" smtClean="0"/>
              <a:t> de </a:t>
            </a:r>
            <a:r>
              <a:rPr lang="en-GB" sz="2400" dirty="0" err="1" smtClean="0"/>
              <a:t>servicios</a:t>
            </a:r>
            <a:endParaRPr lang="en-GB" sz="2400" dirty="0" smtClean="0"/>
          </a:p>
          <a:p>
            <a:pPr marL="1285875" lvl="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Disponibilidad</a:t>
            </a:r>
            <a:endParaRPr lang="en-GB" sz="1800" dirty="0" smtClean="0"/>
          </a:p>
          <a:p>
            <a:pPr marL="1285875" lvl="3">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err="1" smtClean="0"/>
              <a:t>Tiempo</a:t>
            </a:r>
            <a:r>
              <a:rPr lang="en-GB" sz="1800" dirty="0" smtClean="0"/>
              <a:t> de </a:t>
            </a:r>
            <a:r>
              <a:rPr lang="en-GB" sz="1800" dirty="0" err="1" smtClean="0"/>
              <a:t>acceso</a:t>
            </a:r>
            <a:r>
              <a:rPr lang="en-GB" sz="1800" dirty="0" smtClean="0"/>
              <a:t> y </a:t>
            </a:r>
            <a:r>
              <a:rPr lang="en-GB" sz="1800" dirty="0" err="1" smtClean="0"/>
              <a:t>carga</a:t>
            </a:r>
            <a:endParaRPr lang="en-GB" sz="1800" dirty="0" smtClean="0"/>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400" dirty="0" smtClean="0"/>
          </a:p>
        </p:txBody>
      </p:sp>
      <p:sp>
        <p:nvSpPr>
          <p:cNvPr id="21506"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dirty="0" err="1" smtClean="0">
                <a:solidFill>
                  <a:srgbClr val="FF6309"/>
                </a:solidFill>
              </a:rPr>
              <a:t>Métricas</a:t>
            </a:r>
            <a:endParaRPr lang="en-GB" dirty="0" smtClean="0">
              <a:solidFill>
                <a:srgbClr val="FF6309"/>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
          <p:cNvSpPr>
            <a:spLocks noGrp="1" noChangeArrowheads="1"/>
          </p:cNvSpPr>
          <p:nvPr>
            <p:ph type="title"/>
          </p:nvPr>
        </p:nvSpPr>
        <p:spPr>
          <a:xfrm>
            <a:off x="503238" y="346075"/>
            <a:ext cx="9070975" cy="1171575"/>
          </a:xfrm>
        </p:spPr>
        <p:txBody>
          <a:bodyPr/>
          <a:lstStyle/>
          <a:p>
            <a:pP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mtClean="0"/>
              <a:t>Estadísticas de Squid</a:t>
            </a:r>
          </a:p>
        </p:txBody>
      </p:sp>
      <p:pic>
        <p:nvPicPr>
          <p:cNvPr id="50179" name="Picture 2"/>
          <p:cNvPicPr>
            <a:picLocks noChangeAspect="1" noChangeArrowheads="1"/>
          </p:cNvPicPr>
          <p:nvPr/>
        </p:nvPicPr>
        <p:blipFill>
          <a:blip r:embed="rId3"/>
          <a:srcRect/>
          <a:stretch>
            <a:fillRect/>
          </a:stretch>
        </p:blipFill>
        <p:spPr bwMode="auto">
          <a:xfrm>
            <a:off x="1076325" y="1543050"/>
            <a:ext cx="3724275" cy="2114550"/>
          </a:xfrm>
          <a:prstGeom prst="rect">
            <a:avLst/>
          </a:prstGeom>
          <a:noFill/>
          <a:ln w="9525">
            <a:noFill/>
            <a:round/>
            <a:headEnd/>
            <a:tailEnd/>
          </a:ln>
        </p:spPr>
      </p:pic>
      <p:pic>
        <p:nvPicPr>
          <p:cNvPr id="50180" name="Picture 3"/>
          <p:cNvPicPr>
            <a:picLocks noChangeAspect="1" noChangeArrowheads="1"/>
          </p:cNvPicPr>
          <p:nvPr/>
        </p:nvPicPr>
        <p:blipFill>
          <a:blip r:embed="rId4"/>
          <a:srcRect/>
          <a:stretch>
            <a:fillRect/>
          </a:stretch>
        </p:blipFill>
        <p:spPr bwMode="auto">
          <a:xfrm>
            <a:off x="2905125" y="3886200"/>
            <a:ext cx="3724275" cy="2114550"/>
          </a:xfrm>
          <a:prstGeom prst="rect">
            <a:avLst/>
          </a:prstGeom>
          <a:noFill/>
          <a:ln w="9525">
            <a:noFill/>
            <a:round/>
            <a:headEnd/>
            <a:tailEnd/>
          </a:ln>
        </p:spPr>
      </p:pic>
      <p:pic>
        <p:nvPicPr>
          <p:cNvPr id="50181" name="Picture 4"/>
          <p:cNvPicPr>
            <a:picLocks noChangeAspect="1" noChangeArrowheads="1"/>
          </p:cNvPicPr>
          <p:nvPr/>
        </p:nvPicPr>
        <p:blipFill>
          <a:blip r:embed="rId5"/>
          <a:srcRect/>
          <a:stretch>
            <a:fillRect/>
          </a:stretch>
        </p:blipFill>
        <p:spPr bwMode="auto">
          <a:xfrm>
            <a:off x="4962525" y="1543050"/>
            <a:ext cx="3724275" cy="211455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504031" y="302737"/>
            <a:ext cx="9072563" cy="1259946"/>
          </a:xfrm>
        </p:spPr>
        <p:txBody>
          <a:bodyPr>
            <a:normAutofit/>
          </a:bodyPr>
          <a:lstStyle/>
          <a:p>
            <a:pPr fontAlgn="auto">
              <a:spcAft>
                <a:spcPts val="0"/>
              </a:spcAft>
              <a:defRPr/>
            </a:pPr>
            <a:r>
              <a:rPr lang="en-US" sz="3600" dirty="0" err="1" smtClean="0"/>
              <a:t>Estadísticas</a:t>
            </a:r>
            <a:r>
              <a:rPr lang="en-US" sz="3600" dirty="0" smtClean="0"/>
              <a:t> de DHCP</a:t>
            </a:r>
          </a:p>
        </p:txBody>
      </p:sp>
      <p:pic>
        <p:nvPicPr>
          <p:cNvPr id="51203" name="Picture 5" descr="Picture 2.png"/>
          <p:cNvPicPr>
            <a:picLocks noChangeAspect="1"/>
          </p:cNvPicPr>
          <p:nvPr/>
        </p:nvPicPr>
        <p:blipFill>
          <a:blip r:embed="rId2"/>
          <a:srcRect/>
          <a:stretch>
            <a:fillRect/>
          </a:stretch>
        </p:blipFill>
        <p:spPr bwMode="auto">
          <a:xfrm>
            <a:off x="2068512" y="1265237"/>
            <a:ext cx="6210300" cy="5422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idx="1"/>
          </p:nvPr>
        </p:nvSpPr>
        <p:spPr>
          <a:xfrm>
            <a:off x="925512" y="1722437"/>
            <a:ext cx="7924800" cy="5246688"/>
          </a:xfrm>
        </p:spPr>
        <p:txBody>
          <a:bodyPr/>
          <a:lstStyle/>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800" dirty="0" err="1" smtClean="0"/>
              <a:t>Relativas</a:t>
            </a:r>
            <a:r>
              <a:rPr lang="en-GB" sz="2800" dirty="0" smtClean="0"/>
              <a:t> al </a:t>
            </a:r>
            <a:r>
              <a:rPr lang="en-GB" sz="2800" dirty="0" err="1" smtClean="0"/>
              <a:t>tráfico</a:t>
            </a:r>
            <a:r>
              <a:rPr lang="en-GB" sz="2800" dirty="0" smtClean="0"/>
              <a:t>:</a:t>
            </a:r>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smtClean="0"/>
              <a:t>Bits </a:t>
            </a:r>
            <a:r>
              <a:rPr lang="en-GB" sz="2400" dirty="0" err="1" smtClean="0"/>
              <a:t>por</a:t>
            </a:r>
            <a:r>
              <a:rPr lang="en-GB" sz="2400" dirty="0" smtClean="0"/>
              <a:t> </a:t>
            </a:r>
            <a:r>
              <a:rPr lang="en-GB" sz="2400" dirty="0" err="1" smtClean="0"/>
              <a:t>segundo</a:t>
            </a:r>
            <a:endParaRPr lang="en-GB" sz="24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Paquetes</a:t>
            </a:r>
            <a:r>
              <a:rPr lang="en-GB" sz="2400" dirty="0" smtClean="0"/>
              <a:t> </a:t>
            </a:r>
            <a:r>
              <a:rPr lang="en-GB" sz="2400" dirty="0" err="1" smtClean="0"/>
              <a:t>por</a:t>
            </a:r>
            <a:r>
              <a:rPr lang="en-GB" sz="2400" dirty="0" smtClean="0"/>
              <a:t> </a:t>
            </a:r>
            <a:r>
              <a:rPr lang="en-GB" sz="2400" dirty="0" err="1" smtClean="0"/>
              <a:t>segundo</a:t>
            </a:r>
            <a:endParaRPr lang="en-GB" sz="24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Paquetes</a:t>
            </a:r>
            <a:r>
              <a:rPr lang="en-GB" sz="2400" dirty="0" smtClean="0"/>
              <a:t> </a:t>
            </a:r>
            <a:r>
              <a:rPr lang="en-GB" sz="2400" i="1" dirty="0" err="1" smtClean="0"/>
              <a:t>unicast</a:t>
            </a:r>
            <a:r>
              <a:rPr lang="en-GB" sz="2400" dirty="0" smtClean="0"/>
              <a:t> vs. </a:t>
            </a:r>
            <a:r>
              <a:rPr lang="en-GB" sz="2400" dirty="0" err="1" smtClean="0"/>
              <a:t>paquetes</a:t>
            </a:r>
            <a:r>
              <a:rPr lang="en-GB" sz="2400" dirty="0" smtClean="0"/>
              <a:t> </a:t>
            </a:r>
            <a:r>
              <a:rPr lang="en-GB" sz="2400" i="1" dirty="0" smtClean="0"/>
              <a:t>no-</a:t>
            </a:r>
            <a:r>
              <a:rPr lang="en-GB" sz="2400" i="1" dirty="0" err="1" smtClean="0"/>
              <a:t>unicast</a:t>
            </a:r>
            <a:endParaRPr lang="en-GB" sz="2400" i="1"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Errores</a:t>
            </a:r>
            <a:endParaRPr lang="en-GB" sz="24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Paquetes</a:t>
            </a:r>
            <a:r>
              <a:rPr lang="en-GB" sz="2400" dirty="0" smtClean="0"/>
              <a:t> </a:t>
            </a:r>
            <a:r>
              <a:rPr lang="en-GB" sz="2400" dirty="0" err="1" smtClean="0"/>
              <a:t>descartados</a:t>
            </a:r>
            <a:endParaRPr lang="en-GB" sz="24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Flujo</a:t>
            </a:r>
            <a:r>
              <a:rPr lang="en-GB" sz="2400" dirty="0" smtClean="0"/>
              <a:t> </a:t>
            </a:r>
            <a:r>
              <a:rPr lang="en-GB" sz="2400" dirty="0" err="1" smtClean="0"/>
              <a:t>por</a:t>
            </a:r>
            <a:r>
              <a:rPr lang="en-GB" sz="2400" dirty="0" smtClean="0"/>
              <a:t> </a:t>
            </a:r>
            <a:r>
              <a:rPr lang="en-GB" sz="2400" dirty="0" err="1" smtClean="0"/>
              <a:t>segundo</a:t>
            </a:r>
            <a:endParaRPr lang="en-GB" sz="24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Tiempo</a:t>
            </a:r>
            <a:r>
              <a:rPr lang="en-GB" sz="2400" dirty="0" smtClean="0"/>
              <a:t> de </a:t>
            </a:r>
            <a:r>
              <a:rPr lang="en-GB" sz="2400" dirty="0" err="1" smtClean="0"/>
              <a:t>ida</a:t>
            </a:r>
            <a:r>
              <a:rPr lang="en-GB" sz="2400" dirty="0" smtClean="0"/>
              <a:t> y </a:t>
            </a:r>
            <a:r>
              <a:rPr lang="en-GB" sz="2400" dirty="0" err="1" smtClean="0"/>
              <a:t>vuelta</a:t>
            </a:r>
            <a:r>
              <a:rPr lang="en-GB" sz="2400" dirty="0" smtClean="0"/>
              <a:t> (RTT)</a:t>
            </a:r>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400" dirty="0" err="1" smtClean="0"/>
              <a:t>Dispersión</a:t>
            </a:r>
            <a:r>
              <a:rPr lang="en-GB" sz="2400" dirty="0" smtClean="0"/>
              <a:t> del </a:t>
            </a:r>
            <a:r>
              <a:rPr lang="en-GB" sz="2400" dirty="0" err="1" smtClean="0"/>
              <a:t>retardo</a:t>
            </a:r>
            <a:r>
              <a:rPr lang="en-GB" sz="2400" dirty="0" smtClean="0"/>
              <a:t> (</a:t>
            </a:r>
            <a:r>
              <a:rPr lang="en-GB" sz="2400" dirty="0" err="1" smtClean="0"/>
              <a:t>parpadeo</a:t>
            </a:r>
            <a:r>
              <a:rPr lang="en-GB" sz="2400" dirty="0" smtClean="0"/>
              <a:t> o “jitter”</a:t>
            </a:r>
            <a:r>
              <a:rPr lang="en-GB" sz="2000" dirty="0" smtClean="0"/>
              <a:t>)</a:t>
            </a:r>
          </a:p>
        </p:txBody>
      </p:sp>
      <p:sp>
        <p:nvSpPr>
          <p:cNvPr id="23554" name="Rectangle 1"/>
          <p:cNvSpPr>
            <a:spLocks noGrp="1" noChangeArrowheads="1"/>
          </p:cNvSpPr>
          <p:nvPr>
            <p:ph type="title"/>
          </p:nvPr>
        </p:nvSpPr>
        <p:spPr>
          <a:xfrm>
            <a:off x="503238" y="236538"/>
            <a:ext cx="9072562" cy="1395412"/>
          </a:xfrm>
        </p:spPr>
        <p:txBody>
          <a:bodyPr>
            <a:normAutofit/>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2800" dirty="0" err="1" smtClean="0">
                <a:solidFill>
                  <a:srgbClr val="FF6309"/>
                </a:solidFill>
              </a:rPr>
              <a:t>Métricas</a:t>
            </a:r>
            <a:r>
              <a:rPr lang="en-GB" sz="2800" dirty="0" smtClean="0">
                <a:solidFill>
                  <a:srgbClr val="FF6309"/>
                </a:solidFill>
              </a:rPr>
              <a:t> de </a:t>
            </a:r>
            <a:r>
              <a:rPr lang="en-GB" sz="2800" dirty="0" err="1" smtClean="0">
                <a:solidFill>
                  <a:srgbClr val="FF6309"/>
                </a:solidFill>
              </a:rPr>
              <a:t>rendimiento</a:t>
            </a:r>
            <a:r>
              <a:rPr lang="en-GB" sz="2800" dirty="0" smtClean="0">
                <a:solidFill>
                  <a:srgbClr val="FF6309"/>
                </a:solidFill>
              </a:rPr>
              <a:t> de red </a:t>
            </a:r>
            <a:r>
              <a:rPr lang="en-GB" sz="2800" dirty="0" err="1" smtClean="0">
                <a:solidFill>
                  <a:srgbClr val="FF6309"/>
                </a:solidFill>
              </a:rPr>
              <a:t>más</a:t>
            </a:r>
            <a:r>
              <a:rPr lang="en-GB" sz="2800" dirty="0" smtClean="0">
                <a:solidFill>
                  <a:srgbClr val="FF6309"/>
                </a:solidFill>
              </a:rPr>
              <a:t> </a:t>
            </a:r>
            <a:r>
              <a:rPr lang="en-GB" sz="2800" dirty="0" err="1" smtClean="0">
                <a:solidFill>
                  <a:srgbClr val="FF6309"/>
                </a:solidFill>
              </a:rPr>
              <a:t>comunes</a:t>
            </a:r>
            <a:endParaRPr lang="en-GB" sz="2800" dirty="0" smtClean="0">
              <a:solidFill>
                <a:srgbClr val="FF6309"/>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idx="1"/>
          </p:nvPr>
        </p:nvSpPr>
        <p:spPr>
          <a:xfrm>
            <a:off x="468312" y="1493837"/>
            <a:ext cx="9072562" cy="5791200"/>
          </a:xfrm>
        </p:spPr>
        <p:txBody>
          <a:bodyPr/>
          <a:lstStyle/>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Máxima</a:t>
            </a:r>
            <a:r>
              <a:rPr lang="en-GB" sz="2000" dirty="0" smtClean="0"/>
              <a:t> </a:t>
            </a:r>
            <a:r>
              <a:rPr lang="en-GB" sz="2000" dirty="0" err="1" smtClean="0"/>
              <a:t>cantidad</a:t>
            </a:r>
            <a:r>
              <a:rPr lang="en-GB" sz="2000" dirty="0" smtClean="0"/>
              <a:t> de </a:t>
            </a:r>
            <a:r>
              <a:rPr lang="en-GB" sz="2000" dirty="0" err="1" smtClean="0"/>
              <a:t>datos</a:t>
            </a:r>
            <a:r>
              <a:rPr lang="en-GB" sz="2000" dirty="0" smtClean="0"/>
              <a:t> </a:t>
            </a:r>
            <a:r>
              <a:rPr lang="en-GB" sz="2000" dirty="0" err="1" smtClean="0"/>
              <a:t>transmitidos</a:t>
            </a:r>
            <a:r>
              <a:rPr lang="en-GB" sz="2000" dirty="0" smtClean="0"/>
              <a:t> </a:t>
            </a:r>
            <a:r>
              <a:rPr lang="en-GB" sz="2000" dirty="0" err="1" smtClean="0"/>
              <a:t>por</a:t>
            </a:r>
            <a:r>
              <a:rPr lang="en-GB" sz="2000" dirty="0" smtClean="0"/>
              <a:t> </a:t>
            </a:r>
            <a:r>
              <a:rPr lang="en-GB" sz="2000" dirty="0" err="1" smtClean="0"/>
              <a:t>unidad</a:t>
            </a:r>
            <a:r>
              <a:rPr lang="en-GB" sz="2000" dirty="0" smtClean="0"/>
              <a:t> de </a:t>
            </a:r>
            <a:r>
              <a:rPr lang="en-GB" sz="2000" dirty="0" err="1" smtClean="0"/>
              <a:t>tiempo</a:t>
            </a:r>
            <a:r>
              <a:rPr lang="en-GB" sz="2000" dirty="0" smtClean="0"/>
              <a:t> </a:t>
            </a:r>
          </a:p>
          <a:p>
            <a:pPr marL="711200" lvl="1">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500" dirty="0" err="1" smtClean="0"/>
              <a:t>Ejemplo</a:t>
            </a:r>
            <a:r>
              <a:rPr lang="en-GB" sz="1500" dirty="0" smtClean="0"/>
              <a:t>: bits </a:t>
            </a:r>
            <a:r>
              <a:rPr lang="en-GB" sz="1500" dirty="0" err="1" smtClean="0"/>
              <a:t>por</a:t>
            </a:r>
            <a:r>
              <a:rPr lang="en-GB" sz="1500" dirty="0" smtClean="0"/>
              <a:t> </a:t>
            </a:r>
            <a:r>
              <a:rPr lang="en-GB" sz="1500" dirty="0" err="1" smtClean="0"/>
              <a:t>segundo</a:t>
            </a:r>
            <a:r>
              <a:rPr lang="en-GB" sz="1500" dirty="0" smtClean="0"/>
              <a:t>, </a:t>
            </a:r>
            <a:r>
              <a:rPr lang="en-GB" sz="1500" dirty="0" err="1" smtClean="0"/>
              <a:t>paquetes</a:t>
            </a:r>
            <a:r>
              <a:rPr lang="en-GB" sz="1500" dirty="0" smtClean="0"/>
              <a:t> </a:t>
            </a:r>
            <a:r>
              <a:rPr lang="en-GB" sz="1500" dirty="0" err="1" smtClean="0"/>
              <a:t>por</a:t>
            </a:r>
            <a:r>
              <a:rPr lang="en-GB" sz="1500" dirty="0" smtClean="0"/>
              <a:t> </a:t>
            </a:r>
            <a:r>
              <a:rPr lang="en-GB" sz="1500" dirty="0" err="1" smtClean="0"/>
              <a:t>minuto</a:t>
            </a:r>
            <a:endParaRPr lang="en-GB" sz="1500" dirty="0" smtClean="0"/>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000" dirty="0" smtClean="0"/>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Depende</a:t>
            </a:r>
            <a:r>
              <a:rPr lang="en-GB" sz="2000" dirty="0" smtClean="0"/>
              <a:t> de:</a:t>
            </a:r>
          </a:p>
          <a:p>
            <a:pPr marL="428625">
              <a:lnSpc>
                <a:spcPct val="104000"/>
              </a:lnSpc>
              <a:buClr>
                <a:srgbClr val="000000"/>
              </a:buClr>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000" dirty="0" smtClean="0"/>
          </a:p>
          <a:p>
            <a:pPr marL="1089025" lvl="1" indent="-514350">
              <a:lnSpc>
                <a:spcPct val="104000"/>
              </a:lnSpc>
              <a:buClr>
                <a:srgbClr val="000000"/>
              </a:buClr>
              <a:buSzPct val="75000"/>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Ancho</a:t>
            </a:r>
            <a:r>
              <a:rPr lang="en-GB" sz="2000" dirty="0" smtClean="0"/>
              <a:t> de </a:t>
            </a:r>
            <a:r>
              <a:rPr lang="en-GB" sz="2000" dirty="0" err="1" smtClean="0"/>
              <a:t>banda</a:t>
            </a:r>
            <a:r>
              <a:rPr lang="en-GB" sz="2000" dirty="0" smtClean="0"/>
              <a:t> del </a:t>
            </a:r>
            <a:r>
              <a:rPr lang="en-GB" sz="2000" dirty="0" err="1" smtClean="0"/>
              <a:t>medio</a:t>
            </a:r>
            <a:r>
              <a:rPr lang="en-GB" sz="2000" dirty="0" smtClean="0"/>
              <a:t> </a:t>
            </a:r>
            <a:r>
              <a:rPr lang="en-GB" sz="2000" dirty="0" err="1" smtClean="0"/>
              <a:t>físico</a:t>
            </a:r>
            <a:r>
              <a:rPr lang="en-GB" sz="2000" dirty="0" smtClean="0"/>
              <a:t> </a:t>
            </a:r>
          </a:p>
          <a:p>
            <a:pPr marL="2043112" lvl="4" indent="-400050">
              <a:lnSpc>
                <a:spcPct val="104000"/>
              </a:lnSpc>
              <a:buClr>
                <a:srgbClr val="000000"/>
              </a:buClr>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700" dirty="0" smtClean="0"/>
              <a:t>Cable</a:t>
            </a:r>
          </a:p>
          <a:p>
            <a:pPr marL="2043112" lvl="4" indent="-400050">
              <a:lnSpc>
                <a:spcPct val="104000"/>
              </a:lnSpc>
              <a:buClr>
                <a:srgbClr val="000000"/>
              </a:buClr>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700" dirty="0" err="1" smtClean="0"/>
              <a:t>Ondas</a:t>
            </a:r>
            <a:r>
              <a:rPr lang="en-GB" sz="1700" dirty="0" smtClean="0"/>
              <a:t> </a:t>
            </a:r>
            <a:r>
              <a:rPr lang="en-GB" sz="1700" dirty="0" err="1" smtClean="0"/>
              <a:t>electromagnéticas</a:t>
            </a:r>
            <a:endParaRPr lang="en-GB" sz="1700" dirty="0" smtClean="0"/>
          </a:p>
          <a:p>
            <a:pPr marL="2043112" lvl="4" indent="-400050">
              <a:lnSpc>
                <a:spcPct val="104000"/>
              </a:lnSpc>
              <a:buClr>
                <a:srgbClr val="000000"/>
              </a:buClr>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700" dirty="0" err="1" smtClean="0"/>
              <a:t>Fibra</a:t>
            </a:r>
            <a:r>
              <a:rPr lang="en-GB" sz="1700" dirty="0" smtClean="0"/>
              <a:t> </a:t>
            </a:r>
            <a:r>
              <a:rPr lang="en-GB" sz="1700" dirty="0" err="1" smtClean="0"/>
              <a:t>óptica</a:t>
            </a:r>
            <a:endParaRPr lang="en-GB" sz="1700" dirty="0" smtClean="0"/>
          </a:p>
          <a:p>
            <a:pPr marL="2043112" lvl="4" indent="-400050">
              <a:lnSpc>
                <a:spcPct val="104000"/>
              </a:lnSpc>
              <a:buClr>
                <a:srgbClr val="000000"/>
              </a:buClr>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700" dirty="0" err="1" smtClean="0"/>
              <a:t>Líneas</a:t>
            </a:r>
            <a:r>
              <a:rPr lang="en-GB" sz="1700" dirty="0" smtClean="0"/>
              <a:t> de </a:t>
            </a:r>
            <a:r>
              <a:rPr lang="en-GB" sz="1700" dirty="0" err="1" smtClean="0"/>
              <a:t>cobre</a:t>
            </a:r>
            <a:r>
              <a:rPr lang="en-GB" sz="1700" dirty="0" smtClean="0"/>
              <a:t> </a:t>
            </a:r>
          </a:p>
          <a:p>
            <a:pPr marL="1089025" lvl="1" indent="-514350">
              <a:lnSpc>
                <a:spcPct val="104000"/>
              </a:lnSpc>
              <a:buClr>
                <a:srgbClr val="000000"/>
              </a:buClr>
              <a:buSzPct val="75000"/>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Capacidad</a:t>
            </a:r>
            <a:r>
              <a:rPr lang="en-GB" sz="2000" dirty="0" smtClean="0"/>
              <a:t> de </a:t>
            </a:r>
            <a:r>
              <a:rPr lang="en-GB" sz="2000" dirty="0" err="1" smtClean="0"/>
              <a:t>procesamiento</a:t>
            </a:r>
            <a:r>
              <a:rPr lang="en-GB" sz="2000" dirty="0" smtClean="0"/>
              <a:t> de </a:t>
            </a:r>
            <a:r>
              <a:rPr lang="en-GB" sz="2000" dirty="0" err="1" smtClean="0"/>
              <a:t>elementos</a:t>
            </a:r>
            <a:r>
              <a:rPr lang="en-GB" sz="2000" dirty="0" smtClean="0"/>
              <a:t> </a:t>
            </a:r>
            <a:r>
              <a:rPr lang="en-GB" sz="2000" dirty="0" err="1" smtClean="0"/>
              <a:t>transmisores</a:t>
            </a:r>
            <a:endParaRPr lang="en-GB" sz="2000" dirty="0" smtClean="0"/>
          </a:p>
          <a:p>
            <a:pPr marL="1089025" lvl="1" indent="-514350">
              <a:lnSpc>
                <a:spcPct val="104000"/>
              </a:lnSpc>
              <a:buClr>
                <a:srgbClr val="000000"/>
              </a:buClr>
              <a:buSzPct val="75000"/>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Eficiencia</a:t>
            </a:r>
            <a:r>
              <a:rPr lang="en-GB" sz="2000" dirty="0" smtClean="0"/>
              <a:t> de los </a:t>
            </a:r>
            <a:r>
              <a:rPr lang="en-GB" sz="2000" dirty="0" err="1" smtClean="0"/>
              <a:t>algoritmos</a:t>
            </a:r>
            <a:r>
              <a:rPr lang="en-GB" sz="2000" dirty="0" smtClean="0"/>
              <a:t> de </a:t>
            </a:r>
            <a:r>
              <a:rPr lang="en-GB" sz="2000" dirty="0" err="1" smtClean="0"/>
              <a:t>acceso</a:t>
            </a:r>
            <a:r>
              <a:rPr lang="en-GB" sz="2000" dirty="0" smtClean="0"/>
              <a:t> al </a:t>
            </a:r>
            <a:r>
              <a:rPr lang="en-GB" sz="2000" dirty="0" err="1" smtClean="0"/>
              <a:t>medio</a:t>
            </a:r>
            <a:endParaRPr lang="en-GB" sz="2000" dirty="0" smtClean="0"/>
          </a:p>
          <a:p>
            <a:pPr marL="1089025" lvl="1" indent="-514350">
              <a:lnSpc>
                <a:spcPct val="104000"/>
              </a:lnSpc>
              <a:buClr>
                <a:srgbClr val="000000"/>
              </a:buClr>
              <a:buSzPct val="75000"/>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Mecanismos</a:t>
            </a:r>
            <a:r>
              <a:rPr lang="en-GB" sz="2000" dirty="0" smtClean="0"/>
              <a:t> de </a:t>
            </a:r>
            <a:r>
              <a:rPr lang="en-GB" sz="2000" dirty="0" err="1" smtClean="0"/>
              <a:t>codificación</a:t>
            </a:r>
            <a:r>
              <a:rPr lang="en-GB" sz="2000" dirty="0" smtClean="0"/>
              <a:t> de canal </a:t>
            </a:r>
          </a:p>
          <a:p>
            <a:pPr marL="1089025" lvl="1" indent="-514350">
              <a:lnSpc>
                <a:spcPct val="104000"/>
              </a:lnSpc>
              <a:buClr>
                <a:srgbClr val="000000"/>
              </a:buClr>
              <a:buSzPct val="75000"/>
              <a:buFont typeface="+mj-lt"/>
              <a:buAutoNum type="romanUcPeriod"/>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Mecanismos</a:t>
            </a:r>
            <a:r>
              <a:rPr lang="en-GB" sz="2000" dirty="0" smtClean="0"/>
              <a:t> de </a:t>
            </a:r>
            <a:r>
              <a:rPr lang="en-GB" sz="2000" dirty="0" err="1" smtClean="0"/>
              <a:t>compresión</a:t>
            </a:r>
            <a:r>
              <a:rPr lang="en-GB" sz="2000" dirty="0" smtClean="0"/>
              <a:t> de </a:t>
            </a:r>
            <a:r>
              <a:rPr lang="en-GB" sz="2000" dirty="0" err="1" smtClean="0"/>
              <a:t>datos</a:t>
            </a:r>
            <a:endParaRPr lang="en-GB" sz="2000" dirty="0" smtClean="0"/>
          </a:p>
        </p:txBody>
      </p:sp>
      <p:sp>
        <p:nvSpPr>
          <p:cNvPr id="25602" name="Rectangle 1"/>
          <p:cNvSpPr>
            <a:spLocks noGrp="1" noChangeArrowheads="1"/>
          </p:cNvSpPr>
          <p:nvPr>
            <p:ph type="title"/>
          </p:nvPr>
        </p:nvSpPr>
        <p:spPr>
          <a:xfrm>
            <a:off x="503238" y="236538"/>
            <a:ext cx="9072562" cy="1395412"/>
          </a:xfrm>
        </p:spPr>
        <p:txBody>
          <a:bodyPr>
            <a:normAutofit/>
          </a:bodyPr>
          <a:lstStyle/>
          <a:p>
            <a:pPr algn="ct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3600" dirty="0" err="1" smtClean="0">
                <a:solidFill>
                  <a:srgbClr val="FF6309"/>
                </a:solidFill>
              </a:rPr>
              <a:t>Capacidad</a:t>
            </a:r>
            <a:r>
              <a:rPr lang="en-GB" sz="3600" dirty="0" smtClean="0">
                <a:solidFill>
                  <a:srgbClr val="FF6309"/>
                </a:solidFill>
              </a:rPr>
              <a:t> Nominal del Canal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idx="1"/>
          </p:nvPr>
        </p:nvSpPr>
        <p:spPr>
          <a:xfrm>
            <a:off x="503238" y="1493838"/>
            <a:ext cx="9070975" cy="5715000"/>
          </a:xfrm>
        </p:spPr>
        <p:txBody>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err="1" smtClean="0"/>
              <a:t>Fracción</a:t>
            </a:r>
            <a:r>
              <a:rPr lang="en-US" sz="2800" dirty="0" smtClean="0"/>
              <a:t> de la </a:t>
            </a:r>
            <a:r>
              <a:rPr lang="en-US" sz="2800" dirty="0" err="1" smtClean="0"/>
              <a:t>capacidad</a:t>
            </a:r>
            <a:r>
              <a:rPr lang="en-US" sz="2800" dirty="0" smtClean="0"/>
              <a:t> nominal </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400" dirty="0" smtClean="0"/>
          </a:p>
          <a:p>
            <a:pPr lvl="1">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err="1" smtClean="0"/>
              <a:t>CapacidadEfectiva</a:t>
            </a:r>
            <a:r>
              <a:rPr lang="en-US" sz="2400" dirty="0" smtClean="0"/>
              <a:t> = N x </a:t>
            </a:r>
            <a:r>
              <a:rPr lang="en-US" sz="2400" dirty="0" err="1" smtClean="0"/>
              <a:t>CapacidadNominal</a:t>
            </a:r>
            <a:endParaRPr lang="en-US" sz="2400" dirty="0" smtClean="0"/>
          </a:p>
          <a:p>
            <a:pPr lvl="1">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smtClean="0"/>
              <a:t>(</a:t>
            </a:r>
            <a:r>
              <a:rPr lang="en-US" sz="2000" dirty="0" err="1" smtClean="0"/>
              <a:t>Siempre</a:t>
            </a:r>
            <a:r>
              <a:rPr lang="en-US" sz="2000" dirty="0" smtClean="0"/>
              <a:t> N &lt; 1)</a:t>
            </a:r>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800" dirty="0" smtClean="0"/>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err="1" smtClean="0"/>
              <a:t>Afectado</a:t>
            </a:r>
            <a:r>
              <a:rPr lang="en-US" sz="2800" dirty="0" smtClean="0"/>
              <a:t> </a:t>
            </a:r>
            <a:r>
              <a:rPr lang="en-US" sz="2800" dirty="0" err="1" smtClean="0"/>
              <a:t>por</a:t>
            </a:r>
            <a:r>
              <a:rPr lang="en-US" sz="2800" dirty="0" smtClean="0"/>
              <a:t> </a:t>
            </a:r>
            <a:r>
              <a:rPr lang="en-US" sz="2800" dirty="0" err="1" smtClean="0"/>
              <a:t>muchos</a:t>
            </a:r>
            <a:r>
              <a:rPr lang="en-US" sz="2800" dirty="0" smtClean="0"/>
              <a:t> </a:t>
            </a:r>
            <a:r>
              <a:rPr lang="en-US" sz="2800" dirty="0" err="1" smtClean="0"/>
              <a:t>factores</a:t>
            </a:r>
            <a:endParaRPr lang="en-US" sz="2800" dirty="0" smtClean="0"/>
          </a:p>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800" dirty="0" smtClean="0"/>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Carga</a:t>
            </a:r>
            <a:r>
              <a:rPr lang="en-US" sz="2000" dirty="0" smtClean="0"/>
              <a:t> </a:t>
            </a:r>
            <a:r>
              <a:rPr lang="en-US" sz="2000" dirty="0" err="1" smtClean="0"/>
              <a:t>adicional</a:t>
            </a:r>
            <a:r>
              <a:rPr lang="en-US" sz="2000" dirty="0" smtClean="0"/>
              <a:t> de </a:t>
            </a:r>
            <a:r>
              <a:rPr lang="en-US" sz="2000" dirty="0" err="1" smtClean="0"/>
              <a:t>procesamiento</a:t>
            </a:r>
            <a:r>
              <a:rPr lang="en-US" sz="2000" dirty="0" smtClean="0"/>
              <a:t> en </a:t>
            </a:r>
            <a:r>
              <a:rPr lang="en-US" sz="2000" dirty="0" err="1" smtClean="0"/>
              <a:t>las</a:t>
            </a:r>
            <a:r>
              <a:rPr lang="en-US" sz="2000" dirty="0" smtClean="0"/>
              <a:t> </a:t>
            </a:r>
            <a:r>
              <a:rPr lang="en-US" sz="2000" dirty="0" err="1" smtClean="0"/>
              <a:t>varias</a:t>
            </a:r>
            <a:r>
              <a:rPr lang="en-US" sz="2000" dirty="0" smtClean="0"/>
              <a:t> </a:t>
            </a:r>
            <a:r>
              <a:rPr lang="en-US" sz="2000" dirty="0" err="1" smtClean="0"/>
              <a:t>capas</a:t>
            </a:r>
            <a:r>
              <a:rPr lang="en-US" sz="2000" dirty="0" smtClean="0"/>
              <a:t> OSI</a:t>
            </a:r>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Limitaciones</a:t>
            </a:r>
            <a:r>
              <a:rPr lang="en-US" sz="2000" dirty="0" smtClean="0"/>
              <a:t> de </a:t>
            </a:r>
            <a:r>
              <a:rPr lang="en-US" sz="2000" dirty="0" err="1" smtClean="0"/>
              <a:t>procesamiento</a:t>
            </a:r>
            <a:r>
              <a:rPr lang="en-US" sz="2000" dirty="0" smtClean="0"/>
              <a:t> en </a:t>
            </a:r>
            <a:r>
              <a:rPr lang="en-US" sz="2000" dirty="0" err="1" smtClean="0"/>
              <a:t>dispositivos</a:t>
            </a:r>
            <a:r>
              <a:rPr lang="en-US" sz="2000" dirty="0" smtClean="0"/>
              <a:t>  </a:t>
            </a:r>
          </a:p>
          <a:p>
            <a:pPr lvl="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1800" dirty="0" err="1" smtClean="0"/>
              <a:t>Memoria</a:t>
            </a:r>
            <a:r>
              <a:rPr lang="en-US" sz="1800" dirty="0" smtClean="0"/>
              <a:t>, CPU, </a:t>
            </a:r>
            <a:r>
              <a:rPr lang="en-US" sz="1800" dirty="0" err="1" smtClean="0"/>
              <a:t>otros</a:t>
            </a:r>
            <a:endParaRPr lang="en-US" sz="1800" dirty="0" smtClean="0"/>
          </a:p>
          <a:p>
            <a:pPr lvl="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err="1" smtClean="0"/>
              <a:t>Eficiencia</a:t>
            </a:r>
            <a:r>
              <a:rPr lang="en-US" sz="2000" dirty="0" smtClean="0"/>
              <a:t> del </a:t>
            </a:r>
            <a:r>
              <a:rPr lang="en-US" sz="2000" dirty="0" err="1" smtClean="0"/>
              <a:t>protocolo</a:t>
            </a:r>
            <a:r>
              <a:rPr lang="en-US" sz="2000" dirty="0" smtClean="0"/>
              <a:t> de </a:t>
            </a:r>
            <a:r>
              <a:rPr lang="en-US" sz="2000" dirty="0" err="1" smtClean="0"/>
              <a:t>transmisión</a:t>
            </a:r>
            <a:endParaRPr lang="en-US" sz="2000" dirty="0" smtClean="0"/>
          </a:p>
          <a:p>
            <a:pPr lvl="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1800" dirty="0" smtClean="0"/>
              <a:t>Control de  </a:t>
            </a:r>
            <a:r>
              <a:rPr lang="en-US" sz="1800" dirty="0" err="1" smtClean="0"/>
              <a:t>flujo</a:t>
            </a:r>
            <a:r>
              <a:rPr lang="en-US" sz="1800" dirty="0" smtClean="0"/>
              <a:t> </a:t>
            </a:r>
          </a:p>
          <a:p>
            <a:pPr lvl="2">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1800" dirty="0" err="1" smtClean="0"/>
              <a:t>Enrutamiento</a:t>
            </a:r>
            <a:endParaRPr lang="en-US" sz="2000" dirty="0" smtClean="0"/>
          </a:p>
          <a:p>
            <a:pPr lvl="3">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dirty="0" smtClean="0"/>
          </a:p>
        </p:txBody>
      </p:sp>
      <p:sp>
        <p:nvSpPr>
          <p:cNvPr id="27650" name="Rectangle 1"/>
          <p:cNvSpPr>
            <a:spLocks noGrp="1" noChangeArrowheads="1"/>
          </p:cNvSpPr>
          <p:nvPr>
            <p:ph type="title"/>
          </p:nvPr>
        </p:nvSpPr>
        <p:spPr>
          <a:xfrm>
            <a:off x="503238" y="346075"/>
            <a:ext cx="9070975" cy="1171575"/>
          </a:xfrm>
        </p:spPr>
        <p:txBody>
          <a:bodyPr>
            <a:normAutofit/>
          </a:bodyPr>
          <a:lstStyle/>
          <a:p>
            <a:pPr algn="ctr" fontAlgn="auto">
              <a:lnSpc>
                <a:spcPct val="98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US" sz="3600" dirty="0" err="1" smtClean="0"/>
              <a:t>Capacidad</a:t>
            </a:r>
            <a:r>
              <a:rPr lang="en-US" sz="3600" dirty="0" smtClean="0"/>
              <a:t> </a:t>
            </a:r>
            <a:r>
              <a:rPr lang="en-US" sz="3600" dirty="0" err="1" smtClean="0"/>
              <a:t>efectiva</a:t>
            </a:r>
            <a:r>
              <a:rPr lang="en-US" sz="3600" dirty="0" smtClean="0"/>
              <a:t> del canal</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idx="1"/>
          </p:nvPr>
        </p:nvSpPr>
        <p:spPr>
          <a:xfrm>
            <a:off x="503238" y="1768475"/>
            <a:ext cx="9072562" cy="5249863"/>
          </a:xfrm>
        </p:spPr>
        <p:txBody>
          <a:bodyPr>
            <a:normAutofit/>
          </a:bodyPr>
          <a:lstStyle/>
          <a:p>
            <a:pPr marL="428625" indent="-323850" fontAlgn="auto">
              <a:lnSpc>
                <a:spcPct val="104000"/>
              </a:lnSpc>
              <a:spcBef>
                <a:spcPts val="441"/>
              </a:spcBef>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3200" u="sng" dirty="0" err="1" smtClean="0">
                <a:solidFill>
                  <a:srgbClr val="000000"/>
                </a:solidFill>
                <a:latin typeface="Lucida Sans Unicode" pitchFamily="34" charset="0"/>
                <a:cs typeface="Lucida Sans Unicode" pitchFamily="34" charset="0"/>
              </a:rPr>
              <a:t>Fracción</a:t>
            </a:r>
            <a:r>
              <a:rPr lang="en-GB" sz="3200" u="sng" dirty="0" smtClean="0">
                <a:solidFill>
                  <a:srgbClr val="000000"/>
                </a:solidFill>
                <a:latin typeface="Lucida Sans Unicode" pitchFamily="34" charset="0"/>
                <a:cs typeface="Lucida Sans Unicode" pitchFamily="34" charset="0"/>
              </a:rPr>
              <a:t> de la </a:t>
            </a:r>
            <a:r>
              <a:rPr lang="en-GB" sz="3200" u="sng" dirty="0" err="1" smtClean="0">
                <a:solidFill>
                  <a:srgbClr val="000000"/>
                </a:solidFill>
                <a:latin typeface="Lucida Sans Unicode" pitchFamily="34" charset="0"/>
                <a:cs typeface="Lucida Sans Unicode" pitchFamily="34" charset="0"/>
              </a:rPr>
              <a:t>capacidad</a:t>
            </a:r>
            <a:r>
              <a:rPr lang="en-GB" sz="3200" u="sng" dirty="0" smtClean="0">
                <a:solidFill>
                  <a:srgbClr val="000000"/>
                </a:solidFill>
                <a:latin typeface="Lucida Sans Unicode" pitchFamily="34" charset="0"/>
                <a:cs typeface="Lucida Sans Unicode" pitchFamily="34" charset="0"/>
              </a:rPr>
              <a:t> nominal</a:t>
            </a:r>
            <a:r>
              <a:rPr lang="en-GB" sz="3200" dirty="0" smtClean="0">
                <a:solidFill>
                  <a:srgbClr val="000000"/>
                </a:solidFill>
                <a:latin typeface="Lucida Sans Unicode" pitchFamily="34" charset="0"/>
                <a:cs typeface="Lucida Sans Unicode" pitchFamily="34" charset="0"/>
              </a:rPr>
              <a:t> de un canal </a:t>
            </a:r>
            <a:r>
              <a:rPr lang="en-GB" sz="3200" dirty="0" err="1" smtClean="0">
                <a:solidFill>
                  <a:srgbClr val="000000"/>
                </a:solidFill>
                <a:latin typeface="Lucida Sans Unicode" pitchFamily="34" charset="0"/>
                <a:cs typeface="Lucida Sans Unicode" pitchFamily="34" charset="0"/>
              </a:rPr>
              <a:t>que</a:t>
            </a:r>
            <a:r>
              <a:rPr lang="en-GB" sz="3200" dirty="0" smtClean="0">
                <a:solidFill>
                  <a:srgbClr val="000000"/>
                </a:solidFill>
                <a:latin typeface="Lucida Sans Unicode" pitchFamily="34" charset="0"/>
                <a:cs typeface="Lucida Sans Unicode" pitchFamily="34" charset="0"/>
              </a:rPr>
              <a:t> </a:t>
            </a:r>
            <a:r>
              <a:rPr lang="en-GB" sz="3200" dirty="0" err="1" smtClean="0">
                <a:solidFill>
                  <a:srgbClr val="000000"/>
                </a:solidFill>
                <a:latin typeface="Lucida Sans Unicode" pitchFamily="34" charset="0"/>
                <a:cs typeface="Lucida Sans Unicode" pitchFamily="34" charset="0"/>
              </a:rPr>
              <a:t>está</a:t>
            </a:r>
            <a:r>
              <a:rPr lang="en-GB" sz="3200" dirty="0" smtClean="0">
                <a:solidFill>
                  <a:srgbClr val="000000"/>
                </a:solidFill>
                <a:latin typeface="Lucida Sans Unicode" pitchFamily="34" charset="0"/>
                <a:cs typeface="Lucida Sans Unicode" pitchFamily="34" charset="0"/>
              </a:rPr>
              <a:t> </a:t>
            </a:r>
            <a:r>
              <a:rPr lang="en-GB" sz="3200" dirty="0" err="1" smtClean="0">
                <a:solidFill>
                  <a:srgbClr val="000000"/>
                </a:solidFill>
                <a:latin typeface="Lucida Sans Unicode" pitchFamily="34" charset="0"/>
                <a:cs typeface="Lucida Sans Unicode" pitchFamily="34" charset="0"/>
              </a:rPr>
              <a:t>siendo</a:t>
            </a:r>
            <a:r>
              <a:rPr lang="en-GB" sz="3200" dirty="0" smtClean="0">
                <a:solidFill>
                  <a:srgbClr val="000000"/>
                </a:solidFill>
                <a:latin typeface="Lucida Sans Unicode" pitchFamily="34" charset="0"/>
                <a:cs typeface="Lucida Sans Unicode" pitchFamily="34" charset="0"/>
              </a:rPr>
              <a:t> </a:t>
            </a:r>
            <a:r>
              <a:rPr lang="en-GB" sz="3200" dirty="0" err="1" smtClean="0">
                <a:solidFill>
                  <a:srgbClr val="000000"/>
                </a:solidFill>
                <a:latin typeface="Lucida Sans Unicode" pitchFamily="34" charset="0"/>
                <a:cs typeface="Lucida Sans Unicode" pitchFamily="34" charset="0"/>
              </a:rPr>
              <a:t>realmente</a:t>
            </a:r>
            <a:r>
              <a:rPr lang="en-GB" sz="3200" dirty="0" smtClean="0">
                <a:solidFill>
                  <a:srgbClr val="000000"/>
                </a:solidFill>
                <a:latin typeface="Lucida Sans Unicode" pitchFamily="34" charset="0"/>
                <a:cs typeface="Lucida Sans Unicode" pitchFamily="34" charset="0"/>
              </a:rPr>
              <a:t> </a:t>
            </a:r>
            <a:r>
              <a:rPr lang="en-GB" sz="3200" dirty="0" err="1" smtClean="0">
                <a:solidFill>
                  <a:srgbClr val="000000"/>
                </a:solidFill>
                <a:latin typeface="Lucida Sans Unicode" pitchFamily="34" charset="0"/>
                <a:cs typeface="Lucida Sans Unicode" pitchFamily="34" charset="0"/>
              </a:rPr>
              <a:t>utilizada</a:t>
            </a:r>
            <a:endParaRPr lang="en-GB" sz="3200" dirty="0" smtClean="0">
              <a:solidFill>
                <a:srgbClr val="000000"/>
              </a:solidFill>
              <a:latin typeface="Lucida Sans Unicode" pitchFamily="34" charset="0"/>
              <a:cs typeface="Lucida Sans Unicode" pitchFamily="34" charset="0"/>
            </a:endParaRPr>
          </a:p>
          <a:p>
            <a:pPr marL="860425" lvl="1" indent="-285750" fontAlgn="auto">
              <a:lnSpc>
                <a:spcPct val="104000"/>
              </a:lnSpc>
              <a:spcBef>
                <a:spcPts val="357"/>
              </a:spcBef>
              <a:spcAft>
                <a:spcPts val="1138"/>
              </a:spcAft>
              <a:buSzPct val="7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2400" dirty="0" err="1" smtClean="0">
                <a:solidFill>
                  <a:srgbClr val="000000"/>
                </a:solidFill>
                <a:latin typeface="Lucida Sans Unicode" pitchFamily="34" charset="0"/>
                <a:cs typeface="Lucida Sans Unicode" pitchFamily="34" charset="0"/>
              </a:rPr>
              <a:t>Planificación</a:t>
            </a:r>
            <a:r>
              <a:rPr lang="en-GB" sz="2400" dirty="0" smtClean="0">
                <a:solidFill>
                  <a:srgbClr val="000000"/>
                </a:solidFill>
                <a:latin typeface="Lucida Sans Unicode" pitchFamily="34" charset="0"/>
                <a:cs typeface="Lucida Sans Unicode" pitchFamily="34" charset="0"/>
              </a:rPr>
              <a:t>: </a:t>
            </a:r>
          </a:p>
          <a:p>
            <a:pPr marL="1292225" lvl="2" indent="-214313" fontAlgn="auto">
              <a:lnSpc>
                <a:spcPct val="104000"/>
              </a:lnSpc>
              <a:spcBef>
                <a:spcPts val="386"/>
              </a:spcBef>
              <a:spcAft>
                <a:spcPts val="85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2000" dirty="0" err="1" smtClean="0">
                <a:solidFill>
                  <a:srgbClr val="000000"/>
                </a:solidFill>
                <a:latin typeface="Lucida Sans Unicode" pitchFamily="34" charset="0"/>
                <a:cs typeface="Lucida Sans Unicode" pitchFamily="34" charset="0"/>
              </a:rPr>
              <a:t>Qué</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tasa</a:t>
            </a:r>
            <a:r>
              <a:rPr lang="en-GB" sz="2000" dirty="0" smtClean="0">
                <a:solidFill>
                  <a:srgbClr val="000000"/>
                </a:solidFill>
                <a:latin typeface="Lucida Sans Unicode" pitchFamily="34" charset="0"/>
                <a:cs typeface="Lucida Sans Unicode" pitchFamily="34" charset="0"/>
              </a:rPr>
              <a:t> de </a:t>
            </a:r>
            <a:r>
              <a:rPr lang="en-GB" sz="2000" dirty="0" err="1" smtClean="0">
                <a:solidFill>
                  <a:srgbClr val="000000"/>
                </a:solidFill>
                <a:latin typeface="Lucida Sans Unicode" pitchFamily="34" charset="0"/>
                <a:cs typeface="Lucida Sans Unicode" pitchFamily="34" charset="0"/>
              </a:rPr>
              <a:t>crecimiento</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tiene</a:t>
            </a:r>
            <a:r>
              <a:rPr lang="en-GB" sz="2000" dirty="0" smtClean="0">
                <a:solidFill>
                  <a:srgbClr val="000000"/>
                </a:solidFill>
                <a:latin typeface="Lucida Sans Unicode" pitchFamily="34" charset="0"/>
                <a:cs typeface="Lucida Sans Unicode" pitchFamily="34" charset="0"/>
              </a:rPr>
              <a:t> la </a:t>
            </a:r>
            <a:r>
              <a:rPr lang="en-GB" sz="2000" dirty="0" err="1" smtClean="0">
                <a:solidFill>
                  <a:srgbClr val="000000"/>
                </a:solidFill>
                <a:latin typeface="Lucida Sans Unicode" pitchFamily="34" charset="0"/>
                <a:cs typeface="Lucida Sans Unicode" pitchFamily="34" charset="0"/>
              </a:rPr>
              <a:t>demanda</a:t>
            </a:r>
            <a:r>
              <a:rPr lang="en-GB" sz="2000" dirty="0" smtClean="0">
                <a:solidFill>
                  <a:srgbClr val="000000"/>
                </a:solidFill>
                <a:latin typeface="Lucida Sans Unicode" pitchFamily="34" charset="0"/>
                <a:cs typeface="Lucida Sans Unicode" pitchFamily="34" charset="0"/>
              </a:rPr>
              <a:t>?</a:t>
            </a:r>
          </a:p>
          <a:p>
            <a:pPr marL="1292225" lvl="2" indent="-214313" fontAlgn="auto">
              <a:lnSpc>
                <a:spcPct val="104000"/>
              </a:lnSpc>
              <a:spcBef>
                <a:spcPts val="386"/>
              </a:spcBef>
              <a:spcAft>
                <a:spcPts val="85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2000" dirty="0" err="1" smtClean="0">
                <a:solidFill>
                  <a:srgbClr val="000000"/>
                </a:solidFill>
                <a:latin typeface="Lucida Sans Unicode" pitchFamily="34" charset="0"/>
                <a:cs typeface="Lucida Sans Unicode" pitchFamily="34" charset="0"/>
              </a:rPr>
              <a:t>Cuándo</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comprar</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más</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capacidad</a:t>
            </a:r>
            <a:r>
              <a:rPr lang="en-GB" sz="2000" dirty="0" smtClean="0">
                <a:solidFill>
                  <a:srgbClr val="000000"/>
                </a:solidFill>
                <a:latin typeface="Lucida Sans Unicode" pitchFamily="34" charset="0"/>
                <a:cs typeface="Lucida Sans Unicode" pitchFamily="34" charset="0"/>
              </a:rPr>
              <a:t>?</a:t>
            </a:r>
          </a:p>
          <a:p>
            <a:pPr marL="1292225" lvl="2" indent="-214313" fontAlgn="auto">
              <a:lnSpc>
                <a:spcPct val="104000"/>
              </a:lnSpc>
              <a:spcBef>
                <a:spcPts val="386"/>
              </a:spcBef>
              <a:spcAft>
                <a:spcPts val="85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2000" dirty="0" err="1" smtClean="0">
                <a:solidFill>
                  <a:srgbClr val="000000"/>
                </a:solidFill>
                <a:latin typeface="Lucida Sans Unicode" pitchFamily="34" charset="0"/>
                <a:cs typeface="Lucida Sans Unicode" pitchFamily="34" charset="0"/>
              </a:rPr>
              <a:t>Dónde</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invertir</a:t>
            </a:r>
            <a:r>
              <a:rPr lang="en-GB" sz="2000" dirty="0" smtClean="0">
                <a:solidFill>
                  <a:srgbClr val="000000"/>
                </a:solidFill>
                <a:latin typeface="Lucida Sans Unicode" pitchFamily="34" charset="0"/>
                <a:cs typeface="Lucida Sans Unicode" pitchFamily="34" charset="0"/>
              </a:rPr>
              <a:t> en </a:t>
            </a:r>
            <a:r>
              <a:rPr lang="en-GB" sz="2000" dirty="0" err="1" smtClean="0">
                <a:solidFill>
                  <a:srgbClr val="000000"/>
                </a:solidFill>
                <a:latin typeface="Lucida Sans Unicode" pitchFamily="34" charset="0"/>
                <a:cs typeface="Lucida Sans Unicode" pitchFamily="34" charset="0"/>
              </a:rPr>
              <a:t>actualizaciones</a:t>
            </a:r>
            <a:r>
              <a:rPr lang="en-GB" sz="2000" dirty="0" smtClean="0">
                <a:solidFill>
                  <a:srgbClr val="000000"/>
                </a:solidFill>
                <a:latin typeface="Lucida Sans Unicode" pitchFamily="34" charset="0"/>
                <a:cs typeface="Lucida Sans Unicode" pitchFamily="34" charset="0"/>
              </a:rPr>
              <a:t>?</a:t>
            </a:r>
          </a:p>
          <a:p>
            <a:pPr marL="860425" lvl="1" indent="-285750" fontAlgn="auto">
              <a:lnSpc>
                <a:spcPct val="104000"/>
              </a:lnSpc>
              <a:spcBef>
                <a:spcPts val="357"/>
              </a:spcBef>
              <a:spcAft>
                <a:spcPts val="1138"/>
              </a:spcAft>
              <a:buSzPct val="7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2400" dirty="0" err="1" smtClean="0">
                <a:solidFill>
                  <a:srgbClr val="000000"/>
                </a:solidFill>
                <a:latin typeface="Lucida Sans Unicode" pitchFamily="34" charset="0"/>
                <a:cs typeface="Lucida Sans Unicode" pitchFamily="34" charset="0"/>
              </a:rPr>
              <a:t>Resolución</a:t>
            </a:r>
            <a:r>
              <a:rPr lang="en-GB" sz="2400" dirty="0" smtClean="0">
                <a:solidFill>
                  <a:srgbClr val="000000"/>
                </a:solidFill>
                <a:latin typeface="Lucida Sans Unicode" pitchFamily="34" charset="0"/>
                <a:cs typeface="Lucida Sans Unicode" pitchFamily="34" charset="0"/>
              </a:rPr>
              <a:t> de </a:t>
            </a:r>
            <a:r>
              <a:rPr lang="en-GB" sz="2400" dirty="0" err="1" smtClean="0">
                <a:solidFill>
                  <a:srgbClr val="000000"/>
                </a:solidFill>
                <a:latin typeface="Lucida Sans Unicode" pitchFamily="34" charset="0"/>
                <a:cs typeface="Lucida Sans Unicode" pitchFamily="34" charset="0"/>
              </a:rPr>
              <a:t>problemas</a:t>
            </a:r>
            <a:r>
              <a:rPr lang="en-GB" sz="2400" dirty="0" smtClean="0">
                <a:solidFill>
                  <a:srgbClr val="000000"/>
                </a:solidFill>
                <a:latin typeface="Lucida Sans Unicode" pitchFamily="34" charset="0"/>
                <a:cs typeface="Lucida Sans Unicode" pitchFamily="34" charset="0"/>
              </a:rPr>
              <a:t>:</a:t>
            </a:r>
          </a:p>
          <a:p>
            <a:pPr marL="1292225" lvl="2" indent="-214313" fontAlgn="auto">
              <a:lnSpc>
                <a:spcPct val="104000"/>
              </a:lnSpc>
              <a:spcBef>
                <a:spcPts val="386"/>
              </a:spcBef>
              <a:spcAft>
                <a:spcPts val="85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2000" dirty="0" err="1" smtClean="0">
                <a:solidFill>
                  <a:srgbClr val="000000"/>
                </a:solidFill>
                <a:latin typeface="Lucida Sans Unicode" pitchFamily="34" charset="0"/>
                <a:cs typeface="Lucida Sans Unicode" pitchFamily="34" charset="0"/>
              </a:rPr>
              <a:t>Detectar</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puntos</a:t>
            </a:r>
            <a:r>
              <a:rPr lang="en-GB" sz="2000" dirty="0" smtClean="0">
                <a:solidFill>
                  <a:srgbClr val="000000"/>
                </a:solidFill>
                <a:latin typeface="Lucida Sans Unicode" pitchFamily="34" charset="0"/>
                <a:cs typeface="Lucida Sans Unicode" pitchFamily="34" charset="0"/>
              </a:rPr>
              <a:t> de </a:t>
            </a:r>
            <a:r>
              <a:rPr lang="en-GB" sz="2000" dirty="0" err="1" smtClean="0">
                <a:solidFill>
                  <a:srgbClr val="000000"/>
                </a:solidFill>
                <a:latin typeface="Lucida Sans Unicode" pitchFamily="34" charset="0"/>
                <a:cs typeface="Lucida Sans Unicode" pitchFamily="34" charset="0"/>
              </a:rPr>
              <a:t>baja</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capacidad</a:t>
            </a:r>
            <a:r>
              <a:rPr lang="en-GB" sz="2000" dirty="0" smtClean="0">
                <a:solidFill>
                  <a:srgbClr val="000000"/>
                </a:solidFill>
                <a:latin typeface="Lucida Sans Unicode" pitchFamily="34" charset="0"/>
                <a:cs typeface="Lucida Sans Unicode" pitchFamily="34" charset="0"/>
              </a:rPr>
              <a:t> (“</a:t>
            </a:r>
            <a:r>
              <a:rPr lang="en-GB" sz="2000" dirty="0" err="1" smtClean="0">
                <a:solidFill>
                  <a:srgbClr val="000000"/>
                </a:solidFill>
                <a:latin typeface="Lucida Sans Unicode" pitchFamily="34" charset="0"/>
                <a:cs typeface="Lucida Sans Unicode" pitchFamily="34" charset="0"/>
              </a:rPr>
              <a:t>cuellos</a:t>
            </a:r>
            <a:r>
              <a:rPr lang="en-GB" sz="2000" dirty="0" smtClean="0">
                <a:solidFill>
                  <a:srgbClr val="000000"/>
                </a:solidFill>
                <a:latin typeface="Lucida Sans Unicode" pitchFamily="34" charset="0"/>
                <a:cs typeface="Lucida Sans Unicode" pitchFamily="34" charset="0"/>
              </a:rPr>
              <a:t> de </a:t>
            </a:r>
            <a:r>
              <a:rPr lang="en-GB" sz="2000" dirty="0" err="1" smtClean="0">
                <a:solidFill>
                  <a:srgbClr val="000000"/>
                </a:solidFill>
                <a:latin typeface="Lucida Sans Unicode" pitchFamily="34" charset="0"/>
                <a:cs typeface="Lucida Sans Unicode" pitchFamily="34" charset="0"/>
              </a:rPr>
              <a:t>botella</a:t>
            </a:r>
            <a:r>
              <a:rPr lang="en-GB" sz="2000" dirty="0" smtClean="0">
                <a:solidFill>
                  <a:srgbClr val="000000"/>
                </a:solidFill>
                <a:latin typeface="Lucida Sans Unicode" pitchFamily="34" charset="0"/>
                <a:cs typeface="Lucida Sans Unicode" pitchFamily="34" charset="0"/>
              </a:rPr>
              <a:t>”)</a:t>
            </a:r>
          </a:p>
          <a:p>
            <a:pPr marL="1292225" lvl="2" indent="-214313" fontAlgn="auto">
              <a:lnSpc>
                <a:spcPct val="104000"/>
              </a:lnSpc>
              <a:spcBef>
                <a:spcPts val="386"/>
              </a:spcBef>
              <a:spcAft>
                <a:spcPts val="85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endParaRPr lang="en-GB" sz="2400" dirty="0" smtClean="0">
              <a:solidFill>
                <a:srgbClr val="000000"/>
              </a:solidFill>
              <a:latin typeface="Lucida Sans Unicode" pitchFamily="34" charset="0"/>
              <a:cs typeface="Lucida Sans Unicode" pitchFamily="34" charset="0"/>
            </a:endParaRPr>
          </a:p>
        </p:txBody>
      </p:sp>
      <p:sp>
        <p:nvSpPr>
          <p:cNvPr id="10242" name="Rectangle 2"/>
          <p:cNvSpPr>
            <a:spLocks noGrp="1" noChangeArrowheads="1"/>
          </p:cNvSpPr>
          <p:nvPr>
            <p:ph type="title"/>
          </p:nvPr>
        </p:nvSpPr>
        <p:spPr>
          <a:xfrm>
            <a:off x="503238" y="301625"/>
            <a:ext cx="9072562" cy="1263650"/>
          </a:xfrm>
        </p:spPr>
        <p:txBody>
          <a:bodyPr/>
          <a:lstStyle/>
          <a:p>
            <a:pPr algn="ctr" fontAlgn="auto">
              <a:lnSpc>
                <a:spcPct val="104000"/>
              </a:lnSpc>
              <a:buClr>
                <a:srgbClr val="000000"/>
              </a:buClr>
              <a:buFont typeface="Wingdings"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sz="4400" dirty="0" err="1" smtClean="0">
                <a:solidFill>
                  <a:srgbClr val="FF6309"/>
                </a:solidFill>
                <a:latin typeface="Bitstream Vera Sans" pitchFamily="32" charset="0"/>
              </a:rPr>
              <a:t>Utilización</a:t>
            </a:r>
            <a:r>
              <a:rPr lang="en-GB" sz="4400" dirty="0" smtClean="0">
                <a:solidFill>
                  <a:srgbClr val="FF6309"/>
                </a:solidFill>
                <a:latin typeface="Bitstream Vera Sans" pitchFamily="32" charset="0"/>
              </a:rPr>
              <a:t> del canal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idx="1"/>
          </p:nvPr>
        </p:nvSpPr>
        <p:spPr>
          <a:xfrm>
            <a:off x="265112" y="1768475"/>
            <a:ext cx="9575800" cy="4991100"/>
          </a:xfrm>
        </p:spPr>
        <p:txBody>
          <a:bodyPr/>
          <a:lstStyle/>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600" dirty="0" smtClean="0"/>
              <a:t>Percentile: </a:t>
            </a:r>
            <a:r>
              <a:rPr lang="en-GB" sz="2000" dirty="0" err="1" smtClean="0"/>
              <a:t>Valor</a:t>
            </a:r>
            <a:r>
              <a:rPr lang="en-GB" sz="2000" dirty="0" smtClean="0"/>
              <a:t> </a:t>
            </a:r>
            <a:r>
              <a:rPr lang="en-GB" sz="2000" dirty="0" err="1" smtClean="0"/>
              <a:t>máximo</a:t>
            </a:r>
            <a:r>
              <a:rPr lang="en-GB" sz="2000" dirty="0" smtClean="0"/>
              <a:t> de </a:t>
            </a:r>
            <a:r>
              <a:rPr lang="en-GB" sz="2000" dirty="0" err="1" smtClean="0"/>
              <a:t>cierto</a:t>
            </a:r>
            <a:r>
              <a:rPr lang="en-GB" sz="2000" dirty="0" smtClean="0"/>
              <a:t> </a:t>
            </a:r>
            <a:r>
              <a:rPr lang="en-GB" sz="2000" dirty="0" err="1" smtClean="0"/>
              <a:t>porciento</a:t>
            </a:r>
            <a:r>
              <a:rPr lang="en-GB" sz="2000" dirty="0" smtClean="0"/>
              <a:t> de </a:t>
            </a:r>
            <a:r>
              <a:rPr lang="en-GB" sz="2000" dirty="0" err="1" smtClean="0"/>
              <a:t>una</a:t>
            </a:r>
            <a:r>
              <a:rPr lang="en-GB" sz="2000" dirty="0" smtClean="0"/>
              <a:t> </a:t>
            </a:r>
            <a:r>
              <a:rPr lang="en-GB" sz="2000" dirty="0" err="1" smtClean="0"/>
              <a:t>muestra</a:t>
            </a:r>
            <a:endParaRPr lang="en-GB" sz="2600"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600" dirty="0" smtClean="0"/>
          </a:p>
          <a:p>
            <a:pPr marL="428625">
              <a:lnSpc>
                <a:spcPct val="104000"/>
              </a:lnSpc>
              <a:buClr>
                <a:srgbClr val="000000"/>
              </a:buClr>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600" dirty="0" smtClean="0"/>
              <a:t>95-percentile de </a:t>
            </a:r>
            <a:r>
              <a:rPr lang="en-GB" sz="2600" dirty="0" err="1" smtClean="0"/>
              <a:t>uso</a:t>
            </a:r>
            <a:r>
              <a:rPr lang="en-GB" sz="2600" dirty="0" smtClean="0"/>
              <a:t> del canal:</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smtClean="0"/>
              <a:t>Se </a:t>
            </a:r>
            <a:r>
              <a:rPr lang="en-GB" sz="1800" dirty="0" err="1" smtClean="0"/>
              <a:t>usa</a:t>
            </a:r>
            <a:r>
              <a:rPr lang="en-GB" sz="1800" dirty="0" smtClean="0"/>
              <a:t> </a:t>
            </a:r>
            <a:r>
              <a:rPr lang="en-GB" sz="1800" dirty="0" err="1" smtClean="0"/>
              <a:t>comunmente</a:t>
            </a:r>
            <a:r>
              <a:rPr lang="en-GB" sz="1800" dirty="0" smtClean="0"/>
              <a:t> </a:t>
            </a:r>
            <a:r>
              <a:rPr lang="en-GB" sz="1800" dirty="0" err="1" smtClean="0"/>
              <a:t>como</a:t>
            </a:r>
            <a:r>
              <a:rPr lang="en-GB" sz="1800" dirty="0" smtClean="0"/>
              <a:t> </a:t>
            </a:r>
            <a:r>
              <a:rPr lang="en-GB" sz="1800" dirty="0" err="1" smtClean="0"/>
              <a:t>medida</a:t>
            </a:r>
            <a:r>
              <a:rPr lang="en-GB" sz="1800" dirty="0" smtClean="0"/>
              <a:t> de la </a:t>
            </a:r>
            <a:r>
              <a:rPr lang="en-GB" sz="1800" dirty="0" err="1" smtClean="0"/>
              <a:t>utilización</a:t>
            </a:r>
            <a:r>
              <a:rPr lang="en-GB" sz="1800" dirty="0" smtClean="0"/>
              <a:t> del canal </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smtClean="0"/>
              <a:t>En el 95% de </a:t>
            </a:r>
            <a:r>
              <a:rPr lang="en-GB" sz="1800" dirty="0" err="1" smtClean="0"/>
              <a:t>las</a:t>
            </a:r>
            <a:r>
              <a:rPr lang="en-GB" sz="1800" dirty="0" smtClean="0"/>
              <a:t> </a:t>
            </a:r>
            <a:r>
              <a:rPr lang="en-GB" sz="1800" dirty="0" err="1" smtClean="0"/>
              <a:t>muestras</a:t>
            </a:r>
            <a:r>
              <a:rPr lang="en-GB" sz="1800" dirty="0" smtClean="0"/>
              <a:t>, el </a:t>
            </a:r>
            <a:r>
              <a:rPr lang="en-GB" sz="1800" dirty="0" err="1" smtClean="0"/>
              <a:t>valor</a:t>
            </a:r>
            <a:r>
              <a:rPr lang="en-GB" sz="1800" dirty="0" smtClean="0"/>
              <a:t> </a:t>
            </a:r>
            <a:r>
              <a:rPr lang="en-GB" sz="1800" dirty="0" err="1" smtClean="0"/>
              <a:t>observado</a:t>
            </a:r>
            <a:r>
              <a:rPr lang="en-GB" sz="1800" dirty="0" smtClean="0"/>
              <a:t> </a:t>
            </a:r>
            <a:r>
              <a:rPr lang="en-GB" sz="1800" dirty="0" err="1" smtClean="0"/>
              <a:t>es</a:t>
            </a:r>
            <a:r>
              <a:rPr lang="en-GB" sz="1800" dirty="0" smtClean="0"/>
              <a:t> </a:t>
            </a:r>
            <a:r>
              <a:rPr lang="en-GB" sz="1800" dirty="0" err="1" smtClean="0"/>
              <a:t>igual</a:t>
            </a:r>
            <a:r>
              <a:rPr lang="en-GB" sz="1800" dirty="0" smtClean="0"/>
              <a:t> o </a:t>
            </a:r>
            <a:r>
              <a:rPr lang="en-GB" sz="1800" dirty="0" err="1" smtClean="0"/>
              <a:t>menor</a:t>
            </a:r>
            <a:r>
              <a:rPr lang="en-GB" sz="1800" dirty="0" smtClean="0"/>
              <a:t> </a:t>
            </a:r>
            <a:r>
              <a:rPr lang="en-GB" sz="1800" dirty="0" err="1" smtClean="0"/>
              <a:t>que</a:t>
            </a:r>
            <a:r>
              <a:rPr lang="en-GB" sz="1800" dirty="0" smtClean="0"/>
              <a:t> </a:t>
            </a:r>
            <a:r>
              <a:rPr lang="en-GB" sz="1800" dirty="0" err="1" smtClean="0"/>
              <a:t>este</a:t>
            </a:r>
            <a:r>
              <a:rPr lang="en-GB" sz="1800" dirty="0" smtClean="0"/>
              <a:t> </a:t>
            </a:r>
            <a:r>
              <a:rPr lang="en-GB" sz="1800" dirty="0" err="1" smtClean="0"/>
              <a:t>valor</a:t>
            </a:r>
            <a:r>
              <a:rPr lang="en-GB" sz="1800" dirty="0" smtClean="0"/>
              <a:t>. </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1800" dirty="0" smtClean="0"/>
              <a:t>El 5% de </a:t>
            </a:r>
            <a:r>
              <a:rPr lang="en-GB" sz="1800" dirty="0" err="1" smtClean="0"/>
              <a:t>las</a:t>
            </a:r>
            <a:r>
              <a:rPr lang="en-GB" sz="1800" dirty="0" smtClean="0"/>
              <a:t> </a:t>
            </a:r>
            <a:r>
              <a:rPr lang="en-GB" sz="1800" dirty="0" err="1" smtClean="0"/>
              <a:t>muestras</a:t>
            </a:r>
            <a:r>
              <a:rPr lang="en-GB" sz="1800" dirty="0" smtClean="0"/>
              <a:t> </a:t>
            </a:r>
            <a:r>
              <a:rPr lang="en-GB" sz="1800" dirty="0" err="1" smtClean="0"/>
              <a:t>restantes</a:t>
            </a:r>
            <a:r>
              <a:rPr lang="en-GB" sz="1800" dirty="0" smtClean="0"/>
              <a:t> se </a:t>
            </a:r>
            <a:r>
              <a:rPr lang="en-GB" sz="1800" dirty="0" err="1" smtClean="0"/>
              <a:t>descartan</a:t>
            </a:r>
            <a:r>
              <a:rPr lang="en-GB" sz="1800" dirty="0" smtClean="0"/>
              <a:t>, </a:t>
            </a:r>
            <a:r>
              <a:rPr lang="en-GB" sz="1800" dirty="0" err="1" smtClean="0"/>
              <a:t>suponiendo</a:t>
            </a:r>
            <a:r>
              <a:rPr lang="en-GB" sz="1800" dirty="0" smtClean="0"/>
              <a:t> </a:t>
            </a:r>
            <a:r>
              <a:rPr lang="en-GB" sz="1800" dirty="0" err="1" smtClean="0"/>
              <a:t>anomalias</a:t>
            </a:r>
            <a:r>
              <a:rPr lang="en-GB" sz="1800" dirty="0" smtClean="0"/>
              <a:t> de </a:t>
            </a:r>
            <a:r>
              <a:rPr lang="en-GB" sz="1800" dirty="0" err="1" smtClean="0"/>
              <a:t>uso</a:t>
            </a:r>
            <a:r>
              <a:rPr lang="en-GB" sz="1800" dirty="0" smtClean="0"/>
              <a:t>.</a:t>
            </a:r>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GB" sz="2600" dirty="0" smtClean="0"/>
          </a:p>
          <a:p>
            <a:pPr marL="428625">
              <a:lnSpc>
                <a:spcPct val="104000"/>
              </a:lnSpc>
              <a:buClr>
                <a:srgbClr val="000000"/>
              </a:buClr>
              <a:buFont typeface="Wingdings"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600" dirty="0" err="1" smtClean="0"/>
              <a:t>Importancia</a:t>
            </a:r>
            <a:r>
              <a:rPr lang="en-GB" sz="2600" dirty="0" smtClean="0"/>
              <a:t> en </a:t>
            </a:r>
            <a:r>
              <a:rPr lang="en-GB" sz="2600" dirty="0" err="1" smtClean="0"/>
              <a:t>las</a:t>
            </a:r>
            <a:r>
              <a:rPr lang="en-GB" sz="2600" dirty="0" smtClean="0"/>
              <a:t> </a:t>
            </a:r>
            <a:r>
              <a:rPr lang="en-GB" sz="2600" dirty="0" err="1" smtClean="0"/>
              <a:t>redes</a:t>
            </a:r>
            <a:r>
              <a:rPr lang="en-GB" sz="2600" dirty="0" smtClean="0"/>
              <a:t> de </a:t>
            </a:r>
            <a:r>
              <a:rPr lang="en-GB" sz="2600" dirty="0" err="1" smtClean="0"/>
              <a:t>datos</a:t>
            </a:r>
            <a:endParaRPr lang="en-GB" sz="2600" dirty="0" smtClean="0"/>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Medida</a:t>
            </a:r>
            <a:r>
              <a:rPr lang="en-GB" sz="2000" dirty="0" smtClean="0"/>
              <a:t> </a:t>
            </a:r>
            <a:r>
              <a:rPr lang="en-GB" sz="2000" dirty="0" err="1" smtClean="0"/>
              <a:t>dela</a:t>
            </a:r>
            <a:r>
              <a:rPr lang="en-GB" sz="2000" dirty="0" smtClean="0"/>
              <a:t> </a:t>
            </a:r>
            <a:r>
              <a:rPr lang="en-GB" sz="2000" u="sng" dirty="0" err="1" smtClean="0"/>
              <a:t>utilización</a:t>
            </a:r>
            <a:r>
              <a:rPr lang="en-GB" sz="2000" u="sng" dirty="0" smtClean="0"/>
              <a:t> </a:t>
            </a:r>
            <a:r>
              <a:rPr lang="en-GB" sz="2000" u="sng" dirty="0" err="1" smtClean="0"/>
              <a:t>sostenida</a:t>
            </a:r>
            <a:r>
              <a:rPr lang="en-GB" sz="2000" u="sng" dirty="0" smtClean="0"/>
              <a:t> </a:t>
            </a:r>
            <a:r>
              <a:rPr lang="en-GB" sz="2000" dirty="0" smtClean="0"/>
              <a:t>del canal</a:t>
            </a:r>
          </a:p>
          <a:p>
            <a:pPr marL="860425" lvl="1" indent="-285750">
              <a:lnSpc>
                <a:spcPct val="104000"/>
              </a:lnSpc>
              <a:buClr>
                <a:srgbClr val="000000"/>
              </a:buClr>
              <a:buSzPct val="75000"/>
              <a:buFont typeface="Symbol"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GB" sz="2000" dirty="0" err="1" smtClean="0"/>
              <a:t>Muchos</a:t>
            </a:r>
            <a:r>
              <a:rPr lang="en-GB" sz="2000" dirty="0" smtClean="0"/>
              <a:t> ISPs la </a:t>
            </a:r>
            <a:r>
              <a:rPr lang="en-GB" sz="2000" dirty="0" err="1" smtClean="0"/>
              <a:t>utilizan</a:t>
            </a:r>
            <a:r>
              <a:rPr lang="en-GB" sz="2000" dirty="0" smtClean="0"/>
              <a:t> </a:t>
            </a:r>
            <a:r>
              <a:rPr lang="en-GB" sz="2000" dirty="0" err="1" smtClean="0"/>
              <a:t>como</a:t>
            </a:r>
            <a:r>
              <a:rPr lang="en-GB" sz="2000" dirty="0" smtClean="0"/>
              <a:t> </a:t>
            </a:r>
            <a:r>
              <a:rPr lang="en-GB" sz="2000" dirty="0" err="1" smtClean="0"/>
              <a:t>medida</a:t>
            </a:r>
            <a:r>
              <a:rPr lang="en-GB" sz="2000" dirty="0" smtClean="0"/>
              <a:t> </a:t>
            </a:r>
            <a:r>
              <a:rPr lang="en-GB" sz="2000" dirty="0" err="1" smtClean="0"/>
              <a:t>para</a:t>
            </a:r>
            <a:r>
              <a:rPr lang="en-GB" sz="2000" dirty="0" smtClean="0"/>
              <a:t> </a:t>
            </a:r>
            <a:r>
              <a:rPr lang="en-GB" sz="2000" dirty="0" err="1" smtClean="0"/>
              <a:t>facturación</a:t>
            </a:r>
            <a:r>
              <a:rPr lang="en-GB" sz="2000" dirty="0" smtClean="0"/>
              <a:t>  de </a:t>
            </a:r>
            <a:r>
              <a:rPr lang="en-GB" sz="2000" dirty="0" err="1" smtClean="0"/>
              <a:t>servicios</a:t>
            </a:r>
            <a:endParaRPr lang="en-GB" sz="2000" dirty="0" smtClean="0"/>
          </a:p>
        </p:txBody>
      </p:sp>
      <p:sp>
        <p:nvSpPr>
          <p:cNvPr id="31746" name="Rectangle 1"/>
          <p:cNvSpPr>
            <a:spLocks noGrp="1" noChangeArrowheads="1"/>
          </p:cNvSpPr>
          <p:nvPr>
            <p:ph type="title"/>
          </p:nvPr>
        </p:nvSpPr>
        <p:spPr>
          <a:xfrm>
            <a:off x="503238" y="301625"/>
            <a:ext cx="9072562" cy="1263650"/>
          </a:xfrm>
        </p:spPr>
        <p:txBody>
          <a:bodyPr/>
          <a:lstStyle/>
          <a:p>
            <a:pPr fontAlgn="auto">
              <a:lnSpc>
                <a:spcPct val="104000"/>
              </a:lnSpc>
              <a:spcAft>
                <a:spcPts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pPr>
            <a:r>
              <a:rPr lang="en-GB" dirty="0" smtClean="0">
                <a:solidFill>
                  <a:srgbClr val="FF6309"/>
                </a:solidFill>
              </a:rPr>
              <a:t>95-Percentile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1081</TotalTime>
  <Words>1683</Words>
  <PresentationFormat>Custom</PresentationFormat>
  <Paragraphs>312</Paragraphs>
  <Slides>41</Slides>
  <Notes>40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Concourse</vt:lpstr>
      <vt:lpstr>Microsoft Office Excel 97-2003 Worksheet</vt:lpstr>
      <vt:lpstr>Análisis de Rendimiento de Redes </vt:lpstr>
      <vt:lpstr>Contenido</vt:lpstr>
      <vt:lpstr>Planificación</vt:lpstr>
      <vt:lpstr>Métricas</vt:lpstr>
      <vt:lpstr>Métricas de rendimiento de red más comunes</vt:lpstr>
      <vt:lpstr>Capacidad Nominal del Canal </vt:lpstr>
      <vt:lpstr>Capacidad efectiva del canal</vt:lpstr>
      <vt:lpstr>Utilización del canal</vt:lpstr>
      <vt:lpstr>95-Percentile</vt:lpstr>
      <vt:lpstr>Facturación  95-Percentile</vt:lpstr>
      <vt:lpstr>bps vs. pps =&gt; tamaño del paquete</vt:lpstr>
      <vt:lpstr>Retardo extremo-a-extremo</vt:lpstr>
      <vt:lpstr>Medición histórica de Retardo</vt:lpstr>
      <vt:lpstr>Tipos de Retardo</vt:lpstr>
      <vt:lpstr>Retardo de Procesamiento</vt:lpstr>
      <vt:lpstr>Retardo de Colas</vt:lpstr>
      <vt:lpstr>Retardo de Transmisión</vt:lpstr>
      <vt:lpstr>Retardo de Propagación</vt:lpstr>
      <vt:lpstr>Transmisión vs. Propagación</vt:lpstr>
      <vt:lpstr>Pérdida de paquetes</vt:lpstr>
      <vt:lpstr>Jitter</vt:lpstr>
      <vt:lpstr>Control de Flujo y Congestión</vt:lpstr>
      <vt:lpstr>Controles en TCP</vt:lpstr>
      <vt:lpstr>Flujo vs. Congestión en TCP</vt:lpstr>
      <vt:lpstr>Diferentes algoritmos de  Control de Congestión en TCP</vt:lpstr>
      <vt:lpstr>Métricas para sistemas</vt:lpstr>
      <vt:lpstr>Disponibilidad </vt:lpstr>
      <vt:lpstr>Uso del CPU</vt:lpstr>
      <vt:lpstr>Memoria</vt:lpstr>
      <vt:lpstr>Carga (load)</vt:lpstr>
      <vt:lpstr>Métricas de Servicios</vt:lpstr>
      <vt:lpstr>Utilización de servidor web</vt:lpstr>
      <vt:lpstr>Tiempo de respuesta (servidor web)</vt:lpstr>
      <vt:lpstr>Tiempo de Respuesta  (servidor DNS)</vt:lpstr>
      <vt:lpstr>Métricas de DNS</vt:lpstr>
      <vt:lpstr>Métricas de DNS</vt:lpstr>
      <vt:lpstr>Métricas de Servidor de Correo</vt:lpstr>
      <vt:lpstr>Estadísticas de Sendmail</vt:lpstr>
      <vt:lpstr>Métricas de Web Proxy</vt:lpstr>
      <vt:lpstr>Estadísticas de Squid</vt:lpstr>
      <vt:lpstr>Estadísticas de DHCP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de Rendimiento </dc:title>
  <cp:lastModifiedBy>CA</cp:lastModifiedBy>
  <cp:revision>102</cp:revision>
  <dcterms:created xsi:type="dcterms:W3CDTF">2008-11-10T19:04:35Z</dcterms:created>
  <dcterms:modified xsi:type="dcterms:W3CDTF">2009-09-20T22:51:17Z</dcterms:modified>
</cp:coreProperties>
</file>