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8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27038" indent="-215900" algn="l" defTabSz="457200" rtl="0" fontAlgn="base" hangingPunct="0">
      <a:lnSpc>
        <a:spcPct val="98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642938" indent="-212725" algn="l" defTabSz="457200" rtl="0" fontAlgn="base" hangingPunct="0">
      <a:lnSpc>
        <a:spcPct val="98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858838" indent="-212725" algn="l" defTabSz="457200" rtl="0" fontAlgn="base" hangingPunct="0">
      <a:lnSpc>
        <a:spcPct val="98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074738" indent="-214313" algn="l" defTabSz="457200" rtl="0" fontAlgn="base" hangingPunct="0">
      <a:lnSpc>
        <a:spcPct val="98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22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49375" y="965200"/>
            <a:ext cx="5070475" cy="3479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201738" y="4784725"/>
            <a:ext cx="5372100" cy="3862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1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7734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39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7734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7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7734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6025" cy="37703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6083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7734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7613" cy="37703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6025" cy="37703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2227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7734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7613" cy="377031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275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7734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1335088" y="754063"/>
            <a:ext cx="5100637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6025" cy="37703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1371600" y="763588"/>
            <a:ext cx="5026025" cy="37703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1201738" y="4784725"/>
            <a:ext cx="5373687" cy="38639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5141358"/>
            <a:ext cx="1008844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56047" y="1931918"/>
            <a:ext cx="8568531" cy="201697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3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56047" y="3981128"/>
            <a:ext cx="8568531" cy="1322451"/>
          </a:xfrm>
        </p:spPr>
        <p:txBody>
          <a:bodyPr lIns="50397" rIns="50397"/>
          <a:lstStyle>
            <a:lvl1pPr marL="0" marR="70556" indent="0" algn="r">
              <a:buNone/>
              <a:defRPr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4150" y="5459765"/>
            <a:ext cx="10084776" cy="2107723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1632891"/>
            <a:ext cx="9072563" cy="483483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5049" y="302740"/>
            <a:ext cx="1959537" cy="616498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302741"/>
            <a:ext cx="6972432" cy="616498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70" y="1168136"/>
            <a:ext cx="8568531" cy="201591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3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4518" y="3231669"/>
            <a:ext cx="5040313" cy="1603745"/>
          </a:xfrm>
        </p:spPr>
        <p:txBody>
          <a:bodyPr lIns="100794" rIns="100794" anchor="t"/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4009187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803676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4318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00987"/>
            <a:ext cx="9072563" cy="1259946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5963744"/>
            <a:ext cx="4454027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20819" y="5963744"/>
            <a:ext cx="4455776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4031" y="1592067"/>
            <a:ext cx="4454027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1592067"/>
            <a:ext cx="4455776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5375769"/>
            <a:ext cx="8248138" cy="503978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8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872302" y="5903008"/>
            <a:ext cx="4381712" cy="1007957"/>
          </a:xfrm>
        </p:spPr>
        <p:txBody>
          <a:bodyPr/>
          <a:lstStyle>
            <a:lvl1pPr marL="0" indent="0" algn="r">
              <a:buNone/>
              <a:defRPr sz="18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08063" y="302387"/>
            <a:ext cx="8245951" cy="503978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16086" y="7063571"/>
            <a:ext cx="2116931" cy="403183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8129" y="6000343"/>
            <a:ext cx="7896490" cy="714556"/>
          </a:xfrm>
          <a:noFill/>
        </p:spPr>
        <p:txBody>
          <a:bodyPr lIns="100794" tIns="0" rIns="100794" anchor="t"/>
          <a:lstStyle>
            <a:lvl1pPr marL="0" marR="20159" indent="0" algn="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2016" y="209405"/>
            <a:ext cx="9576594" cy="4838192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28726" y="7063572"/>
            <a:ext cx="2591463" cy="4024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16" y="5362896"/>
            <a:ext cx="8902603" cy="62024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89822" y="5513771"/>
            <a:ext cx="4191444" cy="15907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9047" y="6376917"/>
            <a:ext cx="4191444" cy="923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9551582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9346071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89822" y="5513771"/>
            <a:ext cx="4191444" cy="15907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9047" y="6376917"/>
            <a:ext cx="4191444" cy="923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04031" y="1632890"/>
            <a:ext cx="9072563" cy="4989036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416086" y="7063571"/>
            <a:ext cx="2116931" cy="4031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9/19/2009</a:t>
            </a:fld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828726" y="7063572"/>
            <a:ext cx="2591463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533017" y="7063572"/>
            <a:ext cx="403225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1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03177" indent="-282224" algn="l" rtl="0" eaLnBrk="1" latinLnBrk="0" hangingPunct="1">
        <a:spcBef>
          <a:spcPts val="441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01" indent="-251986" algn="l" rtl="0" eaLnBrk="1" latinLnBrk="0" hangingPunct="1">
        <a:spcBef>
          <a:spcPts val="357"/>
        </a:spcBef>
        <a:buClr>
          <a:schemeClr val="accent1"/>
        </a:buClr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47467" indent="-251986" algn="l" rtl="0" eaLnBrk="1" latinLnBrk="0" hangingPunct="1">
        <a:spcBef>
          <a:spcPts val="386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929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3900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15886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267872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858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root@localhost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528638" y="465138"/>
            <a:ext cx="9072562" cy="1619250"/>
          </a:xfrm>
        </p:spPr>
        <p:txBody>
          <a:bodyPr>
            <a:noAutofit/>
          </a:bodyPr>
          <a:lstStyle/>
          <a:p>
            <a:pPr marL="0" indent="0" algn="ctr" eaLnBrk="1"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 i="0" dirty="0" err="1" smtClean="0"/>
              <a:t>Gestión</a:t>
            </a:r>
            <a:r>
              <a:rPr lang="en-GB" sz="3200" i="0" dirty="0" smtClean="0"/>
              <a:t> de </a:t>
            </a:r>
            <a:r>
              <a:rPr lang="en-GB" sz="3200" i="0" dirty="0" err="1" smtClean="0"/>
              <a:t>Trampas</a:t>
            </a:r>
            <a:r>
              <a:rPr lang="en-GB" sz="3200" i="0" dirty="0" smtClean="0"/>
              <a:t> con SNMP y </a:t>
            </a:r>
            <a:r>
              <a:rPr lang="en-GB" sz="3200" i="0" dirty="0" err="1" smtClean="0"/>
              <a:t>Nagios</a:t>
            </a: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2000" dirty="0" smtClean="0">
                <a:solidFill>
                  <a:srgbClr val="000000"/>
                </a:solidFill>
              </a:rPr>
              <a:t/>
            </a:r>
            <a:br>
              <a:rPr lang="en-GB" sz="2000" dirty="0" smtClean="0">
                <a:solidFill>
                  <a:srgbClr val="000000"/>
                </a:solidFill>
              </a:rPr>
            </a:br>
            <a:endParaRPr lang="en-GB" sz="2000" dirty="0" smtClean="0">
              <a:solidFill>
                <a:srgbClr val="000000"/>
              </a:solidFill>
            </a:endParaRPr>
          </a:p>
        </p:txBody>
      </p:sp>
      <p:pic>
        <p:nvPicPr>
          <p:cNvPr id="14342" name="Picture 6" descr="C:\Documents and Settings\carmas\Local Settings\Temporary Internet Files\Content.IE5\OTZRV6M0\MCj0238087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1312" y="3322637"/>
            <a:ext cx="3862766" cy="3657600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92112" y="1417637"/>
            <a:ext cx="5105400" cy="5562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Preparado con materiales de: 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Carlos Vicente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Servicios de Red/Universidad de Oregon</a:t>
            </a: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en-GB" dirty="0">
              <a:solidFill>
                <a:schemeClr val="tx1"/>
              </a:solidFill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Presentación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: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Carlos Armas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Roundtrip Networks 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Hervey Allen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NSRC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982912" y="4999037"/>
            <a:ext cx="2362200" cy="1588"/>
          </a:xfrm>
          <a:prstGeom prst="straightConnector1">
            <a:avLst/>
          </a:prstGeom>
          <a:ln w="571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20912" y="6065837"/>
            <a:ext cx="3200400" cy="1588"/>
          </a:xfrm>
          <a:prstGeom prst="straightConnector1">
            <a:avLst/>
          </a:prstGeom>
          <a:ln w="571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039812"/>
          </a:xfrm>
        </p:spPr>
        <p:txBody>
          <a:bodyPr>
            <a:noAutofit/>
          </a:bodyPr>
          <a:lstStyle/>
          <a:p>
            <a:pPr marL="0" indent="0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600" dirty="0" err="1" smtClean="0"/>
              <a:t>Configuración</a:t>
            </a:r>
            <a:r>
              <a:rPr lang="en-GB" sz="3600" dirty="0" smtClean="0"/>
              <a:t>: /etc/</a:t>
            </a:r>
            <a:r>
              <a:rPr lang="en-GB" sz="3600" dirty="0" err="1" smtClean="0"/>
              <a:t>snmp</a:t>
            </a:r>
            <a:r>
              <a:rPr lang="en-GB" sz="3600" dirty="0" smtClean="0"/>
              <a:t>/</a:t>
            </a:r>
            <a:r>
              <a:rPr lang="en-GB" sz="3600" dirty="0" err="1" smtClean="0"/>
              <a:t>snmptt.init</a:t>
            </a:r>
            <a:endParaRPr lang="en-GB" sz="3600" dirty="0" smtClean="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144712" y="1265237"/>
            <a:ext cx="5867400" cy="5900674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wrap="square" lIns="90000" tIns="45000" rIns="90000" bIns="45000"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cs typeface="Arial" charset="0"/>
              </a:rPr>
              <a:t>[General]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cs typeface="Arial" charset="0"/>
              </a:rPr>
              <a:t>mode = daemon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dns_enable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net_snmp_perl_enable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translate_log_trap_oid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translate_value_oids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translate_enterprise_oid_format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translate_trap_oid_format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translate_varname_oid_format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translate_integers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keep_unlogged_traps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 dirty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cs typeface="Arial" charset="0"/>
              </a:rPr>
              <a:t>[</a:t>
            </a: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DaemonMode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]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daemon_fork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daemon_uid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</a:t>
            </a: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snmptt</a:t>
            </a:r>
            <a:endParaRPr lang="en-GB" sz="1400" dirty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spool_directory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/</a:t>
            </a: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var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/spool/</a:t>
            </a: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snmptt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/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cs typeface="Arial" charset="0"/>
              </a:rPr>
              <a:t>sleep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use_trap_time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 dirty="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cs typeface="Arial" charset="0"/>
              </a:rPr>
              <a:t>[Logging]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stdout_enable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0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syslog_enable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1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syslog_level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info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syslog_facility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local6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cs typeface="Arial" charset="0"/>
              </a:rPr>
              <a:t>[</a:t>
            </a: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TrapFiles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]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snmptt_conf_files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 = /etc/</a:t>
            </a: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snmp</a:t>
            </a:r>
            <a:r>
              <a:rPr lang="en-GB" sz="1400" dirty="0">
                <a:solidFill>
                  <a:srgbClr val="000000"/>
                </a:solidFill>
                <a:cs typeface="Arial" charset="0"/>
              </a:rPr>
              <a:t>/</a:t>
            </a:r>
            <a:r>
              <a:rPr lang="en-GB" sz="1400" dirty="0" err="1">
                <a:solidFill>
                  <a:srgbClr val="000000"/>
                </a:solidFill>
                <a:cs typeface="Arial" charset="0"/>
              </a:rPr>
              <a:t>snmptt.conf</a:t>
            </a:r>
            <a:endParaRPr lang="en-GB" sz="1400" dirty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3650"/>
          </a:xfrm>
        </p:spPr>
        <p:txBody>
          <a:bodyPr/>
          <a:lstStyle/>
          <a:p>
            <a:pPr marL="0" indent="0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configuración snmptt</a:t>
            </a:r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503238" y="1768475"/>
            <a:ext cx="9072562" cy="50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marL="427038" indent="-322263">
              <a:lnSpc>
                <a:spcPct val="104000"/>
              </a:lnSpc>
              <a:spcAft>
                <a:spcPts val="1425"/>
              </a:spcAft>
              <a:buFont typeface="Wingdings" charset="2"/>
              <a:buChar char=""/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</a:pPr>
            <a:r>
              <a:rPr lang="en-GB" sz="3200">
                <a:solidFill>
                  <a:srgbClr val="000000"/>
                </a:solidFill>
                <a:cs typeface="Arial" charset="0"/>
              </a:rPr>
              <a:t>/etc/snmp/snmptt.conf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763588" y="2514600"/>
            <a:ext cx="8609012" cy="385445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lIns="90000" tIns="45000" rIns="90000" bIns="45000"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EVENT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mteTriggerFired</a:t>
            </a: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.1.3.6.1.2.1.88.2.0.1 "Status Events" Normal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FORMAT $*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#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Evitar</a:t>
            </a: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notificaciones</a:t>
            </a: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diciendo</a:t>
            </a: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que</a:t>
            </a: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el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valor</a:t>
            </a: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es</a:t>
            </a: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'null'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MATCH $*:!(\(null\)$)‏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EXEC echo $* | mail -s “ALARMA”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root@localhost</a:t>
            </a:r>
            <a:endParaRPr lang="en-GB" sz="1400" dirty="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SDESC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Notification that the trigger indicated by the object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instances has fired, for triggers with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mteTriggerType</a:t>
            </a:r>
            <a:endParaRPr lang="en-GB" sz="1400" dirty="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'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boolean</a:t>
            </a: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' or 'existence'.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Variables: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1: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mteHotTrigger</a:t>
            </a:r>
            <a:endParaRPr lang="en-GB" sz="1400" dirty="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2: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mteHotTargetName</a:t>
            </a:r>
            <a:endParaRPr lang="en-GB" sz="1400" dirty="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3: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mteHotContextName</a:t>
            </a:r>
            <a:endParaRPr lang="en-GB" sz="1400" dirty="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4: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mteHotOID</a:t>
            </a:r>
            <a:endParaRPr lang="en-GB" sz="1400" dirty="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5: </a:t>
            </a:r>
            <a:r>
              <a:rPr lang="en-GB" sz="14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mteHotValue</a:t>
            </a:r>
            <a:endParaRPr lang="en-GB" sz="1400" dirty="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EDESC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 dirty="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</p:txBody>
      </p:sp>
      <p:sp>
        <p:nvSpPr>
          <p:cNvPr id="34821" name="Text Box 4"/>
          <p:cNvSpPr txBox="1">
            <a:spLocks noChangeArrowheads="1"/>
          </p:cNvSpPr>
          <p:nvPr/>
        </p:nvSpPr>
        <p:spPr bwMode="auto">
          <a:xfrm>
            <a:off x="5237163" y="2743200"/>
            <a:ext cx="180975" cy="355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AutoShape 5"/>
          <p:cNvSpPr>
            <a:spLocks noChangeArrowheads="1"/>
          </p:cNvSpPr>
          <p:nvPr/>
        </p:nvSpPr>
        <p:spPr bwMode="auto">
          <a:xfrm>
            <a:off x="5257800" y="1828800"/>
            <a:ext cx="1143000" cy="228600"/>
          </a:xfrm>
          <a:prstGeom prst="wedgeRoundRectCallout">
            <a:avLst>
              <a:gd name="adj1" fmla="val -152019"/>
              <a:gd name="adj2" fmla="val 239897"/>
              <a:gd name="adj3" fmla="val 16667"/>
            </a:avLst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45000" rIns="90000" bIns="450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000000"/>
                </a:solidFill>
                <a:cs typeface="Arial" charset="0"/>
              </a:rPr>
              <a:t>OID</a:t>
            </a:r>
          </a:p>
        </p:txBody>
      </p:sp>
      <p:sp>
        <p:nvSpPr>
          <p:cNvPr id="34823" name="AutoShape 6"/>
          <p:cNvSpPr>
            <a:spLocks noChangeArrowheads="1"/>
          </p:cNvSpPr>
          <p:nvPr/>
        </p:nvSpPr>
        <p:spPr bwMode="auto">
          <a:xfrm>
            <a:off x="5878512" y="3170237"/>
            <a:ext cx="1828800" cy="228600"/>
          </a:xfrm>
          <a:prstGeom prst="wedgeRoundRectCallout">
            <a:avLst>
              <a:gd name="adj1" fmla="val -232319"/>
              <a:gd name="adj2" fmla="val 16711"/>
              <a:gd name="adj3" fmla="val 16667"/>
            </a:avLst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45000" rIns="90000" bIns="450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dirty="0" err="1">
                <a:solidFill>
                  <a:srgbClr val="000000"/>
                </a:solidFill>
                <a:cs typeface="Arial" charset="0"/>
              </a:rPr>
              <a:t>Expresión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 Regular</a:t>
            </a:r>
          </a:p>
        </p:txBody>
      </p:sp>
      <p:sp>
        <p:nvSpPr>
          <p:cNvPr id="34824" name="AutoShape 7"/>
          <p:cNvSpPr>
            <a:spLocks noChangeArrowheads="1"/>
          </p:cNvSpPr>
          <p:nvPr/>
        </p:nvSpPr>
        <p:spPr bwMode="auto">
          <a:xfrm>
            <a:off x="6858000" y="3886200"/>
            <a:ext cx="1828800" cy="228600"/>
          </a:xfrm>
          <a:prstGeom prst="wedgeRoundRectCallout">
            <a:avLst>
              <a:gd name="adj1" fmla="val -155303"/>
              <a:gd name="adj2" fmla="val -177514"/>
              <a:gd name="adj3" fmla="val 16667"/>
            </a:avLst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45000" rIns="90000" bIns="450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Acción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idx="1"/>
          </p:nvPr>
        </p:nvSpPr>
        <p:spPr>
          <a:xfrm>
            <a:off x="720725" y="1871663"/>
            <a:ext cx="8804275" cy="5116512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err="1" smtClean="0"/>
              <a:t>Utilitario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automatizar</a:t>
            </a:r>
            <a:r>
              <a:rPr lang="en-US" dirty="0" smtClean="0"/>
              <a:t> la </a:t>
            </a:r>
            <a:r>
              <a:rPr lang="en-US" dirty="0" err="1" smtClean="0"/>
              <a:t>creación</a:t>
            </a:r>
            <a:r>
              <a:rPr lang="en-US" dirty="0" smtClean="0"/>
              <a:t> de </a:t>
            </a:r>
            <a:r>
              <a:rPr lang="en-US" dirty="0" err="1" smtClean="0"/>
              <a:t>configuraciones</a:t>
            </a:r>
            <a:r>
              <a:rPr lang="en-US" dirty="0" smtClean="0"/>
              <a:t> </a:t>
            </a:r>
            <a:r>
              <a:rPr lang="en-US" dirty="0" err="1" smtClean="0"/>
              <a:t>snmptt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de un </a:t>
            </a:r>
            <a:r>
              <a:rPr lang="en-US" dirty="0" err="1" smtClean="0"/>
              <a:t>archivo</a:t>
            </a:r>
            <a:r>
              <a:rPr lang="en-US" dirty="0" smtClean="0"/>
              <a:t> MIB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u="sng" dirty="0" err="1" smtClean="0"/>
              <a:t>Ahorra</a:t>
            </a:r>
            <a:r>
              <a:rPr lang="en-US" u="sng" dirty="0" smtClean="0"/>
              <a:t> mucho </a:t>
            </a:r>
            <a:r>
              <a:rPr lang="en-US" u="sng" dirty="0" err="1" smtClean="0"/>
              <a:t>tiempo</a:t>
            </a:r>
            <a:endParaRPr lang="en-US" u="sng" dirty="0" smtClean="0"/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err="1" smtClean="0"/>
              <a:t>Requisito</a:t>
            </a:r>
            <a:r>
              <a:rPr lang="en-US" dirty="0" smtClean="0"/>
              <a:t>: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El </a:t>
            </a:r>
            <a:r>
              <a:rPr lang="en-US" dirty="0" err="1" smtClean="0"/>
              <a:t>directorio</a:t>
            </a:r>
            <a:r>
              <a:rPr lang="en-US" dirty="0" smtClean="0"/>
              <a:t> </a:t>
            </a:r>
            <a:r>
              <a:rPr lang="en-US" dirty="0" err="1" smtClean="0"/>
              <a:t>donde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la MIB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estar</a:t>
            </a:r>
            <a:r>
              <a:rPr lang="en-US" dirty="0" smtClean="0"/>
              <a:t> </a:t>
            </a:r>
            <a:r>
              <a:rPr lang="en-US" dirty="0" err="1" smtClean="0"/>
              <a:t>incluido</a:t>
            </a:r>
            <a:r>
              <a:rPr lang="en-US" dirty="0" smtClean="0"/>
              <a:t> en la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i="1" dirty="0" err="1" smtClean="0"/>
              <a:t>mibdirs</a:t>
            </a:r>
            <a:r>
              <a:rPr lang="en-US" dirty="0" smtClean="0"/>
              <a:t> del </a:t>
            </a:r>
            <a:r>
              <a:rPr lang="en-US" dirty="0" err="1" smtClean="0"/>
              <a:t>archivo</a:t>
            </a:r>
            <a:r>
              <a:rPr lang="en-US" dirty="0" smtClean="0"/>
              <a:t> </a:t>
            </a:r>
            <a:r>
              <a:rPr lang="en-US" dirty="0" smtClean="0"/>
              <a:t>etc/</a:t>
            </a:r>
            <a:r>
              <a:rPr lang="en-US" dirty="0" err="1" smtClean="0"/>
              <a:t>snmp</a:t>
            </a:r>
            <a:r>
              <a:rPr lang="en-US" dirty="0" smtClean="0"/>
              <a:t>/</a:t>
            </a:r>
            <a:r>
              <a:rPr lang="en-US" dirty="0" err="1" smtClean="0"/>
              <a:t>snmp.conf</a:t>
            </a:r>
            <a:endParaRPr lang="en-US" dirty="0" smtClean="0"/>
          </a:p>
        </p:txBody>
      </p:sp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79375"/>
            <a:ext cx="8794750" cy="1262063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snmpttconvertmib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620712" y="1341437"/>
            <a:ext cx="8804275" cy="1371600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err="1" smtClean="0"/>
              <a:t>Ejemplo</a:t>
            </a:r>
            <a:r>
              <a:rPr lang="en-US" dirty="0" smtClean="0"/>
              <a:t>:</a:t>
            </a:r>
          </a:p>
          <a:p>
            <a:pPr eaLnBrk="1">
              <a:lnSpc>
                <a:spcPct val="97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err="1" smtClean="0">
                <a:latin typeface="Courier 10 Pitch" pitchFamily="1" charset="0"/>
              </a:rPr>
              <a:t>snmpttconvertmib</a:t>
            </a:r>
            <a:r>
              <a:rPr lang="en-US" sz="1600" dirty="0" smtClean="0">
                <a:latin typeface="Courier 10 Pitch" pitchFamily="1" charset="0"/>
              </a:rPr>
              <a:t> </a:t>
            </a:r>
            <a:r>
              <a:rPr lang="en-US" sz="1600" dirty="0" smtClean="0">
                <a:latin typeface="Courier 10 Pitch" pitchFamily="1" charset="0"/>
              </a:rPr>
              <a:t>--in /</a:t>
            </a:r>
            <a:r>
              <a:rPr lang="en-US" sz="1600" dirty="0" err="1" smtClean="0">
                <a:latin typeface="Courier 10 Pitch" pitchFamily="1" charset="0"/>
              </a:rPr>
              <a:t>usr</a:t>
            </a:r>
            <a:r>
              <a:rPr lang="en-US" sz="1600" dirty="0" smtClean="0">
                <a:latin typeface="Courier 10 Pitch" pitchFamily="1" charset="0"/>
              </a:rPr>
              <a:t>/local/</a:t>
            </a:r>
            <a:r>
              <a:rPr lang="en-US" sz="1600" dirty="0" err="1" smtClean="0">
                <a:latin typeface="Courier 10 Pitch" pitchFamily="1" charset="0"/>
              </a:rPr>
              <a:t>netdisco</a:t>
            </a:r>
            <a:r>
              <a:rPr lang="en-US" sz="1600" dirty="0" smtClean="0">
                <a:latin typeface="Courier 10 Pitch" pitchFamily="1" charset="0"/>
              </a:rPr>
              <a:t>/</a:t>
            </a:r>
            <a:r>
              <a:rPr lang="en-US" sz="1600" dirty="0" err="1" smtClean="0">
                <a:latin typeface="Courier 10 Pitch" pitchFamily="1" charset="0"/>
              </a:rPr>
              <a:t>mibs</a:t>
            </a:r>
            <a:r>
              <a:rPr lang="en-US" sz="1600" dirty="0" smtClean="0">
                <a:latin typeface="Courier 10 Pitch" pitchFamily="1" charset="0"/>
              </a:rPr>
              <a:t>/</a:t>
            </a:r>
            <a:r>
              <a:rPr lang="en-US" sz="1600" dirty="0" err="1" smtClean="0">
                <a:latin typeface="Courier 10 Pitch" pitchFamily="1" charset="0"/>
              </a:rPr>
              <a:t>cisco</a:t>
            </a:r>
            <a:r>
              <a:rPr lang="en-US" sz="1600" dirty="0" smtClean="0">
                <a:latin typeface="Courier 10 Pitch" pitchFamily="1" charset="0"/>
              </a:rPr>
              <a:t>/CISCO-ERR-DISABLE-MIB.my --out /etc/</a:t>
            </a:r>
            <a:r>
              <a:rPr lang="en-US" sz="1600" dirty="0" err="1" smtClean="0">
                <a:latin typeface="Courier 10 Pitch" pitchFamily="1" charset="0"/>
              </a:rPr>
              <a:t>snmp</a:t>
            </a:r>
            <a:r>
              <a:rPr lang="en-US" sz="1600" dirty="0" smtClean="0">
                <a:latin typeface="Courier 10 Pitch" pitchFamily="1" charset="0"/>
              </a:rPr>
              <a:t>/</a:t>
            </a:r>
            <a:r>
              <a:rPr lang="en-US" sz="1600" dirty="0" err="1" smtClean="0">
                <a:latin typeface="Courier 10 Pitch" pitchFamily="1" charset="0"/>
              </a:rPr>
              <a:t>snmptt.conf.cisco.errdisable</a:t>
            </a:r>
            <a:endParaRPr lang="en-US" sz="1600" dirty="0" smtClean="0">
              <a:latin typeface="Courier 10 Pitch" pitchFamily="1" charset="0"/>
            </a:endParaRPr>
          </a:p>
          <a:p>
            <a:pPr eaLnBrk="1">
              <a:lnSpc>
                <a:spcPct val="97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latin typeface="Courier 10 Pitch" pitchFamily="1" charset="0"/>
            </a:endParaRPr>
          </a:p>
          <a:p>
            <a:pPr eaLnBrk="1">
              <a:lnSpc>
                <a:spcPct val="97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latin typeface="Courier 10 Pitch" pitchFamily="1" charset="0"/>
            </a:endParaRPr>
          </a:p>
        </p:txBody>
      </p:sp>
      <p:sp>
        <p:nvSpPr>
          <p:cNvPr id="38914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23825"/>
            <a:ext cx="8794750" cy="1171575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snmpttconvertmib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001712" y="2636837"/>
            <a:ext cx="8153400" cy="3505200"/>
          </a:xfrm>
          <a:prstGeom prst="rect">
            <a:avLst/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dist="155281" dir="2700000" algn="ctr" rotWithShape="0">
              <a:srgbClr val="808080"/>
            </a:outerShdw>
          </a:effectLst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#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MIB: CISCO-ERR-DISABLE-MIB (file:/</a:t>
            </a:r>
            <a:r>
              <a:rPr lang="en-US" sz="10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usr</a:t>
            </a: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/local/</a:t>
            </a:r>
            <a:r>
              <a:rPr lang="en-US" sz="10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netdisco</a:t>
            </a: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/</a:t>
            </a:r>
            <a:r>
              <a:rPr lang="en-US" sz="10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mibs</a:t>
            </a: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/</a:t>
            </a:r>
            <a:r>
              <a:rPr lang="en-US" sz="10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cisco</a:t>
            </a: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/CISCO-ERR-DISABLE-MIB.my) 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converted on Tue Oct 28 18:10:05 2008 using </a:t>
            </a:r>
            <a:r>
              <a:rPr lang="en-US" sz="10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snmpttconvertmib</a:t>
            </a: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v1.2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#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#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#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EVENT </a:t>
            </a:r>
            <a:r>
              <a:rPr lang="en-US" sz="10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cErrDisableInterfaceEvent</a:t>
            </a: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.1.3.6.1.4.1.9.9.548.0.1.1 "Status Events" Normal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FORMAT The </a:t>
            </a:r>
            <a:r>
              <a:rPr lang="en-US" sz="10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cErrDisableInterfaceEvent</a:t>
            </a: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is generated when an interface $*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SDESC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The </a:t>
            </a:r>
            <a:r>
              <a:rPr lang="en-US" sz="10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cErrDisableInterfaceEvent</a:t>
            </a: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is generated when an interface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or {interface, </a:t>
            </a:r>
            <a:r>
              <a:rPr lang="en-US" sz="10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vlan</a:t>
            </a: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} is error-disabled by the feature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specified in </a:t>
            </a:r>
            <a:r>
              <a:rPr lang="en-US" sz="10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cErrDisableIfStatusCause</a:t>
            </a: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.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Variables: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1: </a:t>
            </a:r>
            <a:r>
              <a:rPr lang="en-US" sz="1000" dirty="0" err="1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cErrDisableIfStatusCause</a:t>
            </a:r>
            <a:endParaRPr lang="en-US" sz="1000" dirty="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dirty="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EDESC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idx="1"/>
          </p:nvPr>
        </p:nvSpPr>
        <p:spPr>
          <a:xfrm>
            <a:off x="720725" y="1871663"/>
            <a:ext cx="8804275" cy="2471737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Luego de generar el archivo, hay que incluirlo en la lista: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En </a:t>
            </a:r>
            <a:r>
              <a:rPr lang="en-US" i="1" smtClean="0"/>
              <a:t>snmptt.ini</a:t>
            </a:r>
            <a:r>
              <a:rPr lang="en-US" smtClean="0"/>
              <a:t>:</a:t>
            </a:r>
          </a:p>
        </p:txBody>
      </p:sp>
      <p:sp>
        <p:nvSpPr>
          <p:cNvPr id="4096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23825"/>
            <a:ext cx="8794750" cy="1171575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Snmpttconvertmib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828800" y="3657600"/>
            <a:ext cx="6400800" cy="1830388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lIns="90000" tIns="45000" rIns="90000" bIns="45000"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20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cs typeface="Arial" charset="0"/>
              </a:rPr>
              <a:t>[TrapFiles]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cs typeface="Arial" charset="0"/>
              </a:rPr>
              <a:t>snmptt_conf_files = &lt;&lt;END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cs typeface="Arial" charset="0"/>
              </a:rPr>
              <a:t>/etc/snmp/snmptt.conf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cs typeface="Arial" charset="0"/>
              </a:rPr>
              <a:t>/etc/snmp/snmptt.conf.cisco.errdisable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cs typeface="Arial" charset="0"/>
              </a:rPr>
              <a:t>END</a:t>
            </a: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>
              <a:solidFill>
                <a:srgbClr val="000000"/>
              </a:solidFill>
              <a:cs typeface="Arial" charset="0"/>
            </a:endParaRPr>
          </a:p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140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69387" cy="4899025"/>
          </a:xfrm>
        </p:spPr>
        <p:txBody>
          <a:bodyPr/>
          <a:lstStyle/>
          <a:p>
            <a:pPr marL="427038" indent="-322263" eaLnBrk="1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/etc/init.d/snmptrapd start</a:t>
            </a:r>
          </a:p>
          <a:p>
            <a:pPr marL="858838" lvl="1" indent="-285750" eaLnBrk="1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Nota: En Ubuntu:</a:t>
            </a:r>
          </a:p>
          <a:p>
            <a:pPr marL="1290638" lvl="2" indent="-212725" eaLnBrk="1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TRAPDRUN=yes</a:t>
            </a:r>
          </a:p>
          <a:p>
            <a:pPr marL="1290638" lvl="2" indent="-212725" eaLnBrk="1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 usar /etc/init.d/snmpd start</a:t>
            </a:r>
          </a:p>
          <a:p>
            <a:pPr marL="427038" indent="-322263" eaLnBrk="1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/etc/init.d/snmptt start</a:t>
            </a:r>
          </a:p>
        </p:txBody>
      </p:sp>
      <p:sp>
        <p:nvSpPr>
          <p:cNvPr id="4301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pPr marL="0" indent="0" eaLnBrk="1"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Ejecución de snmptt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idx="1"/>
          </p:nvPr>
        </p:nvSpPr>
        <p:spPr>
          <a:xfrm>
            <a:off x="720725" y="1871663"/>
            <a:ext cx="8804275" cy="5116512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Configurar snmptt para enviar traps cuando las interfaces “se caen”.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Usar </a:t>
            </a:r>
            <a:r>
              <a:rPr lang="en-US" i="1" smtClean="0"/>
              <a:t>snmpttconvertmib</a:t>
            </a:r>
            <a:r>
              <a:rPr lang="en-US" smtClean="0"/>
              <a:t> y la “IF-MIB”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Usar el comando mail para enviar la alarma a </a:t>
            </a:r>
            <a:r>
              <a:rPr lang="en-US" smtClean="0">
                <a:hlinkClick r:id="rId3"/>
              </a:rPr>
              <a:t>root@localhost</a:t>
            </a:r>
          </a:p>
          <a:p>
            <a:pPr lvl="1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Comprobar enviando traps desde el enrutador</a:t>
            </a:r>
          </a:p>
          <a:p>
            <a:pPr lvl="2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En Cisco, configurar así:</a:t>
            </a:r>
          </a:p>
          <a:p>
            <a:pPr lvl="2" eaLnBrk="1"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mtClean="0"/>
          </a:p>
          <a:p>
            <a:pPr lvl="3" eaLnBrk="1">
              <a:lnSpc>
                <a:spcPct val="97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>
                <a:latin typeface="Courier 10 Pitch" pitchFamily="1" charset="0"/>
              </a:rPr>
              <a:t>snmp-server enable traps snmp linkdown linkup</a:t>
            </a:r>
          </a:p>
          <a:p>
            <a:pPr lvl="3" eaLnBrk="1">
              <a:lnSpc>
                <a:spcPct val="97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>
                <a:latin typeface="Courier 10 Pitch" pitchFamily="1" charset="0"/>
              </a:rPr>
              <a:t>snmp-server trap link ietf</a:t>
            </a:r>
          </a:p>
          <a:p>
            <a:pPr lvl="3" eaLnBrk="1">
              <a:lnSpc>
                <a:spcPct val="97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>
                <a:latin typeface="Courier 10 Pitch" pitchFamily="1" charset="0"/>
              </a:rPr>
              <a:t>snmp-server host 192.168.0.10 version 2c public</a:t>
            </a:r>
          </a:p>
        </p:txBody>
      </p:sp>
      <p:sp>
        <p:nvSpPr>
          <p:cNvPr id="45058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23825"/>
            <a:ext cx="8794750" cy="1171575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Ejercicio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3650"/>
          </a:xfrm>
        </p:spPr>
        <p:txBody>
          <a:bodyPr/>
          <a:lstStyle/>
          <a:p>
            <a:pPr marL="0" indent="0" eaLnBrk="1"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Integración con Nagios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73113" y="3170238"/>
            <a:ext cx="8610600" cy="3886200"/>
          </a:xfrm>
          <a:prstGeom prst="rect">
            <a:avLst/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dist="155281" dir="2700000" algn="ctr" rotWithShape="0">
              <a:srgbClr val="808080"/>
            </a:outerShdw>
          </a:effectLst>
        </p:spPr>
        <p:txBody>
          <a:bodyPr lIns="90000" tIns="45000" rIns="90000" bIns="45000"/>
          <a:lstStyle/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define service{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name                                   generic-trap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active_checks_enabled       0       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service_description             TRAP            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is_volatile                            1 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check_command                 check-host-alive;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max_check_attempts          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normal_check_interval        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retry_check_interval            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passive_checks_enabled    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check_period                       none    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notification_interval             31536000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notification_period               24x7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notification_options             c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notifications_enabled          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flap_detection_enabled       0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contact_groups                   nobody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register                               0       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3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}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763588" y="1600200"/>
            <a:ext cx="8609012" cy="914400"/>
          </a:xfrm>
          <a:prstGeom prst="rect">
            <a:avLst/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dist="155281" dir="2700000" algn="ctr" rotWithShape="0">
              <a:srgbClr val="808080"/>
            </a:outerShdw>
          </a:effectLst>
        </p:spPr>
        <p:txBody>
          <a:bodyPr lIns="90000" tIns="45000" rIns="90000" bIns="450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EVENT mteTriggerFired .1.3.6.1.2.1.88.2.0.1 "Status Events" Normal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FORMAT $*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EXEC /usr/local/nagios/libexec/eventhandlers/submit_check_result $r TRAP 2 "$*"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marL="0" indent="0" eaLnBrk="1"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Integración con Nagios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58913" y="1493838"/>
            <a:ext cx="7010400" cy="5867400"/>
          </a:xfrm>
          <a:prstGeom prst="rect">
            <a:avLst/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dist="155281" dir="2700000" algn="ctr" rotWithShape="0">
              <a:srgbClr val="808080"/>
            </a:outerShdw>
          </a:effectLst>
        </p:spPr>
        <p:txBody>
          <a:bodyPr lIns="90000" tIns="45000" rIns="90000" bIns="450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define service{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name                                   generic-trap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active_checks_enabled       0       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service_description             TRAP            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is_volatile                            1 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check_command                 check-host-alive;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max_check_attempts          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normal_check_interval        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retry_check_interval            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passive_checks_enabled    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check_period                       24x7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notification_interval             31536000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notification_period               24x7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notification_options             c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notifications_enabled          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flap_detection_enabled       0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check_freshness                 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freshness_threshold            86400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contact_groups                   nobody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register                                0       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}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  <a:p>
            <a:pPr>
              <a:lnSpc>
                <a:spcPct val="97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define service{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use                           generic-trap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host_name               router1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        contact_groups        grupo-routers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400">
                <a:solidFill>
                  <a:srgbClr val="000000"/>
                </a:solidFill>
                <a:latin typeface="Courier 10 Pitch" pitchFamily="1" charset="0"/>
                <a:cs typeface="Arial" charset="0"/>
              </a:rPr>
              <a:t>}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600">
              <a:solidFill>
                <a:srgbClr val="000000"/>
              </a:solidFill>
              <a:latin typeface="Courier 10 Pitch" pitchFamily="1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idx="1"/>
          </p:nvPr>
        </p:nvSpPr>
        <p:spPr>
          <a:xfrm>
            <a:off x="720725" y="1871663"/>
            <a:ext cx="8804275" cy="5116512"/>
          </a:xfrm>
        </p:spPr>
        <p:txBody>
          <a:bodyPr/>
          <a:lstStyle/>
          <a:p>
            <a:pPr marL="0" indent="0" eaLnBrk="1"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 Restringir el tráfico de traps en el servidor central</a:t>
            </a:r>
          </a:p>
          <a:p>
            <a:pPr marL="431800" lvl="1" indent="-215900" eaLnBrk="1"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Sólo permitir que sus equipos envíen logs</a:t>
            </a:r>
          </a:p>
          <a:p>
            <a:pPr marL="431800" lvl="1" indent="-215900" eaLnBrk="1"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Por ejemplo, usar iptables:</a:t>
            </a:r>
          </a:p>
          <a:p>
            <a:pPr marL="431800" lvl="1" indent="-215900" eaLnBrk="1"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mtClean="0"/>
          </a:p>
          <a:p>
            <a:pPr marL="647700" lvl="2" indent="-215900" eaLnBrk="1">
              <a:lnSpc>
                <a:spcPct val="97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smtClean="0">
                <a:latin typeface="Courier New" charset="0"/>
                <a:cs typeface="Courier New" charset="0"/>
              </a:rPr>
              <a:t># iptables -A INPUT -s 192.168.1.0/24 -p udp --dport 162 -j ACCEPT</a:t>
            </a:r>
          </a:p>
          <a:p>
            <a:pPr marL="647700" lvl="2" indent="-215900" eaLnBrk="1">
              <a:lnSpc>
                <a:spcPct val="97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smtClean="0">
                <a:latin typeface="Courier New" charset="0"/>
                <a:cs typeface="Courier New" charset="0"/>
              </a:rPr>
              <a:t># iptables -A INPUT -s 0/0 -p udp --dport 162 -j REJECT</a:t>
            </a:r>
          </a:p>
          <a:p>
            <a:pPr marL="647700" lvl="2" indent="-215900" eaLnBrk="1">
              <a:lnSpc>
                <a:spcPct val="97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400" smtClean="0">
                <a:latin typeface="Courier New" charset="0"/>
                <a:cs typeface="Courier New" charset="0"/>
              </a:rPr>
              <a:t> </a:t>
            </a:r>
          </a:p>
        </p:txBody>
      </p:sp>
      <p:sp>
        <p:nvSpPr>
          <p:cNvPr id="5120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23825"/>
            <a:ext cx="8794750" cy="1171575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Consideraciones de Seguridad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4900613"/>
          </a:xfrm>
        </p:spPr>
        <p:txBody>
          <a:bodyPr/>
          <a:lstStyle/>
          <a:p>
            <a:pPr marL="427038" indent="-322263" eaLnBrk="1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Qué</a:t>
            </a:r>
            <a:r>
              <a:rPr lang="en-GB" dirty="0" smtClean="0"/>
              <a:t> son </a:t>
            </a:r>
            <a:r>
              <a:rPr lang="en-GB" dirty="0" err="1" smtClean="0"/>
              <a:t>las</a:t>
            </a:r>
            <a:r>
              <a:rPr lang="en-GB" dirty="0" smtClean="0"/>
              <a:t> “</a:t>
            </a:r>
            <a:r>
              <a:rPr lang="en-GB" dirty="0" err="1" smtClean="0"/>
              <a:t>trampas</a:t>
            </a:r>
            <a:r>
              <a:rPr lang="en-GB" dirty="0" smtClean="0"/>
              <a:t>” de SNMP</a:t>
            </a:r>
            <a:endParaRPr lang="en-GB" i="1" dirty="0" smtClean="0"/>
          </a:p>
          <a:p>
            <a:pPr marL="427038" indent="-322263" eaLnBrk="1">
              <a:lnSpc>
                <a:spcPct val="101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Herramientas</a:t>
            </a:r>
            <a:r>
              <a:rPr lang="en-GB" dirty="0" smtClean="0"/>
              <a:t>:</a:t>
            </a:r>
          </a:p>
          <a:p>
            <a:pPr marL="858838" lvl="1" indent="-285750" eaLnBrk="1">
              <a:lnSpc>
                <a:spcPct val="101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snmptrapd</a:t>
            </a:r>
            <a:endParaRPr lang="en-GB" dirty="0" smtClean="0"/>
          </a:p>
          <a:p>
            <a:pPr marL="858838" lvl="1" indent="-285750" eaLnBrk="1">
              <a:lnSpc>
                <a:spcPct val="101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snmptt</a:t>
            </a:r>
            <a:r>
              <a:rPr lang="en-GB" dirty="0" smtClean="0"/>
              <a:t> </a:t>
            </a:r>
          </a:p>
          <a:p>
            <a:pPr marL="858838" lvl="1" indent="-285750" eaLnBrk="1">
              <a:lnSpc>
                <a:spcPct val="101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Integración</a:t>
            </a:r>
            <a:r>
              <a:rPr lang="en-GB" dirty="0" smtClean="0"/>
              <a:t> con </a:t>
            </a:r>
            <a:r>
              <a:rPr lang="en-GB" dirty="0" err="1" smtClean="0"/>
              <a:t>Nagios</a:t>
            </a:r>
            <a:endParaRPr lang="en-GB" dirty="0" smtClean="0"/>
          </a:p>
        </p:txBody>
      </p:sp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3650"/>
          </a:xfrm>
        </p:spPr>
        <p:txBody>
          <a:bodyPr/>
          <a:lstStyle/>
          <a:p>
            <a:pPr marL="0" indent="0" eaLnBrk="1"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Contenido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idx="1"/>
          </p:nvPr>
        </p:nvSpPr>
        <p:spPr>
          <a:xfrm>
            <a:off x="720725" y="1871663"/>
            <a:ext cx="8804275" cy="5116512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http://www.net-snmp.org</a:t>
            </a:r>
          </a:p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http://www.snmptt.org</a:t>
            </a:r>
          </a:p>
        </p:txBody>
      </p:sp>
      <p:sp>
        <p:nvSpPr>
          <p:cNvPr id="5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23825"/>
            <a:ext cx="8794750" cy="1171575"/>
          </a:xfrm>
        </p:spPr>
        <p:txBody>
          <a:bodyPr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mtClean="0"/>
              <a:t>Referencias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>
          <a:xfrm>
            <a:off x="804863" y="1616075"/>
            <a:ext cx="8567737" cy="5170488"/>
          </a:xfrm>
        </p:spPr>
        <p:txBody>
          <a:bodyPr>
            <a:normAutofit fontScale="92500"/>
          </a:bodyPr>
          <a:lstStyle/>
          <a:p>
            <a:pPr marL="427038" indent="-322263" eaLnBrk="1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 smtClean="0"/>
              <a:t>Los agentes snmp en dispositivos como routers, switches, printers, servidores, etc. pueden enviar alarmas (</a:t>
            </a:r>
            <a:r>
              <a:rPr lang="en-GB" sz="2800" i="1" smtClean="0"/>
              <a:t>traps) </a:t>
            </a:r>
            <a:r>
              <a:rPr lang="en-GB" sz="2800" smtClean="0"/>
              <a:t>cuando ocurren ciertos eventos:</a:t>
            </a:r>
          </a:p>
          <a:p>
            <a:pPr marL="858838" lvl="1" indent="-285750" eaLnBrk="1">
              <a:lnSpc>
                <a:spcPct val="101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mtClean="0"/>
              <a:t>Se “cae” una interfaz</a:t>
            </a:r>
          </a:p>
          <a:p>
            <a:pPr marL="858838" lvl="1" indent="-285750" eaLnBrk="1">
              <a:lnSpc>
                <a:spcPct val="101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mtClean="0"/>
              <a:t>Se estropea el ventilador de un router</a:t>
            </a:r>
          </a:p>
          <a:p>
            <a:pPr marL="858838" lvl="1" indent="-285750" eaLnBrk="1">
              <a:lnSpc>
                <a:spcPct val="101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mtClean="0"/>
              <a:t>La carga de procesos excede un límite</a:t>
            </a:r>
          </a:p>
          <a:p>
            <a:pPr marL="858838" lvl="1" indent="-285750" eaLnBrk="1">
              <a:lnSpc>
                <a:spcPct val="101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mtClean="0"/>
              <a:t>Se llena una partición de disco</a:t>
            </a:r>
          </a:p>
          <a:p>
            <a:pPr marL="858838" lvl="1" indent="-285750" eaLnBrk="1">
              <a:lnSpc>
                <a:spcPct val="101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mtClean="0"/>
              <a:t>Un UPS cambia de estado</a:t>
            </a:r>
          </a:p>
          <a:p>
            <a:pPr marL="427038" indent="-322263" eaLnBrk="1">
              <a:lnSpc>
                <a:spcPct val="101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 smtClean="0"/>
              <a:t>Es necesario un mecanismo inteligente para notificar al administrador sólo cuando interesa</a:t>
            </a:r>
          </a:p>
        </p:txBody>
      </p:sp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</p:spPr>
        <p:txBody>
          <a:bodyPr/>
          <a:lstStyle/>
          <a:p>
            <a:pPr marL="0" indent="0" eaLnBrk="1"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Gestión de Traps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69387" cy="4899025"/>
          </a:xfrm>
        </p:spPr>
        <p:txBody>
          <a:bodyPr/>
          <a:lstStyle/>
          <a:p>
            <a:pPr marL="427038" indent="-322263" eaLnBrk="1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800" smtClean="0"/>
              <a:t> Una vez recogidos los traps, es útil hacer dos cosas:</a:t>
            </a:r>
          </a:p>
          <a:p>
            <a:pPr marL="858838" lvl="1" indent="-285750" eaLnBrk="1"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Notificar inmediatamente al NOC de ciertos eventos</a:t>
            </a:r>
          </a:p>
          <a:p>
            <a:pPr marL="858838" lvl="1" indent="-285750" eaLnBrk="1"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Generar reportes diarios (tipo </a:t>
            </a:r>
            <a:r>
              <a:rPr lang="en-GB" i="1" smtClean="0"/>
              <a:t>top-ten</a:t>
            </a:r>
            <a:r>
              <a:rPr lang="en-GB" smtClean="0"/>
              <a:t>)‏</a:t>
            </a:r>
          </a:p>
        </p:txBody>
      </p:sp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marL="0" indent="0" eaLnBrk="1"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Gestión de traps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2562" cy="4992688"/>
          </a:xfrm>
        </p:spPr>
        <p:txBody>
          <a:bodyPr/>
          <a:lstStyle/>
          <a:p>
            <a:pPr marL="427038" indent="-322263" eaLnBrk="1">
              <a:lnSpc>
                <a:spcPct val="104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Es útil convertir los traps en mensajes Syslog y enviarlos al servidor syslog central</a:t>
            </a:r>
          </a:p>
          <a:p>
            <a:pPr marL="858838" lvl="1" indent="-285750" eaLnBrk="1">
              <a:lnSpc>
                <a:spcPct val="104000"/>
              </a:lnSpc>
              <a:spcAft>
                <a:spcPts val="1425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Un único sitio donde ir a buscar mensajes</a:t>
            </a:r>
          </a:p>
          <a:p>
            <a:pPr marL="858838" lvl="1" indent="-285750" eaLnBrk="1">
              <a:lnSpc>
                <a:spcPct val="104000"/>
              </a:lnSpc>
              <a:spcAft>
                <a:spcPts val="1425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Preferiblemente, con una base de datos</a:t>
            </a:r>
          </a:p>
        </p:txBody>
      </p:sp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</p:spPr>
        <p:txBody>
          <a:bodyPr/>
          <a:lstStyle/>
          <a:p>
            <a:pPr marL="0" indent="0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Traps y Syslog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idx="1"/>
          </p:nvPr>
        </p:nvSpPr>
        <p:spPr>
          <a:xfrm>
            <a:off x="528638" y="1706563"/>
            <a:ext cx="9072562" cy="5573712"/>
          </a:xfrm>
        </p:spPr>
        <p:txBody>
          <a:bodyPr>
            <a:normAutofit/>
          </a:bodyPr>
          <a:lstStyle/>
          <a:p>
            <a:pPr marL="427038" indent="-322263" eaLnBrk="1">
              <a:lnSpc>
                <a:spcPct val="104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 smtClean="0"/>
              <a:t>snmptrapd</a:t>
            </a:r>
            <a:r>
              <a:rPr lang="en-GB" sz="2000" dirty="0" smtClean="0"/>
              <a:t> : </a:t>
            </a:r>
            <a:r>
              <a:rPr lang="en-GB" sz="2000" i="1" dirty="0" smtClean="0"/>
              <a:t>Daemon</a:t>
            </a:r>
            <a:r>
              <a:rPr lang="en-GB" sz="2000" dirty="0" smtClean="0"/>
              <a:t> </a:t>
            </a:r>
            <a:r>
              <a:rPr lang="en-GB" sz="2000" dirty="0" err="1" smtClean="0"/>
              <a:t>incluído</a:t>
            </a:r>
            <a:r>
              <a:rPr lang="en-GB" sz="2000" dirty="0" smtClean="0"/>
              <a:t> en </a:t>
            </a:r>
            <a:r>
              <a:rPr lang="en-GB" sz="2000" dirty="0" err="1" smtClean="0"/>
              <a:t>paquete</a:t>
            </a:r>
            <a:r>
              <a:rPr lang="en-GB" sz="2000" dirty="0" smtClean="0"/>
              <a:t> Net-SNMP</a:t>
            </a:r>
          </a:p>
          <a:p>
            <a:pPr marL="858838" lvl="1" indent="-285750" eaLnBrk="1">
              <a:lnSpc>
                <a:spcPct val="104000"/>
              </a:lnSpc>
              <a:spcAft>
                <a:spcPts val="1425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 smtClean="0"/>
              <a:t>Simplemente</a:t>
            </a:r>
            <a:r>
              <a:rPr lang="en-GB" sz="2000" dirty="0" smtClean="0"/>
              <a:t> </a:t>
            </a:r>
            <a:r>
              <a:rPr lang="en-GB" sz="2000" dirty="0" err="1" smtClean="0"/>
              <a:t>recibe</a:t>
            </a:r>
            <a:r>
              <a:rPr lang="en-GB" sz="2000" dirty="0" smtClean="0"/>
              <a:t> los traps via UDP y los </a:t>
            </a:r>
            <a:r>
              <a:rPr lang="en-GB" sz="2000" dirty="0" err="1" smtClean="0"/>
              <a:t>pasa</a:t>
            </a:r>
            <a:r>
              <a:rPr lang="en-GB" sz="2000" dirty="0" smtClean="0"/>
              <a:t> a </a:t>
            </a:r>
            <a:r>
              <a:rPr lang="en-GB" sz="2000" dirty="0" err="1" smtClean="0"/>
              <a:t>algún</a:t>
            </a:r>
            <a:r>
              <a:rPr lang="en-GB" sz="2000" dirty="0" smtClean="0"/>
              <a:t> </a:t>
            </a:r>
            <a:r>
              <a:rPr lang="en-GB" sz="2000" dirty="0" err="1" smtClean="0"/>
              <a:t>gestionador</a:t>
            </a:r>
            <a:endParaRPr lang="en-GB" sz="2000" dirty="0" smtClean="0"/>
          </a:p>
          <a:p>
            <a:pPr marL="427038" indent="-322263" eaLnBrk="1">
              <a:lnSpc>
                <a:spcPct val="104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 smtClean="0"/>
              <a:t>snmptt</a:t>
            </a:r>
            <a:r>
              <a:rPr lang="en-GB" sz="2000" dirty="0" smtClean="0"/>
              <a:t> = </a:t>
            </a:r>
            <a:r>
              <a:rPr lang="en-GB" sz="2000" i="1" dirty="0" smtClean="0"/>
              <a:t>SNMP Trap Translator</a:t>
            </a:r>
          </a:p>
          <a:p>
            <a:pPr marL="858838" lvl="1" indent="-285750" eaLnBrk="1">
              <a:lnSpc>
                <a:spcPct val="104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Se </a:t>
            </a:r>
            <a:r>
              <a:rPr lang="en-GB" sz="2000" dirty="0" err="1" smtClean="0"/>
              <a:t>integra</a:t>
            </a:r>
            <a:r>
              <a:rPr lang="en-GB" sz="2000" dirty="0" smtClean="0"/>
              <a:t> con </a:t>
            </a:r>
            <a:r>
              <a:rPr lang="en-GB" sz="2000" dirty="0" err="1" smtClean="0"/>
              <a:t>snmptrapd</a:t>
            </a:r>
            <a:r>
              <a:rPr lang="en-GB" sz="2000" dirty="0" smtClean="0"/>
              <a:t> y </a:t>
            </a:r>
            <a:r>
              <a:rPr lang="en-GB" sz="2000" dirty="0" err="1" smtClean="0"/>
              <a:t>permite</a:t>
            </a:r>
            <a:r>
              <a:rPr lang="en-GB" sz="2000" dirty="0" smtClean="0"/>
              <a:t> </a:t>
            </a:r>
            <a:r>
              <a:rPr lang="en-GB" sz="2000" dirty="0" err="1" smtClean="0"/>
              <a:t>manipular</a:t>
            </a:r>
            <a:r>
              <a:rPr lang="en-GB" sz="2000" dirty="0" smtClean="0"/>
              <a:t> los traps con </a:t>
            </a:r>
            <a:r>
              <a:rPr lang="en-GB" sz="2000" dirty="0" err="1" smtClean="0"/>
              <a:t>más</a:t>
            </a:r>
            <a:r>
              <a:rPr lang="en-GB" sz="2000" dirty="0" smtClean="0"/>
              <a:t> </a:t>
            </a:r>
            <a:r>
              <a:rPr lang="en-GB" sz="2000" dirty="0" err="1" smtClean="0"/>
              <a:t>flexibilidad</a:t>
            </a:r>
            <a:endParaRPr lang="en-GB" sz="2000" dirty="0" smtClean="0"/>
          </a:p>
          <a:p>
            <a:pPr marL="427038" indent="-322263" eaLnBrk="1">
              <a:lnSpc>
                <a:spcPct val="104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 smtClean="0"/>
              <a:t>Ciertos</a:t>
            </a:r>
            <a:r>
              <a:rPr lang="en-GB" sz="2000" dirty="0" smtClean="0"/>
              <a:t> traps </a:t>
            </a:r>
            <a:r>
              <a:rPr lang="en-GB" sz="2000" dirty="0" err="1" smtClean="0"/>
              <a:t>pueden</a:t>
            </a:r>
            <a:r>
              <a:rPr lang="en-GB" sz="2000" dirty="0" smtClean="0"/>
              <a:t> ser </a:t>
            </a:r>
            <a:r>
              <a:rPr lang="en-GB" sz="2000" dirty="0" err="1" smtClean="0"/>
              <a:t>capturados</a:t>
            </a:r>
            <a:r>
              <a:rPr lang="en-GB" sz="2000" dirty="0" smtClean="0"/>
              <a:t> </a:t>
            </a:r>
            <a:r>
              <a:rPr lang="en-GB" sz="2000" dirty="0" err="1" smtClean="0"/>
              <a:t>por</a:t>
            </a:r>
            <a:r>
              <a:rPr lang="en-GB" sz="2000" dirty="0" smtClean="0"/>
              <a:t> </a:t>
            </a:r>
            <a:r>
              <a:rPr lang="en-GB" sz="2000" dirty="0" err="1" smtClean="0"/>
              <a:t>snmptt</a:t>
            </a:r>
            <a:r>
              <a:rPr lang="en-GB" sz="2000" dirty="0" smtClean="0"/>
              <a:t> </a:t>
            </a:r>
            <a:r>
              <a:rPr lang="en-GB" sz="2000" u="sng" dirty="0" smtClean="0"/>
              <a:t>con </a:t>
            </a:r>
            <a:r>
              <a:rPr lang="en-GB" sz="2000" u="sng" dirty="0" err="1" smtClean="0"/>
              <a:t>reglas</a:t>
            </a:r>
            <a:r>
              <a:rPr lang="en-GB" sz="2000" u="sng" dirty="0" smtClean="0"/>
              <a:t> de </a:t>
            </a:r>
            <a:r>
              <a:rPr lang="en-GB" sz="2000" u="sng" dirty="0" err="1" smtClean="0"/>
              <a:t>selección</a:t>
            </a:r>
            <a:r>
              <a:rPr lang="en-GB" sz="2000" dirty="0" smtClean="0"/>
              <a:t> y </a:t>
            </a:r>
            <a:r>
              <a:rPr lang="en-GB" sz="2000" dirty="0" err="1" smtClean="0"/>
              <a:t>enviados</a:t>
            </a:r>
            <a:r>
              <a:rPr lang="en-GB" sz="2000" dirty="0" smtClean="0"/>
              <a:t> a </a:t>
            </a:r>
            <a:r>
              <a:rPr lang="en-GB" sz="2000" dirty="0" err="1" smtClean="0"/>
              <a:t>otro</a:t>
            </a:r>
            <a:r>
              <a:rPr lang="en-GB" sz="2000" dirty="0" smtClean="0"/>
              <a:t> software </a:t>
            </a:r>
            <a:r>
              <a:rPr lang="en-GB" sz="2000" dirty="0" err="1" smtClean="0"/>
              <a:t>como</a:t>
            </a:r>
            <a:r>
              <a:rPr lang="en-GB" sz="2000" dirty="0" smtClean="0"/>
              <a:t> </a:t>
            </a:r>
            <a:r>
              <a:rPr lang="en-GB" sz="2000" dirty="0" err="1" smtClean="0"/>
              <a:t>Nagios</a:t>
            </a:r>
            <a:endParaRPr lang="en-GB" sz="2000" dirty="0" smtClean="0"/>
          </a:p>
          <a:p>
            <a:pPr marL="858838" lvl="1" indent="-285750" eaLnBrk="1">
              <a:lnSpc>
                <a:spcPct val="104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La </a:t>
            </a:r>
            <a:r>
              <a:rPr lang="en-GB" sz="2000" dirty="0" err="1" smtClean="0"/>
              <a:t>integración</a:t>
            </a:r>
            <a:r>
              <a:rPr lang="en-GB" sz="2000" dirty="0" smtClean="0"/>
              <a:t> con </a:t>
            </a:r>
            <a:r>
              <a:rPr lang="en-GB" sz="2000" dirty="0" err="1" smtClean="0"/>
              <a:t>Nagios</a:t>
            </a:r>
            <a:r>
              <a:rPr lang="en-GB" sz="2000" dirty="0" smtClean="0"/>
              <a:t> </a:t>
            </a:r>
            <a:r>
              <a:rPr lang="en-GB" sz="2000" dirty="0" err="1" smtClean="0"/>
              <a:t>resuelve</a:t>
            </a:r>
            <a:r>
              <a:rPr lang="en-GB" sz="2000" dirty="0" smtClean="0"/>
              <a:t> el </a:t>
            </a:r>
            <a:r>
              <a:rPr lang="en-GB" sz="2000" dirty="0" err="1" smtClean="0"/>
              <a:t>problema</a:t>
            </a:r>
            <a:r>
              <a:rPr lang="en-GB" sz="2000" dirty="0" smtClean="0"/>
              <a:t> de </a:t>
            </a:r>
            <a:r>
              <a:rPr lang="en-GB" sz="2000" dirty="0" err="1" smtClean="0"/>
              <a:t>las</a:t>
            </a:r>
            <a:r>
              <a:rPr lang="en-GB" sz="2000" dirty="0" smtClean="0"/>
              <a:t> </a:t>
            </a:r>
            <a:r>
              <a:rPr lang="en-GB" sz="2000" dirty="0" err="1" smtClean="0"/>
              <a:t>notificaciones</a:t>
            </a:r>
            <a:endParaRPr lang="en-GB" sz="2000" dirty="0" smtClean="0"/>
          </a:p>
          <a:p>
            <a:pPr marL="1290638" lvl="2" indent="-212725" eaLnBrk="1">
              <a:lnSpc>
                <a:spcPct val="104000"/>
              </a:lnSpc>
              <a:spcAft>
                <a:spcPts val="850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Re-</a:t>
            </a:r>
            <a:r>
              <a:rPr lang="en-GB" sz="2000" dirty="0" err="1" smtClean="0"/>
              <a:t>utilización</a:t>
            </a:r>
            <a:r>
              <a:rPr lang="en-GB" sz="2000" dirty="0" smtClean="0"/>
              <a:t> de: </a:t>
            </a:r>
            <a:r>
              <a:rPr lang="en-GB" sz="2000" dirty="0" err="1" smtClean="0"/>
              <a:t>grupos</a:t>
            </a:r>
            <a:r>
              <a:rPr lang="en-GB" sz="2000" dirty="0" smtClean="0"/>
              <a:t> de </a:t>
            </a:r>
            <a:r>
              <a:rPr lang="en-GB" sz="2000" dirty="0" err="1" smtClean="0"/>
              <a:t>contacto</a:t>
            </a:r>
            <a:r>
              <a:rPr lang="en-GB" sz="2000" dirty="0" smtClean="0"/>
              <a:t>, </a:t>
            </a:r>
            <a:r>
              <a:rPr lang="en-GB" sz="2000" dirty="0" err="1" smtClean="0"/>
              <a:t>períodos</a:t>
            </a:r>
            <a:r>
              <a:rPr lang="en-GB" sz="2000" dirty="0" smtClean="0"/>
              <a:t>, </a:t>
            </a:r>
            <a:r>
              <a:rPr lang="en-GB" sz="2000" dirty="0" err="1" smtClean="0"/>
              <a:t>mecanismo</a:t>
            </a:r>
            <a:r>
              <a:rPr lang="en-GB" sz="2000" dirty="0" smtClean="0"/>
              <a:t> de </a:t>
            </a:r>
            <a:r>
              <a:rPr lang="en-GB" sz="2000" dirty="0" err="1" smtClean="0"/>
              <a:t>mensajes</a:t>
            </a:r>
            <a:r>
              <a:rPr lang="en-GB" sz="2000" dirty="0" smtClean="0"/>
              <a:t> a beepers, etc.</a:t>
            </a:r>
          </a:p>
        </p:txBody>
      </p:sp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</p:spPr>
        <p:txBody>
          <a:bodyPr/>
          <a:lstStyle/>
          <a:p>
            <a:pPr marL="0" indent="0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snmptrapd</a:t>
            </a:r>
            <a:r>
              <a:rPr lang="en-GB" dirty="0" smtClean="0"/>
              <a:t> + </a:t>
            </a:r>
            <a:r>
              <a:rPr lang="en-GB" dirty="0" err="1" smtClean="0"/>
              <a:t>snmptt</a:t>
            </a:r>
            <a:r>
              <a:rPr lang="en-GB" dirty="0" smtClean="0"/>
              <a:t> + </a:t>
            </a:r>
            <a:r>
              <a:rPr lang="en-GB" dirty="0" err="1" smtClean="0"/>
              <a:t>Nagios</a:t>
            </a: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</p:spPr>
        <p:txBody>
          <a:bodyPr/>
          <a:lstStyle/>
          <a:p>
            <a:pPr marL="0" indent="0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traps, syslog y Nagios</a:t>
            </a:r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6911" y="1570037"/>
            <a:ext cx="7467601" cy="48831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2562" cy="1263650"/>
          </a:xfrm>
        </p:spPr>
        <p:txBody>
          <a:bodyPr/>
          <a:lstStyle/>
          <a:p>
            <a:pPr marL="0" indent="0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Configuración snmptrapd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371600" y="2798763"/>
            <a:ext cx="5127625" cy="2232025"/>
          </a:xfrm>
          <a:prstGeom prst="rect">
            <a:avLst/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dist="155281" dir="2700000" algn="ctr" rotWithShape="0">
              <a:srgbClr val="808080"/>
            </a:outerShdw>
          </a:effectLst>
        </p:spPr>
        <p:txBody>
          <a:bodyPr lIns="90000" tIns="45000" rIns="90000" bIns="450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  <a:cs typeface="Arial" charset="0"/>
              </a:rPr>
              <a:t># Permitir las comunidades snmp siguientes: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000000"/>
                </a:solidFill>
                <a:cs typeface="Arial" charset="0"/>
              </a:rPr>
              <a:t>authCommunity log,execute public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000000"/>
                </a:solidFill>
                <a:cs typeface="Arial" charset="0"/>
              </a:rPr>
              <a:t>authCommunity log,execute walc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solidFill>
                <a:srgbClr val="000000"/>
              </a:solidFill>
              <a:cs typeface="Arial" charset="0"/>
            </a:endParaRP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  <a:cs typeface="Arial" charset="0"/>
              </a:rPr>
              <a:t># Delegar toda la gestión a snmptt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000000"/>
                </a:solidFill>
                <a:cs typeface="Arial" charset="0"/>
              </a:rPr>
              <a:t>traphandle default /usr/sbin/snmptthandler</a:t>
            </a: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1285875" y="1930400"/>
            <a:ext cx="3287713" cy="355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200">
                <a:solidFill>
                  <a:srgbClr val="000000"/>
                </a:solidFill>
                <a:cs typeface="Arial" charset="0"/>
              </a:rPr>
              <a:t>/etc/snmp/snmptrapd.conf: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idx="1"/>
          </p:nvPr>
        </p:nvSpPr>
        <p:spPr>
          <a:xfrm>
            <a:off x="531813" y="1828800"/>
            <a:ext cx="9309100" cy="5456238"/>
          </a:xfrm>
        </p:spPr>
        <p:txBody>
          <a:bodyPr/>
          <a:lstStyle/>
          <a:p>
            <a:pPr marL="427038" indent="-322263" eaLnBrk="1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Ver</a:t>
            </a:r>
            <a:r>
              <a:rPr lang="en-GB" dirty="0" smtClean="0"/>
              <a:t>: </a:t>
            </a:r>
            <a:endParaRPr lang="en-GB" dirty="0" smtClean="0"/>
          </a:p>
          <a:p>
            <a:pPr marL="427038" indent="-322263" eaLnBrk="1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45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	</a:t>
            </a:r>
            <a:r>
              <a:rPr lang="en-GB" dirty="0" smtClean="0"/>
              <a:t>		</a:t>
            </a:r>
            <a:r>
              <a:rPr lang="en-GB" dirty="0" smtClean="0"/>
              <a:t>#</a:t>
            </a:r>
            <a:r>
              <a:rPr lang="en-GB" i="1" dirty="0" smtClean="0"/>
              <a:t>man </a:t>
            </a:r>
            <a:r>
              <a:rPr lang="en-GB" i="1" dirty="0" err="1" smtClean="0"/>
              <a:t>snmptrapd</a:t>
            </a:r>
            <a:endParaRPr lang="en-GB" i="1" dirty="0" smtClean="0"/>
          </a:p>
          <a:p>
            <a:pPr marL="427038" indent="-322263" eaLnBrk="1"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Opciones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nos</a:t>
            </a:r>
            <a:r>
              <a:rPr lang="en-GB" dirty="0" smtClean="0"/>
              <a:t> </a:t>
            </a:r>
            <a:r>
              <a:rPr lang="en-GB" dirty="0" err="1" smtClean="0"/>
              <a:t>interesan</a:t>
            </a:r>
            <a:r>
              <a:rPr lang="en-GB" dirty="0" smtClean="0"/>
              <a:t>:</a:t>
            </a:r>
          </a:p>
          <a:p>
            <a:pPr marL="858838" lvl="1" indent="-285750" eaLnBrk="1">
              <a:lnSpc>
                <a:spcPct val="101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i="1" dirty="0" smtClean="0"/>
              <a:t>-t</a:t>
            </a:r>
            <a:r>
              <a:rPr lang="en-GB" dirty="0" smtClean="0"/>
              <a:t> : No </a:t>
            </a:r>
            <a:r>
              <a:rPr lang="en-GB" dirty="0" err="1" smtClean="0"/>
              <a:t>enviar</a:t>
            </a:r>
            <a:r>
              <a:rPr lang="en-GB" dirty="0" smtClean="0"/>
              <a:t> </a:t>
            </a:r>
            <a:r>
              <a:rPr lang="en-GB" dirty="0" err="1" smtClean="0"/>
              <a:t>mensajes</a:t>
            </a:r>
            <a:r>
              <a:rPr lang="en-GB" dirty="0" smtClean="0"/>
              <a:t> </a:t>
            </a:r>
            <a:r>
              <a:rPr lang="en-GB" dirty="0" err="1" smtClean="0"/>
              <a:t>syslog</a:t>
            </a:r>
            <a:r>
              <a:rPr lang="en-GB" dirty="0" smtClean="0"/>
              <a:t> (lo </a:t>
            </a:r>
            <a:r>
              <a:rPr lang="en-GB" dirty="0" err="1" smtClean="0"/>
              <a:t>haremos</a:t>
            </a:r>
            <a:r>
              <a:rPr lang="en-GB" dirty="0" smtClean="0"/>
              <a:t> con </a:t>
            </a:r>
            <a:r>
              <a:rPr lang="en-GB" dirty="0" err="1" smtClean="0"/>
              <a:t>otra</a:t>
            </a:r>
            <a:r>
              <a:rPr lang="en-GB" dirty="0" smtClean="0"/>
              <a:t> </a:t>
            </a:r>
            <a:r>
              <a:rPr lang="en-GB" dirty="0" err="1" smtClean="0"/>
              <a:t>herramienta</a:t>
            </a:r>
            <a:r>
              <a:rPr lang="en-GB" dirty="0" smtClean="0"/>
              <a:t>)</a:t>
            </a:r>
          </a:p>
          <a:p>
            <a:pPr marL="858838" lvl="1" indent="-285750" eaLnBrk="1">
              <a:lnSpc>
                <a:spcPct val="101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i="1" dirty="0" smtClean="0"/>
              <a:t>-On</a:t>
            </a:r>
            <a:r>
              <a:rPr lang="en-GB" dirty="0" smtClean="0"/>
              <a:t> : No </a:t>
            </a:r>
            <a:r>
              <a:rPr lang="en-GB" dirty="0" err="1" smtClean="0"/>
              <a:t>traducir</a:t>
            </a:r>
            <a:r>
              <a:rPr lang="en-GB" dirty="0" smtClean="0"/>
              <a:t> OIDs </a:t>
            </a:r>
            <a:r>
              <a:rPr lang="en-GB" dirty="0" err="1" smtClean="0"/>
              <a:t>numéricos</a:t>
            </a:r>
            <a:r>
              <a:rPr lang="en-GB" dirty="0" smtClean="0"/>
              <a:t> a </a:t>
            </a:r>
            <a:r>
              <a:rPr lang="en-GB" dirty="0" err="1" smtClean="0"/>
              <a:t>nombres</a:t>
            </a:r>
            <a:endParaRPr lang="en-GB" dirty="0" smtClean="0"/>
          </a:p>
          <a:p>
            <a:pPr marL="427038" indent="-322263" eaLnBrk="1"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En </a:t>
            </a:r>
            <a:r>
              <a:rPr lang="en-GB" dirty="0" err="1" smtClean="0"/>
              <a:t>Ubuntu</a:t>
            </a:r>
            <a:r>
              <a:rPr lang="en-GB" dirty="0" smtClean="0"/>
              <a:t> (/etc/default/</a:t>
            </a:r>
            <a:r>
              <a:rPr lang="en-GB" dirty="0" err="1" smtClean="0"/>
              <a:t>snmpd</a:t>
            </a:r>
            <a:r>
              <a:rPr lang="en-GB" dirty="0" smtClean="0"/>
              <a:t>):</a:t>
            </a:r>
          </a:p>
          <a:p>
            <a:pPr marL="858838" lvl="1" indent="-285750" eaLnBrk="1"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>
                <a:latin typeface="Courier 10 Pitch" pitchFamily="1" charset="0"/>
              </a:rPr>
              <a:t>TRAPDOPTS='-t -On -p /</a:t>
            </a:r>
            <a:r>
              <a:rPr lang="en-GB" sz="1800" dirty="0" err="1" smtClean="0">
                <a:latin typeface="Courier 10 Pitch" pitchFamily="1" charset="0"/>
              </a:rPr>
              <a:t>var</a:t>
            </a:r>
            <a:r>
              <a:rPr lang="en-GB" sz="1800" dirty="0" smtClean="0">
                <a:latin typeface="Courier 10 Pitch" pitchFamily="1" charset="0"/>
              </a:rPr>
              <a:t>/run/snmptrapd.pid'</a:t>
            </a:r>
          </a:p>
        </p:txBody>
      </p:sp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69387" cy="1169988"/>
          </a:xfrm>
        </p:spPr>
        <p:txBody>
          <a:bodyPr/>
          <a:lstStyle/>
          <a:p>
            <a:pPr marL="0" indent="0" eaLnBrk="1"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mtClean="0"/>
              <a:t>Ejecución de snmptrapd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</TotalTime>
  <Words>923</Words>
  <PresentationFormat>Custom</PresentationFormat>
  <Paragraphs>220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Gestión de Trampas con SNMP y Nagios  </vt:lpstr>
      <vt:lpstr>Contenido</vt:lpstr>
      <vt:lpstr>Gestión de Traps</vt:lpstr>
      <vt:lpstr>Gestión de traps</vt:lpstr>
      <vt:lpstr>Traps y Syslog</vt:lpstr>
      <vt:lpstr>snmptrapd + snmptt + Nagios</vt:lpstr>
      <vt:lpstr>traps, syslog y Nagios</vt:lpstr>
      <vt:lpstr>Configuración snmptrapd</vt:lpstr>
      <vt:lpstr>Ejecución de snmptrapd</vt:lpstr>
      <vt:lpstr>Configuración: /etc/snmp/snmptt.init</vt:lpstr>
      <vt:lpstr>configuración snmptt</vt:lpstr>
      <vt:lpstr>snmpttconvertmib</vt:lpstr>
      <vt:lpstr>snmpttconvertmib</vt:lpstr>
      <vt:lpstr>Snmpttconvertmib</vt:lpstr>
      <vt:lpstr>Ejecución de snmptt</vt:lpstr>
      <vt:lpstr>Ejercicio</vt:lpstr>
      <vt:lpstr>Integración con Nagios</vt:lpstr>
      <vt:lpstr>Integración con Nagios</vt:lpstr>
      <vt:lpstr>Consideraciones de Seguridad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Gestión de Traps SNMP  </dc:title>
  <cp:lastModifiedBy>CA</cp:lastModifiedBy>
  <cp:revision>8</cp:revision>
  <dcterms:created xsi:type="dcterms:W3CDTF">2008-11-07T06:43:30Z</dcterms:created>
  <dcterms:modified xsi:type="dcterms:W3CDTF">2009-09-19T20:20:01Z</dcterms:modified>
</cp:coreProperties>
</file>