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44"/>
  </p:notesMasterIdLst>
  <p:sldIdLst>
    <p:sldId id="256" r:id="rId2"/>
    <p:sldId id="297" r:id="rId3"/>
    <p:sldId id="257" r:id="rId4"/>
    <p:sldId id="293" r:id="rId5"/>
    <p:sldId id="294" r:id="rId6"/>
    <p:sldId id="264" r:id="rId7"/>
    <p:sldId id="265" r:id="rId8"/>
    <p:sldId id="266" r:id="rId9"/>
    <p:sldId id="267" r:id="rId10"/>
    <p:sldId id="268" r:id="rId11"/>
    <p:sldId id="258" r:id="rId12"/>
    <p:sldId id="259" r:id="rId13"/>
    <p:sldId id="260" r:id="rId14"/>
    <p:sldId id="261" r:id="rId15"/>
    <p:sldId id="262" r:id="rId16"/>
    <p:sldId id="263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79" r:id="rId35"/>
    <p:sldId id="287" r:id="rId36"/>
    <p:sldId id="295" r:id="rId37"/>
    <p:sldId id="288" r:id="rId38"/>
    <p:sldId id="296" r:id="rId39"/>
    <p:sldId id="289" r:id="rId40"/>
    <p:sldId id="290" r:id="rId41"/>
    <p:sldId id="291" r:id="rId42"/>
    <p:sldId id="292" r:id="rId43"/>
  </p:sldIdLst>
  <p:sldSz cx="9144000" cy="6858000" type="screen4x3"/>
  <p:notesSz cx="7315200" cy="9601200"/>
  <p:defaultTextStyle>
    <a:defPPr>
      <a:defRPr lang="en-GB"/>
    </a:defPPr>
    <a:lvl1pPr algn="l" defTabSz="457153" rtl="0" eaLnBrk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1pPr>
    <a:lvl2pPr marL="457153" algn="l" defTabSz="457153" rtl="0" eaLnBrk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2pPr>
    <a:lvl3pPr marL="914305" algn="l" defTabSz="457153" rtl="0" eaLnBrk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3pPr>
    <a:lvl4pPr marL="1371458" algn="l" defTabSz="457153" rtl="0" eaLnBrk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4pPr>
    <a:lvl5pPr marL="1828610" algn="l" defTabSz="457153" rtl="0" eaLnBrk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5pPr>
    <a:lvl6pPr marL="2285763" algn="l" defTabSz="914305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6pPr>
    <a:lvl7pPr marL="2742915" algn="l" defTabSz="914305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7pPr>
    <a:lvl8pPr marL="3200068" algn="l" defTabSz="914305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8pPr>
    <a:lvl9pPr marL="3657220" algn="l" defTabSz="914305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8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7425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86B55B2-A7BE-49FA-AE15-F21964E86B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15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873" indent="-285720" algn="l" defTabSz="45715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2882" indent="-228577" algn="l" defTabSz="45715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034" indent="-228577" algn="l" defTabSz="45715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187" indent="-228577" algn="l" defTabSz="45715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576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5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8684C90-9136-4CDF-B42F-40A4CA4F718C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362BD76-FAAE-478F-921A-0454C3927F74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51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5A9471B-D07C-4FB3-B126-BE9BFFAD6BC1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1266825" y="727075"/>
            <a:ext cx="4781550" cy="35861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DO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AEC76BF-C3C9-47EF-AB62-D23AF4B4C838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532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32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29E614A-A528-45D5-9540-2B5828680586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542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DCF5CB5-1366-4722-9A51-BB3BAEEE1AD1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2306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ADBF0C0-854C-4AB1-BBB0-6D5E2ACA7ABB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563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63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D46F53D-7AF7-4EDA-8430-D777201648C4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573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73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A8B109F-1F72-42A7-AA36-5765EA1D44D7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583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83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C7E7ECD-FB7C-40E7-85AE-6065C3F85774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59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9DF5D77-54F7-4FB0-97DD-72C8107D5C54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604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04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5059" y="960726"/>
            <a:ext cx="4805082" cy="3291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749" tIns="43375" rIns="86749" bIns="43375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116107" y="4570269"/>
            <a:ext cx="5081494" cy="364742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D1072DA-3805-4471-89D0-9504CD0FB7E4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5AF0AA3-6A8F-4B0C-BCD5-DC185C834F5F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624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24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C2B0436-F717-430B-8E71-5BF76458FC31}" type="slidenum">
              <a:rPr lang="en-GB" smtClean="0"/>
              <a:pPr/>
              <a:t>22</a:t>
            </a:fld>
            <a:endParaRPr lang="en-GB" smtClean="0"/>
          </a:p>
        </p:txBody>
      </p:sp>
      <p:sp>
        <p:nvSpPr>
          <p:cNvPr id="634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34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EAA238E-38F1-4DB5-871A-833D82BC3D08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93D181E-61C9-42D7-8BFF-1D1D6BB456BC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655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55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7248FE7-313B-4797-93BB-BFFEA89FC5D3}" type="slidenum">
              <a:rPr lang="en-GB" smtClean="0"/>
              <a:pPr/>
              <a:t>25</a:t>
            </a:fld>
            <a:endParaRPr lang="en-GB" smtClean="0"/>
          </a:p>
        </p:txBody>
      </p:sp>
      <p:sp>
        <p:nvSpPr>
          <p:cNvPr id="665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65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A68B88C-2BE3-45EF-985F-A267053D6C75}" type="slidenum">
              <a:rPr lang="en-GB" smtClean="0"/>
              <a:pPr/>
              <a:t>26</a:t>
            </a:fld>
            <a:endParaRPr lang="en-GB" smtClean="0"/>
          </a:p>
        </p:txBody>
      </p:sp>
      <p:sp>
        <p:nvSpPr>
          <p:cNvPr id="675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0364F70-0534-4B9D-8E73-670B0D68DC57}" type="slidenum">
              <a:rPr lang="en-GB" smtClean="0"/>
              <a:pPr/>
              <a:t>27</a:t>
            </a:fld>
            <a:endParaRPr lang="en-GB" smtClean="0"/>
          </a:p>
        </p:txBody>
      </p:sp>
      <p:sp>
        <p:nvSpPr>
          <p:cNvPr id="686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86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525F060-45B7-4277-AFBD-3CA154D62853}" type="slidenum">
              <a:rPr lang="en-GB" smtClean="0"/>
              <a:pPr/>
              <a:t>28</a:t>
            </a:fld>
            <a:endParaRPr lang="en-GB" smtClean="0"/>
          </a:p>
        </p:txBody>
      </p:sp>
      <p:sp>
        <p:nvSpPr>
          <p:cNvPr id="696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96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64667DA-AAE3-46A9-975A-0ACC013447D3}" type="slidenum">
              <a:rPr lang="en-GB" smtClean="0"/>
              <a:pPr/>
              <a:t>29</a:t>
            </a:fld>
            <a:endParaRPr lang="en-GB" smtClean="0"/>
          </a:p>
        </p:txBody>
      </p:sp>
      <p:sp>
        <p:nvSpPr>
          <p:cNvPr id="706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06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81ECD17-C422-4E73-B391-676EA1DF33A1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440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2306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EBD4D16-54D8-42CB-BF6A-03CB5A5C5F0F}" type="slidenum">
              <a:rPr lang="en-GB" smtClean="0"/>
              <a:pPr/>
              <a:t>30</a:t>
            </a:fld>
            <a:endParaRPr lang="en-GB" smtClean="0"/>
          </a:p>
        </p:txBody>
      </p:sp>
      <p:sp>
        <p:nvSpPr>
          <p:cNvPr id="716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6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0B6AEFE-E50A-4852-B4AB-71AC17AC0C5E}" type="slidenum">
              <a:rPr lang="en-GB" smtClean="0"/>
              <a:pPr/>
              <a:t>31</a:t>
            </a:fld>
            <a:endParaRPr lang="en-GB" smtClean="0"/>
          </a:p>
        </p:txBody>
      </p:sp>
      <p:sp>
        <p:nvSpPr>
          <p:cNvPr id="727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27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DE41911-547D-4A68-8C42-89DEB11E5DF6}" type="slidenum">
              <a:rPr lang="en-GB" smtClean="0"/>
              <a:pPr/>
              <a:t>32</a:t>
            </a:fld>
            <a:endParaRPr lang="en-GB" smtClean="0"/>
          </a:p>
        </p:txBody>
      </p:sp>
      <p:sp>
        <p:nvSpPr>
          <p:cNvPr id="737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37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E88A0BE-968D-4902-A0A1-73C6E4664746}" type="slidenum">
              <a:rPr lang="en-GB" smtClean="0"/>
              <a:pPr/>
              <a:t>33</a:t>
            </a:fld>
            <a:endParaRPr lang="en-GB" smtClean="0"/>
          </a:p>
        </p:txBody>
      </p:sp>
      <p:sp>
        <p:nvSpPr>
          <p:cNvPr id="747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47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4764379-3E3C-41A8-83AF-A471B5D0D7F6}" type="slidenum">
              <a:rPr lang="en-GB" smtClean="0"/>
              <a:pPr/>
              <a:t>34</a:t>
            </a:fld>
            <a:endParaRPr lang="en-GB" smtClean="0"/>
          </a:p>
        </p:txBody>
      </p:sp>
      <p:sp>
        <p:nvSpPr>
          <p:cNvPr id="757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57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176914D-473C-451D-9A5F-4ADB91C68C4A}" type="slidenum">
              <a:rPr lang="en-GB" smtClean="0"/>
              <a:pPr/>
              <a:t>35</a:t>
            </a:fld>
            <a:endParaRPr lang="en-GB" smtClean="0"/>
          </a:p>
        </p:txBody>
      </p:sp>
      <p:sp>
        <p:nvSpPr>
          <p:cNvPr id="768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68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6A6CA5-62D9-426C-9C07-412611DC7E6B}" type="slidenum">
              <a:rPr lang="en-GB" smtClean="0"/>
              <a:pPr/>
              <a:t>37</a:t>
            </a:fld>
            <a:endParaRPr lang="en-GB" smtClean="0"/>
          </a:p>
        </p:txBody>
      </p:sp>
      <p:sp>
        <p:nvSpPr>
          <p:cNvPr id="778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78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B9FD7E3-BC2C-47A0-803E-793B781B4C7A}" type="slidenum">
              <a:rPr lang="en-GB" smtClean="0"/>
              <a:pPr/>
              <a:t>39</a:t>
            </a:fld>
            <a:endParaRPr lang="en-GB" smtClean="0"/>
          </a:p>
        </p:txBody>
      </p:sp>
      <p:sp>
        <p:nvSpPr>
          <p:cNvPr id="788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88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0C1F8B2-D08A-4EA4-8731-A37D06345B6E}" type="slidenum">
              <a:rPr lang="en-GB" smtClean="0"/>
              <a:pPr/>
              <a:t>40</a:t>
            </a:fld>
            <a:endParaRPr lang="en-GB" smtClean="0"/>
          </a:p>
        </p:txBody>
      </p:sp>
      <p:sp>
        <p:nvSpPr>
          <p:cNvPr id="798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98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FF324A5-F7BE-44D4-8F14-7C05997A683A}" type="slidenum">
              <a:rPr lang="en-GB" smtClean="0"/>
              <a:pPr/>
              <a:t>41</a:t>
            </a:fld>
            <a:endParaRPr lang="en-GB" smtClean="0"/>
          </a:p>
        </p:txBody>
      </p:sp>
      <p:sp>
        <p:nvSpPr>
          <p:cNvPr id="808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09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28663"/>
            <a:ext cx="4797425" cy="3598862"/>
          </a:xfrm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DO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70B052B-C28E-47B5-AB4D-345608FE8564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7B587DC-9AFD-4D81-8603-EB46708C6F92}" type="slidenum">
              <a:rPr lang="en-GB" smtClean="0"/>
              <a:pPr/>
              <a:t>42</a:t>
            </a:fld>
            <a:endParaRPr lang="en-GB" smtClean="0"/>
          </a:p>
        </p:txBody>
      </p:sp>
      <p:sp>
        <p:nvSpPr>
          <p:cNvPr id="819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28663"/>
            <a:ext cx="4797425" cy="3598862"/>
          </a:xfrm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DO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F068E6B-F335-4DD9-B263-4582730A87E8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5CB5055-15EF-4E5A-BD06-41735010E223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471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64E21B4-2E09-4706-B046-90E9EAF2E909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39F4BF6-E7D8-416E-A9E0-3A2731D1A09A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64E7413-0B35-4733-8843-E43DDB988D7B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501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01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15" rIns="45715"/>
          <a:lstStyle>
            <a:lvl1pPr marL="0" marR="64001" indent="0" algn="r">
              <a:buNone/>
              <a:defRPr>
                <a:solidFill>
                  <a:schemeClr val="tx2"/>
                </a:solidFill>
              </a:defRPr>
            </a:lvl1pPr>
            <a:lvl2pPr marL="457153" indent="0" algn="ctr">
              <a:buNone/>
            </a:lvl2pPr>
            <a:lvl3pPr marL="914305" indent="0" algn="ctr">
              <a:buNone/>
            </a:lvl3pPr>
            <a:lvl4pPr marL="1371458" indent="0" algn="ctr">
              <a:buNone/>
            </a:lvl4pPr>
            <a:lvl5pPr marL="1828610" indent="0" algn="ctr">
              <a:buNone/>
            </a:lvl5pPr>
            <a:lvl6pPr marL="2285763" indent="0" algn="ctr">
              <a:buNone/>
            </a:lvl6pPr>
            <a:lvl7pPr marL="2742915" indent="0" algn="ctr">
              <a:buNone/>
            </a:lvl7pPr>
            <a:lvl8pPr marL="3200068" indent="0" algn="ctr">
              <a:buNone/>
            </a:lvl8pPr>
            <a:lvl9pPr marL="365722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4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5F21D56-8DA1-460F-ABA8-BA555DC4E41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9A533D1-5A1E-4F99-A1E0-E8247666829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1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70FE996-C499-452B-9C4C-CCFDC7E196E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8228013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DO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74EAD-A125-4B3F-8791-21DFAF9E51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7BA1E47-EC47-4613-9C9E-B3F068DD08F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7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30" rIns="9143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7DB01B-443A-4CDA-A07B-47887A31371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1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DE6C816-B445-4CFE-A9E6-6DA6F3CA175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61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61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42E8842-6E69-45D8-9D65-F83312F3F85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B728F3E-FB45-45B4-B0BA-CBC74C89C58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35F779-D8CF-4BFE-881E-24F122A2EA6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1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3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35090C0-538F-4E25-B595-C9788CA186C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30" tIns="0" rIns="91430" anchor="t"/>
          <a:lstStyle>
            <a:lvl1pPr marL="0" marR="18286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C38B91A-C154-461F-AC13-412AFD00C1C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0" tIns="45715" rIns="91430" bIns="45715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0" tIns="45715" rIns="91430" bIns="45715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4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30" tIns="45715" rIns="91430" bIns="45715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6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3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7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0" tIns="45715" rIns="91430" bIns="45715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0" tIns="45715" rIns="91430" bIns="45715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4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30" tIns="45715" rIns="91430" bIns="45715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6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0" tIns="45715" rIns="91430" bIns="45715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 lIns="91430" tIns="45715" rIns="91430" bIns="45715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3" y="6407944"/>
            <a:ext cx="1920240" cy="365760"/>
          </a:xfrm>
          <a:prstGeom prst="rect">
            <a:avLst/>
          </a:prstGeom>
        </p:spPr>
        <p:txBody>
          <a:bodyPr vert="horz" lIns="91430" tIns="45715" rIns="91430" bIns="45715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lIns="91430" tIns="45715" rIns="91430" bIns="45715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3" y="6407945"/>
            <a:ext cx="365760" cy="365125"/>
          </a:xfrm>
          <a:prstGeom prst="rect">
            <a:avLst/>
          </a:prstGeom>
        </p:spPr>
        <p:txBody>
          <a:bodyPr vert="horz" lIns="91430" tIns="45715" rIns="91430" bIns="45715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BC019B5-1AD4-40E0-910E-B56BC6418C5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22" indent="-2560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27" indent="-228577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447" indent="-228577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882" indent="-228577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58" indent="-228577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34" indent="-228577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610" indent="-228577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187" indent="-228577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763" indent="-228577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rubbery.net/rancid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ervey@nsrc.or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ssus.org/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mailto:abuse@su-dominio.net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ipe.net/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3051"/>
            <a:ext cx="8229600" cy="1347788"/>
          </a:xfrm>
        </p:spPr>
        <p:txBody>
          <a:bodyPr>
            <a:spAutoFit/>
          </a:bodyPr>
          <a:lstStyle/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s-DO" dirty="0" smtClean="0"/>
              <a:t>Introducción a la Gestión de Redes</a:t>
            </a:r>
          </a:p>
        </p:txBody>
      </p:sp>
      <p:sp>
        <p:nvSpPr>
          <p:cNvPr id="4098" name="Rectangle 1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2438401"/>
            <a:ext cx="8229600" cy="3252162"/>
          </a:xfrm>
        </p:spPr>
        <p:txBody>
          <a:bodyPr>
            <a:spAutoFit/>
          </a:bodyPr>
          <a:lstStyle/>
          <a:p>
            <a:pPr marL="741286" lvl="1" indent="-284134" algn="ctr">
              <a:spcBef>
                <a:spcPts val="900"/>
              </a:spcBef>
              <a:buClr>
                <a:srgbClr val="6F0066"/>
              </a:buClr>
              <a:buNone/>
              <a:tabLst>
                <a:tab pos="741286" algn="l"/>
                <a:tab pos="1655592" algn="l"/>
                <a:tab pos="2569897" algn="l"/>
                <a:tab pos="3484202" algn="l"/>
                <a:tab pos="4398507" algn="l"/>
                <a:tab pos="5312812" algn="l"/>
                <a:tab pos="6227117" algn="l"/>
                <a:tab pos="7141422" algn="l"/>
                <a:tab pos="8055727" algn="l"/>
                <a:tab pos="8970033" algn="l"/>
                <a:tab pos="9884339" algn="l"/>
                <a:tab pos="10798644" algn="l"/>
              </a:tabLst>
            </a:pPr>
            <a:endParaRPr lang="es-DO" sz="2800" dirty="0" smtClean="0">
              <a:solidFill>
                <a:srgbClr val="B80047"/>
              </a:solidFill>
              <a:latin typeface="Arial" charset="0"/>
            </a:endParaRPr>
          </a:p>
          <a:p>
            <a:pPr marL="741286" lvl="1" indent="-284134" algn="ctr">
              <a:spcBef>
                <a:spcPts val="600"/>
              </a:spcBef>
              <a:buClr>
                <a:srgbClr val="6F0066"/>
              </a:buClr>
              <a:buNone/>
              <a:tabLst>
                <a:tab pos="741286" algn="l"/>
                <a:tab pos="1655592" algn="l"/>
                <a:tab pos="2569897" algn="l"/>
                <a:tab pos="3484202" algn="l"/>
                <a:tab pos="4398507" algn="l"/>
                <a:tab pos="5312812" algn="l"/>
                <a:tab pos="6227117" algn="l"/>
                <a:tab pos="7141422" algn="l"/>
                <a:tab pos="8055727" algn="l"/>
                <a:tab pos="8970033" algn="l"/>
                <a:tab pos="9884339" algn="l"/>
                <a:tab pos="10798644" algn="l"/>
              </a:tabLst>
            </a:pPr>
            <a:r>
              <a:rPr lang="es-DO" sz="1800" dirty="0" err="1" smtClean="0">
                <a:solidFill>
                  <a:srgbClr val="000000"/>
                </a:solidFill>
                <a:latin typeface="Arial" charset="0"/>
              </a:rPr>
              <a:t>Hervey</a:t>
            </a:r>
            <a:r>
              <a:rPr lang="es-DO" sz="1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s-DO" sz="1800" dirty="0" smtClean="0">
                <a:solidFill>
                  <a:srgbClr val="000000"/>
                </a:solidFill>
                <a:latin typeface="Arial" charset="0"/>
              </a:rPr>
              <a:t>Allen/NSRC</a:t>
            </a:r>
          </a:p>
          <a:p>
            <a:pPr marL="741286" lvl="1" indent="-284134" algn="ctr">
              <a:spcBef>
                <a:spcPts val="600"/>
              </a:spcBef>
              <a:buClr>
                <a:srgbClr val="6F0066"/>
              </a:buClr>
              <a:buNone/>
              <a:tabLst>
                <a:tab pos="741286" algn="l"/>
                <a:tab pos="1655592" algn="l"/>
                <a:tab pos="2569897" algn="l"/>
                <a:tab pos="3484202" algn="l"/>
                <a:tab pos="4398507" algn="l"/>
                <a:tab pos="5312812" algn="l"/>
                <a:tab pos="6227117" algn="l"/>
                <a:tab pos="7141422" algn="l"/>
                <a:tab pos="8055727" algn="l"/>
                <a:tab pos="8970033" algn="l"/>
                <a:tab pos="9884339" algn="l"/>
                <a:tab pos="10798644" algn="l"/>
              </a:tabLst>
            </a:pPr>
            <a:r>
              <a:rPr lang="es-DO" sz="1800" dirty="0" smtClean="0">
                <a:solidFill>
                  <a:srgbClr val="000000"/>
                </a:solidFill>
                <a:latin typeface="Arial" charset="0"/>
              </a:rPr>
              <a:t>Carlos Armas/</a:t>
            </a:r>
            <a:r>
              <a:rPr lang="es-DO" sz="1800" dirty="0" err="1" smtClean="0">
                <a:solidFill>
                  <a:srgbClr val="000000"/>
                </a:solidFill>
                <a:latin typeface="Arial" charset="0"/>
              </a:rPr>
              <a:t>Roundtrip</a:t>
            </a:r>
            <a:r>
              <a:rPr lang="es-DO" sz="18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s-DO" sz="1800" dirty="0" smtClean="0">
                <a:solidFill>
                  <a:srgbClr val="000000"/>
                </a:solidFill>
                <a:latin typeface="Arial" charset="0"/>
              </a:rPr>
              <a:t>Networks Corp</a:t>
            </a:r>
            <a:r>
              <a:rPr lang="es-DO" sz="2400" dirty="0" smtClean="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 marL="741286" lvl="1" indent="-284134" algn="ctr">
              <a:spcBef>
                <a:spcPts val="400"/>
              </a:spcBef>
              <a:buClr>
                <a:srgbClr val="6F0066"/>
              </a:buClr>
              <a:buNone/>
              <a:tabLst>
                <a:tab pos="741286" algn="l"/>
                <a:tab pos="1655592" algn="l"/>
                <a:tab pos="2569897" algn="l"/>
                <a:tab pos="3484202" algn="l"/>
                <a:tab pos="4398507" algn="l"/>
                <a:tab pos="5312812" algn="l"/>
                <a:tab pos="6227117" algn="l"/>
                <a:tab pos="7141422" algn="l"/>
                <a:tab pos="8055727" algn="l"/>
                <a:tab pos="8970033" algn="l"/>
                <a:tab pos="9884339" algn="l"/>
                <a:tab pos="10798644" algn="l"/>
              </a:tabLst>
            </a:pPr>
            <a:endParaRPr lang="es-DO" sz="1600" b="1" i="1" dirty="0" smtClean="0">
              <a:solidFill>
                <a:srgbClr val="000000"/>
              </a:solidFill>
            </a:endParaRPr>
          </a:p>
          <a:p>
            <a:pPr marL="741286" lvl="1" indent="-284134" algn="ctr">
              <a:spcBef>
                <a:spcPts val="600"/>
              </a:spcBef>
              <a:buClr>
                <a:srgbClr val="6F0066"/>
              </a:buClr>
              <a:buNone/>
              <a:tabLst>
                <a:tab pos="741286" algn="l"/>
                <a:tab pos="1655592" algn="l"/>
                <a:tab pos="2569897" algn="l"/>
                <a:tab pos="3484202" algn="l"/>
                <a:tab pos="4398507" algn="l"/>
                <a:tab pos="5312812" algn="l"/>
                <a:tab pos="6227117" algn="l"/>
                <a:tab pos="7141422" algn="l"/>
                <a:tab pos="8055727" algn="l"/>
                <a:tab pos="8970033" algn="l"/>
                <a:tab pos="9884339" algn="l"/>
                <a:tab pos="10798644" algn="l"/>
              </a:tabLst>
            </a:pPr>
            <a:r>
              <a:rPr lang="es-DO" sz="1800" smtClean="0">
                <a:solidFill>
                  <a:srgbClr val="000000"/>
                </a:solidFill>
                <a:latin typeface="Arial" charset="0"/>
              </a:rPr>
              <a:t>Con materiales de:</a:t>
            </a:r>
            <a:endParaRPr lang="es-DO" sz="1800" dirty="0" smtClean="0">
              <a:solidFill>
                <a:srgbClr val="000000"/>
              </a:solidFill>
              <a:latin typeface="Arial" charset="0"/>
            </a:endParaRPr>
          </a:p>
          <a:p>
            <a:pPr marL="741286" lvl="1" indent="-284134" algn="ctr">
              <a:spcBef>
                <a:spcPts val="600"/>
              </a:spcBef>
              <a:buClr>
                <a:srgbClr val="6F0066"/>
              </a:buClr>
              <a:buNone/>
              <a:tabLst>
                <a:tab pos="741286" algn="l"/>
                <a:tab pos="1655592" algn="l"/>
                <a:tab pos="2569897" algn="l"/>
                <a:tab pos="3484202" algn="l"/>
                <a:tab pos="4398507" algn="l"/>
                <a:tab pos="5312812" algn="l"/>
                <a:tab pos="6227117" algn="l"/>
                <a:tab pos="7141422" algn="l"/>
                <a:tab pos="8055727" algn="l"/>
                <a:tab pos="8970033" algn="l"/>
                <a:tab pos="9884339" algn="l"/>
                <a:tab pos="10798644" algn="l"/>
              </a:tabLst>
            </a:pPr>
            <a:r>
              <a:rPr lang="es-DO" sz="1800" dirty="0" smtClean="0">
                <a:solidFill>
                  <a:srgbClr val="000000"/>
                </a:solidFill>
                <a:latin typeface="Arial" charset="0"/>
              </a:rPr>
              <a:t>Carlos Vicente/José Domínguez</a:t>
            </a:r>
          </a:p>
          <a:p>
            <a:pPr marL="741286" lvl="1" indent="-284134" algn="ctr">
              <a:spcBef>
                <a:spcPts val="400"/>
              </a:spcBef>
              <a:buClr>
                <a:srgbClr val="6F0066"/>
              </a:buClr>
              <a:buNone/>
              <a:tabLst>
                <a:tab pos="741286" algn="l"/>
                <a:tab pos="1655592" algn="l"/>
                <a:tab pos="2569897" algn="l"/>
                <a:tab pos="3484202" algn="l"/>
                <a:tab pos="4398507" algn="l"/>
                <a:tab pos="5312812" algn="l"/>
                <a:tab pos="6227117" algn="l"/>
                <a:tab pos="7141422" algn="l"/>
                <a:tab pos="8055727" algn="l"/>
                <a:tab pos="8970033" algn="l"/>
                <a:tab pos="9884339" algn="l"/>
                <a:tab pos="10798644" algn="l"/>
              </a:tabLst>
            </a:pPr>
            <a:r>
              <a:rPr lang="es-DO" sz="1800" dirty="0" smtClean="0">
                <a:solidFill>
                  <a:srgbClr val="000000"/>
                </a:solidFill>
                <a:latin typeface="Arial" charset="0"/>
              </a:rPr>
              <a:t>Universidad de Oregón</a:t>
            </a:r>
          </a:p>
          <a:p>
            <a:pPr marL="741286" lvl="1" indent="-284134" algn="ctr">
              <a:spcBef>
                <a:spcPts val="400"/>
              </a:spcBef>
              <a:buClr>
                <a:srgbClr val="6F0066"/>
              </a:buClr>
              <a:buNone/>
              <a:tabLst>
                <a:tab pos="741286" algn="l"/>
                <a:tab pos="1655592" algn="l"/>
                <a:tab pos="2569897" algn="l"/>
                <a:tab pos="3484202" algn="l"/>
                <a:tab pos="4398507" algn="l"/>
                <a:tab pos="5312812" algn="l"/>
                <a:tab pos="6227117" algn="l"/>
                <a:tab pos="7141422" algn="l"/>
                <a:tab pos="8055727" algn="l"/>
                <a:tab pos="8970033" algn="l"/>
                <a:tab pos="9884339" algn="l"/>
                <a:tab pos="10798644" algn="l"/>
              </a:tabLst>
            </a:pPr>
            <a:endParaRPr lang="es-DO" sz="1600" b="1" i="1" dirty="0" smtClean="0">
              <a:solidFill>
                <a:srgbClr val="000000"/>
              </a:solidFill>
            </a:endParaRPr>
          </a:p>
          <a:p>
            <a:pPr marL="741286" lvl="1" indent="-284134" algn="ctr">
              <a:spcBef>
                <a:spcPts val="350"/>
              </a:spcBef>
              <a:buClr>
                <a:srgbClr val="6F0066"/>
              </a:buClr>
              <a:buNone/>
              <a:tabLst>
                <a:tab pos="741286" algn="l"/>
                <a:tab pos="1655592" algn="l"/>
                <a:tab pos="2569897" algn="l"/>
                <a:tab pos="3484202" algn="l"/>
                <a:tab pos="4398507" algn="l"/>
                <a:tab pos="5312812" algn="l"/>
                <a:tab pos="6227117" algn="l"/>
                <a:tab pos="7141422" algn="l"/>
                <a:tab pos="8055727" algn="l"/>
                <a:tab pos="8970033" algn="l"/>
                <a:tab pos="9884339" algn="l"/>
                <a:tab pos="10798644" algn="l"/>
              </a:tabLst>
            </a:pPr>
            <a:endParaRPr lang="es-DO" sz="1600" b="1" i="1" dirty="0" smtClean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1"/>
            <a:ext cx="8191500" cy="3839169"/>
          </a:xfrm>
        </p:spPr>
        <p:txBody>
          <a:bodyPr lIns="90351" tIns="44276" rIns="90351" bIns="44276">
            <a:spAutoFit/>
          </a:bodyPr>
          <a:lstStyle/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Cambiar</a:t>
            </a:r>
            <a:r>
              <a:rPr lang="en-GB" dirty="0" smtClean="0"/>
              <a:t> los </a:t>
            </a:r>
            <a:r>
              <a:rPr lang="en-GB" dirty="0" err="1" smtClean="0"/>
              <a:t>valores</a:t>
            </a:r>
            <a:r>
              <a:rPr lang="en-GB" dirty="0" smtClean="0"/>
              <a:t> de </a:t>
            </a:r>
            <a:r>
              <a:rPr lang="en-GB" dirty="0" err="1" smtClean="0"/>
              <a:t>ciertos</a:t>
            </a:r>
            <a:r>
              <a:rPr lang="en-GB" dirty="0" smtClean="0"/>
              <a:t> </a:t>
            </a:r>
            <a:r>
              <a:rPr lang="en-GB" dirty="0" err="1" smtClean="0"/>
              <a:t>atributos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Habilitar</a:t>
            </a:r>
            <a:r>
              <a:rPr lang="en-GB" dirty="0" smtClean="0"/>
              <a:t>/</a:t>
            </a:r>
            <a:r>
              <a:rPr lang="en-GB" dirty="0" err="1" smtClean="0"/>
              <a:t>deshabilitar</a:t>
            </a:r>
            <a:r>
              <a:rPr lang="en-GB" dirty="0" smtClean="0"/>
              <a:t> </a:t>
            </a:r>
            <a:r>
              <a:rPr lang="en-GB" dirty="0" err="1" smtClean="0"/>
              <a:t>puertos</a:t>
            </a:r>
            <a:r>
              <a:rPr lang="en-GB" dirty="0" smtClean="0"/>
              <a:t> en switches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Reiniciar</a:t>
            </a:r>
            <a:r>
              <a:rPr lang="en-GB" dirty="0" smtClean="0"/>
              <a:t> </a:t>
            </a:r>
            <a:r>
              <a:rPr lang="en-GB" dirty="0" err="1" smtClean="0"/>
              <a:t>dispositivos</a:t>
            </a:r>
            <a:r>
              <a:rPr lang="en-GB" dirty="0" smtClean="0"/>
              <a:t> </a:t>
            </a:r>
            <a:r>
              <a:rPr lang="en-GB" dirty="0" err="1" smtClean="0"/>
              <a:t>remotamente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Cambiar</a:t>
            </a:r>
            <a:r>
              <a:rPr lang="en-GB" dirty="0" smtClean="0"/>
              <a:t> el </a:t>
            </a:r>
            <a:r>
              <a:rPr lang="en-GB" dirty="0" err="1" smtClean="0"/>
              <a:t>valor</a:t>
            </a:r>
            <a:r>
              <a:rPr lang="en-GB" dirty="0" smtClean="0"/>
              <a:t> de </a:t>
            </a:r>
            <a:r>
              <a:rPr lang="en-GB" dirty="0" err="1" smtClean="0"/>
              <a:t>una</a:t>
            </a:r>
            <a:r>
              <a:rPr lang="en-GB" dirty="0" smtClean="0"/>
              <a:t> variable de </a:t>
            </a:r>
            <a:r>
              <a:rPr lang="en-GB" dirty="0" err="1" smtClean="0"/>
              <a:t>configuración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En </a:t>
            </a:r>
            <a:r>
              <a:rPr lang="en-GB" dirty="0" err="1" smtClean="0"/>
              <a:t>esencia</a:t>
            </a:r>
            <a:r>
              <a:rPr lang="en-GB" dirty="0" smtClean="0"/>
              <a:t>: </a:t>
            </a:r>
            <a:r>
              <a:rPr lang="en-GB" dirty="0" err="1" smtClean="0"/>
              <a:t>permite</a:t>
            </a:r>
            <a:r>
              <a:rPr lang="en-GB" dirty="0" smtClean="0"/>
              <a:t> </a:t>
            </a:r>
            <a:r>
              <a:rPr lang="en-GB" dirty="0" err="1" smtClean="0"/>
              <a:t>automatizar</a:t>
            </a:r>
            <a:r>
              <a:rPr lang="en-GB" dirty="0" smtClean="0"/>
              <a:t> en </a:t>
            </a:r>
            <a:r>
              <a:rPr lang="en-GB" dirty="0" err="1" smtClean="0"/>
              <a:t>masa</a:t>
            </a:r>
            <a:r>
              <a:rPr lang="en-GB" dirty="0" smtClean="0"/>
              <a:t> el </a:t>
            </a:r>
            <a:r>
              <a:rPr lang="en-GB" dirty="0" err="1" smtClean="0"/>
              <a:t>monitoreo</a:t>
            </a:r>
            <a:r>
              <a:rPr lang="en-GB" dirty="0" smtClean="0"/>
              <a:t> y </a:t>
            </a:r>
            <a:r>
              <a:rPr lang="en-GB" dirty="0" err="1" smtClean="0"/>
              <a:t>administración</a:t>
            </a:r>
            <a:r>
              <a:rPr lang="en-GB" dirty="0" smtClean="0"/>
              <a:t> de </a:t>
            </a:r>
            <a:r>
              <a:rPr lang="en-GB" dirty="0" err="1" smtClean="0"/>
              <a:t>equipos</a:t>
            </a:r>
            <a:r>
              <a:rPr lang="en-GB" dirty="0" smtClean="0"/>
              <a:t> de red</a:t>
            </a:r>
          </a:p>
        </p:txBody>
      </p:sp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¿Para 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usamos</a:t>
            </a:r>
            <a:r>
              <a:rPr lang="en-GB" dirty="0" smtClean="0"/>
              <a:t> SNMP?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0"/>
            <a:ext cx="8191500" cy="4244408"/>
          </a:xfrm>
        </p:spPr>
        <p:txBody>
          <a:bodyPr lIns="90351" tIns="44276" rIns="90351" bIns="44276">
            <a:spAutoFit/>
          </a:bodyPr>
          <a:lstStyle/>
          <a:p>
            <a:pPr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>
                <a:latin typeface="Verdana" pitchFamily="32" charset="0"/>
              </a:rPr>
              <a:t>Network Operations </a:t>
            </a:r>
            <a:r>
              <a:rPr lang="en-GB" dirty="0" err="1" smtClean="0">
                <a:latin typeface="Verdana" pitchFamily="32" charset="0"/>
              </a:rPr>
              <a:t>Center</a:t>
            </a:r>
            <a:r>
              <a:rPr lang="en-GB" dirty="0" smtClean="0">
                <a:latin typeface="Verdana" pitchFamily="32" charset="0"/>
              </a:rPr>
              <a:t> </a:t>
            </a:r>
          </a:p>
          <a:p>
            <a:pPr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>
                <a:latin typeface="Verdana" pitchFamily="32" charset="0"/>
              </a:rPr>
              <a:t>(Centro de </a:t>
            </a:r>
            <a:r>
              <a:rPr lang="en-GB" dirty="0" err="1" smtClean="0">
                <a:latin typeface="Verdana" pitchFamily="32" charset="0"/>
              </a:rPr>
              <a:t>Operaciones</a:t>
            </a:r>
            <a:r>
              <a:rPr lang="en-GB" dirty="0" smtClean="0">
                <a:latin typeface="Verdana" pitchFamily="32" charset="0"/>
              </a:rPr>
              <a:t> de Red)</a:t>
            </a:r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Centro </a:t>
            </a:r>
            <a:r>
              <a:rPr lang="en-GB" dirty="0" err="1" smtClean="0"/>
              <a:t>desde</a:t>
            </a:r>
            <a:r>
              <a:rPr lang="en-GB" dirty="0" smtClean="0"/>
              <a:t> </a:t>
            </a:r>
            <a:r>
              <a:rPr lang="en-GB" dirty="0" err="1" smtClean="0"/>
              <a:t>donde</a:t>
            </a:r>
            <a:r>
              <a:rPr lang="en-GB" dirty="0" smtClean="0"/>
              <a:t> se </a:t>
            </a:r>
            <a:r>
              <a:rPr lang="en-GB" dirty="0" err="1" smtClean="0"/>
              <a:t>monitorea</a:t>
            </a:r>
            <a:r>
              <a:rPr lang="en-GB" dirty="0" smtClean="0"/>
              <a:t> y </a:t>
            </a:r>
            <a:r>
              <a:rPr lang="en-GB" dirty="0" err="1" smtClean="0"/>
              <a:t>administra</a:t>
            </a:r>
            <a:r>
              <a:rPr lang="en-GB" dirty="0" smtClean="0"/>
              <a:t> la red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Información</a:t>
            </a:r>
            <a:r>
              <a:rPr lang="en-GB" dirty="0" smtClean="0"/>
              <a:t> </a:t>
            </a:r>
            <a:r>
              <a:rPr lang="en-GB" dirty="0" err="1" smtClean="0"/>
              <a:t>sobre</a:t>
            </a:r>
            <a:r>
              <a:rPr lang="en-GB" dirty="0" smtClean="0"/>
              <a:t> la </a:t>
            </a:r>
            <a:r>
              <a:rPr lang="en-GB" dirty="0" err="1" smtClean="0"/>
              <a:t>disponibilidad</a:t>
            </a:r>
            <a:r>
              <a:rPr lang="en-GB" dirty="0" smtClean="0"/>
              <a:t> actual, </a:t>
            </a:r>
            <a:r>
              <a:rPr lang="en-GB" dirty="0" err="1" smtClean="0"/>
              <a:t>histórica</a:t>
            </a:r>
            <a:r>
              <a:rPr lang="en-GB" dirty="0" smtClean="0"/>
              <a:t> y </a:t>
            </a:r>
            <a:r>
              <a:rPr lang="en-GB" dirty="0" err="1" smtClean="0"/>
              <a:t>planeada</a:t>
            </a:r>
            <a:r>
              <a:rPr lang="en-GB" dirty="0" smtClean="0"/>
              <a:t> de los </a:t>
            </a:r>
            <a:r>
              <a:rPr lang="en-GB" dirty="0" err="1" smtClean="0"/>
              <a:t>sistemas</a:t>
            </a:r>
            <a:r>
              <a:rPr lang="en-GB" dirty="0" smtClean="0"/>
              <a:t>. 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Estado de la red y </a:t>
            </a:r>
            <a:r>
              <a:rPr lang="en-GB" dirty="0" err="1" smtClean="0"/>
              <a:t>estadísticas</a:t>
            </a:r>
            <a:r>
              <a:rPr lang="en-GB" dirty="0" smtClean="0"/>
              <a:t> de </a:t>
            </a:r>
            <a:r>
              <a:rPr lang="en-GB" dirty="0" err="1" smtClean="0"/>
              <a:t>operación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Monitoreo</a:t>
            </a:r>
            <a:r>
              <a:rPr lang="en-GB" dirty="0" smtClean="0"/>
              <a:t> y </a:t>
            </a:r>
            <a:r>
              <a:rPr lang="en-GB" dirty="0" err="1" smtClean="0"/>
              <a:t>gestión</a:t>
            </a:r>
            <a:r>
              <a:rPr lang="en-GB" dirty="0" smtClean="0"/>
              <a:t> de </a:t>
            </a:r>
            <a:r>
              <a:rPr lang="en-GB" dirty="0" err="1" smtClean="0"/>
              <a:t>fallas</a:t>
            </a:r>
            <a:endParaRPr lang="en-GB" dirty="0" smtClean="0"/>
          </a:p>
          <a:p>
            <a:pPr lvl="1"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</p:txBody>
      </p:sp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un NOC?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0"/>
            <a:ext cx="8191500" cy="3644244"/>
          </a:xfrm>
        </p:spPr>
        <p:txBody>
          <a:bodyPr lIns="90351" tIns="44276" rIns="90351" bIns="44276">
            <a:spAutoFit/>
          </a:bodyPr>
          <a:lstStyle/>
          <a:p>
            <a:pPr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s-DO" dirty="0" smtClean="0">
              <a:latin typeface="Verdana" pitchFamily="32" charset="0"/>
            </a:endParaRPr>
          </a:p>
          <a:p>
            <a:pPr lvl="1"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Según la ISO:</a:t>
            </a:r>
          </a:p>
          <a:p>
            <a:pPr lvl="1"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s-DO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Gestión de configuraciones/cambios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Gestión de rendimiento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Gestión de fallas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Gestión de contabilidad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Gestión de seguridad</a:t>
            </a:r>
          </a:p>
          <a:p>
            <a:pPr lvl="1"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s-DO" dirty="0" smtClean="0"/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642938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s-DO" sz="3600" dirty="0" smtClean="0"/>
              <a:t>Gestión de Redes:  Diferentes Tipos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22375"/>
            <a:ext cx="8191500" cy="1197412"/>
          </a:xfrm>
        </p:spPr>
        <p:txBody>
          <a:bodyPr lIns="90351" tIns="44276" rIns="90351" bIns="44276">
            <a:spAutoFit/>
          </a:bodyPr>
          <a:lstStyle/>
          <a:p>
            <a:pPr marL="0" indent="0">
              <a:spcBef>
                <a:spcPts val="600"/>
              </a:spcBef>
              <a:buNone/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2400" dirty="0" smtClean="0"/>
              <a:t>Controlar el estado de las configuraciones lógicas y físicas de dispositivos de la red, </a:t>
            </a:r>
            <a:r>
              <a:rPr lang="es-DO" sz="2400" dirty="0" err="1" smtClean="0"/>
              <a:t>ademas</a:t>
            </a:r>
            <a:r>
              <a:rPr lang="es-DO" sz="2400" dirty="0" smtClean="0"/>
              <a:t> de detectar cambios </a:t>
            </a:r>
          </a:p>
        </p:txBody>
      </p:sp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1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s-DO" dirty="0" smtClean="0"/>
              <a:t>Gestión de Configuraciones</a:t>
            </a:r>
          </a:p>
        </p:txBody>
      </p:sp>
      <p:pic>
        <p:nvPicPr>
          <p:cNvPr id="17412" name="Picture 4" descr="C:\Documents and Settings\carmas\Local Settings\Temporary Internet Files\Content.IE5\20C0MP5B\MCj0323516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971801"/>
            <a:ext cx="2286000" cy="2447761"/>
          </a:xfrm>
          <a:prstGeom prst="rect">
            <a:avLst/>
          </a:prstGeom>
          <a:noFill/>
        </p:spPr>
      </p:pic>
      <p:pic>
        <p:nvPicPr>
          <p:cNvPr id="9" name="Picture 4" descr="C:\Documents and Settings\carmas\Local Settings\Temporary Internet Files\Content.IE5\20C0MP5B\MCj0323516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4038601"/>
            <a:ext cx="2286000" cy="2447761"/>
          </a:xfrm>
          <a:prstGeom prst="rect">
            <a:avLst/>
          </a:prstGeom>
          <a:noFill/>
        </p:spPr>
      </p:pic>
      <p:sp>
        <p:nvSpPr>
          <p:cNvPr id="10" name="Oval Callout 9"/>
          <p:cNvSpPr/>
          <p:nvPr/>
        </p:nvSpPr>
        <p:spPr>
          <a:xfrm>
            <a:off x="3581400" y="2057401"/>
            <a:ext cx="2362200" cy="1371600"/>
          </a:xfrm>
          <a:prstGeom prst="wedgeEllipseCallout">
            <a:avLst>
              <a:gd name="adj1" fmla="val -54627"/>
              <a:gd name="adj2" fmla="val 37015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Como </a:t>
            </a:r>
            <a:r>
              <a:rPr lang="en-US" sz="1600" dirty="0" err="1" smtClean="0">
                <a:solidFill>
                  <a:schemeClr val="tx1"/>
                </a:solidFill>
              </a:rPr>
              <a:t>está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conectado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ese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enrutador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Oval Callout 10"/>
          <p:cNvSpPr/>
          <p:nvPr/>
        </p:nvSpPr>
        <p:spPr>
          <a:xfrm>
            <a:off x="5943600" y="2514601"/>
            <a:ext cx="2667000" cy="2057400"/>
          </a:xfrm>
          <a:prstGeom prst="wedgeEllipseCallout">
            <a:avLst>
              <a:gd name="adj1" fmla="val -65407"/>
              <a:gd name="adj2" fmla="val 36171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No </a:t>
            </a:r>
            <a:r>
              <a:rPr lang="en-US" sz="1600" dirty="0" err="1" smtClean="0">
                <a:solidFill>
                  <a:schemeClr val="tx1"/>
                </a:solidFill>
              </a:rPr>
              <a:t>sé</a:t>
            </a:r>
            <a:r>
              <a:rPr lang="en-US" sz="1600" dirty="0" smtClean="0">
                <a:solidFill>
                  <a:schemeClr val="tx1"/>
                </a:solidFill>
              </a:rPr>
              <a:t>..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José </a:t>
            </a:r>
            <a:r>
              <a:rPr lang="en-US" sz="1600" dirty="0" err="1" smtClean="0">
                <a:solidFill>
                  <a:schemeClr val="tx1"/>
                </a:solidFill>
              </a:rPr>
              <a:t>sabe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pero</a:t>
            </a:r>
            <a:r>
              <a:rPr lang="en-US" sz="1600" dirty="0" smtClean="0">
                <a:solidFill>
                  <a:schemeClr val="tx1"/>
                </a:solidFill>
              </a:rPr>
              <a:t> se </a:t>
            </a:r>
            <a:r>
              <a:rPr lang="en-US" sz="1600" dirty="0" err="1" smtClean="0">
                <a:solidFill>
                  <a:schemeClr val="tx1"/>
                </a:solidFill>
              </a:rPr>
              <a:t>fué</a:t>
            </a:r>
            <a:r>
              <a:rPr lang="en-US" sz="1600" dirty="0" smtClean="0">
                <a:solidFill>
                  <a:schemeClr val="tx1"/>
                </a:solidFill>
              </a:rPr>
              <a:t> de </a:t>
            </a:r>
            <a:r>
              <a:rPr lang="en-US" sz="1600" dirty="0" err="1" smtClean="0">
                <a:solidFill>
                  <a:schemeClr val="tx1"/>
                </a:solidFill>
              </a:rPr>
              <a:t>viaje</a:t>
            </a:r>
            <a:r>
              <a:rPr lang="en-US" sz="1600" dirty="0" smtClean="0">
                <a:solidFill>
                  <a:schemeClr val="tx1"/>
                </a:solidFill>
              </a:rPr>
              <a:t> a Bogotá…</a:t>
            </a:r>
          </a:p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Había</a:t>
            </a:r>
            <a:r>
              <a:rPr lang="en-US" sz="1600" dirty="0" smtClean="0">
                <a:solidFill>
                  <a:schemeClr val="tx1"/>
                </a:solidFill>
              </a:rPr>
              <a:t> un </a:t>
            </a:r>
            <a:r>
              <a:rPr lang="en-US" sz="1600" dirty="0" err="1" smtClean="0">
                <a:solidFill>
                  <a:schemeClr val="tx1"/>
                </a:solidFill>
              </a:rPr>
              <a:t>dibujo</a:t>
            </a:r>
            <a:r>
              <a:rPr lang="en-US" sz="1600" dirty="0" smtClean="0">
                <a:solidFill>
                  <a:schemeClr val="tx1"/>
                </a:solidFill>
              </a:rPr>
              <a:t> en el </a:t>
            </a:r>
            <a:r>
              <a:rPr lang="en-US" sz="1600" dirty="0" err="1" smtClean="0">
                <a:solidFill>
                  <a:schemeClr val="tx1"/>
                </a:solidFill>
              </a:rPr>
              <a:t>pizarrón</a:t>
            </a:r>
            <a:r>
              <a:rPr lang="en-US" sz="1600" dirty="0" smtClean="0">
                <a:solidFill>
                  <a:schemeClr val="tx1"/>
                </a:solidFill>
              </a:rPr>
              <a:t>…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4"/>
            <a:ext cx="8229600" cy="3699208"/>
          </a:xfrm>
        </p:spPr>
        <p:txBody>
          <a:bodyPr>
            <a:spAutoFit/>
          </a:bodyPr>
          <a:lstStyle/>
          <a:p>
            <a:pPr marL="0" indent="0"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dirty="0" smtClean="0"/>
              <a:t> Estado actual de la red</a:t>
            </a:r>
          </a:p>
          <a:p>
            <a:pPr lvl="1">
              <a:lnSpc>
                <a:spcPct val="97000"/>
              </a:lnSpc>
              <a:spcBef>
                <a:spcPts val="5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2000" b="1" dirty="0" smtClean="0">
                <a:latin typeface="Verdana" pitchFamily="32" charset="0"/>
              </a:rPr>
              <a:t>Registro de la topología</a:t>
            </a:r>
          </a:p>
          <a:p>
            <a:pPr lvl="2">
              <a:lnSpc>
                <a:spcPct val="97000"/>
              </a:lnSpc>
              <a:spcBef>
                <a:spcPts val="45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800" b="1" dirty="0" smtClean="0">
                <a:latin typeface="Verdana" pitchFamily="32" charset="0"/>
              </a:rPr>
              <a:t>Estático</a:t>
            </a:r>
          </a:p>
          <a:p>
            <a:pPr lvl="3">
              <a:lnSpc>
                <a:spcPct val="97000"/>
              </a:lnSpc>
              <a:spcBef>
                <a:spcPts val="4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600" b="1" dirty="0" smtClean="0">
                <a:latin typeface="Verdana" pitchFamily="32" charset="0"/>
              </a:rPr>
              <a:t>Qué está instalado</a:t>
            </a:r>
          </a:p>
          <a:p>
            <a:pPr lvl="3">
              <a:lnSpc>
                <a:spcPct val="97000"/>
              </a:lnSpc>
              <a:spcBef>
                <a:spcPts val="4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600" b="1" dirty="0" smtClean="0">
                <a:latin typeface="Verdana" pitchFamily="32" charset="0"/>
              </a:rPr>
              <a:t>Dónde está instalado</a:t>
            </a:r>
          </a:p>
          <a:p>
            <a:pPr lvl="3">
              <a:lnSpc>
                <a:spcPct val="97000"/>
              </a:lnSpc>
              <a:spcBef>
                <a:spcPts val="4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600" b="1" dirty="0" smtClean="0">
                <a:latin typeface="Verdana" pitchFamily="32" charset="0"/>
              </a:rPr>
              <a:t>Cómo está conectado</a:t>
            </a:r>
          </a:p>
          <a:p>
            <a:pPr lvl="3">
              <a:lnSpc>
                <a:spcPct val="97000"/>
              </a:lnSpc>
              <a:spcBef>
                <a:spcPts val="4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600" b="1" dirty="0" smtClean="0">
                <a:latin typeface="Verdana" pitchFamily="32" charset="0"/>
              </a:rPr>
              <a:t>Quién es responsable por cada dispositivo</a:t>
            </a:r>
          </a:p>
          <a:p>
            <a:pPr lvl="3">
              <a:lnSpc>
                <a:spcPct val="97000"/>
              </a:lnSpc>
              <a:spcBef>
                <a:spcPts val="4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600" b="1" dirty="0" smtClean="0">
                <a:latin typeface="Verdana" pitchFamily="32" charset="0"/>
              </a:rPr>
              <a:t>Cómo contactar a los responsables</a:t>
            </a:r>
          </a:p>
          <a:p>
            <a:pPr lvl="2">
              <a:lnSpc>
                <a:spcPct val="97000"/>
              </a:lnSpc>
              <a:spcBef>
                <a:spcPts val="45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800" b="1" dirty="0" smtClean="0">
                <a:latin typeface="Verdana" pitchFamily="32" charset="0"/>
              </a:rPr>
              <a:t>Dinámico</a:t>
            </a:r>
          </a:p>
          <a:p>
            <a:pPr lvl="3">
              <a:lnSpc>
                <a:spcPct val="97000"/>
              </a:lnSpc>
              <a:spcBef>
                <a:spcPts val="4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600" b="1" dirty="0" smtClean="0">
                <a:latin typeface="Verdana" pitchFamily="32" charset="0"/>
              </a:rPr>
              <a:t>Estado operacional de los elementos de la red</a:t>
            </a:r>
          </a:p>
          <a:p>
            <a:pPr marL="0" indent="0">
              <a:lnSpc>
                <a:spcPct val="97000"/>
              </a:lnSpc>
              <a:buNone/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endParaRPr lang="es-DO" sz="1600" b="1" dirty="0" smtClean="0">
              <a:latin typeface="Verdana" pitchFamily="32" charset="0"/>
            </a:endParaRPr>
          </a:p>
        </p:txBody>
      </p:sp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720553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Gestión</a:t>
            </a:r>
            <a:r>
              <a:rPr lang="en-GB" dirty="0" smtClean="0"/>
              <a:t> de </a:t>
            </a:r>
            <a:r>
              <a:rPr lang="en-GB" dirty="0" err="1" smtClean="0"/>
              <a:t>Configuraciones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1"/>
            <a:ext cx="8191500" cy="4504472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Gestión</a:t>
            </a:r>
            <a:r>
              <a:rPr lang="en-GB" dirty="0" smtClean="0"/>
              <a:t> de </a:t>
            </a:r>
            <a:r>
              <a:rPr lang="en-GB" dirty="0" err="1" smtClean="0"/>
              <a:t>inventario</a:t>
            </a: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smtClean="0"/>
              <a:t>Base de </a:t>
            </a:r>
            <a:r>
              <a:rPr lang="en-GB" sz="2000" dirty="0" err="1" smtClean="0"/>
              <a:t>datos</a:t>
            </a:r>
            <a:r>
              <a:rPr lang="en-GB" sz="2000" dirty="0" smtClean="0"/>
              <a:t> de </a:t>
            </a:r>
            <a:r>
              <a:rPr lang="en-GB" sz="2000" dirty="0" err="1" smtClean="0"/>
              <a:t>elementos</a:t>
            </a:r>
            <a:r>
              <a:rPr lang="en-GB" sz="2000" dirty="0" smtClean="0"/>
              <a:t> de la red</a:t>
            </a:r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Historia</a:t>
            </a:r>
            <a:r>
              <a:rPr lang="en-GB" sz="2000" dirty="0" smtClean="0"/>
              <a:t> de </a:t>
            </a:r>
            <a:r>
              <a:rPr lang="en-GB" sz="2000" dirty="0" err="1" smtClean="0"/>
              <a:t>cambios</a:t>
            </a:r>
            <a:r>
              <a:rPr lang="en-GB" sz="2000" dirty="0" smtClean="0"/>
              <a:t> e </a:t>
            </a:r>
            <a:r>
              <a:rPr lang="en-GB" sz="2000" dirty="0" err="1" smtClean="0"/>
              <a:t>incidentes</a:t>
            </a:r>
            <a:r>
              <a:rPr lang="en-GB" sz="2000" dirty="0" smtClean="0"/>
              <a:t> (</a:t>
            </a:r>
            <a:r>
              <a:rPr lang="en-GB" sz="2000" dirty="0" err="1" smtClean="0"/>
              <a:t>problemas</a:t>
            </a:r>
            <a:r>
              <a:rPr lang="en-GB" sz="2000" dirty="0" smtClean="0"/>
              <a:t>)</a:t>
            </a:r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Mantenimiento</a:t>
            </a:r>
            <a:r>
              <a:rPr lang="en-GB" dirty="0" smtClean="0"/>
              <a:t> de </a:t>
            </a:r>
            <a:r>
              <a:rPr lang="en-GB" dirty="0" err="1" smtClean="0"/>
              <a:t>Directorios</a:t>
            </a: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Nodos</a:t>
            </a:r>
            <a:r>
              <a:rPr lang="en-GB" sz="2000" dirty="0" smtClean="0"/>
              <a:t> y </a:t>
            </a:r>
            <a:r>
              <a:rPr lang="en-GB" sz="2000" dirty="0" err="1" smtClean="0"/>
              <a:t>sus</a:t>
            </a:r>
            <a:r>
              <a:rPr lang="en-GB" sz="2000" dirty="0" smtClean="0"/>
              <a:t> </a:t>
            </a:r>
            <a:r>
              <a:rPr lang="en-GB" sz="2000" dirty="0" err="1" smtClean="0"/>
              <a:t>aplicaciones</a:t>
            </a:r>
            <a:endParaRPr lang="en-GB" sz="2000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smtClean="0"/>
              <a:t>Base de </a:t>
            </a:r>
            <a:r>
              <a:rPr lang="en-GB" sz="2000" dirty="0" err="1" smtClean="0"/>
              <a:t>datos</a:t>
            </a:r>
            <a:r>
              <a:rPr lang="en-GB" sz="2000" dirty="0" smtClean="0"/>
              <a:t> de </a:t>
            </a:r>
            <a:r>
              <a:rPr lang="en-GB" sz="2000" dirty="0" err="1" smtClean="0"/>
              <a:t>nombres</a:t>
            </a:r>
            <a:r>
              <a:rPr lang="en-GB" sz="2000" dirty="0" smtClean="0"/>
              <a:t> de </a:t>
            </a:r>
            <a:r>
              <a:rPr lang="en-GB" sz="2000" dirty="0" err="1" smtClean="0"/>
              <a:t>dominio</a:t>
            </a:r>
            <a:endParaRPr lang="en-GB" sz="2000" dirty="0" smtClean="0"/>
          </a:p>
          <a:p>
            <a:pPr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Coordinación</a:t>
            </a:r>
            <a:r>
              <a:rPr lang="en-GB" dirty="0" smtClean="0"/>
              <a:t> del </a:t>
            </a:r>
            <a:r>
              <a:rPr lang="en-GB" dirty="0" err="1" smtClean="0"/>
              <a:t>esquema</a:t>
            </a:r>
            <a:r>
              <a:rPr lang="en-GB" dirty="0" smtClean="0"/>
              <a:t> de </a:t>
            </a:r>
            <a:r>
              <a:rPr lang="en-GB" dirty="0" err="1" smtClean="0"/>
              <a:t>nombres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nodos</a:t>
            </a:r>
            <a:r>
              <a:rPr lang="en-GB" dirty="0" smtClean="0"/>
              <a:t> y </a:t>
            </a:r>
            <a:r>
              <a:rPr lang="en-GB" dirty="0" err="1" smtClean="0"/>
              <a:t>aplicaciones</a:t>
            </a: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“</a:t>
            </a:r>
            <a:r>
              <a:rPr lang="en-GB" sz="2000" dirty="0" smtClean="0"/>
              <a:t>La </a:t>
            </a:r>
            <a:r>
              <a:rPr lang="en-GB" sz="2000" dirty="0" err="1" smtClean="0"/>
              <a:t>información</a:t>
            </a:r>
            <a:r>
              <a:rPr lang="en-GB" sz="2000" dirty="0" smtClean="0"/>
              <a:t> no </a:t>
            </a:r>
            <a:r>
              <a:rPr lang="en-GB" sz="2000" dirty="0" err="1" smtClean="0"/>
              <a:t>es</a:t>
            </a:r>
            <a:r>
              <a:rPr lang="en-GB" sz="2000" dirty="0" smtClean="0"/>
              <a:t> </a:t>
            </a:r>
            <a:r>
              <a:rPr lang="en-GB" sz="2000" dirty="0" err="1" smtClean="0"/>
              <a:t>información</a:t>
            </a:r>
            <a:r>
              <a:rPr lang="en-GB" sz="2000" dirty="0" smtClean="0"/>
              <a:t> </a:t>
            </a:r>
            <a:r>
              <a:rPr lang="en-GB" sz="2000" dirty="0" err="1" smtClean="0"/>
              <a:t>si</a:t>
            </a:r>
            <a:r>
              <a:rPr lang="en-GB" sz="2000" dirty="0" smtClean="0"/>
              <a:t> no se </a:t>
            </a:r>
            <a:r>
              <a:rPr lang="en-GB" sz="2000" dirty="0" err="1" smtClean="0"/>
              <a:t>puede</a:t>
            </a:r>
            <a:r>
              <a:rPr lang="en-GB" sz="2000" dirty="0" smtClean="0"/>
              <a:t> </a:t>
            </a:r>
            <a:r>
              <a:rPr lang="en-GB" sz="2000" dirty="0" err="1" smtClean="0"/>
              <a:t>encontrar</a:t>
            </a:r>
            <a:r>
              <a:rPr lang="en-GB" sz="2000" dirty="0" smtClean="0"/>
              <a:t>"</a:t>
            </a:r>
            <a:endParaRPr lang="en-GB" dirty="0" smtClean="0"/>
          </a:p>
        </p:txBody>
      </p:sp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Gestión</a:t>
            </a:r>
            <a:r>
              <a:rPr lang="en-GB" dirty="0" smtClean="0"/>
              <a:t> de </a:t>
            </a:r>
            <a:r>
              <a:rPr lang="en-GB" dirty="0" err="1" smtClean="0"/>
              <a:t>configuraciones</a:t>
            </a:r>
            <a:r>
              <a:rPr lang="en-GB" dirty="0" smtClean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1"/>
            <a:ext cx="8191500" cy="4075131"/>
          </a:xfrm>
        </p:spPr>
        <p:txBody>
          <a:bodyPr lIns="90351" tIns="44276" rIns="90351" bIns="44276">
            <a:spAutoFit/>
          </a:bodyPr>
          <a:lstStyle/>
          <a:p>
            <a:pPr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Control </a:t>
            </a:r>
            <a:r>
              <a:rPr lang="en-GB" dirty="0" err="1" smtClean="0"/>
              <a:t>operacional</a:t>
            </a:r>
            <a:r>
              <a:rPr lang="en-GB" dirty="0" smtClean="0"/>
              <a:t> de la red</a:t>
            </a:r>
          </a:p>
          <a:p>
            <a:pPr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Iniciar</a:t>
            </a:r>
            <a:r>
              <a:rPr lang="en-GB" dirty="0" smtClean="0"/>
              <a:t>/</a:t>
            </a:r>
            <a:r>
              <a:rPr lang="en-GB" dirty="0" err="1" smtClean="0"/>
              <a:t>Detener</a:t>
            </a:r>
            <a:r>
              <a:rPr lang="en-GB" dirty="0" smtClean="0"/>
              <a:t> </a:t>
            </a:r>
            <a:r>
              <a:rPr lang="en-GB" dirty="0" err="1" smtClean="0"/>
              <a:t>componentes</a:t>
            </a:r>
            <a:r>
              <a:rPr lang="en-GB" dirty="0" smtClean="0"/>
              <a:t> 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Alterar</a:t>
            </a:r>
            <a:r>
              <a:rPr lang="en-GB" dirty="0" smtClean="0"/>
              <a:t> la </a:t>
            </a:r>
            <a:r>
              <a:rPr lang="en-GB" dirty="0" err="1" smtClean="0"/>
              <a:t>configuración</a:t>
            </a:r>
            <a:r>
              <a:rPr lang="en-GB" dirty="0" smtClean="0"/>
              <a:t> de los </a:t>
            </a:r>
            <a:r>
              <a:rPr lang="en-GB" dirty="0" err="1" smtClean="0"/>
              <a:t>dispositivos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Cargar</a:t>
            </a:r>
            <a:r>
              <a:rPr lang="en-GB" dirty="0" smtClean="0"/>
              <a:t> y </a:t>
            </a:r>
            <a:r>
              <a:rPr lang="en-GB" dirty="0" err="1" smtClean="0"/>
              <a:t>configurar</a:t>
            </a:r>
            <a:r>
              <a:rPr lang="en-GB" dirty="0" smtClean="0"/>
              <a:t> </a:t>
            </a:r>
            <a:r>
              <a:rPr lang="en-GB" dirty="0" err="1" smtClean="0"/>
              <a:t>versiones</a:t>
            </a:r>
            <a:r>
              <a:rPr lang="en-GB" dirty="0" smtClean="0"/>
              <a:t> de </a:t>
            </a:r>
            <a:r>
              <a:rPr lang="en-GB" dirty="0" err="1" smtClean="0"/>
              <a:t>configuraciones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Actualizaciones</a:t>
            </a:r>
            <a:r>
              <a:rPr lang="en-GB" dirty="0" smtClean="0"/>
              <a:t> de Hardware/Software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Métodos</a:t>
            </a:r>
            <a:r>
              <a:rPr lang="en-GB" dirty="0" smtClean="0"/>
              <a:t> de </a:t>
            </a:r>
            <a:r>
              <a:rPr lang="en-GB" dirty="0" err="1" smtClean="0"/>
              <a:t>acceso</a:t>
            </a:r>
            <a:r>
              <a:rPr lang="en-GB" dirty="0" smtClean="0"/>
              <a:t>:</a:t>
            </a:r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SNMP</a:t>
            </a:r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Acceso</a:t>
            </a:r>
            <a:r>
              <a:rPr lang="en-GB" dirty="0" smtClean="0"/>
              <a:t> </a:t>
            </a:r>
            <a:r>
              <a:rPr lang="en-GB" dirty="0" err="1" smtClean="0"/>
              <a:t>fuera</a:t>
            </a:r>
            <a:r>
              <a:rPr lang="en-GB" dirty="0" smtClean="0"/>
              <a:t> de </a:t>
            </a:r>
            <a:r>
              <a:rPr lang="en-GB" dirty="0" err="1" smtClean="0"/>
              <a:t>banda</a:t>
            </a:r>
            <a:r>
              <a:rPr lang="en-GB" dirty="0" smtClean="0"/>
              <a:t> (OOB)</a:t>
            </a:r>
          </a:p>
        </p:txBody>
      </p:sp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Gestión</a:t>
            </a:r>
            <a:r>
              <a:rPr lang="en-GB" dirty="0" smtClean="0"/>
              <a:t> de </a:t>
            </a:r>
            <a:r>
              <a:rPr lang="en-GB" dirty="0" err="1" smtClean="0"/>
              <a:t>configuraciones</a:t>
            </a: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1"/>
            <a:ext cx="8191500" cy="720367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Gestión</a:t>
            </a:r>
            <a:r>
              <a:rPr lang="en-GB" dirty="0" smtClean="0"/>
              <a:t> de </a:t>
            </a:r>
            <a:r>
              <a:rPr lang="en-GB" dirty="0" err="1" smtClean="0"/>
              <a:t>Configuraciones</a:t>
            </a:r>
            <a:endParaRPr lang="en-GB" dirty="0" smtClean="0"/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260351" y="1147764"/>
            <a:ext cx="4250161" cy="4022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91" tIns="46795" rIns="89991" bIns="46795">
            <a:spAutoFit/>
          </a:bodyPr>
          <a:lstStyle/>
          <a:p>
            <a:pPr eaLnBrk="1" hangingPunct="1"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20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Visualización</a:t>
            </a:r>
            <a:r>
              <a:rPr lang="en-GB" sz="20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GB" sz="20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generada</a:t>
            </a:r>
            <a:r>
              <a:rPr lang="en-GB" sz="20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GB" sz="20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via </a:t>
            </a:r>
            <a:r>
              <a:rPr lang="en-GB" sz="20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SNMP</a:t>
            </a:r>
          </a:p>
        </p:txBody>
      </p:sp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1" y="1676400"/>
            <a:ext cx="6629400" cy="480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1"/>
            <a:ext cx="8191500" cy="4552185"/>
          </a:xfrm>
        </p:spPr>
        <p:txBody>
          <a:bodyPr lIns="90351" tIns="44276" rIns="90351" bIns="44276">
            <a:spAutoFit/>
          </a:bodyPr>
          <a:lstStyle/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i="1" dirty="0" err="1" smtClean="0"/>
              <a:t>CiscoWorks</a:t>
            </a:r>
            <a:r>
              <a:rPr lang="en-GB" i="1" dirty="0" smtClean="0"/>
              <a:t> </a:t>
            </a:r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Paquete</a:t>
            </a:r>
            <a:r>
              <a:rPr lang="en-GB" dirty="0" smtClean="0"/>
              <a:t> </a:t>
            </a:r>
            <a:r>
              <a:rPr lang="en-GB" dirty="0" err="1" smtClean="0"/>
              <a:t>comercial</a:t>
            </a:r>
            <a:r>
              <a:rPr lang="en-GB" dirty="0" smtClean="0"/>
              <a:t> </a:t>
            </a:r>
            <a:r>
              <a:rPr lang="en-GB" dirty="0" err="1" smtClean="0"/>
              <a:t>costoso</a:t>
            </a:r>
            <a:endParaRPr lang="en-GB" dirty="0" smtClean="0"/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Solamente</a:t>
            </a:r>
            <a:r>
              <a:rPr lang="en-GB" dirty="0" smtClean="0"/>
              <a:t> </a:t>
            </a:r>
            <a:r>
              <a:rPr lang="en-GB" dirty="0" err="1" smtClean="0"/>
              <a:t>soporta</a:t>
            </a:r>
            <a:r>
              <a:rPr lang="en-GB" dirty="0" smtClean="0"/>
              <a:t> </a:t>
            </a:r>
            <a:r>
              <a:rPr lang="en-GB" dirty="0" err="1" smtClean="0"/>
              <a:t>equipamiento</a:t>
            </a:r>
            <a:r>
              <a:rPr lang="en-GB" dirty="0" smtClean="0"/>
              <a:t> de </a:t>
            </a:r>
            <a:r>
              <a:rPr lang="en-GB" dirty="0" err="1" smtClean="0"/>
              <a:t>marca</a:t>
            </a:r>
            <a:r>
              <a:rPr lang="en-GB" dirty="0" smtClean="0"/>
              <a:t> Cisco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i="1" dirty="0" smtClean="0"/>
              <a:t>RANCID</a:t>
            </a:r>
            <a:r>
              <a:rPr lang="en-GB" dirty="0" smtClean="0"/>
              <a:t> (</a:t>
            </a:r>
            <a:r>
              <a:rPr lang="en-GB" dirty="0" smtClean="0">
                <a:solidFill>
                  <a:srgbClr val="FF0000"/>
                </a:solidFill>
                <a:hlinkClick r:id="rId3"/>
              </a:rPr>
              <a:t>http://www.shrubbery.net/rancid</a:t>
            </a:r>
            <a:r>
              <a:rPr lang="en-GB" dirty="0" smtClean="0"/>
              <a:t>)</a:t>
            </a:r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Utiliza</a:t>
            </a:r>
            <a:r>
              <a:rPr lang="en-GB" dirty="0" smtClean="0"/>
              <a:t> Subversion o CVS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mantener</a:t>
            </a:r>
            <a:r>
              <a:rPr lang="en-GB" dirty="0" smtClean="0"/>
              <a:t> un </a:t>
            </a:r>
            <a:r>
              <a:rPr lang="en-GB" dirty="0" err="1" smtClean="0"/>
              <a:t>repositorio</a:t>
            </a:r>
            <a:r>
              <a:rPr lang="en-GB" dirty="0" smtClean="0"/>
              <a:t> con </a:t>
            </a:r>
            <a:r>
              <a:rPr lang="en-GB" dirty="0" err="1" smtClean="0"/>
              <a:t>registros</a:t>
            </a:r>
            <a:r>
              <a:rPr lang="en-GB" dirty="0" smtClean="0"/>
              <a:t> de </a:t>
            </a:r>
            <a:r>
              <a:rPr lang="en-GB" dirty="0" err="1" smtClean="0"/>
              <a:t>cada</a:t>
            </a:r>
            <a:r>
              <a:rPr lang="en-GB" dirty="0" smtClean="0"/>
              <a:t> </a:t>
            </a:r>
            <a:r>
              <a:rPr lang="en-GB" dirty="0" err="1" smtClean="0"/>
              <a:t>cambio</a:t>
            </a:r>
            <a:endParaRPr lang="en-GB" dirty="0" smtClean="0"/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Funciona</a:t>
            </a:r>
            <a:r>
              <a:rPr lang="en-GB" dirty="0" smtClean="0"/>
              <a:t> con </a:t>
            </a:r>
            <a:r>
              <a:rPr lang="en-GB" dirty="0" err="1" smtClean="0"/>
              <a:t>las</a:t>
            </a:r>
            <a:r>
              <a:rPr lang="en-GB" dirty="0" smtClean="0"/>
              <a:t> </a:t>
            </a:r>
            <a:r>
              <a:rPr lang="en-GB" dirty="0" err="1" smtClean="0"/>
              <a:t>marcas</a:t>
            </a:r>
            <a:r>
              <a:rPr lang="en-GB" dirty="0" smtClean="0"/>
              <a:t> de </a:t>
            </a:r>
            <a:r>
              <a:rPr lang="en-GB" dirty="0" err="1" smtClean="0"/>
              <a:t>equipos</a:t>
            </a:r>
            <a:r>
              <a:rPr lang="en-GB" dirty="0" smtClean="0"/>
              <a:t> </a:t>
            </a:r>
            <a:r>
              <a:rPr lang="en-GB" dirty="0" err="1" smtClean="0"/>
              <a:t>más</a:t>
            </a:r>
            <a:r>
              <a:rPr lang="en-GB" dirty="0" smtClean="0"/>
              <a:t> </a:t>
            </a:r>
            <a:r>
              <a:rPr lang="en-GB" dirty="0" err="1" smtClean="0"/>
              <a:t>conocidas</a:t>
            </a:r>
            <a:endParaRPr lang="en-GB" dirty="0" smtClean="0"/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Puede</a:t>
            </a:r>
            <a:r>
              <a:rPr lang="en-GB" dirty="0" smtClean="0"/>
              <a:t> </a:t>
            </a:r>
            <a:r>
              <a:rPr lang="en-GB" dirty="0" err="1" smtClean="0"/>
              <a:t>utilizarse</a:t>
            </a:r>
            <a:r>
              <a:rPr lang="en-GB" dirty="0" smtClean="0"/>
              <a:t> con un </a:t>
            </a:r>
            <a:r>
              <a:rPr lang="en-GB" i="1" dirty="0" smtClean="0"/>
              <a:t>front-end</a:t>
            </a:r>
            <a:r>
              <a:rPr lang="en-GB" dirty="0" smtClean="0"/>
              <a:t> web</a:t>
            </a:r>
          </a:p>
          <a:p>
            <a:pPr lvl="3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http://www.freebsd.org/projects/cvsweb.html</a:t>
            </a:r>
          </a:p>
          <a:p>
            <a:pPr lvl="1"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</p:txBody>
      </p:sp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1228190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3200" dirty="0" err="1" smtClean="0"/>
              <a:t>Gestión</a:t>
            </a:r>
            <a:r>
              <a:rPr lang="en-GB" sz="3200" dirty="0" smtClean="0"/>
              <a:t> de </a:t>
            </a:r>
            <a:r>
              <a:rPr lang="en-GB" sz="3200" dirty="0" err="1" smtClean="0"/>
              <a:t>Configuraciones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2000" dirty="0" err="1" smtClean="0"/>
              <a:t>Herramientas</a:t>
            </a:r>
            <a:r>
              <a:rPr lang="en-GB" sz="2000" dirty="0" smtClean="0"/>
              <a:t> </a:t>
            </a:r>
            <a:r>
              <a:rPr lang="en-GB" sz="2000" dirty="0" err="1" smtClean="0"/>
              <a:t>para</a:t>
            </a:r>
            <a:r>
              <a:rPr lang="en-GB" sz="2000" dirty="0" smtClean="0"/>
              <a:t> </a:t>
            </a:r>
            <a:r>
              <a:rPr lang="en-GB" sz="2000" dirty="0" err="1" smtClean="0"/>
              <a:t>controlar</a:t>
            </a:r>
            <a:r>
              <a:rPr lang="en-GB" sz="2000" dirty="0" smtClean="0"/>
              <a:t> y </a:t>
            </a:r>
            <a:r>
              <a:rPr lang="en-GB" sz="2000" dirty="0" err="1" smtClean="0"/>
              <a:t>administrar</a:t>
            </a:r>
            <a:r>
              <a:rPr lang="en-GB" sz="2000" dirty="0" smtClean="0"/>
              <a:t> </a:t>
            </a:r>
            <a:r>
              <a:rPr lang="en-GB" sz="2000" dirty="0" err="1" smtClean="0"/>
              <a:t>configuraciones</a:t>
            </a:r>
            <a:r>
              <a:rPr lang="en-GB" sz="2000" dirty="0" smtClean="0"/>
              <a:t> de </a:t>
            </a:r>
            <a:r>
              <a:rPr lang="en-GB" sz="2000" dirty="0" err="1" smtClean="0"/>
              <a:t>equipos</a:t>
            </a:r>
            <a:endParaRPr lang="en-GB" sz="32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1"/>
            <a:ext cx="8191500" cy="3603199"/>
          </a:xfrm>
        </p:spPr>
        <p:txBody>
          <a:bodyPr lIns="90351" tIns="44276" rIns="90351" bIns="44276">
            <a:spAutoFit/>
          </a:bodyPr>
          <a:lstStyle/>
          <a:p>
            <a:pPr>
              <a:spcBef>
                <a:spcPts val="700"/>
              </a:spcBef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b="1" dirty="0" err="1" smtClean="0">
                <a:latin typeface="Arial" charset="0"/>
              </a:rPr>
              <a:t>Objetivo</a:t>
            </a:r>
            <a:r>
              <a:rPr lang="en-GB" sz="2800" b="1" dirty="0" smtClean="0">
                <a:latin typeface="Arial" charset="0"/>
              </a:rPr>
              <a:t>: </a:t>
            </a:r>
            <a:r>
              <a:rPr lang="en-GB" sz="2000" b="1" dirty="0" err="1" smtClean="0">
                <a:latin typeface="Arial" charset="0"/>
              </a:rPr>
              <a:t>Garantizar</a:t>
            </a:r>
            <a:r>
              <a:rPr lang="en-GB" sz="2000" b="1" dirty="0" smtClean="0">
                <a:latin typeface="Arial" charset="0"/>
              </a:rPr>
              <a:t> un </a:t>
            </a:r>
            <a:r>
              <a:rPr lang="en-GB" sz="2000" b="1" dirty="0" err="1" smtClean="0">
                <a:latin typeface="Arial" charset="0"/>
              </a:rPr>
              <a:t>nivel</a:t>
            </a:r>
            <a:r>
              <a:rPr lang="en-GB" sz="2000" b="1" dirty="0" smtClean="0">
                <a:latin typeface="Arial" charset="0"/>
              </a:rPr>
              <a:t> de </a:t>
            </a:r>
            <a:r>
              <a:rPr lang="en-GB" sz="2000" b="1" dirty="0" err="1" smtClean="0">
                <a:latin typeface="Arial" charset="0"/>
              </a:rPr>
              <a:t>rendimiento</a:t>
            </a:r>
            <a:r>
              <a:rPr lang="en-GB" sz="2000" b="1" dirty="0" smtClean="0">
                <a:latin typeface="Arial" charset="0"/>
              </a:rPr>
              <a:t> </a:t>
            </a:r>
            <a:r>
              <a:rPr lang="en-GB" sz="2000" b="1" dirty="0" err="1" smtClean="0">
                <a:latin typeface="Arial" charset="0"/>
              </a:rPr>
              <a:t>consistente</a:t>
            </a:r>
            <a:endParaRPr lang="en-GB" sz="2000" b="1" dirty="0" smtClean="0">
              <a:latin typeface="Arial" charset="0"/>
            </a:endParaRPr>
          </a:p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Colección</a:t>
            </a:r>
            <a:r>
              <a:rPr lang="en-GB" sz="2000" dirty="0" smtClean="0"/>
              <a:t> de </a:t>
            </a:r>
            <a:r>
              <a:rPr lang="en-GB" sz="2000" dirty="0" err="1" smtClean="0"/>
              <a:t>datos</a:t>
            </a:r>
            <a:endParaRPr lang="en-GB" sz="2000" dirty="0" smtClean="0"/>
          </a:p>
          <a:p>
            <a:pPr lvl="2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Estadísticas</a:t>
            </a:r>
            <a:r>
              <a:rPr lang="en-GB" sz="1600" dirty="0" smtClean="0"/>
              <a:t> de interfaces</a:t>
            </a:r>
          </a:p>
          <a:p>
            <a:pPr lvl="2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Tráfico</a:t>
            </a:r>
            <a:endParaRPr lang="en-GB" sz="1600" dirty="0" smtClean="0"/>
          </a:p>
          <a:p>
            <a:pPr lvl="2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Tasas</a:t>
            </a:r>
            <a:r>
              <a:rPr lang="en-GB" sz="1600" dirty="0" smtClean="0"/>
              <a:t> de error</a:t>
            </a:r>
          </a:p>
          <a:p>
            <a:pPr lvl="2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Utilización</a:t>
            </a:r>
            <a:r>
              <a:rPr lang="en-GB" sz="1600" dirty="0" smtClean="0"/>
              <a:t> del canal y/o </a:t>
            </a:r>
            <a:r>
              <a:rPr lang="en-GB" sz="1600" dirty="0" err="1" smtClean="0"/>
              <a:t>dispositivo</a:t>
            </a:r>
            <a:endParaRPr lang="en-GB" sz="1600" dirty="0" smtClean="0"/>
          </a:p>
          <a:p>
            <a:pPr lvl="2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Disponibilidad</a:t>
            </a:r>
            <a:r>
              <a:rPr lang="en-GB" sz="1600" dirty="0" smtClean="0"/>
              <a:t> </a:t>
            </a:r>
          </a:p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Análisis</a:t>
            </a:r>
            <a:r>
              <a:rPr lang="en-GB" sz="2000" dirty="0" smtClean="0"/>
              <a:t> de </a:t>
            </a:r>
            <a:r>
              <a:rPr lang="en-GB" sz="2000" dirty="0" err="1" smtClean="0"/>
              <a:t>datos</a:t>
            </a:r>
            <a:r>
              <a:rPr lang="en-GB" sz="2000" dirty="0" smtClean="0"/>
              <a:t> </a:t>
            </a:r>
            <a:r>
              <a:rPr lang="en-GB" sz="2000" dirty="0" err="1" smtClean="0"/>
              <a:t>para</a:t>
            </a:r>
            <a:r>
              <a:rPr lang="en-GB" sz="2000" dirty="0" smtClean="0"/>
              <a:t> </a:t>
            </a:r>
            <a:r>
              <a:rPr lang="en-GB" sz="2000" dirty="0" err="1" smtClean="0"/>
              <a:t>mediciones</a:t>
            </a:r>
            <a:r>
              <a:rPr lang="en-GB" sz="2000" dirty="0" smtClean="0"/>
              <a:t> y </a:t>
            </a:r>
            <a:r>
              <a:rPr lang="en-GB" sz="2000" dirty="0" err="1" smtClean="0"/>
              <a:t>pronósticos</a:t>
            </a:r>
            <a:endParaRPr lang="en-GB" sz="2000" dirty="0" smtClean="0"/>
          </a:p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Establecimiento</a:t>
            </a:r>
            <a:r>
              <a:rPr lang="en-GB" sz="2000" dirty="0" smtClean="0"/>
              <a:t> de </a:t>
            </a:r>
            <a:r>
              <a:rPr lang="en-GB" sz="2000" dirty="0" err="1" smtClean="0"/>
              <a:t>niveles</a:t>
            </a:r>
            <a:r>
              <a:rPr lang="en-GB" sz="2000" dirty="0" smtClean="0"/>
              <a:t> </a:t>
            </a:r>
            <a:r>
              <a:rPr lang="en-GB" sz="2000" dirty="0" err="1" smtClean="0"/>
              <a:t>límite</a:t>
            </a:r>
            <a:r>
              <a:rPr lang="en-GB" sz="2000" dirty="0" smtClean="0"/>
              <a:t> de </a:t>
            </a:r>
            <a:r>
              <a:rPr lang="en-GB" sz="2000" dirty="0" err="1" smtClean="0"/>
              <a:t>rendimiento</a:t>
            </a:r>
            <a:endParaRPr lang="en-GB" sz="2000" dirty="0" smtClean="0"/>
          </a:p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Planificación</a:t>
            </a:r>
            <a:r>
              <a:rPr lang="en-GB" sz="2000" dirty="0" smtClean="0"/>
              <a:t> de la </a:t>
            </a:r>
            <a:r>
              <a:rPr lang="en-GB" sz="2000" dirty="0" err="1" smtClean="0"/>
              <a:t>capacidad</a:t>
            </a:r>
            <a:r>
              <a:rPr lang="en-GB" sz="2000" dirty="0" smtClean="0"/>
              <a:t> e </a:t>
            </a:r>
            <a:r>
              <a:rPr lang="en-GB" sz="2000" dirty="0" err="1" smtClean="0"/>
              <a:t>instalaciones</a:t>
            </a:r>
            <a:endParaRPr lang="en-GB" sz="2000" dirty="0" smtClean="0"/>
          </a:p>
        </p:txBody>
      </p:sp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Gestión</a:t>
            </a:r>
            <a:r>
              <a:rPr lang="en-GB" dirty="0" smtClean="0"/>
              <a:t> del </a:t>
            </a:r>
            <a:r>
              <a:rPr lang="en-GB" dirty="0" err="1" smtClean="0"/>
              <a:t>Rendimiento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2482" y="256347"/>
            <a:ext cx="7807680" cy="1143480"/>
          </a:xfrm>
          <a:prstGeom prst="rect">
            <a:avLst/>
          </a:prstGeom>
          <a:noFill/>
          <a:ln/>
        </p:spPr>
        <p:txBody>
          <a:bodyPr lIns="0" tIns="0" rIns="0" bIns="0" anchor="ctr">
            <a:normAutofit/>
          </a:bodyPr>
          <a:lstStyle/>
          <a:p>
            <a:pPr>
              <a:lnSpc>
                <a:spcPct val="98000"/>
              </a:lnSpc>
              <a:tabLst>
                <a:tab pos="0" algn="l"/>
                <a:tab pos="406044" algn="l"/>
                <a:tab pos="813528" algn="l"/>
                <a:tab pos="1221011" algn="l"/>
                <a:tab pos="1628495" algn="l"/>
                <a:tab pos="2035979" algn="l"/>
                <a:tab pos="2443463" algn="l"/>
                <a:tab pos="2850946" algn="l"/>
                <a:tab pos="3258431" algn="l"/>
                <a:tab pos="3665914" algn="l"/>
                <a:tab pos="4073399" algn="l"/>
                <a:tab pos="4480882" algn="l"/>
                <a:tab pos="4888366" algn="l"/>
                <a:tab pos="5295849" algn="l"/>
                <a:tab pos="5703334" algn="l"/>
                <a:tab pos="6110816" algn="l"/>
                <a:tab pos="6518301" algn="l"/>
                <a:tab pos="6925784" algn="l"/>
                <a:tab pos="7333269" algn="l"/>
                <a:tab pos="7740751" algn="l"/>
                <a:tab pos="8148236" algn="l"/>
              </a:tabLst>
            </a:pPr>
            <a:r>
              <a:rPr lang="en-GB" sz="3300" dirty="0" err="1" smtClean="0"/>
              <a:t>Introducción</a:t>
            </a:r>
            <a:r>
              <a:rPr lang="en-GB" sz="3300" dirty="0" smtClean="0"/>
              <a:t> a la </a:t>
            </a:r>
            <a:r>
              <a:rPr lang="en-GB" sz="3300" dirty="0" err="1" smtClean="0"/>
              <a:t>Gestión</a:t>
            </a:r>
            <a:r>
              <a:rPr lang="en-GB" sz="3300" dirty="0" smtClean="0"/>
              <a:t> de </a:t>
            </a:r>
            <a:r>
              <a:rPr lang="en-GB" sz="3300" dirty="0" err="1" smtClean="0"/>
              <a:t>Redes</a:t>
            </a:r>
            <a:endParaRPr lang="en-GB" sz="3300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621612"/>
            <a:ext cx="7957440" cy="4571040"/>
          </a:xfrm>
          <a:ln/>
        </p:spPr>
        <p:txBody>
          <a:bodyPr tIns="10970"/>
          <a:lstStyle/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r>
              <a:rPr lang="en-GB" sz="2400" dirty="0" err="1" smtClean="0">
                <a:solidFill>
                  <a:srgbClr val="333333"/>
                </a:solidFill>
                <a:latin typeface="Utopia" pitchFamily="16" charset="0"/>
              </a:rPr>
              <a:t>Preparado</a:t>
            </a:r>
            <a:r>
              <a:rPr lang="en-GB" sz="2400" dirty="0" smtClean="0">
                <a:solidFill>
                  <a:srgbClr val="333333"/>
                </a:solidFill>
                <a:latin typeface="Utopia" pitchFamily="16" charset="0"/>
              </a:rPr>
              <a:t>  con </a:t>
            </a:r>
            <a:r>
              <a:rPr lang="en-GB" sz="2400" dirty="0" err="1" smtClean="0">
                <a:solidFill>
                  <a:srgbClr val="333333"/>
                </a:solidFill>
                <a:latin typeface="Utopia" pitchFamily="16" charset="0"/>
              </a:rPr>
              <a:t>materiales</a:t>
            </a:r>
            <a:r>
              <a:rPr lang="en-GB" sz="2400" dirty="0" smtClean="0">
                <a:solidFill>
                  <a:srgbClr val="333333"/>
                </a:solidFill>
                <a:latin typeface="Utopia" pitchFamily="16" charset="0"/>
              </a:rPr>
              <a:t> de:</a:t>
            </a: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endParaRPr lang="en-GB" sz="1800" dirty="0" smtClean="0">
              <a:solidFill>
                <a:srgbClr val="333333"/>
              </a:solidFill>
              <a:latin typeface="Utopia" pitchFamily="16" charset="0"/>
            </a:endParaRP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r>
              <a:rPr lang="en-GB" sz="2200" i="1" dirty="0" smtClean="0">
                <a:solidFill>
                  <a:srgbClr val="000000"/>
                </a:solidFill>
                <a:latin typeface="Utopia" pitchFamily="16" charset="0"/>
              </a:rPr>
              <a:t>Carlos Vicente/</a:t>
            </a: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r>
              <a:rPr lang="en-GB" sz="2200" i="1" dirty="0" smtClean="0">
                <a:solidFill>
                  <a:srgbClr val="000000"/>
                </a:solidFill>
                <a:latin typeface="Utopia" pitchFamily="16" charset="0"/>
              </a:rPr>
              <a:t>University of Oregon  </a:t>
            </a: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endParaRPr lang="en-GB" sz="2200" i="1" dirty="0" smtClean="0">
              <a:solidFill>
                <a:srgbClr val="000000"/>
              </a:solidFill>
              <a:latin typeface="Utopia" pitchFamily="16" charset="0"/>
            </a:endParaRP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r>
              <a:rPr lang="en-GB" sz="2200" i="1" dirty="0" smtClean="0">
                <a:solidFill>
                  <a:srgbClr val="000000"/>
                </a:solidFill>
                <a:latin typeface="Utopia" pitchFamily="16" charset="0"/>
              </a:rPr>
              <a:t> Hervey Allen</a:t>
            </a: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r>
              <a:rPr lang="en-GB" sz="2200" i="1" dirty="0" smtClean="0">
                <a:solidFill>
                  <a:srgbClr val="000000"/>
                </a:solidFill>
                <a:latin typeface="Utopia" pitchFamily="16" charset="0"/>
                <a:hlinkClick r:id="rId3"/>
              </a:rPr>
              <a:t>      hervey@nsrc.org</a:t>
            </a:r>
            <a:endParaRPr lang="en-GB" sz="2200" i="1" dirty="0" smtClean="0">
              <a:solidFill>
                <a:srgbClr val="000000"/>
              </a:solidFill>
              <a:latin typeface="Utopia" pitchFamily="16" charset="0"/>
            </a:endParaRP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endParaRPr lang="en-GB" sz="2200" i="1" dirty="0" smtClean="0">
              <a:solidFill>
                <a:srgbClr val="000000"/>
              </a:solidFill>
              <a:latin typeface="Utopia" pitchFamily="16" charset="0"/>
            </a:endParaRP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endParaRPr lang="en-GB" sz="2200" i="1" dirty="0" smtClean="0">
              <a:solidFill>
                <a:srgbClr val="000000"/>
              </a:solidFill>
              <a:latin typeface="Utopia" pitchFamily="16" charset="0"/>
            </a:endParaRP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r>
              <a:rPr lang="en-GB" sz="2200" i="1" dirty="0" smtClean="0">
                <a:solidFill>
                  <a:srgbClr val="000000"/>
                </a:solidFill>
                <a:latin typeface="Utopia" pitchFamily="16" charset="0"/>
              </a:rPr>
              <a:t>Carlos </a:t>
            </a:r>
            <a:r>
              <a:rPr lang="en-GB" sz="2200" i="1" dirty="0" err="1" smtClean="0">
                <a:solidFill>
                  <a:srgbClr val="000000"/>
                </a:solidFill>
                <a:latin typeface="Utopia" pitchFamily="16" charset="0"/>
              </a:rPr>
              <a:t>Armas</a:t>
            </a:r>
            <a:endParaRPr lang="en-GB" sz="2200" i="1" dirty="0" smtClean="0">
              <a:solidFill>
                <a:srgbClr val="000000"/>
              </a:solidFill>
              <a:latin typeface="Utopia" pitchFamily="16" charset="0"/>
            </a:endParaRP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r>
              <a:rPr lang="en-GB" sz="1800" i="1" dirty="0" smtClean="0">
                <a:solidFill>
                  <a:srgbClr val="000000"/>
                </a:solidFill>
                <a:latin typeface="Utopia" pitchFamily="16" charset="0"/>
                <a:hlinkClick r:id="rId3"/>
              </a:rPr>
              <a:t>carmas@roundtripnetworks.com</a:t>
            </a:r>
          </a:p>
          <a:p>
            <a:pPr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endParaRPr lang="en-GB" sz="2200" i="1" dirty="0">
              <a:solidFill>
                <a:srgbClr val="000000"/>
              </a:solidFill>
              <a:latin typeface="Utopia" pitchFamily="16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3810000"/>
            <a:ext cx="3505200" cy="9286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65120" y="6401474"/>
            <a:ext cx="1347840" cy="3485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6" name="Picture 5" descr="RTNLogoGreyWe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62400" y="5257800"/>
            <a:ext cx="3352800" cy="525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1"/>
            <a:ext cx="8191500" cy="4695814"/>
          </a:xfrm>
        </p:spPr>
        <p:txBody>
          <a:bodyPr wrap="square" lIns="90351" tIns="44276" rIns="90351" bIns="44276">
            <a:spAutoFit/>
          </a:bodyPr>
          <a:lstStyle/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Para 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colectar</a:t>
            </a:r>
            <a:r>
              <a:rPr lang="en-GB" dirty="0" smtClean="0"/>
              <a:t> </a:t>
            </a:r>
            <a:r>
              <a:rPr lang="en-GB" dirty="0" err="1" smtClean="0"/>
              <a:t>estadísticas</a:t>
            </a:r>
            <a:r>
              <a:rPr lang="en-GB" dirty="0" smtClean="0"/>
              <a:t>?</a:t>
            </a:r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Contabilidad</a:t>
            </a:r>
            <a:endParaRPr lang="en-GB" dirty="0" smtClean="0"/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Resolución</a:t>
            </a:r>
            <a:r>
              <a:rPr lang="en-GB" dirty="0" smtClean="0"/>
              <a:t> de </a:t>
            </a:r>
            <a:r>
              <a:rPr lang="en-GB" dirty="0" err="1" smtClean="0"/>
              <a:t>problemas</a:t>
            </a:r>
            <a:endParaRPr lang="en-GB" dirty="0" smtClean="0"/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Pronósticos</a:t>
            </a:r>
            <a:r>
              <a:rPr lang="en-GB" dirty="0" smtClean="0"/>
              <a:t> a largo </a:t>
            </a:r>
            <a:r>
              <a:rPr lang="en-GB" dirty="0" err="1" smtClean="0"/>
              <a:t>plazo</a:t>
            </a:r>
            <a:r>
              <a:rPr lang="en-GB" dirty="0" smtClean="0"/>
              <a:t>, y </a:t>
            </a:r>
            <a:r>
              <a:rPr lang="en-GB" dirty="0" err="1" smtClean="0"/>
              <a:t>planificación</a:t>
            </a:r>
            <a:r>
              <a:rPr lang="en-GB" dirty="0" smtClean="0"/>
              <a:t> de </a:t>
            </a:r>
            <a:r>
              <a:rPr lang="en-GB" dirty="0" err="1" smtClean="0"/>
              <a:t>capacidad</a:t>
            </a:r>
            <a:endParaRPr lang="en-GB" dirty="0" smtClean="0"/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Tipos</a:t>
            </a:r>
            <a:r>
              <a:rPr lang="en-GB" dirty="0" smtClean="0"/>
              <a:t> de </a:t>
            </a:r>
            <a:r>
              <a:rPr lang="en-GB" dirty="0" err="1" smtClean="0"/>
              <a:t>mediciones</a:t>
            </a:r>
            <a:r>
              <a:rPr lang="en-GB" dirty="0" smtClean="0"/>
              <a:t>: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Activas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Pasivas</a:t>
            </a:r>
            <a:endParaRPr lang="en-GB" dirty="0" smtClean="0"/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Las </a:t>
            </a:r>
            <a:r>
              <a:rPr lang="en-GB" dirty="0" err="1" smtClean="0"/>
              <a:t>herramientas</a:t>
            </a:r>
            <a:r>
              <a:rPr lang="en-GB" dirty="0" smtClean="0"/>
              <a:t> de </a:t>
            </a:r>
            <a:r>
              <a:rPr lang="en-GB" dirty="0" err="1" smtClean="0"/>
              <a:t>gestión</a:t>
            </a:r>
            <a:r>
              <a:rPr lang="en-GB" dirty="0" smtClean="0"/>
              <a:t> </a:t>
            </a:r>
            <a:r>
              <a:rPr lang="en-GB" dirty="0" err="1" smtClean="0"/>
              <a:t>suelen</a:t>
            </a:r>
            <a:r>
              <a:rPr lang="en-GB" dirty="0" smtClean="0"/>
              <a:t> </a:t>
            </a:r>
            <a:r>
              <a:rPr lang="en-GB" dirty="0" err="1" smtClean="0"/>
              <a:t>tener</a:t>
            </a:r>
            <a:r>
              <a:rPr lang="en-GB" dirty="0" smtClean="0"/>
              <a:t> </a:t>
            </a:r>
            <a:r>
              <a:rPr lang="en-GB" dirty="0" err="1" smtClean="0"/>
              <a:t>funciones</a:t>
            </a:r>
            <a:r>
              <a:rPr lang="en-GB" dirty="0" smtClean="0"/>
              <a:t> de </a:t>
            </a:r>
            <a:r>
              <a:rPr lang="en-GB" dirty="0" err="1" smtClean="0"/>
              <a:t>análisis</a:t>
            </a:r>
            <a:r>
              <a:rPr lang="en-GB" dirty="0" smtClean="0"/>
              <a:t> </a:t>
            </a:r>
            <a:r>
              <a:rPr lang="en-GB" dirty="0" err="1" smtClean="0"/>
              <a:t>estadístico</a:t>
            </a:r>
            <a:endParaRPr lang="en-GB" dirty="0" smtClean="0"/>
          </a:p>
        </p:txBody>
      </p:sp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533400" y="381001"/>
            <a:ext cx="8191500" cy="581859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3200" dirty="0" err="1" smtClean="0"/>
              <a:t>Importancia</a:t>
            </a:r>
            <a:r>
              <a:rPr lang="en-GB" sz="3200" dirty="0" smtClean="0"/>
              <a:t> de </a:t>
            </a:r>
            <a:r>
              <a:rPr lang="en-GB" sz="3200" dirty="0" err="1" smtClean="0"/>
              <a:t>las</a:t>
            </a:r>
            <a:r>
              <a:rPr lang="en-GB" sz="3200" dirty="0" smtClean="0"/>
              <a:t> </a:t>
            </a:r>
            <a:r>
              <a:rPr lang="en-GB" sz="3200" dirty="0" err="1" smtClean="0"/>
              <a:t>estadísticas</a:t>
            </a:r>
            <a:r>
              <a:rPr lang="en-GB" sz="3200" dirty="0" smtClean="0"/>
              <a:t> de red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MRTG</a:t>
            </a:r>
          </a:p>
        </p:txBody>
      </p:sp>
      <p:pic>
        <p:nvPicPr>
          <p:cNvPr id="102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352800"/>
            <a:ext cx="8229600" cy="2516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2000" y="1600201"/>
            <a:ext cx="7779694" cy="453329"/>
          </a:xfrm>
          <a:prstGeom prst="rect">
            <a:avLst/>
          </a:prstGeom>
          <a:noFill/>
        </p:spPr>
        <p:txBody>
          <a:bodyPr wrap="none" lIns="91430" tIns="45715" rIns="91430" bIns="45715" rtlCol="0">
            <a:spAutoFit/>
          </a:bodyPr>
          <a:lstStyle/>
          <a:p>
            <a:r>
              <a:rPr lang="en-US" dirty="0" err="1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Herramienta</a:t>
            </a:r>
            <a:r>
              <a:rPr lang="en-US" dirty="0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colección</a:t>
            </a:r>
            <a:r>
              <a:rPr lang="en-US" dirty="0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 y </a:t>
            </a:r>
            <a:r>
              <a:rPr lang="en-US" dirty="0" err="1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visualización</a:t>
            </a:r>
            <a:r>
              <a:rPr lang="en-US" dirty="0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tráfico</a:t>
            </a:r>
            <a:endParaRPr lang="en-US" dirty="0">
              <a:solidFill>
                <a:schemeClr val="tx1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0"/>
            <a:ext cx="8191500" cy="3586664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Round Robin Database</a:t>
            </a:r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Creado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el </a:t>
            </a:r>
            <a:r>
              <a:rPr lang="en-GB" dirty="0" err="1" smtClean="0"/>
              <a:t>mismo</a:t>
            </a:r>
            <a:r>
              <a:rPr lang="en-GB" dirty="0" smtClean="0"/>
              <a:t> </a:t>
            </a:r>
            <a:r>
              <a:rPr lang="en-GB" dirty="0" err="1" smtClean="0"/>
              <a:t>autor</a:t>
            </a:r>
            <a:r>
              <a:rPr lang="en-GB" dirty="0" smtClean="0"/>
              <a:t> de MRTG</a:t>
            </a:r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Optimizado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más</a:t>
            </a:r>
            <a:r>
              <a:rPr lang="en-GB" dirty="0" smtClean="0"/>
              <a:t> </a:t>
            </a:r>
            <a:r>
              <a:rPr lang="en-GB" dirty="0" err="1" smtClean="0"/>
              <a:t>flexibilidad</a:t>
            </a:r>
            <a:r>
              <a:rPr lang="en-GB" dirty="0" smtClean="0"/>
              <a:t>, </a:t>
            </a:r>
            <a:r>
              <a:rPr lang="en-GB" dirty="0" err="1" smtClean="0"/>
              <a:t>granularidad</a:t>
            </a:r>
            <a:r>
              <a:rPr lang="en-GB" dirty="0" smtClean="0"/>
              <a:t> y control del </a:t>
            </a:r>
            <a:r>
              <a:rPr lang="en-GB" dirty="0" err="1" smtClean="0"/>
              <a:t>espacio</a:t>
            </a:r>
            <a:r>
              <a:rPr lang="en-GB" dirty="0" smtClean="0"/>
              <a:t> de </a:t>
            </a:r>
            <a:r>
              <a:rPr lang="en-GB" dirty="0" err="1" smtClean="0"/>
              <a:t>almacenamiento</a:t>
            </a:r>
            <a:r>
              <a:rPr lang="en-GB" dirty="0" smtClean="0"/>
              <a:t> </a:t>
            </a:r>
            <a:r>
              <a:rPr lang="en-GB" dirty="0" err="1" smtClean="0"/>
              <a:t>requerido</a:t>
            </a: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Contiene</a:t>
            </a:r>
            <a:r>
              <a:rPr lang="en-GB" dirty="0" smtClean="0"/>
              <a:t>:</a:t>
            </a:r>
          </a:p>
          <a:p>
            <a:pPr lvl="2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El </a:t>
            </a:r>
            <a:r>
              <a:rPr lang="en-GB" dirty="0" err="1" smtClean="0"/>
              <a:t>formato</a:t>
            </a:r>
            <a:r>
              <a:rPr lang="en-GB" dirty="0" smtClean="0"/>
              <a:t> de la base de </a:t>
            </a:r>
            <a:r>
              <a:rPr lang="en-GB" dirty="0" err="1" smtClean="0"/>
              <a:t>datos</a:t>
            </a:r>
            <a:r>
              <a:rPr lang="en-GB" dirty="0" smtClean="0"/>
              <a:t> </a:t>
            </a:r>
          </a:p>
          <a:p>
            <a:pPr lvl="2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Herramientas</a:t>
            </a:r>
            <a:r>
              <a:rPr lang="en-GB" dirty="0" smtClean="0"/>
              <a:t> </a:t>
            </a:r>
            <a:r>
              <a:rPr lang="en-GB" dirty="0" err="1" smtClean="0"/>
              <a:t>básicas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manipular</a:t>
            </a:r>
            <a:r>
              <a:rPr lang="en-GB" dirty="0" smtClean="0"/>
              <a:t> la BD</a:t>
            </a:r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Necesita</a:t>
            </a:r>
            <a:r>
              <a:rPr lang="en-GB" dirty="0" smtClean="0"/>
              <a:t> un </a:t>
            </a:r>
            <a:r>
              <a:rPr lang="en-GB" i="1" dirty="0" smtClean="0"/>
              <a:t>front-end</a:t>
            </a:r>
          </a:p>
          <a:p>
            <a:pPr lvl="2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Colección</a:t>
            </a:r>
            <a:r>
              <a:rPr lang="en-GB" dirty="0" smtClean="0"/>
              <a:t> de </a:t>
            </a:r>
            <a:r>
              <a:rPr lang="en-GB" dirty="0" err="1" smtClean="0"/>
              <a:t>datos</a:t>
            </a:r>
            <a:endParaRPr lang="en-GB" dirty="0" smtClean="0"/>
          </a:p>
          <a:p>
            <a:pPr lvl="2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Presentación</a:t>
            </a:r>
            <a:r>
              <a:rPr lang="en-GB" dirty="0" smtClean="0"/>
              <a:t> de la </a:t>
            </a:r>
            <a:r>
              <a:rPr lang="en-GB" dirty="0" err="1" smtClean="0"/>
              <a:t>información</a:t>
            </a:r>
            <a:endParaRPr lang="en-GB" dirty="0" smtClean="0"/>
          </a:p>
        </p:txBody>
      </p:sp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RRD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143001"/>
            <a:ext cx="8191500" cy="1297440"/>
          </a:xfrm>
        </p:spPr>
        <p:txBody>
          <a:bodyPr lIns="90351" tIns="44276" rIns="90351" bIns="44276">
            <a:spAutoFit/>
          </a:bodyPr>
          <a:lstStyle/>
          <a:p>
            <a:pPr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smtClean="0"/>
              <a:t>Cricket (</a:t>
            </a:r>
            <a:r>
              <a:rPr lang="en-GB" sz="1600" dirty="0" smtClean="0">
                <a:solidFill>
                  <a:srgbClr val="FF0000"/>
                </a:solidFill>
              </a:rPr>
              <a:t>cricket.sourceforge.net</a:t>
            </a:r>
            <a:r>
              <a:rPr lang="en-GB" sz="1600" dirty="0" smtClean="0"/>
              <a:t>)</a:t>
            </a:r>
          </a:p>
          <a:p>
            <a:pPr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Netviewer</a:t>
            </a:r>
            <a:r>
              <a:rPr lang="en-GB" sz="1600" dirty="0" smtClean="0"/>
              <a:t> (</a:t>
            </a:r>
            <a:r>
              <a:rPr lang="en-GB" sz="1600" dirty="0" smtClean="0">
                <a:solidFill>
                  <a:srgbClr val="FF0000"/>
                </a:solidFill>
              </a:rPr>
              <a:t>www.nero.net/projects/netviewer</a:t>
            </a:r>
            <a:r>
              <a:rPr lang="en-GB" sz="1600" dirty="0" smtClean="0"/>
              <a:t>)</a:t>
            </a:r>
          </a:p>
          <a:p>
            <a:pPr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smtClean="0"/>
              <a:t>Cacti (</a:t>
            </a:r>
            <a:r>
              <a:rPr lang="en-GB" sz="1600" dirty="0" smtClean="0">
                <a:solidFill>
                  <a:srgbClr val="FF0000"/>
                </a:solidFill>
              </a:rPr>
              <a:t>www.cacti.net</a:t>
            </a:r>
            <a:r>
              <a:rPr lang="en-GB" sz="1600" dirty="0" smtClean="0"/>
              <a:t>)</a:t>
            </a:r>
          </a:p>
          <a:p>
            <a:pPr>
              <a:spcBef>
                <a:spcPts val="450"/>
              </a:spcBef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</p:txBody>
      </p:sp>
      <p:sp>
        <p:nvSpPr>
          <p:cNvPr id="2051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1066656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3200" dirty="0" err="1" smtClean="0"/>
              <a:t>Herramientas</a:t>
            </a:r>
            <a:r>
              <a:rPr lang="en-GB" sz="3200" dirty="0" smtClean="0"/>
              <a:t> de </a:t>
            </a:r>
            <a:r>
              <a:rPr lang="en-GB" sz="3200" dirty="0" err="1" smtClean="0"/>
              <a:t>gestión</a:t>
            </a:r>
            <a:r>
              <a:rPr lang="en-GB" sz="3200" dirty="0" smtClean="0"/>
              <a:t> del </a:t>
            </a:r>
            <a:r>
              <a:rPr lang="en-GB" sz="3200" dirty="0" err="1" smtClean="0"/>
              <a:t>rendimiento</a:t>
            </a:r>
            <a:endParaRPr lang="en-GB" sz="3200" dirty="0" smtClean="0"/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1828801" y="2286001"/>
          <a:ext cx="4976813" cy="4064000"/>
        </p:xfrm>
        <a:graphic>
          <a:graphicData uri="http://schemas.openxmlformats.org/presentationml/2006/ole">
            <p:oleObj spid="_x0000_s2050" r:id="rId4" imgW="9190476" imgH="7504762" progId="PBrush">
              <p:embed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0"/>
            <a:ext cx="8191500" cy="3579540"/>
          </a:xfrm>
        </p:spPr>
        <p:txBody>
          <a:bodyPr lIns="90351" tIns="44276" rIns="90351" bIns="44276">
            <a:spAutoFit/>
          </a:bodyPr>
          <a:lstStyle/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Netflow</a:t>
            </a:r>
            <a:endParaRPr lang="en-GB" dirty="0" smtClean="0"/>
          </a:p>
          <a:p>
            <a:pPr lvl="1">
              <a:spcBef>
                <a:spcPts val="550"/>
              </a:spcBef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200" dirty="0" smtClean="0"/>
              <a:t>(</a:t>
            </a:r>
            <a:r>
              <a:rPr lang="en-GB" sz="2200" dirty="0" err="1" smtClean="0"/>
              <a:t>cflowd</a:t>
            </a:r>
            <a:r>
              <a:rPr lang="en-GB" sz="2200" dirty="0" smtClean="0"/>
              <a:t>, Flow-Tools, </a:t>
            </a:r>
            <a:r>
              <a:rPr lang="en-GB" sz="2200" dirty="0" err="1" smtClean="0"/>
              <a:t>Flowscan</a:t>
            </a:r>
            <a:r>
              <a:rPr lang="en-GB" sz="2200" dirty="0" smtClean="0"/>
              <a:t>)</a:t>
            </a:r>
          </a:p>
          <a:p>
            <a:pPr lvl="1"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Reunen</a:t>
            </a:r>
            <a:r>
              <a:rPr lang="en-GB" dirty="0" smtClean="0"/>
              <a:t> y </a:t>
            </a:r>
            <a:r>
              <a:rPr lang="en-GB" dirty="0" err="1" smtClean="0"/>
              <a:t>presentan</a:t>
            </a:r>
            <a:r>
              <a:rPr lang="en-GB" dirty="0" smtClean="0"/>
              <a:t> </a:t>
            </a:r>
            <a:r>
              <a:rPr lang="en-GB" dirty="0" err="1" smtClean="0"/>
              <a:t>información</a:t>
            </a:r>
            <a:r>
              <a:rPr lang="en-GB" dirty="0" smtClean="0"/>
              <a:t> de </a:t>
            </a:r>
            <a:r>
              <a:rPr lang="en-GB" dirty="0" err="1" smtClean="0"/>
              <a:t>flujos</a:t>
            </a:r>
            <a:r>
              <a:rPr lang="en-GB" dirty="0" smtClean="0"/>
              <a:t> de </a:t>
            </a:r>
            <a:r>
              <a:rPr lang="en-GB" dirty="0" err="1" smtClean="0"/>
              <a:t>tráfico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Información</a:t>
            </a:r>
            <a:r>
              <a:rPr lang="en-GB" dirty="0" smtClean="0"/>
              <a:t> de AS a AS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Información</a:t>
            </a:r>
            <a:r>
              <a:rPr lang="en-GB" dirty="0" smtClean="0"/>
              <a:t> </a:t>
            </a:r>
            <a:r>
              <a:rPr lang="en-GB" dirty="0" err="1" smtClean="0"/>
              <a:t>agrupada</a:t>
            </a:r>
            <a:r>
              <a:rPr lang="en-GB" dirty="0" smtClean="0"/>
              <a:t> en </a:t>
            </a:r>
            <a:r>
              <a:rPr lang="en-GB" dirty="0" err="1" smtClean="0"/>
              <a:t>dirección</a:t>
            </a:r>
            <a:r>
              <a:rPr lang="en-GB" dirty="0" smtClean="0"/>
              <a:t> y </a:t>
            </a:r>
            <a:r>
              <a:rPr lang="en-GB" dirty="0" err="1" smtClean="0"/>
              <a:t>puerto</a:t>
            </a:r>
            <a:r>
              <a:rPr lang="en-GB" dirty="0" smtClean="0"/>
              <a:t> de </a:t>
            </a:r>
            <a:r>
              <a:rPr lang="en-GB" dirty="0" err="1" smtClean="0"/>
              <a:t>origen</a:t>
            </a:r>
            <a:r>
              <a:rPr lang="en-GB" dirty="0" smtClean="0"/>
              <a:t> y </a:t>
            </a:r>
            <a:r>
              <a:rPr lang="en-GB" dirty="0" err="1" smtClean="0"/>
              <a:t>destino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Útil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contabilidad</a:t>
            </a:r>
            <a:r>
              <a:rPr lang="en-GB" dirty="0" smtClean="0"/>
              <a:t> y </a:t>
            </a:r>
            <a:r>
              <a:rPr lang="en-GB" dirty="0" err="1" smtClean="0"/>
              <a:t>estadísticas</a:t>
            </a:r>
            <a:endParaRPr lang="en-GB" dirty="0" smtClean="0"/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Cuánto</a:t>
            </a:r>
            <a:r>
              <a:rPr lang="en-GB" dirty="0" smtClean="0"/>
              <a:t> de mi </a:t>
            </a:r>
            <a:r>
              <a:rPr lang="en-GB" dirty="0" err="1" smtClean="0"/>
              <a:t>tráfico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puerto</a:t>
            </a:r>
            <a:r>
              <a:rPr lang="en-GB" dirty="0" smtClean="0"/>
              <a:t> 80?</a:t>
            </a:r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Cuánto</a:t>
            </a:r>
            <a:r>
              <a:rPr lang="en-GB" dirty="0" smtClean="0"/>
              <a:t> de mi </a:t>
            </a:r>
            <a:r>
              <a:rPr lang="en-GB" dirty="0" err="1" smtClean="0"/>
              <a:t>tráfico</a:t>
            </a:r>
            <a:r>
              <a:rPr lang="en-GB" dirty="0" smtClean="0"/>
              <a:t> </a:t>
            </a:r>
            <a:r>
              <a:rPr lang="en-GB" dirty="0" err="1" smtClean="0"/>
              <a:t>va</a:t>
            </a:r>
            <a:r>
              <a:rPr lang="en-GB" dirty="0" smtClean="0"/>
              <a:t> a AS237?</a:t>
            </a:r>
          </a:p>
        </p:txBody>
      </p:sp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1066656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3200" dirty="0" err="1" smtClean="0"/>
              <a:t>Herramientas</a:t>
            </a:r>
            <a:r>
              <a:rPr lang="en-GB" sz="3200" dirty="0" smtClean="0"/>
              <a:t> de </a:t>
            </a:r>
            <a:r>
              <a:rPr lang="en-GB" sz="3200" dirty="0" err="1" smtClean="0"/>
              <a:t>gestión</a:t>
            </a:r>
            <a:r>
              <a:rPr lang="en-GB" sz="3200" dirty="0" smtClean="0"/>
              <a:t> del </a:t>
            </a:r>
            <a:r>
              <a:rPr lang="en-GB" sz="3200" dirty="0" err="1" smtClean="0"/>
              <a:t>rendimiento</a:t>
            </a:r>
            <a:endParaRPr lang="en-GB" sz="32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0"/>
            <a:ext cx="8191500" cy="520304"/>
          </a:xfrm>
        </p:spPr>
        <p:txBody>
          <a:bodyPr lIns="90351" tIns="44276" rIns="90351" bIns="44276">
            <a:spAutoFit/>
          </a:bodyPr>
          <a:lstStyle/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err="1" smtClean="0"/>
              <a:t>Listas</a:t>
            </a:r>
            <a:r>
              <a:rPr lang="en-GB" sz="2800" dirty="0" smtClean="0"/>
              <a:t> </a:t>
            </a:r>
            <a:r>
              <a:rPr lang="en-GB" sz="2800" dirty="0" err="1" smtClean="0"/>
              <a:t>tipo</a:t>
            </a:r>
            <a:r>
              <a:rPr lang="en-GB" sz="2800" dirty="0" smtClean="0"/>
              <a:t> </a:t>
            </a:r>
            <a:r>
              <a:rPr lang="en-GB" sz="2800" i="1" dirty="0" smtClean="0"/>
              <a:t>Top-Ten</a:t>
            </a:r>
            <a:r>
              <a:rPr lang="en-GB" sz="2800" dirty="0" smtClean="0"/>
              <a:t> (o </a:t>
            </a:r>
            <a:r>
              <a:rPr lang="en-GB" sz="2800" i="1" dirty="0" smtClean="0"/>
              <a:t>top-five</a:t>
            </a:r>
            <a:r>
              <a:rPr lang="en-GB" sz="2800" dirty="0" smtClean="0"/>
              <a:t>) </a:t>
            </a:r>
          </a:p>
        </p:txBody>
      </p:sp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Ejemplos</a:t>
            </a:r>
            <a:r>
              <a:rPr lang="en-GB" dirty="0" smtClean="0"/>
              <a:t> de </a:t>
            </a:r>
            <a:r>
              <a:rPr lang="en-GB" dirty="0" err="1" smtClean="0"/>
              <a:t>Netflow</a:t>
            </a:r>
            <a:endParaRPr lang="en-GB" dirty="0" smtClean="0"/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1217614" y="1892300"/>
            <a:ext cx="6373812" cy="1217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991" tIns="46795" rIns="89991" bIns="46795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##### Top 5 AS's based on number of bytes #######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 err="1">
                <a:solidFill>
                  <a:srgbClr val="000000"/>
                </a:solidFill>
                <a:latin typeface="Courier New" pitchFamily="49" charset="0"/>
              </a:rPr>
              <a:t>srcAS</a:t>
            </a: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200" dirty="0" err="1">
                <a:solidFill>
                  <a:srgbClr val="000000"/>
                </a:solidFill>
                <a:latin typeface="Courier New" pitchFamily="49" charset="0"/>
              </a:rPr>
              <a:t>dstAS</a:t>
            </a: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         </a:t>
            </a:r>
            <a:r>
              <a:rPr lang="en-GB" sz="1200" dirty="0" err="1">
                <a:solidFill>
                  <a:srgbClr val="000000"/>
                </a:solidFill>
                <a:latin typeface="Courier New" pitchFamily="49" charset="0"/>
              </a:rPr>
              <a:t>pkts</a:t>
            </a: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        bytes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6461  237              4473872         3808572766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237  237             22977795         3180337999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3549  237              6457673         2816009078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2548  237              5215912         2457515319 </a:t>
            </a:r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1303339" y="3155951"/>
            <a:ext cx="5946138" cy="34184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991" tIns="46795" rIns="89991" bIns="46795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##### Top 5 Nets based on number of bytes ######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Net Matrix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----------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number of net entries: 931777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 SRCNET/MASK  DSTNET/MASK               PKTS       BYTES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165.123.0.0/16  35.8.0.0/13             745858  1036296098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207.126.96.0/19  198.108.98.0/24         708205   907577874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206.183.224.0/19  198.108.16.0/22         740218   861538792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 35.8.0.0/13  128.32.0.0/16           671980   467274801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##### Top 10 Ports #######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      input                   output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port     packets     bytes         packets     bytes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119      10863322  2808194019     5712783   427304556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80       36073210   862839291    17312202  1387817094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20        1079075  1100961902      614910    62754268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7648      1146864   419882753     1147081   414663212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25        1532439    97294492     2158042   722584770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Flowscan</a:t>
            </a:r>
            <a:endParaRPr lang="en-GB" dirty="0" smtClean="0"/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5564" y="1576389"/>
            <a:ext cx="3952875" cy="3705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8191500" cy="5084117"/>
          </a:xfrm>
        </p:spPr>
        <p:txBody>
          <a:bodyPr lIns="90351" tIns="44276" rIns="90351" bIns="44276">
            <a:spAutoFit/>
          </a:bodyPr>
          <a:lstStyle/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Identificación</a:t>
            </a:r>
            <a:r>
              <a:rPr lang="en-GB" sz="2000" dirty="0" smtClean="0"/>
              <a:t> 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Sondeo</a:t>
            </a:r>
            <a:r>
              <a:rPr lang="en-GB" sz="1800" dirty="0" smtClean="0"/>
              <a:t> regular de los </a:t>
            </a:r>
            <a:r>
              <a:rPr lang="en-GB" sz="1800" dirty="0" err="1" smtClean="0"/>
              <a:t>elementos</a:t>
            </a:r>
            <a:r>
              <a:rPr lang="en-GB" sz="1800" dirty="0" smtClean="0"/>
              <a:t> de la red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Aislamiento</a:t>
            </a:r>
            <a:r>
              <a:rPr lang="en-GB" sz="2000" dirty="0" smtClean="0"/>
              <a:t> y Diagnosis</a:t>
            </a:r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Establecer</a:t>
            </a:r>
            <a:r>
              <a:rPr lang="en-GB" sz="1800" dirty="0" smtClean="0"/>
              <a:t> el “</a:t>
            </a:r>
            <a:r>
              <a:rPr lang="en-GB" sz="1800" dirty="0" err="1" smtClean="0"/>
              <a:t>dominio</a:t>
            </a:r>
            <a:r>
              <a:rPr lang="en-GB" sz="1800" dirty="0" smtClean="0"/>
              <a:t> de </a:t>
            </a:r>
            <a:r>
              <a:rPr lang="en-GB" sz="1800" dirty="0" err="1" smtClean="0"/>
              <a:t>fallo</a:t>
            </a:r>
            <a:r>
              <a:rPr lang="en-GB" sz="1800" dirty="0" smtClean="0"/>
              <a:t>”</a:t>
            </a:r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smtClean="0"/>
              <a:t>Diagnosis de los </a:t>
            </a:r>
            <a:r>
              <a:rPr lang="en-GB" sz="1800" dirty="0" err="1" smtClean="0"/>
              <a:t>componentes</a:t>
            </a:r>
            <a:r>
              <a:rPr lang="en-GB" sz="1800" dirty="0" smtClean="0"/>
              <a:t> de la red</a:t>
            </a:r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Documentación</a:t>
            </a:r>
            <a:r>
              <a:rPr lang="en-GB" sz="1800" dirty="0" smtClean="0"/>
              <a:t> </a:t>
            </a:r>
            <a:r>
              <a:rPr lang="en-GB" sz="1800" dirty="0" err="1" smtClean="0"/>
              <a:t>es</a:t>
            </a:r>
            <a:r>
              <a:rPr lang="en-GB" sz="1800" dirty="0" smtClean="0"/>
              <a:t> </a:t>
            </a:r>
            <a:r>
              <a:rPr lang="en-GB" sz="1800" dirty="0" err="1" smtClean="0"/>
              <a:t>esencial</a:t>
            </a:r>
            <a:r>
              <a:rPr lang="en-GB" sz="1800" dirty="0" smtClean="0"/>
              <a:t>!</a:t>
            </a:r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000" dirty="0" smtClean="0"/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Reacción</a:t>
            </a:r>
            <a:endParaRPr lang="en-GB" sz="2000" dirty="0" smtClean="0"/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Asignación</a:t>
            </a:r>
            <a:r>
              <a:rPr lang="en-GB" sz="1800" dirty="0" smtClean="0"/>
              <a:t> de </a:t>
            </a:r>
            <a:r>
              <a:rPr lang="en-GB" sz="1800" dirty="0" err="1" smtClean="0"/>
              <a:t>recursos</a:t>
            </a:r>
            <a:r>
              <a:rPr lang="en-GB" sz="1800" dirty="0" smtClean="0"/>
              <a:t> </a:t>
            </a:r>
            <a:r>
              <a:rPr lang="en-GB" sz="1800" dirty="0" err="1" smtClean="0"/>
              <a:t>para</a:t>
            </a:r>
            <a:r>
              <a:rPr lang="en-GB" sz="1800" dirty="0" smtClean="0"/>
              <a:t> resolver </a:t>
            </a:r>
            <a:r>
              <a:rPr lang="en-GB" sz="1800" dirty="0" err="1" smtClean="0"/>
              <a:t>fallas</a:t>
            </a:r>
            <a:endParaRPr lang="en-GB" sz="1800" dirty="0" smtClean="0"/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Determinación</a:t>
            </a:r>
            <a:r>
              <a:rPr lang="en-GB" sz="1800" dirty="0" smtClean="0"/>
              <a:t> de </a:t>
            </a:r>
            <a:r>
              <a:rPr lang="en-GB" sz="1800" dirty="0" err="1" smtClean="0"/>
              <a:t>prioridades</a:t>
            </a:r>
            <a:endParaRPr lang="en-GB" sz="1800" dirty="0" smtClean="0"/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Proceso</a:t>
            </a:r>
            <a:r>
              <a:rPr lang="en-GB" sz="1800" dirty="0" smtClean="0"/>
              <a:t> pre-</a:t>
            </a:r>
            <a:r>
              <a:rPr lang="en-GB" sz="1800" dirty="0" err="1" smtClean="0"/>
              <a:t>establecido</a:t>
            </a:r>
            <a:r>
              <a:rPr lang="en-GB" sz="1800" dirty="0" smtClean="0"/>
              <a:t> de </a:t>
            </a:r>
            <a:r>
              <a:rPr lang="en-GB" sz="1800" dirty="0" err="1" smtClean="0"/>
              <a:t>escalada</a:t>
            </a:r>
            <a:r>
              <a:rPr lang="en-GB" sz="1800" dirty="0" smtClean="0"/>
              <a:t> </a:t>
            </a:r>
            <a:r>
              <a:rPr lang="en-GB" sz="1800" dirty="0" err="1" smtClean="0"/>
              <a:t>técnica</a:t>
            </a:r>
            <a:r>
              <a:rPr lang="en-GB" sz="1800" dirty="0" smtClean="0"/>
              <a:t> y de </a:t>
            </a:r>
            <a:r>
              <a:rPr lang="en-GB" sz="1800" dirty="0" err="1" smtClean="0"/>
              <a:t>gestión</a:t>
            </a:r>
            <a:endParaRPr lang="en-GB" sz="1800" dirty="0" smtClean="0"/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000" dirty="0" smtClean="0"/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Resolución</a:t>
            </a:r>
            <a:endParaRPr lang="en-GB" sz="2000" dirty="0" smtClean="0"/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smtClean="0"/>
              <a:t>Resolver, o </a:t>
            </a:r>
            <a:r>
              <a:rPr lang="en-GB" sz="1800" dirty="0" err="1" smtClean="0"/>
              <a:t>escalar</a:t>
            </a:r>
            <a:endParaRPr lang="en-GB" sz="1800" dirty="0" smtClean="0"/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Notificación</a:t>
            </a:r>
            <a:r>
              <a:rPr lang="en-GB" sz="1800" dirty="0" smtClean="0"/>
              <a:t> al </a:t>
            </a:r>
            <a:r>
              <a:rPr lang="en-GB" sz="1800" dirty="0" err="1" smtClean="0"/>
              <a:t>cliente</a:t>
            </a:r>
            <a:r>
              <a:rPr lang="en-GB" sz="1800" dirty="0" smtClean="0"/>
              <a:t> y </a:t>
            </a:r>
            <a:r>
              <a:rPr lang="en-GB" sz="1800" dirty="0" err="1" smtClean="0"/>
              <a:t>demás</a:t>
            </a:r>
            <a:r>
              <a:rPr lang="en-GB" sz="1800" dirty="0" smtClean="0"/>
              <a:t> </a:t>
            </a:r>
            <a:r>
              <a:rPr lang="en-GB" sz="1800" dirty="0" err="1" smtClean="0"/>
              <a:t>partes</a:t>
            </a:r>
            <a:r>
              <a:rPr lang="en-GB" sz="1800" dirty="0" smtClean="0"/>
              <a:t> </a:t>
            </a:r>
            <a:r>
              <a:rPr lang="en-GB" sz="1800" dirty="0" err="1" smtClean="0"/>
              <a:t>interesadas</a:t>
            </a:r>
            <a:endParaRPr lang="en-GB" sz="1800" dirty="0" smtClean="0"/>
          </a:p>
          <a:p>
            <a:pPr lvl="1">
              <a:lnSpc>
                <a:spcPct val="85000"/>
              </a:lnSpc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</p:txBody>
      </p:sp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Gestión</a:t>
            </a:r>
            <a:r>
              <a:rPr lang="en-GB" dirty="0" smtClean="0"/>
              <a:t> de </a:t>
            </a:r>
            <a:r>
              <a:rPr lang="en-GB" dirty="0" err="1" smtClean="0"/>
              <a:t>fallas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1"/>
            <a:ext cx="8191500" cy="4886627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Establecer</a:t>
            </a:r>
            <a:r>
              <a:rPr lang="en-GB" sz="2000" dirty="0" smtClean="0"/>
              <a:t> </a:t>
            </a:r>
            <a:r>
              <a:rPr lang="en-GB" sz="2000" dirty="0" err="1" smtClean="0"/>
              <a:t>procedimientos</a:t>
            </a:r>
            <a:r>
              <a:rPr lang="en-GB" sz="2000" dirty="0" smtClean="0"/>
              <a:t> de </a:t>
            </a:r>
            <a:r>
              <a:rPr lang="en-GB" sz="2000" dirty="0" err="1" smtClean="0"/>
              <a:t>notificación</a:t>
            </a:r>
            <a:r>
              <a:rPr lang="en-GB" sz="2000" dirty="0" smtClean="0"/>
              <a:t>: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smtClean="0"/>
              <a:t>Enlace al NOC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Notificación</a:t>
            </a:r>
            <a:r>
              <a:rPr lang="en-GB" sz="1400" dirty="0" smtClean="0"/>
              <a:t> al personal </a:t>
            </a:r>
            <a:r>
              <a:rPr lang="en-GB" sz="1400" dirty="0" err="1" smtClean="0"/>
              <a:t>técnico</a:t>
            </a:r>
            <a:r>
              <a:rPr lang="en-GB" sz="1400" dirty="0" smtClean="0"/>
              <a:t> de </a:t>
            </a:r>
            <a:r>
              <a:rPr lang="en-GB" sz="1400" dirty="0" err="1" smtClean="0"/>
              <a:t>guardia</a:t>
            </a:r>
            <a:endParaRPr lang="en-GB" sz="14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Notificación</a:t>
            </a:r>
            <a:r>
              <a:rPr lang="en-GB" sz="1400" dirty="0" smtClean="0"/>
              <a:t> a </a:t>
            </a:r>
            <a:r>
              <a:rPr lang="en-GB" sz="1400" dirty="0" err="1" smtClean="0"/>
              <a:t>clientes</a:t>
            </a:r>
            <a:r>
              <a:rPr lang="en-GB" sz="1400" dirty="0" smtClean="0"/>
              <a:t> , </a:t>
            </a:r>
            <a:r>
              <a:rPr lang="en-GB" sz="1400" dirty="0" err="1" smtClean="0"/>
              <a:t>gerentes</a:t>
            </a:r>
            <a:r>
              <a:rPr lang="en-GB" sz="1400" dirty="0" smtClean="0"/>
              <a:t> u </a:t>
            </a:r>
            <a:r>
              <a:rPr lang="en-GB" sz="1400" dirty="0" err="1" smtClean="0"/>
              <a:t>otro</a:t>
            </a:r>
            <a:r>
              <a:rPr lang="en-GB" sz="1400" dirty="0" smtClean="0"/>
              <a:t> personal de </a:t>
            </a:r>
            <a:r>
              <a:rPr lang="en-GB" sz="1400" dirty="0" err="1" smtClean="0"/>
              <a:t>acuerdo</a:t>
            </a:r>
            <a:r>
              <a:rPr lang="en-GB" sz="1400" dirty="0" smtClean="0"/>
              <a:t> a </a:t>
            </a:r>
            <a:r>
              <a:rPr lang="en-GB" sz="1400" dirty="0" err="1" smtClean="0"/>
              <a:t>protocolo</a:t>
            </a:r>
            <a:r>
              <a:rPr lang="en-GB" sz="1400" dirty="0" smtClean="0"/>
              <a:t> pre-</a:t>
            </a:r>
            <a:r>
              <a:rPr lang="en-GB" sz="1400" dirty="0" err="1" smtClean="0"/>
              <a:t>establecido</a:t>
            </a:r>
            <a:endParaRPr lang="en-GB" sz="1400" dirty="0" smtClean="0"/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Tener</a:t>
            </a:r>
            <a:r>
              <a:rPr lang="en-GB" sz="2000" dirty="0" smtClean="0"/>
              <a:t> un </a:t>
            </a:r>
            <a:r>
              <a:rPr lang="en-GB" sz="2000" dirty="0" err="1" smtClean="0"/>
              <a:t>buen</a:t>
            </a:r>
            <a:r>
              <a:rPr lang="en-GB" sz="2000" dirty="0" smtClean="0"/>
              <a:t> </a:t>
            </a:r>
            <a:r>
              <a:rPr lang="en-GB" sz="2000" dirty="0" err="1" smtClean="0"/>
              <a:t>sistema</a:t>
            </a:r>
            <a:r>
              <a:rPr lang="en-GB" sz="2000" dirty="0" smtClean="0"/>
              <a:t> de </a:t>
            </a:r>
            <a:r>
              <a:rPr lang="en-GB" sz="2000" dirty="0" err="1" smtClean="0"/>
              <a:t>monitoreo</a:t>
            </a:r>
            <a:r>
              <a:rPr lang="en-GB" sz="2000" dirty="0" smtClean="0"/>
              <a:t> y </a:t>
            </a:r>
            <a:r>
              <a:rPr lang="en-GB" sz="2000" dirty="0" err="1" smtClean="0"/>
              <a:t>alarma</a:t>
            </a:r>
            <a:endParaRPr lang="en-GB" sz="20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Sistema</a:t>
            </a:r>
            <a:r>
              <a:rPr lang="en-GB" sz="1400" dirty="0" smtClean="0"/>
              <a:t> </a:t>
            </a:r>
            <a:r>
              <a:rPr lang="en-GB" sz="1400" dirty="0" err="1" smtClean="0"/>
              <a:t>Automático</a:t>
            </a:r>
            <a:r>
              <a:rPr lang="en-GB" sz="1400" dirty="0" smtClean="0"/>
              <a:t> (</a:t>
            </a:r>
            <a:r>
              <a:rPr lang="en-GB" sz="1400" dirty="0" err="1" smtClean="0"/>
              <a:t>Nagios</a:t>
            </a:r>
            <a:r>
              <a:rPr lang="en-GB" sz="1400" dirty="0" smtClean="0"/>
              <a:t>, Cacti, </a:t>
            </a:r>
            <a:r>
              <a:rPr lang="en-GB" sz="1400" dirty="0" err="1" smtClean="0"/>
              <a:t>otros</a:t>
            </a:r>
            <a:r>
              <a:rPr lang="en-GB" sz="1400" dirty="0" smtClean="0"/>
              <a:t>)</a:t>
            </a:r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Establecer</a:t>
            </a:r>
            <a:r>
              <a:rPr lang="en-GB" sz="2000" dirty="0" smtClean="0"/>
              <a:t> </a:t>
            </a:r>
            <a:r>
              <a:rPr lang="en-GB" sz="2000" dirty="0" err="1" smtClean="0"/>
              <a:t>procedimientos</a:t>
            </a:r>
            <a:r>
              <a:rPr lang="en-GB" sz="2000" dirty="0" smtClean="0"/>
              <a:t> de </a:t>
            </a:r>
            <a:r>
              <a:rPr lang="en-GB" sz="2000" dirty="0" err="1" smtClean="0"/>
              <a:t>reparación</a:t>
            </a:r>
            <a:r>
              <a:rPr lang="en-GB" sz="2000" dirty="0" smtClean="0"/>
              <a:t>/</a:t>
            </a:r>
            <a:r>
              <a:rPr lang="en-GB" sz="2000" dirty="0" err="1" smtClean="0"/>
              <a:t>recuperación</a:t>
            </a:r>
            <a:endParaRPr lang="en-GB" sz="20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Documentar</a:t>
            </a:r>
            <a:r>
              <a:rPr lang="en-GB" sz="1400" dirty="0" smtClean="0"/>
              <a:t> </a:t>
            </a:r>
            <a:r>
              <a:rPr lang="en-GB" sz="1400" dirty="0" err="1" smtClean="0"/>
              <a:t>procedimientos</a:t>
            </a:r>
            <a:r>
              <a:rPr lang="en-GB" sz="1400" dirty="0" smtClean="0"/>
              <a:t> </a:t>
            </a:r>
            <a:r>
              <a:rPr lang="en-GB" sz="1400" dirty="0" err="1" smtClean="0"/>
              <a:t>estándares</a:t>
            </a:r>
            <a:r>
              <a:rPr lang="en-GB" sz="1400" dirty="0" smtClean="0"/>
              <a:t>  (SOP)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Entrenar</a:t>
            </a:r>
            <a:r>
              <a:rPr lang="en-GB" sz="1400" dirty="0" smtClean="0"/>
              <a:t> al personal </a:t>
            </a:r>
            <a:r>
              <a:rPr lang="en-GB" sz="1400" dirty="0" err="1" smtClean="0"/>
              <a:t>técnico</a:t>
            </a:r>
            <a:r>
              <a:rPr lang="en-GB" sz="1400" dirty="0" smtClean="0"/>
              <a:t>, 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Especialmente</a:t>
            </a:r>
            <a:r>
              <a:rPr lang="en-GB" sz="1400" dirty="0" smtClean="0"/>
              <a:t> a personal </a:t>
            </a:r>
            <a:r>
              <a:rPr lang="en-GB" sz="1400" dirty="0" err="1" smtClean="0"/>
              <a:t>recién</a:t>
            </a:r>
            <a:r>
              <a:rPr lang="en-GB" sz="1400" dirty="0" smtClean="0"/>
              <a:t> </a:t>
            </a:r>
            <a:r>
              <a:rPr lang="en-GB" sz="1400" dirty="0" err="1" smtClean="0"/>
              <a:t>contratado</a:t>
            </a:r>
            <a:endParaRPr lang="en-GB" sz="14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Mantener</a:t>
            </a:r>
            <a:r>
              <a:rPr lang="en-GB" sz="1400" dirty="0" smtClean="0"/>
              <a:t> la </a:t>
            </a:r>
            <a:r>
              <a:rPr lang="en-GB" sz="1400" dirty="0" err="1" smtClean="0"/>
              <a:t>documentación</a:t>
            </a:r>
            <a:r>
              <a:rPr lang="en-GB" sz="1400" dirty="0" smtClean="0"/>
              <a:t> </a:t>
            </a:r>
            <a:r>
              <a:rPr lang="en-GB" sz="1400" dirty="0" err="1" smtClean="0"/>
              <a:t>actualizada</a:t>
            </a:r>
            <a:endParaRPr lang="en-GB" sz="1400" dirty="0" smtClean="0"/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Mantener</a:t>
            </a:r>
            <a:r>
              <a:rPr lang="en-GB" sz="2000" dirty="0" smtClean="0"/>
              <a:t> un </a:t>
            </a:r>
            <a:r>
              <a:rPr lang="en-GB" sz="2000" dirty="0" err="1" smtClean="0"/>
              <a:t>sistema</a:t>
            </a:r>
            <a:r>
              <a:rPr lang="en-GB" sz="2000" dirty="0" smtClean="0"/>
              <a:t> de </a:t>
            </a:r>
            <a:r>
              <a:rPr lang="en-GB" sz="2000" dirty="0" err="1" smtClean="0"/>
              <a:t>manejo</a:t>
            </a:r>
            <a:r>
              <a:rPr lang="en-GB" sz="2000" dirty="0" smtClean="0"/>
              <a:t> de </a:t>
            </a:r>
            <a:r>
              <a:rPr lang="en-GB" sz="2000" dirty="0" err="1" smtClean="0"/>
              <a:t>incidencias</a:t>
            </a:r>
            <a:r>
              <a:rPr lang="en-GB" sz="2000" dirty="0" smtClean="0"/>
              <a:t> (ticketing system)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smtClean="0"/>
              <a:t>Para </a:t>
            </a:r>
            <a:r>
              <a:rPr lang="en-GB" sz="1400" dirty="0" err="1" smtClean="0"/>
              <a:t>conocer</a:t>
            </a:r>
            <a:r>
              <a:rPr lang="en-GB" sz="1400" dirty="0" smtClean="0"/>
              <a:t> </a:t>
            </a:r>
            <a:r>
              <a:rPr lang="en-GB" sz="1400" dirty="0" err="1" smtClean="0"/>
              <a:t>cantidad</a:t>
            </a:r>
            <a:r>
              <a:rPr lang="en-GB" sz="1400" dirty="0" smtClean="0"/>
              <a:t>, </a:t>
            </a:r>
            <a:r>
              <a:rPr lang="en-GB" sz="1400" dirty="0" err="1" smtClean="0"/>
              <a:t>prioridad</a:t>
            </a:r>
            <a:r>
              <a:rPr lang="en-GB" sz="1400" dirty="0" smtClean="0"/>
              <a:t>, y </a:t>
            </a:r>
            <a:r>
              <a:rPr lang="en-GB" sz="1400" dirty="0" err="1" smtClean="0"/>
              <a:t>estado</a:t>
            </a:r>
            <a:r>
              <a:rPr lang="en-GB" sz="1400" dirty="0" smtClean="0"/>
              <a:t> de </a:t>
            </a:r>
            <a:r>
              <a:rPr lang="en-GB" sz="1400" dirty="0" err="1" smtClean="0"/>
              <a:t>resolución</a:t>
            </a:r>
            <a:r>
              <a:rPr lang="en-GB" sz="1400" dirty="0" smtClean="0"/>
              <a:t> de </a:t>
            </a:r>
            <a:r>
              <a:rPr lang="en-GB" sz="1400" dirty="0" err="1" smtClean="0"/>
              <a:t>cada</a:t>
            </a:r>
            <a:r>
              <a:rPr lang="en-GB" sz="1400" dirty="0" smtClean="0"/>
              <a:t> </a:t>
            </a:r>
            <a:r>
              <a:rPr lang="en-GB" sz="1400" dirty="0" err="1" smtClean="0"/>
              <a:t>problema</a:t>
            </a:r>
            <a:endParaRPr lang="en-GB" sz="14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Excelente</a:t>
            </a:r>
            <a:r>
              <a:rPr lang="en-GB" sz="1400" dirty="0" smtClean="0"/>
              <a:t> base de </a:t>
            </a:r>
            <a:r>
              <a:rPr lang="en-GB" sz="1400" dirty="0" err="1" smtClean="0"/>
              <a:t>conocimiento</a:t>
            </a:r>
            <a:r>
              <a:rPr lang="en-GB" sz="1400" dirty="0" smtClean="0"/>
              <a:t>, </a:t>
            </a:r>
            <a:r>
              <a:rPr lang="en-GB" sz="1400" dirty="0" err="1" smtClean="0"/>
              <a:t>datos</a:t>
            </a:r>
            <a:r>
              <a:rPr lang="en-GB" sz="1400" dirty="0" smtClean="0"/>
              <a:t> </a:t>
            </a:r>
            <a:r>
              <a:rPr lang="en-GB" sz="1400" dirty="0" err="1" smtClean="0"/>
              <a:t>históricos</a:t>
            </a:r>
            <a:endParaRPr lang="en-GB" sz="14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Regla</a:t>
            </a:r>
            <a:r>
              <a:rPr lang="en-GB" sz="1400" dirty="0" smtClean="0"/>
              <a:t> de 80-20: 80% del </a:t>
            </a:r>
            <a:r>
              <a:rPr lang="en-GB" sz="1400" dirty="0" err="1" smtClean="0"/>
              <a:t>tiempo</a:t>
            </a:r>
            <a:r>
              <a:rPr lang="en-GB" sz="1400" dirty="0" smtClean="0"/>
              <a:t> se </a:t>
            </a:r>
            <a:r>
              <a:rPr lang="en-GB" sz="1400" dirty="0" err="1" smtClean="0"/>
              <a:t>emplea</a:t>
            </a:r>
            <a:r>
              <a:rPr lang="en-GB" sz="1400" dirty="0" smtClean="0"/>
              <a:t> en </a:t>
            </a:r>
            <a:r>
              <a:rPr lang="en-GB" sz="1400" dirty="0" err="1" smtClean="0"/>
              <a:t>diagnóstico</a:t>
            </a:r>
            <a:endParaRPr lang="en-GB" sz="14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Administrar</a:t>
            </a:r>
            <a:r>
              <a:rPr lang="en-GB" sz="1400" dirty="0" smtClean="0"/>
              <a:t> </a:t>
            </a:r>
            <a:r>
              <a:rPr lang="en-GB" sz="1400" dirty="0" err="1" smtClean="0"/>
              <a:t>carga</a:t>
            </a:r>
            <a:r>
              <a:rPr lang="en-GB" sz="1400" dirty="0" smtClean="0"/>
              <a:t> de </a:t>
            </a:r>
            <a:r>
              <a:rPr lang="en-GB" sz="1400" dirty="0" err="1" smtClean="0"/>
              <a:t>trabajo</a:t>
            </a:r>
            <a:r>
              <a:rPr lang="en-GB" sz="1400" dirty="0" smtClean="0"/>
              <a:t> del NOC e </a:t>
            </a:r>
            <a:r>
              <a:rPr lang="en-GB" sz="1400" dirty="0" err="1" smtClean="0"/>
              <a:t>ingenieros</a:t>
            </a:r>
            <a:endParaRPr lang="en-GB" sz="14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Ejemplo</a:t>
            </a:r>
            <a:r>
              <a:rPr lang="en-GB" sz="1400" dirty="0" smtClean="0"/>
              <a:t>: RT (Request Tracker</a:t>
            </a:r>
            <a:r>
              <a:rPr lang="en-GB" sz="1600" dirty="0" smtClean="0"/>
              <a:t>) </a:t>
            </a:r>
          </a:p>
        </p:txBody>
      </p:sp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1"/>
            <a:ext cx="8191500" cy="951191"/>
          </a:xfrm>
        </p:spPr>
        <p:txBody>
          <a:bodyPr lIns="90351" tIns="44276" rIns="90351" bIns="44276" anchor="b">
            <a:spAutoFit/>
          </a:bodyPr>
          <a:lstStyle/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2800" dirty="0" err="1" smtClean="0"/>
              <a:t>Requisitos</a:t>
            </a:r>
            <a:r>
              <a:rPr lang="en-GB" sz="2800" dirty="0" smtClean="0"/>
              <a:t> </a:t>
            </a:r>
            <a:r>
              <a:rPr lang="en-GB" sz="2800" dirty="0" err="1" smtClean="0"/>
              <a:t>para</a:t>
            </a:r>
            <a:r>
              <a:rPr lang="en-GB" sz="2800" dirty="0" smtClean="0"/>
              <a:t> </a:t>
            </a:r>
            <a:r>
              <a:rPr lang="en-GB" sz="2800" dirty="0" err="1" smtClean="0"/>
              <a:t>tener</a:t>
            </a:r>
            <a:r>
              <a:rPr lang="en-GB" sz="2800" dirty="0" smtClean="0"/>
              <a:t> un </a:t>
            </a:r>
            <a:r>
              <a:rPr lang="en-GB" sz="2800" dirty="0" err="1" smtClean="0"/>
              <a:t>buen</a:t>
            </a:r>
            <a:r>
              <a:rPr lang="en-GB" sz="2800" dirty="0" smtClean="0"/>
              <a:t> </a:t>
            </a:r>
            <a:r>
              <a:rPr lang="en-GB" sz="2800" dirty="0" err="1" smtClean="0"/>
              <a:t>sistema</a:t>
            </a:r>
            <a:r>
              <a:rPr lang="en-GB" sz="2800" dirty="0" smtClean="0"/>
              <a:t> de </a:t>
            </a:r>
            <a:r>
              <a:rPr lang="en-GB" sz="2800" dirty="0" err="1" smtClean="0"/>
              <a:t>gestión</a:t>
            </a:r>
            <a:r>
              <a:rPr lang="en-GB" sz="2800" dirty="0" smtClean="0"/>
              <a:t> de </a:t>
            </a:r>
            <a:r>
              <a:rPr lang="en-GB" sz="2800" dirty="0" err="1" smtClean="0"/>
              <a:t>fallas</a:t>
            </a:r>
            <a:r>
              <a:rPr lang="en-GB" sz="2800" dirty="0" smtClean="0"/>
              <a:t> </a:t>
            </a:r>
            <a:r>
              <a:rPr lang="en-GB" sz="2000" dirty="0" smtClean="0"/>
              <a:t>(</a:t>
            </a:r>
            <a:r>
              <a:rPr lang="en-GB" sz="2000" dirty="0" err="1" smtClean="0"/>
              <a:t>lista</a:t>
            </a:r>
            <a:r>
              <a:rPr lang="en-GB" sz="2000" dirty="0" smtClean="0"/>
              <a:t> de </a:t>
            </a:r>
            <a:r>
              <a:rPr lang="en-GB" sz="2000" dirty="0" err="1" smtClean="0"/>
              <a:t>chequeo</a:t>
            </a:r>
            <a:r>
              <a:rPr lang="en-GB" sz="2000" dirty="0" smtClean="0"/>
              <a:t>)</a:t>
            </a:r>
            <a:endParaRPr lang="en-GB" sz="28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191500" cy="4575517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85000"/>
              </a:lnSpc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>
                <a:latin typeface="Verdana" pitchFamily="32" charset="0"/>
              </a:rPr>
              <a:t>¿</a:t>
            </a:r>
            <a:r>
              <a:rPr lang="en-GB" sz="2400" dirty="0" err="1" smtClean="0">
                <a:latin typeface="Verdana" pitchFamily="32" charset="0"/>
              </a:rPr>
              <a:t>Quién</a:t>
            </a:r>
            <a:r>
              <a:rPr lang="en-GB" sz="2400" dirty="0" smtClean="0">
                <a:latin typeface="Verdana" pitchFamily="32" charset="0"/>
              </a:rPr>
              <a:t> </a:t>
            </a:r>
            <a:r>
              <a:rPr lang="en-GB" sz="2400" dirty="0" err="1" smtClean="0">
                <a:latin typeface="Verdana" pitchFamily="32" charset="0"/>
              </a:rPr>
              <a:t>detecta</a:t>
            </a:r>
            <a:r>
              <a:rPr lang="en-GB" sz="2400" dirty="0" smtClean="0">
                <a:latin typeface="Verdana" pitchFamily="32" charset="0"/>
              </a:rPr>
              <a:t> un </a:t>
            </a:r>
            <a:r>
              <a:rPr lang="en-GB" sz="2400" dirty="0" err="1" smtClean="0">
                <a:latin typeface="Verdana" pitchFamily="32" charset="0"/>
              </a:rPr>
              <a:t>problema</a:t>
            </a:r>
            <a:r>
              <a:rPr lang="en-GB" sz="2400" dirty="0" smtClean="0">
                <a:latin typeface="Verdana" pitchFamily="32" charset="0"/>
              </a:rPr>
              <a:t> en la red?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Idealmente</a:t>
            </a:r>
            <a:r>
              <a:rPr lang="en-GB" sz="1600" dirty="0" smtClean="0"/>
              <a:t>, </a:t>
            </a:r>
            <a:r>
              <a:rPr lang="en-GB" sz="1600" dirty="0" err="1" smtClean="0"/>
              <a:t>sistema</a:t>
            </a:r>
            <a:r>
              <a:rPr lang="en-GB" sz="1600" dirty="0" smtClean="0"/>
              <a:t> de </a:t>
            </a:r>
            <a:r>
              <a:rPr lang="en-GB" sz="1600" dirty="0" err="1" smtClean="0"/>
              <a:t>monitoreo</a:t>
            </a:r>
            <a:endParaRPr lang="en-GB" sz="16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smtClean="0"/>
              <a:t>Personal de </a:t>
            </a:r>
            <a:r>
              <a:rPr lang="en-GB" sz="1600" dirty="0" err="1" smtClean="0"/>
              <a:t>guardia</a:t>
            </a:r>
            <a:r>
              <a:rPr lang="en-GB" sz="1600" dirty="0" smtClean="0"/>
              <a:t> 24x7 (NOC)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Otros</a:t>
            </a:r>
            <a:r>
              <a:rPr lang="en-GB" sz="1600" dirty="0" smtClean="0"/>
              <a:t> </a:t>
            </a:r>
            <a:r>
              <a:rPr lang="en-GB" sz="1600" dirty="0" err="1" smtClean="0"/>
              <a:t>operadores</a:t>
            </a:r>
            <a:r>
              <a:rPr lang="en-GB" sz="1600" dirty="0" smtClean="0"/>
              <a:t> de la red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Empleados</a:t>
            </a:r>
            <a:r>
              <a:rPr lang="en-GB" sz="1600" dirty="0" smtClean="0"/>
              <a:t> no </a:t>
            </a:r>
            <a:r>
              <a:rPr lang="en-GB" sz="1600" dirty="0" err="1" smtClean="0"/>
              <a:t>técnicos</a:t>
            </a:r>
            <a:endParaRPr lang="en-GB" sz="16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Llamada</a:t>
            </a:r>
            <a:r>
              <a:rPr lang="en-GB" sz="1600" dirty="0" smtClean="0"/>
              <a:t> de </a:t>
            </a:r>
            <a:r>
              <a:rPr lang="en-GB" sz="1600" dirty="0" err="1" smtClean="0"/>
              <a:t>cliente</a:t>
            </a:r>
            <a:r>
              <a:rPr lang="en-GB" sz="1600" dirty="0" smtClean="0"/>
              <a:t> (¡</a:t>
            </a:r>
            <a:r>
              <a:rPr lang="en-GB" sz="1600" dirty="0" err="1" smtClean="0"/>
              <a:t>mejor</a:t>
            </a:r>
            <a:r>
              <a:rPr lang="en-GB" sz="1600" dirty="0" smtClean="0"/>
              <a:t> </a:t>
            </a:r>
            <a:r>
              <a:rPr lang="en-GB" sz="1600" dirty="0" err="1" smtClean="0"/>
              <a:t>que</a:t>
            </a:r>
            <a:r>
              <a:rPr lang="en-GB" sz="1600" dirty="0" smtClean="0"/>
              <a:t> no! :)</a:t>
            </a:r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lnSpc>
                <a:spcPct val="85000"/>
              </a:lnSpc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Que</a:t>
            </a:r>
            <a:r>
              <a:rPr lang="en-GB" dirty="0" smtClean="0"/>
              <a:t>’ </a:t>
            </a:r>
            <a:r>
              <a:rPr lang="en-GB" dirty="0" err="1" smtClean="0"/>
              <a:t>pasos</a:t>
            </a:r>
            <a:r>
              <a:rPr lang="en-GB" dirty="0" smtClean="0"/>
              <a:t> se </a:t>
            </a:r>
            <a:r>
              <a:rPr lang="en-GB" dirty="0" err="1" smtClean="0"/>
              <a:t>deben</a:t>
            </a:r>
            <a:r>
              <a:rPr lang="en-GB" dirty="0" smtClean="0"/>
              <a:t> </a:t>
            </a:r>
            <a:r>
              <a:rPr lang="en-GB" dirty="0" err="1" smtClean="0"/>
              <a:t>tomar</a:t>
            </a:r>
            <a:r>
              <a:rPr lang="en-GB" dirty="0" smtClean="0"/>
              <a:t>?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Crear</a:t>
            </a:r>
            <a:r>
              <a:rPr lang="en-GB" sz="1600" dirty="0" smtClean="0"/>
              <a:t> un </a:t>
            </a:r>
            <a:r>
              <a:rPr lang="en-GB" sz="1600" dirty="0" err="1" smtClean="0"/>
              <a:t>un</a:t>
            </a:r>
            <a:r>
              <a:rPr lang="en-GB" sz="1600" dirty="0" smtClean="0"/>
              <a:t> </a:t>
            </a:r>
            <a:r>
              <a:rPr lang="en-GB" sz="1600" dirty="0" err="1" smtClean="0"/>
              <a:t>caso</a:t>
            </a:r>
            <a:r>
              <a:rPr lang="en-GB" sz="1600" dirty="0" smtClean="0"/>
              <a:t> en el </a:t>
            </a:r>
            <a:r>
              <a:rPr lang="en-GB" sz="1600" dirty="0" err="1" smtClean="0"/>
              <a:t>sistema</a:t>
            </a:r>
            <a:r>
              <a:rPr lang="en-GB" sz="1600" dirty="0" smtClean="0"/>
              <a:t> de </a:t>
            </a:r>
            <a:r>
              <a:rPr lang="en-GB" sz="1600" dirty="0" err="1" smtClean="0"/>
              <a:t>gestión</a:t>
            </a:r>
            <a:r>
              <a:rPr lang="en-GB" sz="1600" dirty="0" smtClean="0"/>
              <a:t> </a:t>
            </a:r>
            <a:r>
              <a:rPr lang="en-GB" sz="1600" dirty="0" err="1" smtClean="0"/>
              <a:t>para</a:t>
            </a:r>
            <a:r>
              <a:rPr lang="en-GB" sz="1600" dirty="0" smtClean="0"/>
              <a:t> </a:t>
            </a:r>
            <a:r>
              <a:rPr lang="en-GB" sz="1600" dirty="0" err="1" smtClean="0"/>
              <a:t>dar</a:t>
            </a:r>
            <a:r>
              <a:rPr lang="en-GB" sz="1600" dirty="0" smtClean="0"/>
              <a:t> </a:t>
            </a:r>
            <a:r>
              <a:rPr lang="en-GB" sz="1600" dirty="0" err="1" smtClean="0"/>
              <a:t>seguimiento</a:t>
            </a:r>
            <a:r>
              <a:rPr lang="en-GB" sz="1600" dirty="0" smtClean="0"/>
              <a:t> al </a:t>
            </a:r>
            <a:r>
              <a:rPr lang="en-GB" sz="1600" dirty="0" err="1" smtClean="0"/>
              <a:t>problema</a:t>
            </a:r>
            <a:endParaRPr lang="en-GB" sz="16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Diagnosticar</a:t>
            </a:r>
            <a:r>
              <a:rPr lang="en-GB" sz="1600" dirty="0" smtClean="0"/>
              <a:t> el </a:t>
            </a:r>
            <a:r>
              <a:rPr lang="en-GB" sz="1600" dirty="0" err="1" smtClean="0"/>
              <a:t>problema</a:t>
            </a:r>
            <a:r>
              <a:rPr lang="en-GB" sz="1600" dirty="0" smtClean="0"/>
              <a:t> (</a:t>
            </a:r>
            <a:r>
              <a:rPr lang="en-GB" sz="1600" dirty="0" err="1" smtClean="0"/>
              <a:t>usualmente</a:t>
            </a:r>
            <a:r>
              <a:rPr lang="en-GB" sz="1600" dirty="0" smtClean="0"/>
              <a:t> 80%) 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Establecer</a:t>
            </a:r>
            <a:r>
              <a:rPr lang="en-GB" sz="1600" dirty="0" smtClean="0"/>
              <a:t> </a:t>
            </a:r>
            <a:r>
              <a:rPr lang="en-GB" sz="1600" dirty="0" err="1" smtClean="0"/>
              <a:t>posibles</a:t>
            </a:r>
            <a:r>
              <a:rPr lang="en-GB" sz="1600" dirty="0" smtClean="0"/>
              <a:t> </a:t>
            </a:r>
            <a:r>
              <a:rPr lang="en-GB" sz="1600" dirty="0" err="1" smtClean="0"/>
              <a:t>soluciones</a:t>
            </a:r>
            <a:r>
              <a:rPr lang="en-GB" sz="1600" dirty="0" smtClean="0"/>
              <a:t> (</a:t>
            </a:r>
            <a:r>
              <a:rPr lang="en-GB" sz="1600" dirty="0" err="1" smtClean="0"/>
              <a:t>básicas</a:t>
            </a:r>
            <a:r>
              <a:rPr lang="en-GB" sz="1600" dirty="0" smtClean="0"/>
              <a:t>, </a:t>
            </a:r>
            <a:r>
              <a:rPr lang="en-GB" sz="1600" dirty="0" err="1" smtClean="0"/>
              <a:t>preliminares</a:t>
            </a:r>
            <a:r>
              <a:rPr lang="en-GB" sz="1600" dirty="0" smtClean="0"/>
              <a:t>)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Punto</a:t>
            </a:r>
            <a:r>
              <a:rPr lang="en-GB" sz="1600" dirty="0" smtClean="0"/>
              <a:t> de </a:t>
            </a:r>
            <a:r>
              <a:rPr lang="en-GB" sz="1600" dirty="0" err="1" smtClean="0"/>
              <a:t>decisión</a:t>
            </a:r>
            <a:r>
              <a:rPr lang="en-GB" sz="1600" dirty="0" smtClean="0"/>
              <a:t>:</a:t>
            </a:r>
          </a:p>
          <a:p>
            <a:pPr lvl="3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Asignar</a:t>
            </a:r>
            <a:r>
              <a:rPr lang="en-GB" sz="1400" dirty="0" smtClean="0"/>
              <a:t> un </a:t>
            </a:r>
            <a:r>
              <a:rPr lang="en-GB" sz="1400" dirty="0" err="1" smtClean="0"/>
              <a:t>ingeniero</a:t>
            </a:r>
            <a:r>
              <a:rPr lang="en-GB" sz="1400" dirty="0" smtClean="0"/>
              <a:t> al </a:t>
            </a:r>
            <a:r>
              <a:rPr lang="en-GB" sz="1400" dirty="0" err="1" smtClean="0"/>
              <a:t>caso</a:t>
            </a:r>
            <a:r>
              <a:rPr lang="en-GB" sz="1400" dirty="0" smtClean="0"/>
              <a:t> o </a:t>
            </a:r>
            <a:r>
              <a:rPr lang="en-GB" sz="1400" dirty="0" err="1" smtClean="0"/>
              <a:t>escalar</a:t>
            </a:r>
            <a:r>
              <a:rPr lang="en-GB" sz="1400" dirty="0" smtClean="0"/>
              <a:t> la </a:t>
            </a:r>
            <a:r>
              <a:rPr lang="en-GB" sz="1400" dirty="0" err="1" smtClean="0"/>
              <a:t>incidencia</a:t>
            </a:r>
            <a:endParaRPr lang="en-GB" sz="1400" dirty="0" smtClean="0"/>
          </a:p>
          <a:p>
            <a:pPr lvl="3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Notificar</a:t>
            </a:r>
            <a:r>
              <a:rPr lang="en-GB" sz="1400" dirty="0" smtClean="0"/>
              <a:t> a </a:t>
            </a:r>
            <a:r>
              <a:rPr lang="en-GB" sz="1400" dirty="0" err="1" smtClean="0"/>
              <a:t>partes</a:t>
            </a:r>
            <a:r>
              <a:rPr lang="en-GB" sz="1400" dirty="0" smtClean="0"/>
              <a:t> </a:t>
            </a:r>
            <a:r>
              <a:rPr lang="en-GB" sz="1400" dirty="0" err="1" smtClean="0"/>
              <a:t>interesadas</a:t>
            </a:r>
            <a:r>
              <a:rPr lang="en-GB" sz="1400" dirty="0" smtClean="0"/>
              <a:t> de </a:t>
            </a:r>
            <a:r>
              <a:rPr lang="en-GB" sz="1400" dirty="0" err="1" smtClean="0"/>
              <a:t>acuerdo</a:t>
            </a:r>
            <a:r>
              <a:rPr lang="en-GB" sz="1400" dirty="0" smtClean="0"/>
              <a:t> con el </a:t>
            </a:r>
            <a:r>
              <a:rPr lang="en-GB" sz="1400" dirty="0" err="1" smtClean="0"/>
              <a:t>protocolo</a:t>
            </a:r>
            <a:r>
              <a:rPr lang="en-GB" sz="1400" dirty="0" smtClean="0"/>
              <a:t> de </a:t>
            </a:r>
            <a:r>
              <a:rPr lang="en-GB" sz="1400" dirty="0" err="1" smtClean="0"/>
              <a:t>notificación</a:t>
            </a:r>
            <a:endParaRPr lang="en-GB" sz="1400" dirty="0" smtClean="0"/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</p:txBody>
      </p:sp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581090"/>
          </a:xfrm>
        </p:spPr>
        <p:txBody>
          <a:bodyPr lIns="90351" tIns="44276" rIns="90351" bIns="44276" anchor="b">
            <a:spAutoFit/>
          </a:bodyPr>
          <a:lstStyle/>
          <a:p>
            <a:pPr>
              <a:lnSpc>
                <a:spcPct val="85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3600" dirty="0" err="1" smtClean="0"/>
              <a:t>Detección</a:t>
            </a:r>
            <a:r>
              <a:rPr lang="en-GB" sz="3600" dirty="0" smtClean="0"/>
              <a:t> y </a:t>
            </a:r>
            <a:r>
              <a:rPr lang="en-GB" sz="3600" dirty="0" err="1" smtClean="0"/>
              <a:t>Gestión</a:t>
            </a:r>
            <a:r>
              <a:rPr lang="en-GB" sz="3600" dirty="0" smtClean="0"/>
              <a:t> de </a:t>
            </a:r>
            <a:r>
              <a:rPr lang="en-GB" sz="3600" dirty="0" err="1" smtClean="0"/>
              <a:t>Fallas</a:t>
            </a:r>
            <a:endParaRPr lang="en-GB" sz="36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4"/>
            <a:ext cx="8229600" cy="3916447"/>
          </a:xfrm>
        </p:spPr>
        <p:txBody>
          <a:bodyPr>
            <a:spAutoFit/>
          </a:bodyPr>
          <a:lstStyle/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Definición</a:t>
            </a:r>
            <a:r>
              <a:rPr lang="en-GB" dirty="0" smtClean="0"/>
              <a:t>:</a:t>
            </a:r>
          </a:p>
          <a:p>
            <a:pPr lvl="1">
              <a:spcBef>
                <a:spcPts val="8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600" dirty="0" smtClean="0"/>
              <a:t>“La </a:t>
            </a:r>
            <a:r>
              <a:rPr lang="en-GB" sz="2600" dirty="0" err="1" smtClean="0"/>
              <a:t>gestión</a:t>
            </a:r>
            <a:r>
              <a:rPr lang="en-GB" sz="2600" dirty="0" smtClean="0"/>
              <a:t> de </a:t>
            </a:r>
            <a:r>
              <a:rPr lang="en-GB" sz="2600" dirty="0" err="1" smtClean="0"/>
              <a:t>redes</a:t>
            </a:r>
            <a:r>
              <a:rPr lang="en-GB" sz="2600" dirty="0" smtClean="0"/>
              <a:t> </a:t>
            </a:r>
            <a:r>
              <a:rPr lang="en-GB" sz="2600" dirty="0" err="1" smtClean="0"/>
              <a:t>incluye</a:t>
            </a:r>
            <a:r>
              <a:rPr lang="en-GB" sz="2600" dirty="0" smtClean="0"/>
              <a:t> el </a:t>
            </a:r>
            <a:r>
              <a:rPr lang="en-GB" sz="2600" dirty="0" err="1" smtClean="0"/>
              <a:t>despliegue</a:t>
            </a:r>
            <a:r>
              <a:rPr lang="en-GB" sz="2600" dirty="0" smtClean="0"/>
              <a:t>, </a:t>
            </a:r>
            <a:r>
              <a:rPr lang="en-GB" sz="2600" dirty="0" err="1" smtClean="0"/>
              <a:t>integración</a:t>
            </a:r>
            <a:r>
              <a:rPr lang="en-GB" sz="2600" dirty="0" smtClean="0"/>
              <a:t> y </a:t>
            </a:r>
            <a:r>
              <a:rPr lang="en-GB" sz="2600" dirty="0" err="1" smtClean="0"/>
              <a:t>coordinación</a:t>
            </a:r>
            <a:r>
              <a:rPr lang="en-GB" sz="2600" dirty="0" smtClean="0"/>
              <a:t> del hardware, software y los </a:t>
            </a:r>
            <a:r>
              <a:rPr lang="en-GB" sz="2600" dirty="0" err="1" smtClean="0"/>
              <a:t>elementos</a:t>
            </a:r>
            <a:r>
              <a:rPr lang="en-GB" sz="2600" dirty="0" smtClean="0"/>
              <a:t> </a:t>
            </a:r>
            <a:r>
              <a:rPr lang="en-GB" sz="2600" dirty="0" err="1" smtClean="0"/>
              <a:t>humanos</a:t>
            </a:r>
            <a:r>
              <a:rPr lang="en-GB" sz="2600" dirty="0" smtClean="0"/>
              <a:t> </a:t>
            </a:r>
            <a:r>
              <a:rPr lang="en-GB" sz="2600" dirty="0" err="1" smtClean="0"/>
              <a:t>para</a:t>
            </a:r>
            <a:r>
              <a:rPr lang="en-GB" sz="2600" dirty="0" smtClean="0"/>
              <a:t> </a:t>
            </a:r>
            <a:r>
              <a:rPr lang="en-GB" sz="2600" dirty="0" err="1" smtClean="0"/>
              <a:t>monitorear</a:t>
            </a:r>
            <a:r>
              <a:rPr lang="en-GB" sz="2600" dirty="0" smtClean="0"/>
              <a:t>, </a:t>
            </a:r>
            <a:r>
              <a:rPr lang="en-GB" sz="2600" dirty="0" err="1" smtClean="0"/>
              <a:t>probar</a:t>
            </a:r>
            <a:r>
              <a:rPr lang="en-GB" sz="2600" dirty="0" smtClean="0"/>
              <a:t>, </a:t>
            </a:r>
            <a:r>
              <a:rPr lang="en-GB" sz="2600" dirty="0" err="1" smtClean="0"/>
              <a:t>sondear</a:t>
            </a:r>
            <a:r>
              <a:rPr lang="en-GB" sz="2600" dirty="0" smtClean="0"/>
              <a:t>, </a:t>
            </a:r>
            <a:r>
              <a:rPr lang="en-GB" sz="2600" dirty="0" err="1" smtClean="0"/>
              <a:t>configurar</a:t>
            </a:r>
            <a:r>
              <a:rPr lang="en-GB" sz="2600" dirty="0" smtClean="0"/>
              <a:t>, </a:t>
            </a:r>
            <a:r>
              <a:rPr lang="en-GB" sz="2600" dirty="0" err="1" smtClean="0"/>
              <a:t>analizar</a:t>
            </a:r>
            <a:r>
              <a:rPr lang="en-GB" sz="2600" dirty="0" smtClean="0"/>
              <a:t>, </a:t>
            </a:r>
            <a:r>
              <a:rPr lang="en-GB" sz="2600" dirty="0" err="1" smtClean="0"/>
              <a:t>evaluar</a:t>
            </a:r>
            <a:r>
              <a:rPr lang="en-GB" sz="2600" dirty="0" smtClean="0"/>
              <a:t> y </a:t>
            </a:r>
            <a:r>
              <a:rPr lang="en-GB" sz="2600" dirty="0" err="1" smtClean="0"/>
              <a:t>controlar</a:t>
            </a:r>
            <a:r>
              <a:rPr lang="en-GB" sz="2600" dirty="0" smtClean="0"/>
              <a:t> los </a:t>
            </a:r>
            <a:r>
              <a:rPr lang="en-GB" sz="2600" dirty="0" err="1" smtClean="0"/>
              <a:t>recursos</a:t>
            </a:r>
            <a:r>
              <a:rPr lang="en-GB" sz="2600" dirty="0" smtClean="0"/>
              <a:t> de la red </a:t>
            </a:r>
            <a:r>
              <a:rPr lang="en-GB" sz="2600" dirty="0" err="1" smtClean="0"/>
              <a:t>para</a:t>
            </a:r>
            <a:r>
              <a:rPr lang="en-GB" sz="2600" dirty="0" smtClean="0"/>
              <a:t> </a:t>
            </a:r>
            <a:r>
              <a:rPr lang="en-GB" sz="2600" dirty="0" err="1" smtClean="0"/>
              <a:t>conseguir</a:t>
            </a:r>
            <a:r>
              <a:rPr lang="en-GB" sz="2600" dirty="0" smtClean="0"/>
              <a:t> los </a:t>
            </a:r>
            <a:r>
              <a:rPr lang="en-GB" sz="2600" dirty="0" err="1" smtClean="0"/>
              <a:t>requerimientos</a:t>
            </a:r>
            <a:r>
              <a:rPr lang="en-GB" sz="2600" dirty="0" smtClean="0"/>
              <a:t> de </a:t>
            </a:r>
            <a:r>
              <a:rPr lang="en-GB" sz="2600" dirty="0" err="1" smtClean="0"/>
              <a:t>tiempo</a:t>
            </a:r>
            <a:r>
              <a:rPr lang="en-GB" sz="2600" dirty="0" smtClean="0"/>
              <a:t> real, </a:t>
            </a:r>
            <a:r>
              <a:rPr lang="en-GB" sz="2600" dirty="0" err="1" smtClean="0"/>
              <a:t>desempeño</a:t>
            </a:r>
            <a:r>
              <a:rPr lang="en-GB" sz="2600" dirty="0" smtClean="0"/>
              <a:t> </a:t>
            </a:r>
            <a:r>
              <a:rPr lang="en-GB" sz="2600" dirty="0" err="1" smtClean="0"/>
              <a:t>operacional</a:t>
            </a:r>
            <a:r>
              <a:rPr lang="en-GB" sz="2600" dirty="0" smtClean="0"/>
              <a:t> y </a:t>
            </a:r>
            <a:r>
              <a:rPr lang="en-GB" sz="2600" dirty="0" err="1" smtClean="0"/>
              <a:t>calidad</a:t>
            </a:r>
            <a:r>
              <a:rPr lang="en-GB" sz="2600" dirty="0" smtClean="0"/>
              <a:t> de </a:t>
            </a:r>
            <a:r>
              <a:rPr lang="en-GB" sz="2600" dirty="0" err="1" smtClean="0"/>
              <a:t>servicio</a:t>
            </a:r>
            <a:r>
              <a:rPr lang="en-GB" sz="2600" dirty="0" smtClean="0"/>
              <a:t> a un </a:t>
            </a:r>
            <a:r>
              <a:rPr lang="en-GB" sz="2600" dirty="0" err="1" smtClean="0"/>
              <a:t>precio</a:t>
            </a:r>
            <a:r>
              <a:rPr lang="en-GB" sz="2600" dirty="0" smtClean="0"/>
              <a:t> </a:t>
            </a:r>
            <a:r>
              <a:rPr lang="en-GB" sz="2600" dirty="0" err="1" smtClean="0"/>
              <a:t>razonable</a:t>
            </a:r>
            <a:r>
              <a:rPr lang="en-GB" sz="2600" dirty="0" smtClean="0"/>
              <a:t>”</a:t>
            </a:r>
          </a:p>
        </p:txBody>
      </p:sp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720553"/>
          </a:xfrm>
        </p:spPr>
        <p:txBody>
          <a:bodyPr>
            <a:spAutoFit/>
          </a:bodyPr>
          <a:lstStyle/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la </a:t>
            </a:r>
            <a:r>
              <a:rPr lang="en-GB" dirty="0" err="1" smtClean="0"/>
              <a:t>Gestión</a:t>
            </a:r>
            <a:r>
              <a:rPr lang="en-GB" dirty="0" smtClean="0"/>
              <a:t> de </a:t>
            </a:r>
            <a:r>
              <a:rPr lang="en-GB" dirty="0" err="1" smtClean="0"/>
              <a:t>Redes</a:t>
            </a:r>
            <a:r>
              <a:rPr lang="en-GB" dirty="0" smtClean="0"/>
              <a:t>?</a:t>
            </a: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1143000" y="5486400"/>
            <a:ext cx="7315200" cy="464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991" tIns="44996" rIns="89991" bIns="44996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 err="1">
                <a:solidFill>
                  <a:srgbClr val="000000"/>
                </a:solidFill>
              </a:rPr>
              <a:t>T.Saydam</a:t>
            </a:r>
            <a:r>
              <a:rPr lang="en-GB" sz="1200" dirty="0">
                <a:solidFill>
                  <a:srgbClr val="000000"/>
                </a:solidFill>
              </a:rPr>
              <a:t> and T. </a:t>
            </a:r>
            <a:r>
              <a:rPr lang="en-GB" sz="1200" dirty="0" err="1">
                <a:solidFill>
                  <a:srgbClr val="000000"/>
                </a:solidFill>
              </a:rPr>
              <a:t>Magedanz</a:t>
            </a:r>
            <a:r>
              <a:rPr lang="en-GB" sz="1200" dirty="0">
                <a:solidFill>
                  <a:srgbClr val="000000"/>
                </a:solidFill>
              </a:rPr>
              <a:t>, “From Networks and Network Management into Service and Service Management”, </a:t>
            </a:r>
            <a:r>
              <a:rPr lang="en-GB" sz="1200" i="1" dirty="0">
                <a:solidFill>
                  <a:srgbClr val="000000"/>
                </a:solidFill>
              </a:rPr>
              <a:t>Journal of Networks and Systems Management</a:t>
            </a:r>
            <a:r>
              <a:rPr lang="en-GB" sz="1200" dirty="0">
                <a:solidFill>
                  <a:srgbClr val="000000"/>
                </a:solidFill>
              </a:rPr>
              <a:t>, </a:t>
            </a:r>
            <a:r>
              <a:rPr lang="en-GB" sz="1200" dirty="0" err="1">
                <a:solidFill>
                  <a:srgbClr val="000000"/>
                </a:solidFill>
              </a:rPr>
              <a:t>Vol</a:t>
            </a:r>
            <a:r>
              <a:rPr lang="en-GB" sz="1200" dirty="0">
                <a:solidFill>
                  <a:srgbClr val="000000"/>
                </a:solidFill>
              </a:rPr>
              <a:t> 4, No. 4 (</a:t>
            </a:r>
            <a:r>
              <a:rPr lang="en-GB" sz="1200" dirty="0" err="1">
                <a:solidFill>
                  <a:srgbClr val="000000"/>
                </a:solidFill>
              </a:rPr>
              <a:t>Dic</a:t>
            </a:r>
            <a:r>
              <a:rPr lang="en-GB" sz="1200" dirty="0">
                <a:solidFill>
                  <a:srgbClr val="000000"/>
                </a:solidFill>
              </a:rPr>
              <a:t> 1996).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idx="1"/>
          </p:nvPr>
        </p:nvSpPr>
        <p:spPr>
          <a:xfrm>
            <a:off x="228601" y="1295401"/>
            <a:ext cx="8534400" cy="4267227"/>
          </a:xfrm>
        </p:spPr>
        <p:txBody>
          <a:bodyPr lIns="90351" tIns="44276" rIns="90351" bIns="44276">
            <a:spAutoFit/>
          </a:bodyPr>
          <a:lstStyle/>
          <a:p>
            <a:pPr algn="ctr">
              <a:lnSpc>
                <a:spcPct val="85000"/>
              </a:lnSpc>
              <a:spcBef>
                <a:spcPts val="700"/>
              </a:spcBef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smtClean="0">
                <a:latin typeface="Verdana" pitchFamily="32" charset="0"/>
              </a:rPr>
              <a:t>¿</a:t>
            </a:r>
            <a:r>
              <a:rPr lang="en-GB" sz="2000" dirty="0" err="1" smtClean="0">
                <a:latin typeface="Verdana" pitchFamily="32" charset="0"/>
              </a:rPr>
              <a:t>Cómo</a:t>
            </a:r>
            <a:r>
              <a:rPr lang="en-GB" sz="2000" dirty="0" smtClean="0">
                <a:latin typeface="Verdana" pitchFamily="32" charset="0"/>
              </a:rPr>
              <a:t> </a:t>
            </a:r>
            <a:r>
              <a:rPr lang="en-GB" sz="2000" dirty="0" err="1" smtClean="0">
                <a:latin typeface="Verdana" pitchFamily="32" charset="0"/>
              </a:rPr>
              <a:t>saber</a:t>
            </a:r>
            <a:r>
              <a:rPr lang="en-GB" sz="2000" dirty="0" smtClean="0">
                <a:latin typeface="Verdana" pitchFamily="32" charset="0"/>
              </a:rPr>
              <a:t> </a:t>
            </a:r>
            <a:r>
              <a:rPr lang="en-GB" sz="2000" dirty="0" err="1" smtClean="0">
                <a:latin typeface="Verdana" pitchFamily="32" charset="0"/>
              </a:rPr>
              <a:t>si</a:t>
            </a:r>
            <a:r>
              <a:rPr lang="en-GB" sz="2000" dirty="0" smtClean="0">
                <a:latin typeface="Verdana" pitchFamily="32" charset="0"/>
              </a:rPr>
              <a:t> hay un </a:t>
            </a:r>
            <a:r>
              <a:rPr lang="en-GB" sz="2000" dirty="0" err="1" smtClean="0">
                <a:latin typeface="Verdana" pitchFamily="32" charset="0"/>
              </a:rPr>
              <a:t>problema</a:t>
            </a:r>
            <a:r>
              <a:rPr lang="en-GB" sz="2000" dirty="0" smtClean="0">
                <a:latin typeface="Verdana" pitchFamily="32" charset="0"/>
              </a:rPr>
              <a:t> en la red?</a:t>
            </a:r>
          </a:p>
          <a:p>
            <a:pPr lvl="1">
              <a:lnSpc>
                <a:spcPct val="85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Herramientas</a:t>
            </a:r>
            <a:r>
              <a:rPr lang="en-GB" sz="1800" dirty="0" smtClean="0"/>
              <a:t> de </a:t>
            </a:r>
            <a:r>
              <a:rPr lang="en-GB" sz="1800" dirty="0" err="1" smtClean="0"/>
              <a:t>monitoreo</a:t>
            </a:r>
            <a:endParaRPr lang="en-GB" sz="1800" dirty="0" smtClean="0"/>
          </a:p>
          <a:p>
            <a:pPr lvl="2">
              <a:lnSpc>
                <a:spcPct val="85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Utilitarios</a:t>
            </a:r>
            <a:r>
              <a:rPr lang="en-GB" sz="1400" dirty="0" smtClean="0"/>
              <a:t> (</a:t>
            </a:r>
            <a:r>
              <a:rPr lang="en-GB" sz="1400" dirty="0" err="1" smtClean="0"/>
              <a:t>linea</a:t>
            </a:r>
            <a:r>
              <a:rPr lang="en-GB" sz="1400" dirty="0" smtClean="0"/>
              <a:t> de </a:t>
            </a:r>
            <a:r>
              <a:rPr lang="en-GB" sz="1400" dirty="0" err="1" smtClean="0"/>
              <a:t>comando</a:t>
            </a:r>
            <a:r>
              <a:rPr lang="en-GB" sz="1400" dirty="0" smtClean="0"/>
              <a:t> o GUI)</a:t>
            </a:r>
          </a:p>
          <a:p>
            <a:pPr lvl="3">
              <a:lnSpc>
                <a:spcPct val="85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200" dirty="0" smtClean="0"/>
              <a:t>ping</a:t>
            </a:r>
          </a:p>
          <a:p>
            <a:pPr lvl="3">
              <a:lnSpc>
                <a:spcPct val="85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200" dirty="0" err="1" smtClean="0"/>
              <a:t>traceroute</a:t>
            </a:r>
            <a:endParaRPr lang="en-GB" sz="1200" dirty="0" smtClean="0"/>
          </a:p>
          <a:p>
            <a:pPr lvl="3">
              <a:lnSpc>
                <a:spcPct val="85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200" dirty="0" smtClean="0"/>
              <a:t>Ethereal (</a:t>
            </a:r>
            <a:r>
              <a:rPr lang="en-GB" sz="1200" dirty="0" err="1" smtClean="0"/>
              <a:t>wireshark</a:t>
            </a:r>
            <a:r>
              <a:rPr lang="en-GB" sz="1200" dirty="0" smtClean="0"/>
              <a:t>)</a:t>
            </a:r>
          </a:p>
          <a:p>
            <a:pPr lvl="3">
              <a:lnSpc>
                <a:spcPct val="85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200" dirty="0" smtClean="0"/>
              <a:t>Net-SNMP</a:t>
            </a:r>
          </a:p>
          <a:p>
            <a:pPr lvl="2">
              <a:lnSpc>
                <a:spcPct val="85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Sistemas</a:t>
            </a:r>
            <a:r>
              <a:rPr lang="en-GB" sz="1400" dirty="0" smtClean="0"/>
              <a:t> de </a:t>
            </a:r>
            <a:r>
              <a:rPr lang="en-GB" sz="1400" dirty="0" err="1" smtClean="0"/>
              <a:t>Monitoreo</a:t>
            </a:r>
            <a:r>
              <a:rPr lang="en-GB" sz="1400" dirty="0" smtClean="0"/>
              <a:t> </a:t>
            </a:r>
          </a:p>
          <a:p>
            <a:pPr lvl="3">
              <a:lnSpc>
                <a:spcPct val="85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200" dirty="0" err="1" smtClean="0"/>
              <a:t>Nagios</a:t>
            </a:r>
            <a:endParaRPr lang="en-GB" sz="1200" dirty="0" smtClean="0"/>
          </a:p>
          <a:p>
            <a:pPr lvl="3">
              <a:lnSpc>
                <a:spcPct val="85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200" dirty="0" smtClean="0"/>
              <a:t>Big Brother</a:t>
            </a:r>
            <a:endParaRPr lang="en-GB" sz="1800" dirty="0" smtClean="0"/>
          </a:p>
          <a:p>
            <a:pPr lvl="3">
              <a:lnSpc>
                <a:spcPct val="85000"/>
              </a:lnSpc>
              <a:spcBef>
                <a:spcPts val="450"/>
              </a:spcBef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  <a:p>
            <a:pPr lvl="1">
              <a:lnSpc>
                <a:spcPct val="85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Reportes</a:t>
            </a:r>
            <a:r>
              <a:rPr lang="en-GB" sz="1800" dirty="0" smtClean="0"/>
              <a:t> de </a:t>
            </a:r>
            <a:r>
              <a:rPr lang="en-GB" sz="1800" dirty="0" err="1" smtClean="0"/>
              <a:t>estado</a:t>
            </a:r>
            <a:endParaRPr lang="en-GB" sz="1800" dirty="0" smtClean="0"/>
          </a:p>
          <a:p>
            <a:pPr lvl="2">
              <a:lnSpc>
                <a:spcPct val="85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Mantener</a:t>
            </a:r>
            <a:r>
              <a:rPr lang="en-GB" sz="1600" dirty="0" smtClean="0"/>
              <a:t> el </a:t>
            </a:r>
            <a:r>
              <a:rPr lang="en-GB" sz="1600" dirty="0" err="1" smtClean="0"/>
              <a:t>sistema</a:t>
            </a:r>
            <a:r>
              <a:rPr lang="en-GB" sz="1600" dirty="0" smtClean="0"/>
              <a:t> </a:t>
            </a:r>
            <a:r>
              <a:rPr lang="en-GB" sz="1600" dirty="0" err="1" smtClean="0"/>
              <a:t>actualizado</a:t>
            </a:r>
            <a:r>
              <a:rPr lang="en-GB" sz="1600" dirty="0" smtClean="0"/>
              <a:t>, </a:t>
            </a:r>
            <a:r>
              <a:rPr lang="en-GB" sz="1600" dirty="0" err="1" smtClean="0"/>
              <a:t>separando</a:t>
            </a:r>
            <a:r>
              <a:rPr lang="en-GB" sz="1600" dirty="0" smtClean="0"/>
              <a:t>:	</a:t>
            </a:r>
          </a:p>
          <a:p>
            <a:pPr lvl="5">
              <a:lnSpc>
                <a:spcPct val="85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Nodos</a:t>
            </a:r>
            <a:r>
              <a:rPr lang="en-GB" sz="1400" dirty="0" smtClean="0"/>
              <a:t> no-</a:t>
            </a:r>
            <a:r>
              <a:rPr lang="en-GB" sz="1400" dirty="0" err="1" smtClean="0"/>
              <a:t>operativos</a:t>
            </a:r>
            <a:r>
              <a:rPr lang="en-GB" sz="1400" dirty="0" smtClean="0"/>
              <a:t> (down)</a:t>
            </a:r>
          </a:p>
          <a:p>
            <a:pPr lvl="5">
              <a:lnSpc>
                <a:spcPct val="85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Nodos</a:t>
            </a:r>
            <a:r>
              <a:rPr lang="en-GB" sz="1400" dirty="0" smtClean="0"/>
              <a:t> no </a:t>
            </a:r>
            <a:r>
              <a:rPr lang="en-GB" sz="1400" dirty="0" err="1" smtClean="0"/>
              <a:t>alcanzables</a:t>
            </a:r>
            <a:r>
              <a:rPr lang="en-GB" sz="1400" dirty="0" smtClean="0"/>
              <a:t> (unreachable)</a:t>
            </a:r>
          </a:p>
          <a:p>
            <a:pPr lvl="5">
              <a:lnSpc>
                <a:spcPct val="85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Nodos</a:t>
            </a:r>
            <a:r>
              <a:rPr lang="en-GB" sz="1400" dirty="0" smtClean="0"/>
              <a:t> </a:t>
            </a:r>
            <a:r>
              <a:rPr lang="en-GB" sz="1400" dirty="0" err="1" smtClean="0"/>
              <a:t>fuera</a:t>
            </a:r>
            <a:r>
              <a:rPr lang="en-GB" sz="1400" dirty="0" smtClean="0"/>
              <a:t> de </a:t>
            </a:r>
            <a:r>
              <a:rPr lang="en-GB" sz="1400" dirty="0" err="1" smtClean="0"/>
              <a:t>servicio</a:t>
            </a:r>
            <a:r>
              <a:rPr lang="en-GB" sz="1400" dirty="0" smtClean="0"/>
              <a:t> </a:t>
            </a:r>
            <a:r>
              <a:rPr lang="en-GB" sz="1400" dirty="0" err="1" smtClean="0"/>
              <a:t>por</a:t>
            </a:r>
            <a:r>
              <a:rPr lang="en-GB" sz="1400" dirty="0" smtClean="0"/>
              <a:t> </a:t>
            </a:r>
            <a:r>
              <a:rPr lang="en-GB" sz="1400" dirty="0" err="1" smtClean="0"/>
              <a:t>causas</a:t>
            </a:r>
            <a:r>
              <a:rPr lang="en-GB" sz="1400" dirty="0" smtClean="0"/>
              <a:t> </a:t>
            </a:r>
            <a:r>
              <a:rPr lang="en-GB" sz="1400" dirty="0" err="1" smtClean="0"/>
              <a:t>administrativas</a:t>
            </a:r>
            <a:endParaRPr lang="en-GB" sz="1400" dirty="0" smtClean="0"/>
          </a:p>
        </p:txBody>
      </p:sp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1" y="355600"/>
            <a:ext cx="8915400" cy="560315"/>
          </a:xfrm>
        </p:spPr>
        <p:txBody>
          <a:bodyPr lIns="90351" tIns="44276" rIns="90351" bIns="44276" anchor="b">
            <a:spAutoFit/>
          </a:bodyPr>
          <a:lstStyle/>
          <a:p>
            <a:pPr>
              <a:lnSpc>
                <a:spcPct val="85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3600" dirty="0" err="1" smtClean="0"/>
              <a:t>Detección</a:t>
            </a:r>
            <a:r>
              <a:rPr lang="en-GB" sz="3600" dirty="0" smtClean="0"/>
              <a:t> y </a:t>
            </a:r>
            <a:r>
              <a:rPr lang="en-GB" sz="3600" dirty="0" err="1" smtClean="0"/>
              <a:t>Gestión</a:t>
            </a:r>
            <a:r>
              <a:rPr lang="en-GB" sz="3600" dirty="0" smtClean="0"/>
              <a:t> de </a:t>
            </a:r>
            <a:r>
              <a:rPr lang="en-GB" sz="3600" dirty="0" err="1" smtClean="0"/>
              <a:t>Fallas</a:t>
            </a:r>
            <a:endParaRPr lang="en-GB" sz="36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>
          <a:xfrm>
            <a:off x="266700" y="1511300"/>
            <a:ext cx="8534400" cy="4600916"/>
          </a:xfrm>
        </p:spPr>
        <p:txBody>
          <a:bodyPr lIns="90351" tIns="44276" rIns="90351" bIns="44276">
            <a:spAutoFit/>
          </a:bodyPr>
          <a:lstStyle/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¡</a:t>
            </a:r>
            <a:r>
              <a:rPr lang="en-GB" dirty="0" err="1" smtClean="0"/>
              <a:t>Muy</a:t>
            </a:r>
            <a:r>
              <a:rPr lang="en-GB" dirty="0" smtClean="0"/>
              <a:t> </a:t>
            </a:r>
            <a:r>
              <a:rPr lang="en-GB" dirty="0" err="1" smtClean="0"/>
              <a:t>importante</a:t>
            </a:r>
            <a:r>
              <a:rPr lang="en-GB" dirty="0" smtClean="0"/>
              <a:t>!</a:t>
            </a:r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Se </a:t>
            </a:r>
            <a:r>
              <a:rPr lang="en-GB" dirty="0" err="1" smtClean="0"/>
              <a:t>necesita</a:t>
            </a:r>
            <a:r>
              <a:rPr lang="en-GB" dirty="0" smtClean="0"/>
              <a:t> un </a:t>
            </a:r>
            <a:r>
              <a:rPr lang="en-GB" dirty="0" err="1" smtClean="0"/>
              <a:t>mecanismo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dar</a:t>
            </a:r>
            <a:r>
              <a:rPr lang="en-GB" dirty="0" smtClean="0"/>
              <a:t> </a:t>
            </a:r>
            <a:r>
              <a:rPr lang="en-GB" dirty="0" err="1" smtClean="0"/>
              <a:t>seguimiento</a:t>
            </a:r>
            <a:r>
              <a:rPr lang="en-GB" dirty="0" smtClean="0"/>
              <a:t> a: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Estado actual de la </a:t>
            </a:r>
            <a:r>
              <a:rPr lang="en-GB" dirty="0" err="1" smtClean="0"/>
              <a:t>falla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Personal </a:t>
            </a:r>
            <a:r>
              <a:rPr lang="en-GB" dirty="0" err="1" smtClean="0"/>
              <a:t>asignado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Tiempo</a:t>
            </a:r>
            <a:r>
              <a:rPr lang="en-GB" dirty="0" smtClean="0"/>
              <a:t> </a:t>
            </a:r>
            <a:r>
              <a:rPr lang="en-GB" dirty="0" err="1" smtClean="0"/>
              <a:t>estimado</a:t>
            </a:r>
            <a:r>
              <a:rPr lang="en-GB" dirty="0" smtClean="0"/>
              <a:t> de </a:t>
            </a:r>
            <a:r>
              <a:rPr lang="en-GB" dirty="0" err="1" smtClean="0"/>
              <a:t>solución</a:t>
            </a:r>
            <a:r>
              <a:rPr lang="en-GB" dirty="0" smtClean="0"/>
              <a:t> 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Tiempo</a:t>
            </a:r>
            <a:r>
              <a:rPr lang="en-GB" dirty="0" smtClean="0"/>
              <a:t> </a:t>
            </a:r>
            <a:r>
              <a:rPr lang="en-GB" dirty="0" err="1" smtClean="0"/>
              <a:t>trabajado</a:t>
            </a:r>
            <a:r>
              <a:rPr lang="en-GB" dirty="0" smtClean="0"/>
              <a:t> (</a:t>
            </a:r>
            <a:r>
              <a:rPr lang="en-GB" dirty="0" err="1" smtClean="0"/>
              <a:t>si</a:t>
            </a:r>
            <a:r>
              <a:rPr lang="en-GB" dirty="0" smtClean="0"/>
              <a:t> se </a:t>
            </a:r>
            <a:r>
              <a:rPr lang="en-GB" dirty="0" err="1" smtClean="0"/>
              <a:t>va</a:t>
            </a:r>
            <a:r>
              <a:rPr lang="en-GB" dirty="0" smtClean="0"/>
              <a:t> a </a:t>
            </a:r>
            <a:r>
              <a:rPr lang="en-GB" dirty="0" err="1" smtClean="0"/>
              <a:t>cobrar</a:t>
            </a:r>
            <a:r>
              <a:rPr lang="en-GB" dirty="0" smtClean="0"/>
              <a:t>)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Historia</a:t>
            </a:r>
            <a:r>
              <a:rPr lang="en-GB" dirty="0" smtClean="0"/>
              <a:t> de </a:t>
            </a:r>
            <a:r>
              <a:rPr lang="en-GB" dirty="0" err="1" smtClean="0"/>
              <a:t>las</a:t>
            </a:r>
            <a:r>
              <a:rPr lang="en-GB" dirty="0" smtClean="0"/>
              <a:t> </a:t>
            </a:r>
            <a:r>
              <a:rPr lang="en-GB" dirty="0" err="1" smtClean="0"/>
              <a:t>acciones</a:t>
            </a:r>
            <a:r>
              <a:rPr lang="en-GB" dirty="0" smtClean="0"/>
              <a:t> </a:t>
            </a:r>
            <a:r>
              <a:rPr lang="en-GB" dirty="0" err="1" smtClean="0"/>
              <a:t>tomadas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</p:txBody>
      </p:sp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1" y="255589"/>
            <a:ext cx="8623300" cy="458749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2400" dirty="0" err="1" smtClean="0"/>
              <a:t>Gestión</a:t>
            </a:r>
            <a:r>
              <a:rPr lang="en-GB" sz="2400" dirty="0" smtClean="0"/>
              <a:t> de </a:t>
            </a:r>
            <a:r>
              <a:rPr lang="en-GB" sz="2400" dirty="0" err="1" smtClean="0"/>
              <a:t>Fallas</a:t>
            </a:r>
            <a:r>
              <a:rPr lang="en-GB" sz="2400" dirty="0" smtClean="0"/>
              <a:t>: </a:t>
            </a:r>
            <a:r>
              <a:rPr lang="en-GB" sz="2400" dirty="0" err="1" smtClean="0"/>
              <a:t>Sistema</a:t>
            </a:r>
            <a:r>
              <a:rPr lang="en-GB" sz="2400" dirty="0" smtClean="0"/>
              <a:t> de Control de </a:t>
            </a:r>
            <a:r>
              <a:rPr lang="en-GB" sz="2400" dirty="0" err="1" smtClean="0"/>
              <a:t>Incidencias</a:t>
            </a:r>
            <a:endParaRPr lang="en-GB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>
          <a:xfrm>
            <a:off x="260350" y="1447801"/>
            <a:ext cx="8534400" cy="3213357"/>
          </a:xfrm>
        </p:spPr>
        <p:txBody>
          <a:bodyPr lIns="90351" tIns="44276" rIns="90351" bIns="44276">
            <a:spAutoFit/>
          </a:bodyPr>
          <a:lstStyle/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El </a:t>
            </a:r>
            <a:r>
              <a:rPr lang="en-GB" dirty="0" err="1" smtClean="0"/>
              <a:t>sistema</a:t>
            </a:r>
            <a:r>
              <a:rPr lang="en-GB" dirty="0" smtClean="0"/>
              <a:t> </a:t>
            </a:r>
            <a:r>
              <a:rPr lang="en-GB" dirty="0" err="1" smtClean="0"/>
              <a:t>provee</a:t>
            </a:r>
            <a:r>
              <a:rPr lang="en-GB" dirty="0" smtClean="0"/>
              <a:t>: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Programación</a:t>
            </a:r>
            <a:r>
              <a:rPr lang="en-GB" dirty="0" smtClean="0"/>
              <a:t> y </a:t>
            </a:r>
            <a:r>
              <a:rPr lang="en-GB" dirty="0" err="1" smtClean="0"/>
              <a:t>asignación</a:t>
            </a:r>
            <a:r>
              <a:rPr lang="en-GB" dirty="0" smtClean="0"/>
              <a:t> de </a:t>
            </a:r>
            <a:r>
              <a:rPr lang="en-GB" dirty="0" err="1" smtClean="0"/>
              <a:t>tareas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Registro</a:t>
            </a:r>
            <a:r>
              <a:rPr lang="en-GB" dirty="0" smtClean="0"/>
              <a:t> de la </a:t>
            </a:r>
            <a:r>
              <a:rPr lang="en-GB" dirty="0" err="1" smtClean="0"/>
              <a:t>notificación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Registro</a:t>
            </a:r>
            <a:r>
              <a:rPr lang="en-GB" dirty="0" smtClean="0"/>
              <a:t> de </a:t>
            </a:r>
            <a:r>
              <a:rPr lang="en-GB" dirty="0" err="1" smtClean="0"/>
              <a:t>tiempo</a:t>
            </a:r>
            <a:r>
              <a:rPr lang="en-GB" dirty="0" smtClean="0"/>
              <a:t> de </a:t>
            </a:r>
            <a:r>
              <a:rPr lang="en-GB" dirty="0" err="1" smtClean="0"/>
              <a:t>notificación</a:t>
            </a:r>
            <a:r>
              <a:rPr lang="en-GB" dirty="0" smtClean="0"/>
              <a:t> y </a:t>
            </a:r>
            <a:r>
              <a:rPr lang="en-GB" dirty="0" err="1" smtClean="0"/>
              <a:t>otros</a:t>
            </a:r>
            <a:r>
              <a:rPr lang="en-GB" dirty="0" smtClean="0"/>
              <a:t> </a:t>
            </a:r>
            <a:r>
              <a:rPr lang="en-GB" dirty="0" err="1" smtClean="0"/>
              <a:t>pasos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Comentarios</a:t>
            </a:r>
            <a:r>
              <a:rPr lang="en-GB" dirty="0" smtClean="0"/>
              <a:t>, </a:t>
            </a:r>
            <a:r>
              <a:rPr lang="en-GB" dirty="0" err="1" smtClean="0"/>
              <a:t>escalamiento</a:t>
            </a:r>
            <a:r>
              <a:rPr lang="en-GB" dirty="0" smtClean="0"/>
              <a:t>, </a:t>
            </a:r>
            <a:r>
              <a:rPr lang="en-GB" dirty="0" err="1" smtClean="0"/>
              <a:t>notas</a:t>
            </a:r>
            <a:r>
              <a:rPr lang="en-GB" dirty="0" smtClean="0"/>
              <a:t> </a:t>
            </a:r>
            <a:r>
              <a:rPr lang="en-GB" dirty="0" err="1" smtClean="0"/>
              <a:t>técnicas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Análisis</a:t>
            </a:r>
            <a:r>
              <a:rPr lang="en-GB" dirty="0" smtClean="0"/>
              <a:t> </a:t>
            </a:r>
            <a:r>
              <a:rPr lang="en-GB" dirty="0" err="1" smtClean="0"/>
              <a:t>estadístico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Supervisión</a:t>
            </a:r>
            <a:r>
              <a:rPr lang="en-GB" dirty="0" smtClean="0"/>
              <a:t> y </a:t>
            </a:r>
            <a:r>
              <a:rPr lang="en-GB" dirty="0" err="1" smtClean="0"/>
              <a:t>delimitación</a:t>
            </a:r>
            <a:r>
              <a:rPr lang="en-GB" dirty="0" smtClean="0"/>
              <a:t> de </a:t>
            </a:r>
            <a:r>
              <a:rPr lang="en-GB" dirty="0" err="1" smtClean="0"/>
              <a:t>responsabilidades</a:t>
            </a:r>
            <a:r>
              <a:rPr lang="en-GB" dirty="0" smtClean="0"/>
              <a:t> (</a:t>
            </a:r>
            <a:r>
              <a:rPr lang="en-GB" dirty="0" err="1" smtClean="0"/>
              <a:t>quién</a:t>
            </a:r>
            <a:r>
              <a:rPr lang="en-GB" dirty="0" smtClean="0"/>
              <a:t> </a:t>
            </a:r>
            <a:r>
              <a:rPr lang="en-GB" dirty="0" err="1" smtClean="0"/>
              <a:t>hizo</a:t>
            </a:r>
            <a:r>
              <a:rPr lang="en-GB" dirty="0" smtClean="0"/>
              <a:t> </a:t>
            </a:r>
            <a:r>
              <a:rPr lang="en-GB" dirty="0" err="1" smtClean="0"/>
              <a:t>qué</a:t>
            </a:r>
            <a:r>
              <a:rPr lang="en-GB" dirty="0" smtClean="0"/>
              <a:t>)</a:t>
            </a:r>
          </a:p>
        </p:txBody>
      </p:sp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0" y="196851"/>
            <a:ext cx="8661400" cy="458749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2400" dirty="0" err="1" smtClean="0"/>
              <a:t>Gestión</a:t>
            </a:r>
            <a:r>
              <a:rPr lang="en-GB" sz="2400" dirty="0" smtClean="0"/>
              <a:t> de </a:t>
            </a:r>
            <a:r>
              <a:rPr lang="en-GB" sz="2400" dirty="0" err="1" smtClean="0"/>
              <a:t>Fallas</a:t>
            </a:r>
            <a:r>
              <a:rPr lang="en-GB" sz="2400" dirty="0" smtClean="0"/>
              <a:t>: </a:t>
            </a:r>
            <a:r>
              <a:rPr lang="en-GB" sz="2400" dirty="0" err="1" smtClean="0"/>
              <a:t>Sistema</a:t>
            </a:r>
            <a:r>
              <a:rPr lang="en-GB" sz="2400" dirty="0" smtClean="0"/>
              <a:t> de Control de </a:t>
            </a:r>
            <a:r>
              <a:rPr lang="en-GB" sz="2400" dirty="0" err="1" smtClean="0"/>
              <a:t>Incidencias</a:t>
            </a:r>
            <a:endParaRPr lang="en-GB" sz="24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14401"/>
            <a:ext cx="8191500" cy="4048449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Crear</a:t>
            </a:r>
            <a:r>
              <a:rPr lang="en-GB" sz="2000" dirty="0" smtClean="0"/>
              <a:t> un </a:t>
            </a:r>
            <a:r>
              <a:rPr lang="en-GB" sz="2000" dirty="0" err="1" smtClean="0"/>
              <a:t>caso</a:t>
            </a:r>
            <a:r>
              <a:rPr lang="en-GB" sz="2000" dirty="0" smtClean="0"/>
              <a:t> </a:t>
            </a:r>
            <a:r>
              <a:rPr lang="en-GB" sz="2000" dirty="0" err="1" smtClean="0"/>
              <a:t>por</a:t>
            </a:r>
            <a:r>
              <a:rPr lang="en-GB" sz="2000" dirty="0" smtClean="0"/>
              <a:t> </a:t>
            </a:r>
            <a:r>
              <a:rPr lang="en-GB" sz="2000" dirty="0" err="1" smtClean="0"/>
              <a:t>cada</a:t>
            </a:r>
            <a:r>
              <a:rPr lang="en-GB" sz="2000" dirty="0" smtClean="0"/>
              <a:t> </a:t>
            </a:r>
            <a:r>
              <a:rPr lang="en-GB" sz="2000" dirty="0" err="1" smtClean="0"/>
              <a:t>notificación</a:t>
            </a:r>
            <a:endParaRPr lang="en-GB" sz="2000" u="sng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Crear</a:t>
            </a:r>
            <a:r>
              <a:rPr lang="en-GB" sz="2000" dirty="0" smtClean="0"/>
              <a:t> un </a:t>
            </a:r>
            <a:r>
              <a:rPr lang="en-GB" sz="2000" dirty="0" err="1" smtClean="0"/>
              <a:t>caso</a:t>
            </a:r>
            <a:r>
              <a:rPr lang="en-GB" sz="2000" dirty="0" smtClean="0"/>
              <a:t> </a:t>
            </a:r>
            <a:r>
              <a:rPr lang="en-GB" sz="2000" dirty="0" err="1" smtClean="0"/>
              <a:t>por</a:t>
            </a:r>
            <a:r>
              <a:rPr lang="en-GB" sz="2000" dirty="0" smtClean="0"/>
              <a:t> </a:t>
            </a:r>
            <a:r>
              <a:rPr lang="en-GB" sz="2000" dirty="0" err="1" smtClean="0"/>
              <a:t>cada</a:t>
            </a:r>
            <a:r>
              <a:rPr lang="en-GB" sz="2000" dirty="0" smtClean="0"/>
              <a:t> </a:t>
            </a:r>
            <a:r>
              <a:rPr lang="en-GB" sz="2000" dirty="0" err="1" smtClean="0"/>
              <a:t>incidente</a:t>
            </a:r>
            <a:r>
              <a:rPr lang="en-GB" sz="2000" dirty="0" smtClean="0"/>
              <a:t> </a:t>
            </a:r>
            <a:endParaRPr lang="en-GB" sz="2000" u="sng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Crear</a:t>
            </a:r>
            <a:r>
              <a:rPr lang="en-GB" sz="2000" dirty="0" smtClean="0"/>
              <a:t> un </a:t>
            </a:r>
            <a:r>
              <a:rPr lang="en-GB" sz="2000" dirty="0" err="1" smtClean="0"/>
              <a:t>caso</a:t>
            </a:r>
            <a:r>
              <a:rPr lang="en-GB" sz="2000" dirty="0" smtClean="0"/>
              <a:t> </a:t>
            </a:r>
            <a:r>
              <a:rPr lang="en-GB" sz="2000" dirty="0" err="1" smtClean="0"/>
              <a:t>por</a:t>
            </a:r>
            <a:r>
              <a:rPr lang="en-GB" sz="2000" dirty="0" smtClean="0"/>
              <a:t>  </a:t>
            </a:r>
            <a:r>
              <a:rPr lang="en-GB" sz="2000" dirty="0" err="1" smtClean="0"/>
              <a:t>cada</a:t>
            </a:r>
            <a:r>
              <a:rPr lang="en-GB" sz="2000" dirty="0" smtClean="0"/>
              <a:t> </a:t>
            </a:r>
            <a:r>
              <a:rPr lang="en-GB" sz="2000" dirty="0" err="1" smtClean="0"/>
              <a:t>evento</a:t>
            </a:r>
            <a:r>
              <a:rPr lang="en-GB" sz="2000" dirty="0" smtClean="0"/>
              <a:t> </a:t>
            </a:r>
            <a:r>
              <a:rPr lang="en-GB" sz="2000" dirty="0" err="1" smtClean="0"/>
              <a:t>programado</a:t>
            </a:r>
            <a:r>
              <a:rPr lang="en-GB" sz="2000" dirty="0" smtClean="0"/>
              <a:t> (</a:t>
            </a:r>
            <a:r>
              <a:rPr lang="en-GB" sz="2000" dirty="0" err="1" smtClean="0"/>
              <a:t>mantenimiento</a:t>
            </a:r>
            <a:r>
              <a:rPr lang="en-GB" sz="2000" dirty="0" smtClean="0"/>
              <a:t>)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Enviar</a:t>
            </a:r>
            <a:r>
              <a:rPr lang="en-GB" sz="2000" dirty="0" smtClean="0"/>
              <a:t> </a:t>
            </a:r>
            <a:r>
              <a:rPr lang="en-GB" sz="2000" dirty="0" err="1" smtClean="0"/>
              <a:t>una</a:t>
            </a:r>
            <a:r>
              <a:rPr lang="en-GB" sz="2000" dirty="0" smtClean="0"/>
              <a:t> </a:t>
            </a:r>
            <a:r>
              <a:rPr lang="en-GB" sz="2000" dirty="0" err="1" smtClean="0"/>
              <a:t>copia</a:t>
            </a:r>
            <a:r>
              <a:rPr lang="en-GB" sz="2000" dirty="0" smtClean="0"/>
              <a:t> del </a:t>
            </a:r>
            <a:r>
              <a:rPr lang="en-GB" sz="2000" dirty="0" err="1" smtClean="0"/>
              <a:t>caso</a:t>
            </a:r>
            <a:r>
              <a:rPr lang="en-GB" sz="2000" dirty="0" smtClean="0"/>
              <a:t> a </a:t>
            </a:r>
            <a:r>
              <a:rPr lang="en-GB" sz="2000" dirty="0" err="1" smtClean="0"/>
              <a:t>quién</a:t>
            </a:r>
            <a:r>
              <a:rPr lang="en-GB" sz="2000" dirty="0" smtClean="0"/>
              <a:t> </a:t>
            </a:r>
            <a:r>
              <a:rPr lang="en-GB" sz="2000" dirty="0" err="1" smtClean="0"/>
              <a:t>reporta</a:t>
            </a:r>
            <a:r>
              <a:rPr lang="en-GB" sz="2000" dirty="0" smtClean="0"/>
              <a:t>, y a </a:t>
            </a:r>
            <a:r>
              <a:rPr lang="en-GB" sz="2000" dirty="0" err="1" smtClean="0"/>
              <a:t>una</a:t>
            </a:r>
            <a:r>
              <a:rPr lang="en-GB" sz="2000" dirty="0" smtClean="0"/>
              <a:t> </a:t>
            </a:r>
            <a:r>
              <a:rPr lang="en-GB" sz="2000" dirty="0" err="1" smtClean="0"/>
              <a:t>lista</a:t>
            </a:r>
            <a:r>
              <a:rPr lang="en-GB" sz="2000" dirty="0" smtClean="0"/>
              <a:t> de </a:t>
            </a:r>
            <a:r>
              <a:rPr lang="en-GB" sz="2000" dirty="0" err="1" smtClean="0"/>
              <a:t>distribución</a:t>
            </a:r>
            <a:endParaRPr lang="en-GB" sz="2000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smtClean="0"/>
              <a:t>A </a:t>
            </a:r>
            <a:r>
              <a:rPr lang="en-GB" sz="2000" dirty="0" err="1" smtClean="0"/>
              <a:t>cada</a:t>
            </a:r>
            <a:r>
              <a:rPr lang="en-GB" sz="2000" dirty="0" smtClean="0"/>
              <a:t> </a:t>
            </a:r>
            <a:r>
              <a:rPr lang="en-GB" sz="2000" dirty="0" err="1" smtClean="0"/>
              <a:t>caso</a:t>
            </a:r>
            <a:r>
              <a:rPr lang="en-GB" sz="2000" dirty="0" smtClean="0"/>
              <a:t> se </a:t>
            </a:r>
            <a:r>
              <a:rPr lang="en-GB" sz="2000" dirty="0" err="1" smtClean="0"/>
              <a:t>asigna</a:t>
            </a:r>
            <a:r>
              <a:rPr lang="en-GB" sz="2000" dirty="0" smtClean="0"/>
              <a:t> </a:t>
            </a:r>
            <a:r>
              <a:rPr lang="en-GB" sz="2000" dirty="0" err="1" smtClean="0"/>
              <a:t>una</a:t>
            </a:r>
            <a:r>
              <a:rPr lang="en-GB" sz="2000" dirty="0" smtClean="0"/>
              <a:t> </a:t>
            </a:r>
            <a:r>
              <a:rPr lang="en-GB" sz="2000" dirty="0" err="1" smtClean="0"/>
              <a:t>identificación</a:t>
            </a:r>
            <a:r>
              <a:rPr lang="en-GB" sz="2000" dirty="0" smtClean="0"/>
              <a:t> </a:t>
            </a:r>
            <a:r>
              <a:rPr lang="en-GB" sz="2000" dirty="0" err="1" smtClean="0"/>
              <a:t>única</a:t>
            </a:r>
            <a:r>
              <a:rPr lang="en-GB" sz="2000" dirty="0" smtClean="0"/>
              <a:t>.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Todas</a:t>
            </a:r>
            <a:r>
              <a:rPr lang="en-GB" sz="2000" dirty="0" smtClean="0"/>
              <a:t> </a:t>
            </a:r>
            <a:r>
              <a:rPr lang="en-GB" sz="2000" dirty="0" err="1" smtClean="0"/>
              <a:t>las</a:t>
            </a:r>
            <a:r>
              <a:rPr lang="en-GB" sz="2000" dirty="0" smtClean="0"/>
              <a:t> </a:t>
            </a:r>
            <a:r>
              <a:rPr lang="en-GB" sz="2000" dirty="0" err="1" smtClean="0"/>
              <a:t>acciones</a:t>
            </a:r>
            <a:r>
              <a:rPr lang="en-GB" sz="2000" dirty="0" smtClean="0"/>
              <a:t> en la </a:t>
            </a:r>
            <a:r>
              <a:rPr lang="en-GB" sz="2000" dirty="0" err="1" smtClean="0"/>
              <a:t>vida</a:t>
            </a:r>
            <a:r>
              <a:rPr lang="en-GB" sz="2000" dirty="0" smtClean="0"/>
              <a:t> de un </a:t>
            </a:r>
            <a:r>
              <a:rPr lang="en-GB" sz="2000" dirty="0" err="1" smtClean="0"/>
              <a:t>caso</a:t>
            </a:r>
            <a:r>
              <a:rPr lang="en-GB" sz="2000" dirty="0" smtClean="0"/>
              <a:t> </a:t>
            </a:r>
            <a:r>
              <a:rPr lang="en-GB" sz="2000" dirty="0" err="1" smtClean="0"/>
              <a:t>están</a:t>
            </a:r>
            <a:r>
              <a:rPr lang="en-GB" sz="2000" dirty="0" smtClean="0"/>
              <a:t> inter-</a:t>
            </a:r>
            <a:r>
              <a:rPr lang="en-GB" sz="2000" dirty="0" err="1" smtClean="0"/>
              <a:t>relacionadas</a:t>
            </a:r>
            <a:r>
              <a:rPr lang="en-GB" sz="2000" dirty="0" smtClean="0"/>
              <a:t> </a:t>
            </a:r>
            <a:r>
              <a:rPr lang="en-GB" sz="2000" dirty="0" err="1" smtClean="0"/>
              <a:t>vía</a:t>
            </a:r>
            <a:r>
              <a:rPr lang="en-GB" sz="2000" dirty="0" smtClean="0"/>
              <a:t> el </a:t>
            </a:r>
            <a:r>
              <a:rPr lang="en-GB" sz="2000" dirty="0" err="1" smtClean="0"/>
              <a:t>numero</a:t>
            </a:r>
            <a:r>
              <a:rPr lang="en-GB" sz="2000" dirty="0" smtClean="0"/>
              <a:t> de </a:t>
            </a:r>
            <a:r>
              <a:rPr lang="en-GB" sz="2000" dirty="0" err="1" smtClean="0"/>
              <a:t>caso</a:t>
            </a:r>
            <a:r>
              <a:rPr lang="en-GB" sz="2000" dirty="0" smtClean="0"/>
              <a:t>. 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smtClean="0"/>
              <a:t>El </a:t>
            </a:r>
            <a:r>
              <a:rPr lang="en-GB" sz="2000" dirty="0" err="1" smtClean="0"/>
              <a:t>caso</a:t>
            </a:r>
            <a:r>
              <a:rPr lang="en-GB" sz="2000" dirty="0" smtClean="0"/>
              <a:t> </a:t>
            </a:r>
            <a:r>
              <a:rPr lang="en-GB" sz="2000" dirty="0" err="1" smtClean="0"/>
              <a:t>transita</a:t>
            </a:r>
            <a:r>
              <a:rPr lang="en-GB" sz="2000" dirty="0" smtClean="0"/>
              <a:t> a </a:t>
            </a:r>
            <a:r>
              <a:rPr lang="en-GB" sz="2000" dirty="0" err="1" smtClean="0"/>
              <a:t>través</a:t>
            </a:r>
            <a:r>
              <a:rPr lang="en-GB" sz="2000" dirty="0" smtClean="0"/>
              <a:t> de </a:t>
            </a:r>
            <a:r>
              <a:rPr lang="en-GB" sz="2000" dirty="0" err="1" smtClean="0"/>
              <a:t>una</a:t>
            </a:r>
            <a:r>
              <a:rPr lang="en-GB" sz="2000" dirty="0" smtClean="0"/>
              <a:t> “</a:t>
            </a:r>
            <a:r>
              <a:rPr lang="en-GB" sz="2000" dirty="0" err="1" smtClean="0"/>
              <a:t>máquina</a:t>
            </a:r>
            <a:r>
              <a:rPr lang="en-GB" sz="2000" dirty="0" smtClean="0"/>
              <a:t> de </a:t>
            </a:r>
            <a:r>
              <a:rPr lang="en-GB" sz="2000" dirty="0" err="1" smtClean="0"/>
              <a:t>estado</a:t>
            </a:r>
            <a:r>
              <a:rPr lang="en-GB" sz="1600" dirty="0" smtClean="0"/>
              <a:t>”</a:t>
            </a:r>
          </a:p>
          <a:p>
            <a:pPr lvl="1"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ejemplo</a:t>
            </a:r>
            <a:r>
              <a:rPr lang="en-GB" sz="1400" dirty="0" smtClean="0"/>
              <a:t>: </a:t>
            </a:r>
            <a:r>
              <a:rPr lang="en-GB" sz="1400" dirty="0" err="1" smtClean="0"/>
              <a:t>abierto</a:t>
            </a:r>
            <a:r>
              <a:rPr lang="en-GB" sz="1400" dirty="0" smtClean="0"/>
              <a:t> =&gt; </a:t>
            </a:r>
            <a:r>
              <a:rPr lang="en-GB" sz="1400" dirty="0" err="1" smtClean="0"/>
              <a:t>asignado</a:t>
            </a:r>
            <a:r>
              <a:rPr lang="en-GB" sz="1400" dirty="0" smtClean="0"/>
              <a:t> =&gt; </a:t>
            </a:r>
            <a:r>
              <a:rPr lang="en-GB" sz="1400" dirty="0" err="1" smtClean="0"/>
              <a:t>en_progreso</a:t>
            </a:r>
            <a:r>
              <a:rPr lang="en-GB" sz="1400" dirty="0" smtClean="0"/>
              <a:t> =&gt; </a:t>
            </a:r>
            <a:r>
              <a:rPr lang="en-GB" sz="1400" dirty="0" err="1" smtClean="0"/>
              <a:t>resuelto</a:t>
            </a:r>
            <a:r>
              <a:rPr lang="en-GB" sz="1400" dirty="0" smtClean="0"/>
              <a:t> (o </a:t>
            </a:r>
            <a:r>
              <a:rPr lang="en-GB" sz="1400" dirty="0" err="1" smtClean="0"/>
              <a:t>escalado</a:t>
            </a:r>
            <a:r>
              <a:rPr lang="en-GB" sz="1400" dirty="0" smtClean="0"/>
              <a:t>) =&gt; </a:t>
            </a:r>
            <a:r>
              <a:rPr lang="en-GB" sz="1400" dirty="0" err="1" smtClean="0"/>
              <a:t>cerrado</a:t>
            </a:r>
            <a:endParaRPr lang="en-GB" sz="1800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Quién</a:t>
            </a:r>
            <a:r>
              <a:rPr lang="en-GB" sz="2000" dirty="0" smtClean="0"/>
              <a:t> </a:t>
            </a:r>
            <a:r>
              <a:rPr lang="en-GB" sz="2000" dirty="0" err="1" smtClean="0"/>
              <a:t>creó</a:t>
            </a:r>
            <a:r>
              <a:rPr lang="en-GB" sz="2000" dirty="0" smtClean="0"/>
              <a:t> el </a:t>
            </a:r>
            <a:r>
              <a:rPr lang="en-GB" sz="2000" dirty="0" err="1" smtClean="0"/>
              <a:t>caso</a:t>
            </a:r>
            <a:r>
              <a:rPr lang="en-GB" sz="2000" dirty="0" smtClean="0"/>
              <a:t> </a:t>
            </a:r>
            <a:r>
              <a:rPr lang="en-GB" sz="2000" dirty="0" err="1" smtClean="0"/>
              <a:t>determina</a:t>
            </a:r>
            <a:r>
              <a:rPr lang="en-GB" sz="2000" dirty="0" smtClean="0"/>
              <a:t> </a:t>
            </a:r>
            <a:r>
              <a:rPr lang="en-GB" sz="2000" dirty="0" err="1" smtClean="0"/>
              <a:t>cuándo</a:t>
            </a:r>
            <a:r>
              <a:rPr lang="en-GB" sz="2000" dirty="0" smtClean="0"/>
              <a:t> </a:t>
            </a:r>
            <a:r>
              <a:rPr lang="en-GB" sz="2000" dirty="0" err="1" smtClean="0"/>
              <a:t>debe</a:t>
            </a:r>
            <a:r>
              <a:rPr lang="en-GB" sz="2000" dirty="0" smtClean="0"/>
              <a:t> ser </a:t>
            </a:r>
            <a:r>
              <a:rPr lang="en-GB" sz="2000" dirty="0" err="1" smtClean="0"/>
              <a:t>cerrada</a:t>
            </a:r>
            <a:r>
              <a:rPr lang="en-GB" sz="2000" dirty="0" smtClean="0"/>
              <a:t> la </a:t>
            </a:r>
            <a:r>
              <a:rPr lang="en-GB" sz="2000" dirty="0" err="1" smtClean="0"/>
              <a:t>incidencia</a:t>
            </a:r>
            <a:endParaRPr lang="en-GB" sz="2000" dirty="0" smtClean="0"/>
          </a:p>
        </p:txBody>
      </p:sp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1"/>
            <a:ext cx="8191500" cy="458749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2400" dirty="0" err="1" smtClean="0"/>
              <a:t>Gestión</a:t>
            </a:r>
            <a:r>
              <a:rPr lang="en-GB" sz="2400" dirty="0" smtClean="0"/>
              <a:t> de </a:t>
            </a:r>
            <a:r>
              <a:rPr lang="en-GB" sz="2400" dirty="0" err="1" smtClean="0"/>
              <a:t>fallas</a:t>
            </a:r>
            <a:r>
              <a:rPr lang="en-GB" sz="2400" dirty="0" smtClean="0"/>
              <a:t>: </a:t>
            </a:r>
            <a:r>
              <a:rPr lang="en-GB" sz="2400" dirty="0" err="1" smtClean="0"/>
              <a:t>guía</a:t>
            </a:r>
            <a:r>
              <a:rPr lang="en-GB" sz="2400" dirty="0" smtClean="0"/>
              <a:t> de </a:t>
            </a:r>
            <a:r>
              <a:rPr lang="en-GB" sz="2400" dirty="0" err="1" smtClean="0"/>
              <a:t>acción</a:t>
            </a:r>
            <a:r>
              <a:rPr lang="en-GB" sz="2400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219201"/>
            <a:ext cx="8191500" cy="5085143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8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smtClean="0"/>
              <a:t>¿</a:t>
            </a:r>
            <a:r>
              <a:rPr lang="en-GB" sz="2800" dirty="0" err="1" smtClean="0"/>
              <a:t>Qué</a:t>
            </a:r>
            <a:r>
              <a:rPr lang="en-GB" sz="2800" dirty="0" smtClean="0"/>
              <a:t> se </a:t>
            </a:r>
            <a:r>
              <a:rPr lang="en-GB" sz="2800" dirty="0" err="1" smtClean="0"/>
              <a:t>necesita</a:t>
            </a:r>
            <a:r>
              <a:rPr lang="en-GB" sz="2800" dirty="0" smtClean="0"/>
              <a:t> </a:t>
            </a:r>
            <a:r>
              <a:rPr lang="en-GB" sz="2800" dirty="0" err="1" smtClean="0"/>
              <a:t>contabilizar</a:t>
            </a:r>
            <a:r>
              <a:rPr lang="en-GB" sz="2800" dirty="0" smtClean="0"/>
              <a:t>?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/>
              <a:t>La </a:t>
            </a:r>
            <a:r>
              <a:rPr lang="en-GB" sz="2400" dirty="0" err="1" smtClean="0"/>
              <a:t>utilización</a:t>
            </a:r>
            <a:r>
              <a:rPr lang="en-GB" sz="2400" dirty="0" smtClean="0"/>
              <a:t> de la red y los </a:t>
            </a:r>
            <a:r>
              <a:rPr lang="en-GB" sz="2400" dirty="0" err="1" smtClean="0"/>
              <a:t>servicios</a:t>
            </a:r>
            <a:r>
              <a:rPr lang="en-GB" sz="2400" dirty="0" smtClean="0"/>
              <a:t> </a:t>
            </a:r>
            <a:r>
              <a:rPr lang="en-GB" sz="2400" dirty="0" err="1" smtClean="0"/>
              <a:t>que</a:t>
            </a:r>
            <a:r>
              <a:rPr lang="en-GB" sz="2400" dirty="0" smtClean="0"/>
              <a:t> </a:t>
            </a:r>
            <a:r>
              <a:rPr lang="en-GB" sz="2400" dirty="0" err="1" smtClean="0"/>
              <a:t>provee</a:t>
            </a:r>
            <a:endParaRPr lang="en-GB" sz="2400" dirty="0" smtClean="0"/>
          </a:p>
          <a:p>
            <a:pPr>
              <a:lnSpc>
                <a:spcPct val="8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800" dirty="0" smtClean="0"/>
          </a:p>
          <a:p>
            <a:pPr>
              <a:lnSpc>
                <a:spcPct val="8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err="1" smtClean="0"/>
              <a:t>Tipos</a:t>
            </a:r>
            <a:r>
              <a:rPr lang="en-GB" sz="2800" dirty="0" smtClean="0"/>
              <a:t> de </a:t>
            </a:r>
            <a:r>
              <a:rPr lang="en-GB" sz="2800" dirty="0" err="1" smtClean="0"/>
              <a:t>datos</a:t>
            </a:r>
            <a:r>
              <a:rPr lang="en-GB" sz="2800" dirty="0" smtClean="0"/>
              <a:t> de </a:t>
            </a:r>
            <a:r>
              <a:rPr lang="en-GB" sz="2800" dirty="0" err="1" smtClean="0"/>
              <a:t>contabilidad</a:t>
            </a:r>
            <a:endParaRPr lang="en-GB" sz="2800" dirty="0" smtClean="0"/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/>
              <a:t>RADIUS/TACACS: </a:t>
            </a:r>
            <a:r>
              <a:rPr lang="en-GB" sz="2400" dirty="0" err="1" smtClean="0"/>
              <a:t>Datos</a:t>
            </a:r>
            <a:r>
              <a:rPr lang="en-GB" sz="2400" dirty="0" smtClean="0"/>
              <a:t> de </a:t>
            </a:r>
            <a:r>
              <a:rPr lang="en-GB" sz="2400" dirty="0" err="1" smtClean="0"/>
              <a:t>contabilidad</a:t>
            </a:r>
            <a:r>
              <a:rPr lang="en-GB" sz="2400" dirty="0" smtClean="0"/>
              <a:t> de </a:t>
            </a:r>
            <a:r>
              <a:rPr lang="en-GB" sz="2400" dirty="0" err="1" smtClean="0"/>
              <a:t>servidores</a:t>
            </a:r>
            <a:r>
              <a:rPr lang="en-GB" sz="2400" dirty="0" smtClean="0"/>
              <a:t> de </a:t>
            </a:r>
            <a:r>
              <a:rPr lang="en-GB" sz="2400" dirty="0" err="1" smtClean="0"/>
              <a:t>acceso</a:t>
            </a:r>
            <a:endParaRPr lang="en-GB" sz="2400" dirty="0" smtClean="0"/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err="1" smtClean="0"/>
              <a:t>Estadísticas</a:t>
            </a:r>
            <a:r>
              <a:rPr lang="en-GB" sz="2400" dirty="0" smtClean="0"/>
              <a:t> de interfaces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err="1" smtClean="0"/>
              <a:t>Estadísticas</a:t>
            </a:r>
            <a:r>
              <a:rPr lang="en-GB" sz="2400" dirty="0" smtClean="0"/>
              <a:t> de </a:t>
            </a:r>
            <a:r>
              <a:rPr lang="en-GB" sz="2400" dirty="0" err="1" smtClean="0"/>
              <a:t>protocolos</a:t>
            </a:r>
            <a:endParaRPr lang="en-GB" sz="2400" dirty="0" smtClean="0"/>
          </a:p>
          <a:p>
            <a:pPr>
              <a:lnSpc>
                <a:spcPct val="8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800" dirty="0" smtClean="0"/>
          </a:p>
          <a:p>
            <a:pPr>
              <a:lnSpc>
                <a:spcPct val="8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smtClean="0"/>
              <a:t>Los </a:t>
            </a:r>
            <a:r>
              <a:rPr lang="en-GB" sz="2800" dirty="0" err="1" smtClean="0"/>
              <a:t>datos</a:t>
            </a:r>
            <a:r>
              <a:rPr lang="en-GB" sz="2800" dirty="0" smtClean="0"/>
              <a:t> de </a:t>
            </a:r>
            <a:r>
              <a:rPr lang="en-GB" sz="2800" dirty="0" err="1" smtClean="0"/>
              <a:t>contabilidad</a:t>
            </a:r>
            <a:r>
              <a:rPr lang="en-GB" sz="2800" dirty="0" smtClean="0"/>
              <a:t> </a:t>
            </a:r>
            <a:r>
              <a:rPr lang="en-GB" sz="2800" dirty="0" err="1" smtClean="0"/>
              <a:t>afectan</a:t>
            </a:r>
            <a:r>
              <a:rPr lang="en-GB" sz="2800" dirty="0" smtClean="0"/>
              <a:t> los </a:t>
            </a:r>
            <a:r>
              <a:rPr lang="en-GB" sz="2800" dirty="0" err="1" smtClean="0"/>
              <a:t>modelos</a:t>
            </a:r>
            <a:r>
              <a:rPr lang="en-GB" sz="2800" dirty="0" smtClean="0"/>
              <a:t> de </a:t>
            </a:r>
            <a:r>
              <a:rPr lang="en-GB" sz="2800" dirty="0" err="1" smtClean="0"/>
              <a:t>negocio</a:t>
            </a:r>
            <a:endParaRPr lang="en-GB" sz="2800" dirty="0" smtClean="0"/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/>
              <a:t>¿</a:t>
            </a:r>
            <a:r>
              <a:rPr lang="en-GB" sz="2400" dirty="0" err="1" smtClean="0"/>
              <a:t>Facturar</a:t>
            </a:r>
            <a:r>
              <a:rPr lang="en-GB" sz="2400" dirty="0" smtClean="0"/>
              <a:t> la </a:t>
            </a:r>
            <a:r>
              <a:rPr lang="en-GB" sz="2400" dirty="0" err="1" smtClean="0"/>
              <a:t>utilización</a:t>
            </a:r>
            <a:r>
              <a:rPr lang="en-GB" sz="2400" dirty="0" smtClean="0"/>
              <a:t>?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/>
              <a:t>¿</a:t>
            </a:r>
            <a:r>
              <a:rPr lang="en-GB" sz="2400" dirty="0" err="1" smtClean="0"/>
              <a:t>Facturar</a:t>
            </a:r>
            <a:r>
              <a:rPr lang="en-GB" sz="2400" dirty="0" smtClean="0"/>
              <a:t> </a:t>
            </a:r>
            <a:r>
              <a:rPr lang="en-GB" sz="2400" dirty="0" err="1" smtClean="0"/>
              <a:t>tarifa</a:t>
            </a:r>
            <a:r>
              <a:rPr lang="en-GB" sz="2400" dirty="0" smtClean="0"/>
              <a:t> </a:t>
            </a:r>
            <a:r>
              <a:rPr lang="en-GB" sz="2400" dirty="0" err="1" smtClean="0"/>
              <a:t>plana</a:t>
            </a:r>
            <a:r>
              <a:rPr lang="en-GB" sz="2400" dirty="0" smtClean="0"/>
              <a:t>?</a:t>
            </a:r>
          </a:p>
        </p:txBody>
      </p:sp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Gestión</a:t>
            </a:r>
            <a:r>
              <a:rPr lang="en-GB" dirty="0" smtClean="0"/>
              <a:t> de </a:t>
            </a:r>
            <a:r>
              <a:rPr lang="en-GB" dirty="0" err="1" smtClean="0"/>
              <a:t>contabilidad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0"/>
            <a:ext cx="8191500" cy="4826611"/>
          </a:xfrm>
        </p:spPr>
        <p:txBody>
          <a:bodyPr lIns="90351" tIns="44276" rIns="90351" bIns="44276">
            <a:spAutoFit/>
          </a:bodyPr>
          <a:lstStyle/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Controlar</a:t>
            </a:r>
            <a:r>
              <a:rPr lang="en-GB" dirty="0" smtClean="0"/>
              <a:t> </a:t>
            </a:r>
            <a:r>
              <a:rPr lang="en-GB" dirty="0" err="1" smtClean="0"/>
              <a:t>acceso</a:t>
            </a:r>
            <a:r>
              <a:rPr lang="en-GB" dirty="0" smtClean="0"/>
              <a:t> a los </a:t>
            </a:r>
            <a:r>
              <a:rPr lang="en-GB" dirty="0" err="1" smtClean="0"/>
              <a:t>recursos</a:t>
            </a:r>
            <a:r>
              <a:rPr lang="en-GB" dirty="0" smtClean="0"/>
              <a:t> de la red de </a:t>
            </a:r>
            <a:r>
              <a:rPr lang="en-GB" dirty="0" err="1" smtClean="0"/>
              <a:t>acuerdo</a:t>
            </a:r>
            <a:r>
              <a:rPr lang="en-GB" dirty="0" smtClean="0"/>
              <a:t> a </a:t>
            </a:r>
            <a:r>
              <a:rPr lang="en-GB" dirty="0" err="1" smtClean="0"/>
              <a:t>regulaciones</a:t>
            </a:r>
            <a:r>
              <a:rPr lang="en-GB" dirty="0" smtClean="0"/>
              <a:t> </a:t>
            </a:r>
            <a:r>
              <a:rPr lang="en-GB" dirty="0" err="1" smtClean="0"/>
              <a:t>bien</a:t>
            </a:r>
            <a:r>
              <a:rPr lang="en-GB" dirty="0" smtClean="0"/>
              <a:t> </a:t>
            </a:r>
            <a:r>
              <a:rPr lang="en-GB" dirty="0" err="1" smtClean="0"/>
              <a:t>definidas</a:t>
            </a:r>
            <a:endParaRPr lang="en-GB" dirty="0" smtClean="0"/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Medidas</a:t>
            </a:r>
            <a:r>
              <a:rPr lang="en-GB" sz="1800" dirty="0" smtClean="0"/>
              <a:t> </a:t>
            </a:r>
            <a:r>
              <a:rPr lang="en-GB" sz="1800" dirty="0" err="1" smtClean="0"/>
              <a:t>organizativas</a:t>
            </a:r>
            <a:r>
              <a:rPr lang="en-GB" sz="1800" dirty="0" smtClean="0"/>
              <a:t> y </a:t>
            </a:r>
            <a:r>
              <a:rPr lang="en-GB" sz="1800" dirty="0" err="1" smtClean="0"/>
              <a:t>técnicas</a:t>
            </a:r>
            <a:r>
              <a:rPr lang="en-GB" sz="1800" dirty="0" smtClean="0"/>
              <a:t> </a:t>
            </a:r>
            <a:r>
              <a:rPr lang="en-GB" sz="1800" dirty="0" err="1" smtClean="0"/>
              <a:t>que</a:t>
            </a:r>
            <a:r>
              <a:rPr lang="en-GB" sz="1800" dirty="0" smtClean="0"/>
              <a:t> </a:t>
            </a:r>
            <a:r>
              <a:rPr lang="en-GB" sz="1800" dirty="0" err="1" smtClean="0"/>
              <a:t>combinadas</a:t>
            </a:r>
            <a:r>
              <a:rPr lang="en-GB" sz="1800" dirty="0" smtClean="0"/>
              <a:t> </a:t>
            </a:r>
            <a:r>
              <a:rPr lang="en-GB" sz="1800" dirty="0" err="1" smtClean="0"/>
              <a:t>garantizan</a:t>
            </a:r>
            <a:r>
              <a:rPr lang="en-GB" sz="1800" dirty="0" smtClean="0"/>
              <a:t> </a:t>
            </a:r>
            <a:r>
              <a:rPr lang="en-GB" sz="1800" dirty="0" err="1" smtClean="0"/>
              <a:t>disponibilidad</a:t>
            </a:r>
            <a:r>
              <a:rPr lang="en-GB" sz="1800" dirty="0" smtClean="0"/>
              <a:t>, </a:t>
            </a:r>
            <a:r>
              <a:rPr lang="en-GB" sz="1800" dirty="0" err="1" smtClean="0"/>
              <a:t>confidencialidad</a:t>
            </a:r>
            <a:r>
              <a:rPr lang="en-GB" sz="1800" dirty="0" smtClean="0"/>
              <a:t>, e </a:t>
            </a:r>
            <a:r>
              <a:rPr lang="en-GB" sz="1800" dirty="0" err="1" smtClean="0"/>
              <a:t>integridad</a:t>
            </a:r>
            <a:r>
              <a:rPr lang="en-GB" sz="1800" dirty="0" smtClean="0"/>
              <a:t> de la red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Determinar</a:t>
            </a:r>
            <a:r>
              <a:rPr lang="en-GB" sz="1800" dirty="0" smtClean="0"/>
              <a:t> </a:t>
            </a:r>
            <a:r>
              <a:rPr lang="en-GB" sz="1800" dirty="0" err="1" smtClean="0"/>
              <a:t>quién</a:t>
            </a:r>
            <a:r>
              <a:rPr lang="en-GB" sz="1800" dirty="0" smtClean="0"/>
              <a:t> </a:t>
            </a:r>
            <a:r>
              <a:rPr lang="en-GB" sz="1800" dirty="0" err="1" smtClean="0"/>
              <a:t>autoriza</a:t>
            </a:r>
            <a:r>
              <a:rPr lang="en-GB" sz="1800" dirty="0" smtClean="0"/>
              <a:t> </a:t>
            </a:r>
            <a:r>
              <a:rPr lang="en-GB" sz="1800" dirty="0" err="1" smtClean="0"/>
              <a:t>acceso</a:t>
            </a:r>
            <a:r>
              <a:rPr lang="en-GB" sz="1800" dirty="0" smtClean="0"/>
              <a:t>, y </a:t>
            </a:r>
            <a:r>
              <a:rPr lang="en-GB" sz="1800" dirty="0" err="1" smtClean="0"/>
              <a:t>que</a:t>
            </a:r>
            <a:r>
              <a:rPr lang="en-GB" sz="1800" dirty="0" smtClean="0"/>
              <a:t> </a:t>
            </a:r>
            <a:r>
              <a:rPr lang="en-GB" sz="1800" dirty="0" err="1" smtClean="0"/>
              <a:t>proceso</a:t>
            </a:r>
            <a:r>
              <a:rPr lang="en-GB" sz="1800" dirty="0" smtClean="0"/>
              <a:t> se </a:t>
            </a:r>
            <a:r>
              <a:rPr lang="en-GB" sz="1800" dirty="0" err="1" smtClean="0"/>
              <a:t>sigue</a:t>
            </a:r>
            <a:endParaRPr lang="en-GB" sz="1800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Establecer</a:t>
            </a:r>
            <a:r>
              <a:rPr lang="en-GB" sz="1800" dirty="0" smtClean="0"/>
              <a:t> </a:t>
            </a:r>
            <a:r>
              <a:rPr lang="en-GB" sz="1800" dirty="0" err="1" smtClean="0"/>
              <a:t>egulaciones</a:t>
            </a:r>
            <a:r>
              <a:rPr lang="en-GB" sz="1800" dirty="0" smtClean="0"/>
              <a:t> </a:t>
            </a:r>
            <a:r>
              <a:rPr lang="en-GB" sz="1800" dirty="0" err="1" smtClean="0"/>
              <a:t>respecto</a:t>
            </a:r>
            <a:r>
              <a:rPr lang="en-GB" sz="1800" dirty="0" smtClean="0"/>
              <a:t> al </a:t>
            </a:r>
            <a:r>
              <a:rPr lang="en-GB" sz="1800" dirty="0" err="1" smtClean="0"/>
              <a:t>tipo</a:t>
            </a:r>
            <a:r>
              <a:rPr lang="en-GB" sz="1800" dirty="0" smtClean="0"/>
              <a:t> de control de </a:t>
            </a:r>
            <a:r>
              <a:rPr lang="en-GB" sz="1800" dirty="0" err="1" smtClean="0"/>
              <a:t>acceso</a:t>
            </a:r>
            <a:r>
              <a:rPr lang="en-GB" sz="1800" dirty="0" smtClean="0"/>
              <a:t> (</a:t>
            </a:r>
            <a:r>
              <a:rPr lang="en-GB" sz="1800" dirty="0" err="1" smtClean="0"/>
              <a:t>palabras</a:t>
            </a:r>
            <a:r>
              <a:rPr lang="en-GB" sz="1800" dirty="0" smtClean="0"/>
              <a:t> claves, </a:t>
            </a:r>
            <a:r>
              <a:rPr lang="en-GB" sz="1800" dirty="0" err="1" smtClean="0"/>
              <a:t>generadores</a:t>
            </a:r>
            <a:r>
              <a:rPr lang="en-GB" sz="1800" dirty="0" smtClean="0"/>
              <a:t> de claves </a:t>
            </a:r>
            <a:r>
              <a:rPr lang="en-GB" sz="1800" dirty="0" err="1" smtClean="0"/>
              <a:t>aleatorias</a:t>
            </a:r>
            <a:r>
              <a:rPr lang="en-GB" sz="1800" dirty="0" smtClean="0"/>
              <a:t>, </a:t>
            </a:r>
            <a:r>
              <a:rPr lang="en-GB" sz="1800" dirty="0" err="1" smtClean="0"/>
              <a:t>certificados</a:t>
            </a:r>
            <a:r>
              <a:rPr lang="en-GB" sz="1800" dirty="0" smtClean="0"/>
              <a:t> de SSL)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Uso</a:t>
            </a:r>
            <a:r>
              <a:rPr lang="en-GB" sz="1800" dirty="0" smtClean="0"/>
              <a:t> </a:t>
            </a:r>
            <a:r>
              <a:rPr lang="en-GB" sz="1800" dirty="0" err="1" smtClean="0"/>
              <a:t>periódico</a:t>
            </a:r>
            <a:r>
              <a:rPr lang="en-GB" sz="1800" dirty="0" smtClean="0"/>
              <a:t> de </a:t>
            </a:r>
            <a:r>
              <a:rPr lang="en-GB" sz="1800" dirty="0" err="1" smtClean="0"/>
              <a:t>herramientas</a:t>
            </a:r>
            <a:r>
              <a:rPr lang="en-GB" sz="1800" dirty="0" smtClean="0"/>
              <a:t> </a:t>
            </a:r>
            <a:r>
              <a:rPr lang="en-GB" sz="1800" dirty="0" err="1" smtClean="0"/>
              <a:t>para</a:t>
            </a:r>
            <a:r>
              <a:rPr lang="en-GB" sz="1800" dirty="0" smtClean="0"/>
              <a:t> </a:t>
            </a:r>
            <a:r>
              <a:rPr lang="en-GB" sz="1800" dirty="0" err="1" smtClean="0"/>
              <a:t>analizar</a:t>
            </a:r>
            <a:r>
              <a:rPr lang="en-GB" sz="1800" dirty="0" smtClean="0"/>
              <a:t> y </a:t>
            </a:r>
            <a:r>
              <a:rPr lang="en-GB" sz="1800" dirty="0" err="1" smtClean="0"/>
              <a:t>controlar</a:t>
            </a:r>
            <a:r>
              <a:rPr lang="en-GB" sz="1800" dirty="0" smtClean="0"/>
              <a:t> el </a:t>
            </a:r>
            <a:r>
              <a:rPr lang="en-GB" sz="1800" dirty="0" err="1" smtClean="0"/>
              <a:t>uso</a:t>
            </a:r>
            <a:r>
              <a:rPr lang="en-GB" sz="1800" dirty="0" smtClean="0"/>
              <a:t> </a:t>
            </a:r>
            <a:r>
              <a:rPr lang="en-GB" sz="1800" dirty="0" err="1" smtClean="0"/>
              <a:t>legítimo</a:t>
            </a:r>
            <a:r>
              <a:rPr lang="en-GB" sz="1800" dirty="0" smtClean="0"/>
              <a:t> de la red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</p:txBody>
      </p:sp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64341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3600" dirty="0" err="1" smtClean="0"/>
              <a:t>Gestión</a:t>
            </a:r>
            <a:r>
              <a:rPr lang="en-GB" sz="3600" dirty="0" smtClean="0"/>
              <a:t> de </a:t>
            </a:r>
            <a:r>
              <a:rPr lang="en-GB" sz="3600" dirty="0" err="1" smtClean="0"/>
              <a:t>Seguridad</a:t>
            </a:r>
            <a:endParaRPr lang="en-GB" sz="3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381001"/>
            <a:ext cx="6077458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Gestión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de </a:t>
            </a:r>
            <a:r>
              <a:rPr lang="en-US" sz="2400" dirty="0" err="1" smtClean="0"/>
              <a:t>Seguridad</a:t>
            </a:r>
            <a:endParaRPr lang="en-US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idx="1"/>
          </p:nvPr>
        </p:nvSpPr>
        <p:spPr>
          <a:xfrm>
            <a:off x="1371601" y="1219201"/>
            <a:ext cx="7010400" cy="5274939"/>
          </a:xfrm>
        </p:spPr>
        <p:txBody>
          <a:bodyPr wrap="square" lIns="90351" tIns="44276" rIns="90351" bIns="44276">
            <a:sp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Herramientas</a:t>
            </a:r>
            <a:endParaRPr lang="en-GB" sz="2000" dirty="0" smtClean="0"/>
          </a:p>
          <a:p>
            <a:pPr lvl="3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Sondeo</a:t>
            </a:r>
            <a:r>
              <a:rPr lang="en-GB" sz="1600" dirty="0" smtClean="0"/>
              <a:t> de </a:t>
            </a:r>
            <a:r>
              <a:rPr lang="en-GB" sz="1600" dirty="0" err="1" smtClean="0"/>
              <a:t>vulnerabilidades</a:t>
            </a:r>
            <a:endParaRPr lang="en-GB" sz="1600" dirty="0" smtClean="0"/>
          </a:p>
          <a:p>
            <a:pPr lvl="5">
              <a:lnSpc>
                <a:spcPct val="8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500" dirty="0" err="1" smtClean="0"/>
              <a:t>Nessus</a:t>
            </a:r>
            <a:r>
              <a:rPr lang="en-GB" sz="1500" dirty="0" smtClean="0"/>
              <a:t> (</a:t>
            </a:r>
            <a:r>
              <a:rPr lang="en-GB" sz="1500" dirty="0" smtClean="0">
                <a:solidFill>
                  <a:srgbClr val="FF0000"/>
                </a:solidFill>
                <a:hlinkClick r:id="rId3"/>
              </a:rPr>
              <a:t>www.nessus.org</a:t>
            </a:r>
            <a:r>
              <a:rPr lang="en-GB" sz="1500" dirty="0" smtClean="0"/>
              <a:t>)</a:t>
            </a:r>
          </a:p>
          <a:p>
            <a:pPr lvl="3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Análisis</a:t>
            </a:r>
            <a:r>
              <a:rPr lang="en-GB" sz="1600" dirty="0" smtClean="0"/>
              <a:t> de </a:t>
            </a:r>
            <a:r>
              <a:rPr lang="en-GB" sz="1600" dirty="0" err="1" smtClean="0"/>
              <a:t>bitácoras</a:t>
            </a:r>
            <a:r>
              <a:rPr lang="en-GB" sz="1600" dirty="0" smtClean="0"/>
              <a:t> (logs)</a:t>
            </a:r>
          </a:p>
          <a:p>
            <a:pPr lvl="5">
              <a:lnSpc>
                <a:spcPct val="8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500" dirty="0" smtClean="0"/>
              <a:t>swatch – </a:t>
            </a:r>
            <a:r>
              <a:rPr lang="en-GB" sz="1500" dirty="0" err="1" smtClean="0"/>
              <a:t>reportes</a:t>
            </a:r>
            <a:r>
              <a:rPr lang="en-GB" sz="1500" dirty="0" smtClean="0"/>
              <a:t> via e-mail</a:t>
            </a:r>
          </a:p>
          <a:p>
            <a:pPr lvl="3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Filtros</a:t>
            </a:r>
            <a:r>
              <a:rPr lang="en-GB" sz="1600" dirty="0" smtClean="0"/>
              <a:t> de </a:t>
            </a:r>
            <a:r>
              <a:rPr lang="en-GB" sz="1600" dirty="0" err="1" smtClean="0"/>
              <a:t>Servicios</a:t>
            </a:r>
            <a:endParaRPr lang="en-GB" sz="1600" dirty="0" smtClean="0"/>
          </a:p>
          <a:p>
            <a:pPr lvl="5">
              <a:lnSpc>
                <a:spcPct val="8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500" dirty="0" err="1" smtClean="0"/>
              <a:t>iptables</a:t>
            </a:r>
            <a:r>
              <a:rPr lang="en-GB" sz="1500" dirty="0" smtClean="0"/>
              <a:t>, </a:t>
            </a:r>
            <a:r>
              <a:rPr lang="en-GB" sz="1500" dirty="0" err="1" smtClean="0"/>
              <a:t>tcpwrappers</a:t>
            </a:r>
            <a:r>
              <a:rPr lang="en-GB" sz="1500" dirty="0" smtClean="0"/>
              <a:t>, firewalls</a:t>
            </a:r>
          </a:p>
          <a:p>
            <a:pPr lvl="3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Cifrado</a:t>
            </a:r>
            <a:endParaRPr lang="en-GB" sz="1600" dirty="0" smtClean="0"/>
          </a:p>
          <a:p>
            <a:pPr lvl="5">
              <a:lnSpc>
                <a:spcPct val="8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500" dirty="0" smtClean="0"/>
              <a:t>SSH – </a:t>
            </a:r>
            <a:r>
              <a:rPr lang="en-GB" sz="1500" dirty="0" err="1" smtClean="0"/>
              <a:t>cifrado</a:t>
            </a:r>
            <a:r>
              <a:rPr lang="en-GB" sz="1500" dirty="0" smtClean="0"/>
              <a:t> de </a:t>
            </a:r>
            <a:r>
              <a:rPr lang="en-GB" sz="1500" dirty="0" err="1" smtClean="0"/>
              <a:t>sesiones</a:t>
            </a:r>
            <a:r>
              <a:rPr lang="en-GB" sz="1500" dirty="0" smtClean="0"/>
              <a:t> </a:t>
            </a:r>
            <a:r>
              <a:rPr lang="en-GB" sz="1500" dirty="0" err="1" smtClean="0"/>
              <a:t>interactivas</a:t>
            </a:r>
            <a:endParaRPr lang="en-GB" sz="1500" dirty="0" smtClean="0"/>
          </a:p>
          <a:p>
            <a:pPr lvl="5">
              <a:lnSpc>
                <a:spcPct val="8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500" dirty="0" smtClean="0"/>
              <a:t>SSL</a:t>
            </a:r>
          </a:p>
          <a:p>
            <a:pPr lvl="3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Revisión</a:t>
            </a:r>
            <a:r>
              <a:rPr lang="en-GB" sz="1600" dirty="0" smtClean="0"/>
              <a:t> de </a:t>
            </a:r>
            <a:r>
              <a:rPr lang="en-GB" sz="1600" dirty="0" err="1" smtClean="0"/>
              <a:t>Integridad</a:t>
            </a:r>
            <a:endParaRPr lang="en-GB" sz="1600" dirty="0" smtClean="0"/>
          </a:p>
          <a:p>
            <a:pPr lvl="5">
              <a:lnSpc>
                <a:spcPct val="8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500" dirty="0" smtClean="0"/>
              <a:t>Tripwire – </a:t>
            </a:r>
            <a:r>
              <a:rPr lang="en-GB" sz="1500" dirty="0" err="1" smtClean="0"/>
              <a:t>monitorea</a:t>
            </a:r>
            <a:r>
              <a:rPr lang="en-GB" sz="1500" dirty="0" smtClean="0"/>
              <a:t> </a:t>
            </a:r>
            <a:r>
              <a:rPr lang="en-GB" sz="1500" dirty="0" err="1" smtClean="0"/>
              <a:t>cambios</a:t>
            </a:r>
            <a:r>
              <a:rPr lang="en-GB" sz="1500" dirty="0" smtClean="0"/>
              <a:t> en </a:t>
            </a:r>
            <a:r>
              <a:rPr lang="en-GB" sz="1500" dirty="0" err="1" smtClean="0"/>
              <a:t>sistema</a:t>
            </a:r>
            <a:r>
              <a:rPr lang="en-GB" sz="1500" dirty="0" smtClean="0"/>
              <a:t> de </a:t>
            </a:r>
            <a:r>
              <a:rPr lang="en-GB" sz="1500" dirty="0" err="1" smtClean="0"/>
              <a:t>ficheros</a:t>
            </a:r>
            <a:endParaRPr lang="en-GB" sz="1500" dirty="0" smtClean="0"/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000" dirty="0" smtClean="0"/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Mantenerse</a:t>
            </a:r>
            <a:r>
              <a:rPr lang="en-GB" sz="2000" dirty="0" smtClean="0"/>
              <a:t>  </a:t>
            </a:r>
            <a:r>
              <a:rPr lang="en-GB" sz="2000" dirty="0" err="1" smtClean="0"/>
              <a:t>actualizado</a:t>
            </a:r>
            <a:r>
              <a:rPr lang="en-GB" sz="2000" dirty="0" smtClean="0"/>
              <a:t> </a:t>
            </a:r>
            <a:r>
              <a:rPr lang="en-GB" sz="2000" dirty="0" err="1" smtClean="0"/>
              <a:t>es</a:t>
            </a:r>
            <a:r>
              <a:rPr lang="en-GB" sz="2000" dirty="0" smtClean="0"/>
              <a:t> </a:t>
            </a:r>
            <a:r>
              <a:rPr lang="en-GB" sz="2000" dirty="0" err="1" smtClean="0"/>
              <a:t>muy</a:t>
            </a:r>
            <a:r>
              <a:rPr lang="en-GB" sz="2000" dirty="0" smtClean="0"/>
              <a:t> </a:t>
            </a:r>
            <a:r>
              <a:rPr lang="en-GB" sz="2000" dirty="0" err="1" smtClean="0"/>
              <a:t>importante</a:t>
            </a:r>
            <a:endParaRPr lang="en-GB" sz="2000" dirty="0" smtClean="0"/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Reportes</a:t>
            </a:r>
            <a:r>
              <a:rPr lang="en-GB" sz="1800" dirty="0" smtClean="0"/>
              <a:t> de “bugs”</a:t>
            </a:r>
          </a:p>
          <a:p>
            <a:pPr lvl="3">
              <a:lnSpc>
                <a:spcPct val="80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200" dirty="0" smtClean="0"/>
              <a:t>CERT</a:t>
            </a:r>
          </a:p>
          <a:p>
            <a:pPr lvl="3">
              <a:lnSpc>
                <a:spcPct val="80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200" dirty="0" err="1" smtClean="0"/>
              <a:t>BugTraq</a:t>
            </a:r>
            <a:endParaRPr lang="en-GB" sz="1200" dirty="0" smtClean="0"/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Mantener</a:t>
            </a:r>
            <a:r>
              <a:rPr lang="en-GB" sz="2000" dirty="0" smtClean="0"/>
              <a:t> software en </a:t>
            </a:r>
            <a:r>
              <a:rPr lang="en-GB" sz="2000" dirty="0" err="1" smtClean="0"/>
              <a:t>versiones</a:t>
            </a:r>
            <a:r>
              <a:rPr lang="en-GB" sz="2000" dirty="0" smtClean="0"/>
              <a:t> </a:t>
            </a:r>
            <a:r>
              <a:rPr lang="en-GB" sz="2000" dirty="0" err="1" smtClean="0"/>
              <a:t>confiables</a:t>
            </a:r>
            <a:r>
              <a:rPr lang="en-GB" sz="2000" dirty="0" smtClean="0"/>
              <a:t> y </a:t>
            </a:r>
            <a:r>
              <a:rPr lang="en-GB" sz="2000" dirty="0" err="1" smtClean="0"/>
              <a:t>recientes</a:t>
            </a:r>
            <a:endParaRPr lang="en-GB" sz="2000" dirty="0" smtClean="0"/>
          </a:p>
        </p:txBody>
      </p:sp>
      <p:sp>
        <p:nvSpPr>
          <p:cNvPr id="36866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532615"/>
          </a:xfrm>
        </p:spPr>
        <p:txBody>
          <a:bodyPr lIns="90351" tIns="44276" rIns="90351" bIns="44276" anchor="b">
            <a:spAutoFit/>
          </a:bodyPr>
          <a:lstStyle/>
          <a:p>
            <a:pPr>
              <a:lnSpc>
                <a:spcPct val="8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3600" dirty="0" err="1" smtClean="0"/>
              <a:t>Gestión</a:t>
            </a:r>
            <a:r>
              <a:rPr lang="en-GB" sz="3600" dirty="0" smtClean="0"/>
              <a:t> de </a:t>
            </a:r>
            <a:r>
              <a:rPr lang="en-GB" sz="3600" dirty="0" err="1" smtClean="0"/>
              <a:t>Seguridad</a:t>
            </a:r>
            <a:r>
              <a:rPr lang="en-GB" sz="3600" dirty="0" smtClean="0"/>
              <a:t>: </a:t>
            </a:r>
            <a:r>
              <a:rPr lang="en-GB" sz="3600" dirty="0" err="1" smtClean="0"/>
              <a:t>Herramientas</a:t>
            </a:r>
            <a:endParaRPr lang="en-GB" sz="36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1" y="1295400"/>
            <a:ext cx="8229600" cy="47244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4000" dirty="0" smtClean="0"/>
              <a:t>Este </a:t>
            </a:r>
            <a:r>
              <a:rPr lang="en-US" sz="4000" dirty="0" err="1" smtClean="0"/>
              <a:t>es</a:t>
            </a:r>
            <a:r>
              <a:rPr lang="en-US" sz="4000" dirty="0" smtClean="0"/>
              <a:t> un </a:t>
            </a:r>
            <a:r>
              <a:rPr lang="en-US" sz="4000" dirty="0" err="1" smtClean="0"/>
              <a:t>caso</a:t>
            </a:r>
            <a:r>
              <a:rPr lang="en-US" sz="4000" dirty="0" smtClean="0"/>
              <a:t> </a:t>
            </a:r>
            <a:r>
              <a:rPr lang="en-US" sz="4000" dirty="0" err="1" smtClean="0"/>
              <a:t>tomado</a:t>
            </a:r>
            <a:r>
              <a:rPr lang="en-US" sz="4000" dirty="0" smtClean="0"/>
              <a:t> de la </a:t>
            </a:r>
            <a:r>
              <a:rPr lang="en-US" sz="4000" dirty="0" err="1" smtClean="0"/>
              <a:t>vida</a:t>
            </a:r>
            <a:r>
              <a:rPr lang="en-US" sz="4000" dirty="0" smtClean="0"/>
              <a:t> real….</a:t>
            </a:r>
          </a:p>
          <a:p>
            <a:pPr>
              <a:buNone/>
            </a:pPr>
            <a:r>
              <a:rPr lang="en-US" sz="4000" dirty="0" smtClean="0"/>
              <a:t>…..</a:t>
            </a:r>
          </a:p>
          <a:p>
            <a:pPr>
              <a:buNone/>
            </a:pPr>
            <a:r>
              <a:rPr lang="en-US" dirty="0" smtClean="0"/>
              <a:t>tcp4       0      0 147.28.0.34.80         193.169.4.191.10558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193.169.4.154.10589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193.169.4.154.10589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193.169.4.164.11353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193.169.4.164.11353    SYN_RCVD</a:t>
            </a:r>
          </a:p>
          <a:p>
            <a:pPr>
              <a:buNone/>
            </a:pPr>
            <a:r>
              <a:rPr lang="en-US" dirty="0" smtClean="0"/>
              <a:t>tcp4       0      0 147.28.0.62.25         201.88.17.237.2104 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193.169.4.224.5167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193.169.4.224.5167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193.169.4.178.5323 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193.169.4.178.5323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193.169.4.207.7156 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193.169.4.207.7156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193.169.4.203.6892 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193.169.4.203.6892 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193.169.4.213.7608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193.169.4.213.7608 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193.169.4.227.72  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193.169.4.227.72  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193.169.4.131.760      SYN_RCVD</a:t>
            </a:r>
          </a:p>
          <a:p>
            <a:pPr>
              <a:buNone/>
            </a:pPr>
            <a:r>
              <a:rPr lang="en-US" dirty="0" smtClean="0"/>
              <a:t>$ </a:t>
            </a:r>
            <a:r>
              <a:rPr lang="en-US" dirty="0" err="1" smtClean="0"/>
              <a:t>netstat</a:t>
            </a:r>
            <a:r>
              <a:rPr lang="en-US" dirty="0" smtClean="0"/>
              <a:t> -</a:t>
            </a:r>
            <a:r>
              <a:rPr lang="en-US" dirty="0" err="1" smtClean="0"/>
              <a:t>na</a:t>
            </a:r>
            <a:r>
              <a:rPr lang="en-US" dirty="0" smtClean="0"/>
              <a:t> | </a:t>
            </a:r>
            <a:r>
              <a:rPr lang="en-US" dirty="0" err="1" smtClean="0"/>
              <a:t>grep</a:t>
            </a:r>
            <a:r>
              <a:rPr lang="en-US" dirty="0" smtClean="0"/>
              <a:t> SYN_RCVD | </a:t>
            </a:r>
            <a:r>
              <a:rPr lang="en-US" dirty="0" err="1" smtClean="0"/>
              <a:t>grep</a:t>
            </a:r>
            <a:r>
              <a:rPr lang="en-US" dirty="0" smtClean="0"/>
              <a:t> 193.169 | </a:t>
            </a:r>
            <a:r>
              <a:rPr lang="en-US" dirty="0" err="1" smtClean="0"/>
              <a:t>wc</a:t>
            </a:r>
            <a:r>
              <a:rPr lang="en-US" dirty="0" smtClean="0"/>
              <a:t> -l</a:t>
            </a:r>
          </a:p>
          <a:p>
            <a:pPr>
              <a:buNone/>
            </a:pPr>
            <a:r>
              <a:rPr lang="en-US" dirty="0" smtClean="0"/>
              <a:t>     248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Gestión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idx="1"/>
          </p:nvPr>
        </p:nvSpPr>
        <p:spPr>
          <a:xfrm>
            <a:off x="228601" y="990600"/>
            <a:ext cx="8534400" cy="4089486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Proveer</a:t>
            </a:r>
            <a:r>
              <a:rPr lang="en-GB" sz="2000" dirty="0" smtClean="0"/>
              <a:t> </a:t>
            </a:r>
            <a:r>
              <a:rPr lang="en-GB" sz="2000" dirty="0" err="1" smtClean="0"/>
              <a:t>puntos</a:t>
            </a:r>
            <a:r>
              <a:rPr lang="en-GB" sz="2000" dirty="0" smtClean="0"/>
              <a:t> de </a:t>
            </a:r>
            <a:r>
              <a:rPr lang="en-GB" sz="2000" dirty="0" err="1" smtClean="0"/>
              <a:t>fácil</a:t>
            </a:r>
            <a:r>
              <a:rPr lang="en-GB" sz="2000" dirty="0" smtClean="0"/>
              <a:t> </a:t>
            </a:r>
            <a:r>
              <a:rPr lang="en-GB" sz="2000" dirty="0" err="1" smtClean="0"/>
              <a:t>contacto</a:t>
            </a:r>
            <a:endParaRPr lang="en-GB" sz="2000" dirty="0" smtClean="0"/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Dirección</a:t>
            </a:r>
            <a:r>
              <a:rPr lang="en-GB" sz="1800" dirty="0" smtClean="0"/>
              <a:t> de “</a:t>
            </a:r>
            <a:r>
              <a:rPr lang="en-GB" sz="1800" dirty="0" err="1" smtClean="0"/>
              <a:t>abuso</a:t>
            </a:r>
            <a:r>
              <a:rPr lang="en-GB" sz="1800" dirty="0" smtClean="0"/>
              <a:t>” </a:t>
            </a:r>
            <a:r>
              <a:rPr lang="en-GB" sz="1800" dirty="0" err="1" smtClean="0"/>
              <a:t>para</a:t>
            </a:r>
            <a:r>
              <a:rPr lang="en-GB" sz="1800" dirty="0" smtClean="0"/>
              <a:t> </a:t>
            </a:r>
            <a:r>
              <a:rPr lang="en-GB" sz="1800" dirty="0" err="1" smtClean="0"/>
              <a:t>quejas</a:t>
            </a:r>
            <a:r>
              <a:rPr lang="en-GB" sz="1800" dirty="0" smtClean="0"/>
              <a:t> de </a:t>
            </a:r>
            <a:r>
              <a:rPr lang="en-GB" sz="1800" dirty="0" err="1" smtClean="0"/>
              <a:t>clientes</a:t>
            </a:r>
            <a:endParaRPr lang="en-GB" sz="1800" dirty="0" smtClean="0"/>
          </a:p>
          <a:p>
            <a:pPr lvl="3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smtClean="0"/>
              <a:t>(</a:t>
            </a:r>
            <a:r>
              <a:rPr lang="en-GB" sz="1400" dirty="0" smtClean="0">
                <a:solidFill>
                  <a:srgbClr val="FF0000"/>
                </a:solidFill>
                <a:hlinkClick r:id="rId3"/>
              </a:rPr>
              <a:t>abuse@su-dominio.net</a:t>
            </a:r>
            <a:r>
              <a:rPr lang="en-GB" sz="1400" dirty="0" smtClean="0"/>
              <a:t>)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Teléfonos</a:t>
            </a:r>
            <a:r>
              <a:rPr lang="en-GB" sz="1800" dirty="0" smtClean="0"/>
              <a:t> </a:t>
            </a:r>
            <a:r>
              <a:rPr lang="en-GB" sz="1800" dirty="0" err="1" smtClean="0"/>
              <a:t>bien</a:t>
            </a:r>
            <a:r>
              <a:rPr lang="en-GB" sz="1800" dirty="0" smtClean="0"/>
              <a:t> </a:t>
            </a:r>
            <a:r>
              <a:rPr lang="en-GB" sz="1800" dirty="0" err="1" smtClean="0"/>
              <a:t>conocidos</a:t>
            </a:r>
            <a:r>
              <a:rPr lang="en-GB" sz="1800" dirty="0" smtClean="0"/>
              <a:t> y </a:t>
            </a:r>
            <a:r>
              <a:rPr lang="en-GB" sz="1800" dirty="0" err="1" smtClean="0"/>
              <a:t>accesibles</a:t>
            </a:r>
            <a:endParaRPr lang="en-GB" sz="1800" dirty="0" smtClean="0"/>
          </a:p>
          <a:p>
            <a:pPr lvl="3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Asignar</a:t>
            </a:r>
            <a:r>
              <a:rPr lang="en-GB" sz="1400" dirty="0" smtClean="0"/>
              <a:t> </a:t>
            </a:r>
            <a:r>
              <a:rPr lang="en-GB" sz="1400" dirty="0" err="1" smtClean="0"/>
              <a:t>tiempos</a:t>
            </a:r>
            <a:r>
              <a:rPr lang="en-GB" sz="1400" dirty="0" smtClean="0"/>
              <a:t> “de </a:t>
            </a:r>
            <a:r>
              <a:rPr lang="en-GB" sz="1400" dirty="0" err="1" smtClean="0"/>
              <a:t>guardia</a:t>
            </a:r>
            <a:r>
              <a:rPr lang="en-GB" sz="1400" dirty="0" smtClean="0"/>
              <a:t>” </a:t>
            </a:r>
            <a:r>
              <a:rPr lang="en-GB" sz="1400" dirty="0" err="1" smtClean="0"/>
              <a:t>por</a:t>
            </a:r>
            <a:r>
              <a:rPr lang="en-GB" sz="1400" dirty="0" smtClean="0"/>
              <a:t> </a:t>
            </a:r>
            <a:r>
              <a:rPr lang="en-GB" sz="1400" dirty="0" err="1" smtClean="0"/>
              <a:t>turnos</a:t>
            </a:r>
            <a:endParaRPr lang="en-GB" sz="1400" dirty="0" smtClean="0"/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Definir</a:t>
            </a:r>
            <a:r>
              <a:rPr lang="en-GB" sz="1800" dirty="0" smtClean="0"/>
              <a:t> </a:t>
            </a:r>
            <a:r>
              <a:rPr lang="en-GB" sz="1800" dirty="0" err="1" smtClean="0"/>
              <a:t>políticas</a:t>
            </a:r>
            <a:r>
              <a:rPr lang="en-GB" sz="1800" dirty="0" smtClean="0"/>
              <a:t> de </a:t>
            </a:r>
            <a:r>
              <a:rPr lang="en-GB" sz="1800" dirty="0" err="1" smtClean="0"/>
              <a:t>acción</a:t>
            </a:r>
            <a:r>
              <a:rPr lang="en-GB" sz="1800" dirty="0" smtClean="0"/>
              <a:t> a priori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000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Gestión</a:t>
            </a:r>
            <a:r>
              <a:rPr lang="en-GB" sz="2000" dirty="0" smtClean="0"/>
              <a:t> de </a:t>
            </a:r>
            <a:r>
              <a:rPr lang="en-GB" sz="2000" i="1" dirty="0" smtClean="0"/>
              <a:t>logs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smtClean="0"/>
              <a:t>Un </a:t>
            </a:r>
            <a:r>
              <a:rPr lang="en-GB" sz="1800" dirty="0" err="1" smtClean="0"/>
              <a:t>nodo</a:t>
            </a:r>
            <a:r>
              <a:rPr lang="en-GB" sz="1800" dirty="0" smtClean="0"/>
              <a:t> </a:t>
            </a:r>
            <a:r>
              <a:rPr lang="en-GB" sz="1800" dirty="0" err="1" smtClean="0"/>
              <a:t>centralizado</a:t>
            </a:r>
            <a:r>
              <a:rPr lang="en-GB" sz="1800" dirty="0" smtClean="0"/>
              <a:t> </a:t>
            </a:r>
            <a:r>
              <a:rPr lang="en-GB" sz="1800" dirty="0" err="1" smtClean="0"/>
              <a:t>para</a:t>
            </a:r>
            <a:r>
              <a:rPr lang="en-GB" sz="1800" dirty="0" smtClean="0"/>
              <a:t> </a:t>
            </a:r>
            <a:r>
              <a:rPr lang="en-GB" sz="1800" dirty="0" err="1" smtClean="0"/>
              <a:t>recibir</a:t>
            </a:r>
            <a:r>
              <a:rPr lang="en-GB" sz="1800" dirty="0" smtClean="0"/>
              <a:t> </a:t>
            </a:r>
            <a:r>
              <a:rPr lang="en-GB" sz="1800" i="1" dirty="0" smtClean="0"/>
              <a:t>logs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Escribir</a:t>
            </a:r>
            <a:r>
              <a:rPr lang="en-GB" sz="1800" dirty="0" smtClean="0"/>
              <a:t> </a:t>
            </a:r>
            <a:r>
              <a:rPr lang="en-GB" sz="1800" dirty="0" err="1" smtClean="0"/>
              <a:t>herramientas</a:t>
            </a:r>
            <a:r>
              <a:rPr lang="en-GB" sz="1800" dirty="0" smtClean="0"/>
              <a:t> simples </a:t>
            </a:r>
            <a:r>
              <a:rPr lang="en-GB" sz="1800" dirty="0" err="1" smtClean="0"/>
              <a:t>para</a:t>
            </a:r>
            <a:r>
              <a:rPr lang="en-GB" sz="1800" dirty="0" smtClean="0"/>
              <a:t> </a:t>
            </a:r>
            <a:r>
              <a:rPr lang="en-GB" sz="1800" dirty="0" err="1" smtClean="0"/>
              <a:t>encontrar</a:t>
            </a:r>
            <a:r>
              <a:rPr lang="en-GB" sz="1800" dirty="0" smtClean="0"/>
              <a:t> </a:t>
            </a:r>
            <a:r>
              <a:rPr lang="en-GB" sz="1800" dirty="0" err="1" smtClean="0"/>
              <a:t>información</a:t>
            </a:r>
            <a:r>
              <a:rPr lang="en-GB" sz="1800" dirty="0" smtClean="0"/>
              <a:t> </a:t>
            </a:r>
            <a:r>
              <a:rPr lang="en-GB" sz="1800" dirty="0" err="1" smtClean="0"/>
              <a:t>rápidamente</a:t>
            </a:r>
            <a:endParaRPr lang="en-GB" sz="1800" dirty="0" smtClean="0"/>
          </a:p>
          <a:p>
            <a:pPr lvl="3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smtClean="0"/>
              <a:t>Interfaces web</a:t>
            </a:r>
          </a:p>
          <a:p>
            <a:pPr lvl="3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Comandos</a:t>
            </a:r>
            <a:r>
              <a:rPr lang="en-GB" sz="1400" dirty="0" smtClean="0"/>
              <a:t> </a:t>
            </a:r>
            <a:r>
              <a:rPr lang="en-GB" sz="1400" dirty="0" err="1" smtClean="0"/>
              <a:t>para</a:t>
            </a:r>
            <a:r>
              <a:rPr lang="en-GB" sz="1400" dirty="0" smtClean="0"/>
              <a:t> </a:t>
            </a:r>
            <a:r>
              <a:rPr lang="en-GB" sz="1400" dirty="0" err="1" smtClean="0"/>
              <a:t>simplificar</a:t>
            </a:r>
            <a:r>
              <a:rPr lang="en-GB" sz="1400" dirty="0" smtClean="0"/>
              <a:t> </a:t>
            </a:r>
            <a:r>
              <a:rPr lang="en-GB" sz="1400" dirty="0" err="1" smtClean="0"/>
              <a:t>filtrado</a:t>
            </a:r>
            <a:endParaRPr lang="en-GB" sz="1400" dirty="0" smtClean="0"/>
          </a:p>
        </p:txBody>
      </p:sp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1"/>
            <a:ext cx="8191500" cy="458749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2400" dirty="0" err="1" smtClean="0"/>
              <a:t>Gestión</a:t>
            </a:r>
            <a:r>
              <a:rPr lang="en-GB" sz="2400" dirty="0" smtClean="0"/>
              <a:t> de </a:t>
            </a:r>
            <a:r>
              <a:rPr lang="en-GB" sz="2400" dirty="0" err="1" smtClean="0"/>
              <a:t>Seguridad</a:t>
            </a:r>
            <a:r>
              <a:rPr lang="en-GB" sz="2400" dirty="0" smtClean="0"/>
              <a:t>: </a:t>
            </a:r>
            <a:r>
              <a:rPr lang="en-GB" sz="2400" dirty="0" err="1" smtClean="0"/>
              <a:t>Prácticas</a:t>
            </a:r>
            <a:r>
              <a:rPr lang="en-GB" sz="2400" dirty="0" smtClean="0"/>
              <a:t> </a:t>
            </a:r>
            <a:r>
              <a:rPr lang="en-GB" sz="2400" dirty="0" err="1" smtClean="0"/>
              <a:t>recomendadas</a:t>
            </a:r>
            <a:endParaRPr lang="en-GB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DO" sz="2800" dirty="0" smtClean="0"/>
              <a:t>Una red tiene poco valor a largo plazo si esta no es administrada correctamente</a:t>
            </a:r>
          </a:p>
          <a:p>
            <a:endParaRPr lang="es-DO" sz="2800" dirty="0" smtClean="0"/>
          </a:p>
          <a:p>
            <a:r>
              <a:rPr lang="es-DO" sz="2800" dirty="0" smtClean="0"/>
              <a:t>Uno de los problemas principales a resolver es la provisión de soluciones de gestión propietarias  (no estándar) de vendedores </a:t>
            </a:r>
          </a:p>
          <a:p>
            <a:endParaRPr lang="es-DO" sz="2800" dirty="0" smtClean="0"/>
          </a:p>
          <a:p>
            <a:r>
              <a:rPr lang="es-DO" sz="2800" dirty="0" smtClean="0"/>
              <a:t>La estandarización permite que equipos de diferentes vendedores puedan ser administrados por un solo agente de gestión. </a:t>
            </a: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DO" sz="4000" dirty="0" smtClean="0"/>
              <a:t>Estándares para la Gestión de Redes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0"/>
            <a:ext cx="8191500" cy="3319540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herramientas</a:t>
            </a:r>
            <a:r>
              <a:rPr lang="en-GB" dirty="0" smtClean="0"/>
              <a:t> </a:t>
            </a:r>
            <a:r>
              <a:rPr lang="en-GB" dirty="0" err="1" smtClean="0"/>
              <a:t>usar</a:t>
            </a:r>
            <a:r>
              <a:rPr lang="en-GB" dirty="0" smtClean="0"/>
              <a:t>? </a:t>
            </a:r>
          </a:p>
          <a:p>
            <a:pPr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Mientras</a:t>
            </a:r>
            <a:r>
              <a:rPr lang="en-GB" dirty="0" smtClean="0"/>
              <a:t> </a:t>
            </a:r>
            <a:r>
              <a:rPr lang="en-GB" dirty="0" err="1" smtClean="0"/>
              <a:t>más</a:t>
            </a:r>
            <a:r>
              <a:rPr lang="en-GB" dirty="0" smtClean="0"/>
              <a:t> simple de </a:t>
            </a:r>
            <a:r>
              <a:rPr lang="en-GB" dirty="0" err="1" smtClean="0"/>
              <a:t>mantener</a:t>
            </a:r>
            <a:r>
              <a:rPr lang="en-GB" dirty="0" smtClean="0"/>
              <a:t>, </a:t>
            </a:r>
            <a:r>
              <a:rPr lang="en-GB" dirty="0" err="1" smtClean="0"/>
              <a:t>mejor</a:t>
            </a: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No </a:t>
            </a:r>
            <a:r>
              <a:rPr lang="en-GB" dirty="0" err="1" smtClean="0"/>
              <a:t>gastar</a:t>
            </a:r>
            <a:r>
              <a:rPr lang="en-GB" dirty="0" smtClean="0"/>
              <a:t> </a:t>
            </a:r>
            <a:r>
              <a:rPr lang="en-GB" dirty="0" err="1" smtClean="0"/>
              <a:t>demasiado</a:t>
            </a:r>
            <a:r>
              <a:rPr lang="en-GB" dirty="0" smtClean="0"/>
              <a:t> </a:t>
            </a:r>
            <a:r>
              <a:rPr lang="en-GB" dirty="0" err="1" smtClean="0"/>
              <a:t>tiempo</a:t>
            </a:r>
            <a:r>
              <a:rPr lang="en-GB" dirty="0" smtClean="0"/>
              <a:t> </a:t>
            </a:r>
            <a:r>
              <a:rPr lang="en-GB" dirty="0" err="1" smtClean="0"/>
              <a:t>desarrollando</a:t>
            </a:r>
            <a:r>
              <a:rPr lang="en-GB" dirty="0" smtClean="0"/>
              <a:t> </a:t>
            </a:r>
            <a:r>
              <a:rPr lang="en-GB" dirty="0" err="1" smtClean="0"/>
              <a:t>las</a:t>
            </a:r>
            <a:r>
              <a:rPr lang="en-GB" dirty="0" smtClean="0"/>
              <a:t> </a:t>
            </a:r>
            <a:r>
              <a:rPr lang="en-GB" dirty="0" err="1" smtClean="0"/>
              <a:t>herramientas</a:t>
            </a: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Hacer</a:t>
            </a:r>
            <a:r>
              <a:rPr lang="en-GB" dirty="0" smtClean="0"/>
              <a:t> </a:t>
            </a:r>
            <a:r>
              <a:rPr lang="en-GB" dirty="0" err="1" smtClean="0"/>
              <a:t>uso</a:t>
            </a:r>
            <a:r>
              <a:rPr lang="en-GB" dirty="0" smtClean="0"/>
              <a:t> de </a:t>
            </a:r>
            <a:r>
              <a:rPr lang="en-GB" dirty="0" err="1" smtClean="0"/>
              <a:t>herramientas</a:t>
            </a:r>
            <a:r>
              <a:rPr lang="en-GB" dirty="0" smtClean="0"/>
              <a:t> </a:t>
            </a:r>
            <a:r>
              <a:rPr lang="en-GB" dirty="0" err="1" smtClean="0"/>
              <a:t>gratuitas</a:t>
            </a:r>
            <a:endParaRPr lang="en-GB" dirty="0" smtClean="0"/>
          </a:p>
          <a:p>
            <a:pPr lvl="2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SourceForge.net</a:t>
            </a:r>
          </a:p>
          <a:p>
            <a:pPr lvl="2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FreshMeat.net</a:t>
            </a:r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Automatizar</a:t>
            </a:r>
            <a:r>
              <a:rPr lang="en-GB" dirty="0" smtClean="0"/>
              <a:t>, </a:t>
            </a:r>
            <a:r>
              <a:rPr lang="en-GB" dirty="0" err="1" smtClean="0"/>
              <a:t>automatizar</a:t>
            </a:r>
            <a:r>
              <a:rPr lang="en-GB" dirty="0" smtClean="0"/>
              <a:t>, </a:t>
            </a:r>
            <a:r>
              <a:rPr lang="en-GB" dirty="0" err="1" smtClean="0"/>
              <a:t>automatizar</a:t>
            </a:r>
            <a:r>
              <a:rPr lang="en-GB" dirty="0" smtClean="0"/>
              <a:t>!</a:t>
            </a:r>
          </a:p>
        </p:txBody>
      </p:sp>
      <p:sp>
        <p:nvSpPr>
          <p:cNvPr id="38914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1"/>
            <a:ext cx="8191500" cy="720367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Cómo</a:t>
            </a:r>
            <a:r>
              <a:rPr lang="en-GB" dirty="0" smtClean="0"/>
              <a:t> </a:t>
            </a:r>
            <a:r>
              <a:rPr lang="en-GB" dirty="0" err="1" smtClean="0"/>
              <a:t>gestionar</a:t>
            </a:r>
            <a:r>
              <a:rPr lang="en-GB" dirty="0" smtClean="0"/>
              <a:t> la red?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3"/>
          <p:cNvSpPr>
            <a:spLocks noGrp="1" noChangeArrowheads="1"/>
          </p:cNvSpPr>
          <p:nvPr>
            <p:ph idx="1"/>
          </p:nvPr>
        </p:nvSpPr>
        <p:spPr>
          <a:xfrm>
            <a:off x="527050" y="1447800"/>
            <a:ext cx="8191500" cy="458749"/>
          </a:xfrm>
        </p:spPr>
        <p:txBody>
          <a:bodyPr lIns="90351" tIns="44276" rIns="90351" bIns="44276">
            <a:spAutoFit/>
          </a:bodyPr>
          <a:lstStyle/>
          <a:p>
            <a:pPr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/>
              <a:t>http://www.nanog.org/lookingglass.html</a:t>
            </a:r>
          </a:p>
        </p:txBody>
      </p:sp>
      <p:sp>
        <p:nvSpPr>
          <p:cNvPr id="39938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Herramientas</a:t>
            </a:r>
            <a:r>
              <a:rPr lang="en-GB" dirty="0" smtClean="0"/>
              <a:t> </a:t>
            </a:r>
            <a:r>
              <a:rPr lang="en-GB" i="1" dirty="0" smtClean="0"/>
              <a:t>Looking Glass</a:t>
            </a:r>
          </a:p>
        </p:txBody>
      </p:sp>
      <p:sp>
        <p:nvSpPr>
          <p:cNvPr id="39939" name="Rectangle 2"/>
          <p:cNvSpPr>
            <a:spLocks noChangeArrowheads="1"/>
          </p:cNvSpPr>
          <p:nvPr/>
        </p:nvSpPr>
        <p:spPr bwMode="auto">
          <a:xfrm>
            <a:off x="938213" y="2347914"/>
            <a:ext cx="6927850" cy="44649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991" tIns="46795" rIns="89991" bIns="46795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route-views.oregon-ix.net&gt;show </a:t>
            </a:r>
            <a:r>
              <a:rPr lang="en-GB" sz="1200" dirty="0" err="1">
                <a:solidFill>
                  <a:srgbClr val="000000"/>
                </a:solidFill>
                <a:latin typeface="Courier New" pitchFamily="49" charset="0"/>
              </a:rPr>
              <a:t>ip</a:t>
            </a: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Courier New" pitchFamily="49" charset="0"/>
              </a:rPr>
              <a:t>bgp</a:t>
            </a: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35.0.0.0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BGP routing table entry for 35.0.0.0/8, version 56135569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Paths: (17 available, best #12)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11537 237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198.32.8.252 from 198.32.8.252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Origin incomplete, </a:t>
            </a:r>
            <a:r>
              <a:rPr lang="en-GB" sz="1200" dirty="0" err="1">
                <a:solidFill>
                  <a:srgbClr val="000000"/>
                </a:solidFill>
                <a:latin typeface="Courier New" pitchFamily="49" charset="0"/>
              </a:rPr>
              <a:t>localpref</a:t>
            </a: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100, valid, external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Community: 11537:900 11537:950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2914 5696 237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129.250.0.3 (inaccessible) from 129.250.0.3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Origin IGP, metric 0, </a:t>
            </a:r>
            <a:r>
              <a:rPr lang="en-GB" sz="1200" dirty="0" err="1">
                <a:solidFill>
                  <a:srgbClr val="000000"/>
                </a:solidFill>
                <a:latin typeface="Courier New" pitchFamily="49" charset="0"/>
              </a:rPr>
              <a:t>localpref</a:t>
            </a: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100, valid, external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Community: 2914:420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2914 5696 237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129.250.0.1 (inaccessible) from 129.250.0.1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Origin IGP, metric 0, </a:t>
            </a:r>
            <a:r>
              <a:rPr lang="en-GB" sz="1200" dirty="0" err="1">
                <a:solidFill>
                  <a:srgbClr val="000000"/>
                </a:solidFill>
                <a:latin typeface="Courier New" pitchFamily="49" charset="0"/>
              </a:rPr>
              <a:t>localpref</a:t>
            </a: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100, valid, external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Community: 2914:420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3561 237 237 237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204.70.4.89 from 204.70.4.89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Origin IGP, </a:t>
            </a:r>
            <a:r>
              <a:rPr lang="en-GB" sz="1200" dirty="0" err="1">
                <a:solidFill>
                  <a:srgbClr val="000000"/>
                </a:solidFill>
                <a:latin typeface="Courier New" pitchFamily="49" charset="0"/>
              </a:rPr>
              <a:t>localpref</a:t>
            </a: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100, valid, external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267 1225 237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204.42.253.253 from 204.42.253.253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Origin IGP, </a:t>
            </a:r>
            <a:r>
              <a:rPr lang="en-GB" sz="1200" dirty="0" err="1">
                <a:solidFill>
                  <a:srgbClr val="000000"/>
                </a:solidFill>
                <a:latin typeface="Courier New" pitchFamily="49" charset="0"/>
              </a:rPr>
              <a:t>localpref</a:t>
            </a: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100, valid, external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200" dirty="0">
                <a:solidFill>
                  <a:srgbClr val="000000"/>
                </a:solidFill>
                <a:latin typeface="Courier New" pitchFamily="49" charset="0"/>
              </a:rPr>
              <a:t>      Community: 267:1225 1225:237</a:t>
            </a:r>
          </a:p>
          <a:p>
            <a:pPr>
              <a:lnSpc>
                <a:spcPct val="10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1000" dirty="0">
                <a:solidFill>
                  <a:srgbClr val="000000"/>
                </a:solidFill>
                <a:latin typeface="Courier New" pitchFamily="49" charset="0"/>
              </a:rPr>
              <a:t>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idx="1"/>
          </p:nvPr>
        </p:nvSpPr>
        <p:spPr>
          <a:xfrm>
            <a:off x="241301" y="1611313"/>
            <a:ext cx="8534400" cy="3657060"/>
          </a:xfrm>
        </p:spPr>
        <p:txBody>
          <a:bodyPr lIns="90351" tIns="44276" rIns="90351" bIns="44276">
            <a:spAutoFit/>
          </a:bodyPr>
          <a:lstStyle/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smtClean="0"/>
              <a:t>http://www.nanog.org</a:t>
            </a:r>
          </a:p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smtClean="0"/>
              <a:t>http://www.caida.org</a:t>
            </a:r>
          </a:p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smtClean="0"/>
              <a:t>http://www.nlanr.net</a:t>
            </a:r>
          </a:p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smtClean="0"/>
              <a:t>http://www.cisco.com</a:t>
            </a:r>
          </a:p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smtClean="0"/>
              <a:t>http://www.amazing.com/internet/</a:t>
            </a:r>
          </a:p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smtClean="0"/>
              <a:t>http://www.isp-resource.com/</a:t>
            </a:r>
          </a:p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smtClean="0">
                <a:solidFill>
                  <a:srgbClr val="FF0000"/>
                </a:solidFill>
                <a:hlinkClick r:id="rId3"/>
              </a:rPr>
              <a:t>http://www.ripe.net</a:t>
            </a:r>
          </a:p>
        </p:txBody>
      </p:sp>
      <p:sp>
        <p:nvSpPr>
          <p:cNvPr id="40962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1"/>
            <a:ext cx="8191500" cy="720367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Referencias</a:t>
            </a: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DO" dirty="0" smtClean="0"/>
              <a:t>Agente</a:t>
            </a:r>
          </a:p>
          <a:p>
            <a:pPr lvl="1"/>
            <a:r>
              <a:rPr lang="es-DO" sz="1600" dirty="0" smtClean="0"/>
              <a:t>Reporta el estado de los elementos de redes que están siendo administrados</a:t>
            </a:r>
          </a:p>
          <a:p>
            <a:pPr lvl="1"/>
            <a:r>
              <a:rPr lang="es-DO" sz="1600" dirty="0" smtClean="0"/>
              <a:t>Recibe comandos del Sistema de Gestión de Redes (NMS) </a:t>
            </a:r>
          </a:p>
          <a:p>
            <a:r>
              <a:rPr lang="es-DO" dirty="0" smtClean="0"/>
              <a:t>Sistema de Gestión de Redes (NMS)</a:t>
            </a:r>
          </a:p>
          <a:p>
            <a:pPr lvl="1"/>
            <a:r>
              <a:rPr lang="es-DO" sz="1600" dirty="0" smtClean="0"/>
              <a:t>Dirige las operaciones de los agentes</a:t>
            </a:r>
          </a:p>
          <a:p>
            <a:r>
              <a:rPr lang="es-DO" dirty="0" smtClean="0"/>
              <a:t>Base de Datos de Información de Gestión (MIB)</a:t>
            </a:r>
          </a:p>
          <a:p>
            <a:pPr lvl="1"/>
            <a:r>
              <a:rPr lang="es-DO" sz="1600" dirty="0" smtClean="0"/>
              <a:t>Base de datos compartida entre los agentes y el NMS que provee información sobre los elementos de redes</a:t>
            </a:r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DO" sz="4000" dirty="0" smtClean="0"/>
              <a:t>Elementos de la Gestión de Redes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0"/>
            <a:ext cx="8191500" cy="2835448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Simple Network Management </a:t>
            </a:r>
            <a:r>
              <a:rPr lang="es-DO" dirty="0" err="1" smtClean="0"/>
              <a:t>Protocol</a:t>
            </a:r>
            <a:endParaRPr lang="es-DO" dirty="0" smtClean="0"/>
          </a:p>
          <a:p>
            <a:pPr lvl="1"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(Protocolo Simple de Gestión de Red)</a:t>
            </a:r>
          </a:p>
          <a:p>
            <a:pPr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Sistema tipo consulta/respuesta</a:t>
            </a:r>
          </a:p>
          <a:p>
            <a:pPr lvl="1"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Se puede obtener el estado de un dispositivo</a:t>
            </a:r>
          </a:p>
          <a:p>
            <a:pPr lvl="2"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Con variables estándares</a:t>
            </a:r>
          </a:p>
          <a:p>
            <a:pPr lvl="2"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Con variables específicas del fabricante</a:t>
            </a:r>
          </a:p>
          <a:p>
            <a:pPr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Utiliza bases de datos definidas en </a:t>
            </a:r>
            <a:r>
              <a:rPr lang="es-DO" dirty="0" err="1" smtClean="0"/>
              <a:t>MIBs</a:t>
            </a:r>
            <a:endParaRPr lang="es-DO" dirty="0" smtClean="0"/>
          </a:p>
        </p:txBody>
      </p:sp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SNMP?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Componentes</a:t>
            </a:r>
            <a:r>
              <a:rPr lang="en-GB" dirty="0" smtClean="0"/>
              <a:t> de SNMP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1600200"/>
            <a:ext cx="3924300" cy="3684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El </a:t>
            </a:r>
            <a:r>
              <a:rPr lang="en-GB" dirty="0" err="1" smtClean="0"/>
              <a:t>árbol</a:t>
            </a:r>
            <a:r>
              <a:rPr lang="en-GB" dirty="0" smtClean="0"/>
              <a:t> MIB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8675" y="1436689"/>
            <a:ext cx="4514850" cy="5164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44" name="Oval 3"/>
          <p:cNvSpPr>
            <a:spLocks noChangeArrowheads="1"/>
          </p:cNvSpPr>
          <p:nvPr/>
        </p:nvSpPr>
        <p:spPr bwMode="auto">
          <a:xfrm>
            <a:off x="2374900" y="3708400"/>
            <a:ext cx="1384300" cy="1320800"/>
          </a:xfrm>
          <a:prstGeom prst="ellipse">
            <a:avLst/>
          </a:prstGeom>
          <a:noFill/>
          <a:ln w="12600">
            <a:solidFill>
              <a:srgbClr val="FF0000"/>
            </a:solidFill>
            <a:miter lim="800000"/>
            <a:headEnd/>
            <a:tailEnd/>
          </a:ln>
        </p:spPr>
        <p:txBody>
          <a:bodyPr wrap="none" lIns="91430" tIns="45715" rIns="91430" bIns="45715" anchor="ctr"/>
          <a:lstStyle/>
          <a:p>
            <a:endParaRPr lang="es-DO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191500" cy="4965880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95000"/>
              </a:lnSpc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err="1" smtClean="0"/>
              <a:t>Consultar</a:t>
            </a:r>
            <a:r>
              <a:rPr lang="en-GB" sz="2800" dirty="0" smtClean="0"/>
              <a:t> </a:t>
            </a:r>
            <a:r>
              <a:rPr lang="en-GB" sz="2800" dirty="0" err="1" smtClean="0"/>
              <a:t>enrutadores</a:t>
            </a:r>
            <a:r>
              <a:rPr lang="en-GB" sz="2800" dirty="0" smtClean="0"/>
              <a:t> y switches </a:t>
            </a:r>
            <a:r>
              <a:rPr lang="en-GB" sz="2800" dirty="0" err="1" smtClean="0"/>
              <a:t>para</a:t>
            </a:r>
            <a:r>
              <a:rPr lang="en-GB" sz="2800" dirty="0" smtClean="0"/>
              <a:t> </a:t>
            </a:r>
            <a:r>
              <a:rPr lang="en-GB" sz="2800" dirty="0" err="1" smtClean="0"/>
              <a:t>obtener</a:t>
            </a:r>
            <a:r>
              <a:rPr lang="en-GB" sz="2800" dirty="0" smtClean="0"/>
              <a:t>, entre </a:t>
            </a:r>
            <a:r>
              <a:rPr lang="en-GB" sz="2800" dirty="0" err="1" smtClean="0"/>
              <a:t>otras</a:t>
            </a:r>
            <a:r>
              <a:rPr lang="en-GB" sz="2800" dirty="0" smtClean="0"/>
              <a:t> </a:t>
            </a:r>
            <a:r>
              <a:rPr lang="en-GB" sz="2800" dirty="0" err="1" smtClean="0"/>
              <a:t>muchas</a:t>
            </a:r>
            <a:r>
              <a:rPr lang="en-GB" sz="2800" dirty="0" smtClean="0"/>
              <a:t> variables:</a:t>
            </a:r>
          </a:p>
          <a:p>
            <a:pPr>
              <a:lnSpc>
                <a:spcPct val="95000"/>
              </a:lnSpc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800" dirty="0" smtClean="0"/>
          </a:p>
          <a:p>
            <a:pPr lvl="1"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err="1" smtClean="0"/>
              <a:t>Tráfico</a:t>
            </a:r>
            <a:r>
              <a:rPr lang="en-GB" sz="2400" dirty="0" smtClean="0"/>
              <a:t> </a:t>
            </a:r>
            <a:r>
              <a:rPr lang="en-GB" sz="2400" dirty="0" err="1" smtClean="0"/>
              <a:t>por</a:t>
            </a:r>
            <a:r>
              <a:rPr lang="en-GB" sz="2400" dirty="0" smtClean="0"/>
              <a:t> </a:t>
            </a:r>
            <a:r>
              <a:rPr lang="en-GB" sz="2400" dirty="0" err="1" smtClean="0"/>
              <a:t>unidad</a:t>
            </a:r>
            <a:r>
              <a:rPr lang="en-GB" sz="2400" dirty="0" smtClean="0"/>
              <a:t> de </a:t>
            </a:r>
            <a:r>
              <a:rPr lang="en-GB" sz="2400" dirty="0" err="1" smtClean="0"/>
              <a:t>tiempo</a:t>
            </a:r>
            <a:r>
              <a:rPr lang="en-GB" sz="2400" dirty="0" smtClean="0"/>
              <a:t> </a:t>
            </a:r>
          </a:p>
          <a:p>
            <a:pPr lvl="1"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err="1" smtClean="0"/>
              <a:t>Carga</a:t>
            </a:r>
            <a:r>
              <a:rPr lang="en-GB" sz="2400" dirty="0" smtClean="0"/>
              <a:t> de </a:t>
            </a:r>
            <a:r>
              <a:rPr lang="en-GB" sz="2400" dirty="0" err="1" smtClean="0"/>
              <a:t>trabajo</a:t>
            </a:r>
            <a:r>
              <a:rPr lang="en-GB" sz="2400" dirty="0" smtClean="0"/>
              <a:t> del CPU</a:t>
            </a:r>
          </a:p>
          <a:p>
            <a:pPr lvl="1"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err="1" smtClean="0"/>
              <a:t>Memoria</a:t>
            </a:r>
            <a:r>
              <a:rPr lang="en-GB" sz="2400" dirty="0" smtClean="0"/>
              <a:t> </a:t>
            </a:r>
            <a:r>
              <a:rPr lang="en-GB" sz="2400" dirty="0" err="1" smtClean="0"/>
              <a:t>utilizada</a:t>
            </a:r>
            <a:r>
              <a:rPr lang="en-GB" sz="2400" dirty="0" smtClean="0"/>
              <a:t> y </a:t>
            </a:r>
            <a:r>
              <a:rPr lang="en-GB" sz="2400" dirty="0" err="1" smtClean="0"/>
              <a:t>disponible</a:t>
            </a:r>
            <a:endParaRPr lang="en-GB" sz="2400" dirty="0" smtClean="0"/>
          </a:p>
          <a:p>
            <a:pPr lvl="1"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err="1" smtClean="0"/>
              <a:t>Por</a:t>
            </a:r>
            <a:r>
              <a:rPr lang="en-GB" sz="2400" dirty="0" smtClean="0"/>
              <a:t> </a:t>
            </a:r>
            <a:r>
              <a:rPr lang="en-GB" sz="2400" dirty="0" err="1" smtClean="0"/>
              <a:t>cuanto</a:t>
            </a:r>
            <a:r>
              <a:rPr lang="en-GB" sz="2400" dirty="0" smtClean="0"/>
              <a:t> </a:t>
            </a:r>
            <a:r>
              <a:rPr lang="en-GB" sz="2400" dirty="0" err="1" smtClean="0"/>
              <a:t>tiempo</a:t>
            </a:r>
            <a:r>
              <a:rPr lang="en-GB" sz="2400" dirty="0" smtClean="0"/>
              <a:t> el </a:t>
            </a:r>
            <a:r>
              <a:rPr lang="en-GB" sz="2400" dirty="0" err="1" smtClean="0"/>
              <a:t>equipo</a:t>
            </a:r>
            <a:r>
              <a:rPr lang="en-GB" sz="2400" dirty="0" smtClean="0"/>
              <a:t> ha </a:t>
            </a:r>
            <a:r>
              <a:rPr lang="en-GB" sz="2400" dirty="0" err="1" smtClean="0"/>
              <a:t>estado</a:t>
            </a:r>
            <a:r>
              <a:rPr lang="en-GB" sz="2400" dirty="0" smtClean="0"/>
              <a:t> en  </a:t>
            </a:r>
            <a:r>
              <a:rPr lang="en-GB" sz="2400" dirty="0" err="1" smtClean="0"/>
              <a:t>operación</a:t>
            </a:r>
            <a:endParaRPr lang="en-GB" sz="2400" dirty="0" smtClean="0"/>
          </a:p>
          <a:p>
            <a:pPr lvl="1"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/>
              <a:t>Estado de </a:t>
            </a:r>
            <a:r>
              <a:rPr lang="en-GB" sz="2400" dirty="0" err="1" smtClean="0"/>
              <a:t>las</a:t>
            </a:r>
            <a:r>
              <a:rPr lang="en-GB" sz="2400" dirty="0" smtClean="0"/>
              <a:t> </a:t>
            </a:r>
            <a:r>
              <a:rPr lang="en-GB" sz="2400" dirty="0" err="1" smtClean="0"/>
              <a:t>sesiones</a:t>
            </a:r>
            <a:r>
              <a:rPr lang="en-GB" sz="2400" dirty="0" smtClean="0"/>
              <a:t> BGP</a:t>
            </a:r>
          </a:p>
          <a:p>
            <a:pPr lvl="1"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/>
              <a:t>Tablas de </a:t>
            </a:r>
            <a:r>
              <a:rPr lang="en-GB" sz="2400" dirty="0" err="1" smtClean="0"/>
              <a:t>resoluciٕón</a:t>
            </a:r>
            <a:r>
              <a:rPr lang="en-GB" sz="2400" dirty="0" smtClean="0"/>
              <a:t> de </a:t>
            </a:r>
            <a:r>
              <a:rPr lang="en-GB" sz="2400" dirty="0" err="1" smtClean="0"/>
              <a:t>direcciones</a:t>
            </a:r>
            <a:r>
              <a:rPr lang="en-GB" sz="2400" dirty="0" smtClean="0"/>
              <a:t> (ARP)</a:t>
            </a:r>
          </a:p>
          <a:p>
            <a:pPr lvl="1">
              <a:lnSpc>
                <a:spcPct val="9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/>
              <a:t>Tablas de </a:t>
            </a:r>
            <a:r>
              <a:rPr lang="en-GB" sz="2400" dirty="0" err="1" smtClean="0"/>
              <a:t>reenvío</a:t>
            </a:r>
            <a:endParaRPr lang="en-GB" sz="2400" dirty="0" smtClean="0"/>
          </a:p>
          <a:p>
            <a:pPr lvl="1">
              <a:lnSpc>
                <a:spcPct val="95000"/>
              </a:lnSpc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</p:txBody>
      </p:sp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694087"/>
          </a:xfrm>
        </p:spPr>
        <p:txBody>
          <a:bodyPr lIns="90351" tIns="44276" rIns="90351" bIns="44276" anchor="b">
            <a:spAutoFit/>
          </a:bodyPr>
          <a:lstStyle/>
          <a:p>
            <a:pPr>
              <a:lnSpc>
                <a:spcPct val="95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¿Para 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usamos</a:t>
            </a:r>
            <a:r>
              <a:rPr lang="en-GB" dirty="0" smtClean="0"/>
              <a:t> SNMP?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8099</TotalTime>
  <Words>2323</Words>
  <PresentationFormat>On-screen Show (4:3)</PresentationFormat>
  <Paragraphs>461</Paragraphs>
  <Slides>42</Slides>
  <Notes>40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4" baseType="lpstr">
      <vt:lpstr>Concourse</vt:lpstr>
      <vt:lpstr>Paintbrush Picture</vt:lpstr>
      <vt:lpstr>Introducción a la Gestión de Redes</vt:lpstr>
      <vt:lpstr>Introducción a la Gestión de Redes</vt:lpstr>
      <vt:lpstr>¿Qué es la Gestión de Redes?</vt:lpstr>
      <vt:lpstr>Estándares para la Gestión de Redes</vt:lpstr>
      <vt:lpstr>Elementos de la Gestión de Redes</vt:lpstr>
      <vt:lpstr>¿Qué es SNMP?</vt:lpstr>
      <vt:lpstr>Componentes de SNMP</vt:lpstr>
      <vt:lpstr>El árbol MIB</vt:lpstr>
      <vt:lpstr>¿Para qué usamos SNMP?</vt:lpstr>
      <vt:lpstr>¿Para qué usamos SNMP?</vt:lpstr>
      <vt:lpstr>¿Qué es un NOC? </vt:lpstr>
      <vt:lpstr>Gestión de Redes:  Diferentes Tipos</vt:lpstr>
      <vt:lpstr>Gestión de Configuraciones</vt:lpstr>
      <vt:lpstr>Gestión de Configuraciones</vt:lpstr>
      <vt:lpstr>Gestión de configuraciones </vt:lpstr>
      <vt:lpstr>Gestión de configuraciones</vt:lpstr>
      <vt:lpstr>Gestión de Configuraciones</vt:lpstr>
      <vt:lpstr>Gestión de Configuraciones Herramientas para controlar y administrar configuraciones de equipos</vt:lpstr>
      <vt:lpstr>Gestión del Rendimiento</vt:lpstr>
      <vt:lpstr>Importancia de las estadísticas de red</vt:lpstr>
      <vt:lpstr>MRTG</vt:lpstr>
      <vt:lpstr>RRD</vt:lpstr>
      <vt:lpstr>Herramientas de gestión del rendimiento</vt:lpstr>
      <vt:lpstr>Herramientas de gestión del rendimiento</vt:lpstr>
      <vt:lpstr>Ejemplos de Netflow</vt:lpstr>
      <vt:lpstr>Flowscan</vt:lpstr>
      <vt:lpstr>Gestión de fallas</vt:lpstr>
      <vt:lpstr>Requisitos para tener un buen sistema de gestión de fallas (lista de chequeo)</vt:lpstr>
      <vt:lpstr>Detección y Gestión de Fallas</vt:lpstr>
      <vt:lpstr>Detección y Gestión de Fallas</vt:lpstr>
      <vt:lpstr>Gestión de Fallas: Sistema de Control de Incidencias</vt:lpstr>
      <vt:lpstr>Gestión de Fallas: Sistema de Control de Incidencias</vt:lpstr>
      <vt:lpstr>Gestión de fallas: guía de acción </vt:lpstr>
      <vt:lpstr>Gestión de contabilidad</vt:lpstr>
      <vt:lpstr>Gestión de Seguridad</vt:lpstr>
      <vt:lpstr>Gestión  de Seguridad</vt:lpstr>
      <vt:lpstr>Gestión de Seguridad: Herramientas</vt:lpstr>
      <vt:lpstr>Gestión de Seguridad</vt:lpstr>
      <vt:lpstr>Gestión de Seguridad: Prácticas recomendadas</vt:lpstr>
      <vt:lpstr>¿Cómo gestionar la red?</vt:lpstr>
      <vt:lpstr>Herramientas Looking Glass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la Gestión de Redes</dc:title>
  <dc:creator>Jose Dominguez</dc:creator>
  <cp:lastModifiedBy>CA</cp:lastModifiedBy>
  <cp:revision>50</cp:revision>
  <dcterms:modified xsi:type="dcterms:W3CDTF">2009-09-20T22:45:12Z</dcterms:modified>
</cp:coreProperties>
</file>