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3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5" r:id="rId28"/>
    <p:sldId id="282" r:id="rId29"/>
    <p:sldId id="283" r:id="rId30"/>
    <p:sldId id="284" r:id="rId31"/>
  </p:sldIdLst>
  <p:sldSz cx="9144000" cy="6858000" type="screen4x3"/>
  <p:notesSz cx="7315200" cy="9601200"/>
  <p:defaultTextStyle>
    <a:defPPr>
      <a:defRPr lang="en-GB"/>
    </a:defPPr>
    <a:lvl1pPr algn="l" defTabSz="457200" rtl="0" fontAlgn="base">
      <a:lnSpc>
        <a:spcPct val="9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1pPr>
    <a:lvl2pPr marL="457200" algn="l" defTabSz="457200" rtl="0" fontAlgn="base">
      <a:lnSpc>
        <a:spcPct val="9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2pPr>
    <a:lvl3pPr marL="914400" algn="l" defTabSz="457200" rtl="0" fontAlgn="base">
      <a:lnSpc>
        <a:spcPct val="9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3pPr>
    <a:lvl4pPr marL="1371600" algn="l" defTabSz="457200" rtl="0" fontAlgn="base">
      <a:lnSpc>
        <a:spcPct val="9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4pPr>
    <a:lvl5pPr marL="1828800" algn="l" defTabSz="457200" rtl="0" fontAlgn="base">
      <a:lnSpc>
        <a:spcPct val="9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9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1563" y="728663"/>
            <a:ext cx="5170487" cy="359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1825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1825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1825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1825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DA7F8AC0-9AB2-4573-9D19-C4239CB0215A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5897189-CCA4-4D81-BFC3-89FBDEE3FA85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D35440-89CD-440C-A175-04D9DF1EDCBF}" type="slidenum">
              <a:rPr lang="en-US"/>
              <a:pPr/>
              <a:t>10</a:t>
            </a:fld>
            <a:endParaRPr lang="en-US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41BD7CF-A19B-41DA-9F51-823D29D3BD34}" type="slidenum">
              <a:rPr lang="en-US"/>
              <a:pPr/>
              <a:t>11</a:t>
            </a:fld>
            <a:endParaRPr lang="en-US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DDF3F05-FD7F-4F7F-B211-4615E6E05207}" type="slidenum">
              <a:rPr lang="en-US"/>
              <a:pPr/>
              <a:t>12</a:t>
            </a:fld>
            <a:endParaRPr lang="en-US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16E3C2F-3F62-4B7F-AD8E-4A0F54C80474}" type="slidenum">
              <a:rPr lang="en-US"/>
              <a:pPr/>
              <a:t>13</a:t>
            </a:fld>
            <a:endParaRPr lang="en-US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1071563" y="728663"/>
            <a:ext cx="5170487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68E3AAC-D5E7-4406-B17F-B7878BDE1683}" type="slidenum">
              <a:rPr lang="en-US"/>
              <a:pPr/>
              <a:t>14</a:t>
            </a:fld>
            <a:endParaRPr lang="en-US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DA05B3-D029-4C38-823E-E9FDEA3A122E}" type="slidenum">
              <a:rPr lang="en-US"/>
              <a:pPr/>
              <a:t>15</a:t>
            </a:fld>
            <a:endParaRPr lang="en-US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9A64117-E8A8-4584-9F9D-C594E4AFA116}" type="slidenum">
              <a:rPr lang="en-US"/>
              <a:pPr/>
              <a:t>16</a:t>
            </a:fld>
            <a:endParaRPr lang="en-US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88833B9-9712-449D-8DB3-978CE919EFD4}" type="slidenum">
              <a:rPr lang="en-US"/>
              <a:pPr/>
              <a:t>17</a:t>
            </a:fld>
            <a:endParaRPr lang="en-US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E89FEBE-9763-490E-AD6E-4C51EB7E8A0B}" type="slidenum">
              <a:rPr lang="en-US"/>
              <a:pPr/>
              <a:t>18</a:t>
            </a:fld>
            <a:endParaRPr lang="en-US"/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961CE8D-71AF-4479-AB06-E437C203EAD9}" type="slidenum">
              <a:rPr lang="en-US"/>
              <a:pPr/>
              <a:t>19</a:t>
            </a:fld>
            <a:endParaRPr lang="en-US"/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2EEE49-EA2B-41FD-94EB-3DD85480B50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FA6C2AF-AE40-45FD-A1CF-1B696307AA97}" type="slidenum">
              <a:rPr lang="en-US"/>
              <a:pPr/>
              <a:t>20</a:t>
            </a:fld>
            <a:endParaRPr lang="en-US"/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1071563" y="728663"/>
            <a:ext cx="5172075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8A23547-3AFD-43D6-84E1-86C37E57980F}" type="slidenum">
              <a:rPr lang="en-US"/>
              <a:pPr/>
              <a:t>21</a:t>
            </a:fld>
            <a:endParaRPr lang="en-US"/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CEF1494-E87D-4098-A56A-B21B406C4D4F}" type="slidenum">
              <a:rPr lang="en-US"/>
              <a:pPr/>
              <a:t>22</a:t>
            </a:fld>
            <a:endParaRPr lang="en-US"/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16BB2BD-7D2A-4A64-9FAF-60B07FCE2C14}" type="slidenum">
              <a:rPr lang="en-US"/>
              <a:pPr/>
              <a:t>23</a:t>
            </a:fld>
            <a:endParaRPr lang="en-US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1071563" y="728663"/>
            <a:ext cx="5172075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E928F18-BDCE-4882-8505-B70FB74FF770}" type="slidenum">
              <a:rPr lang="en-US"/>
              <a:pPr/>
              <a:t>24</a:t>
            </a:fld>
            <a:endParaRPr lang="en-US"/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1071563" y="728663"/>
            <a:ext cx="5172075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B94E00D-2FF1-4702-AF79-A8DAA63CD88C}" type="slidenum">
              <a:rPr lang="en-US"/>
              <a:pPr/>
              <a:t>25</a:t>
            </a:fld>
            <a:endParaRPr lang="en-US"/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9F5CB97-9911-4962-A06D-A66BE5FA28AB}" type="slidenum">
              <a:rPr lang="en-US"/>
              <a:pPr/>
              <a:t>26</a:t>
            </a:fld>
            <a:endParaRPr lang="en-US"/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C728901-D539-43D7-9FA0-957594AD4009}" type="slidenum">
              <a:rPr lang="en-US"/>
              <a:pPr/>
              <a:t>28</a:t>
            </a:fld>
            <a:endParaRPr lang="en-US"/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9657D36-F445-4D46-BD92-5FBA89083FE2}" type="slidenum">
              <a:rPr lang="en-US"/>
              <a:pPr/>
              <a:t>29</a:t>
            </a:fld>
            <a:endParaRPr lang="en-US"/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F67D84-BB9C-4CAA-9F3C-AC61DDCC7EA5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782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7E95FBC-6B79-4A8B-B4A8-929474AE5810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58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6E52552-B0E4-4209-B797-8E569379C09C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2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09DA6D0-E744-4B80-8D23-A15DD308D109}" type="slidenum">
              <a:rPr lang="en-US"/>
              <a:pPr/>
              <a:t>5</a:t>
            </a:fld>
            <a:endParaRPr lang="en-US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02AC8DE-AB74-4184-884A-275479211794}" type="slidenum">
              <a:rPr lang="en-US"/>
              <a:pPr/>
              <a:t>6</a:t>
            </a:fld>
            <a:endParaRPr lang="en-US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6715ACE-D7BC-46F6-AABB-5BE7115EE967}" type="slidenum">
              <a:rPr lang="en-US"/>
              <a:pPr/>
              <a:t>7</a:t>
            </a:fld>
            <a:endParaRPr lang="en-US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712F313-9CE7-4CD8-82CC-0B61FB6B764E}" type="slidenum">
              <a:rPr lang="en-US"/>
              <a:pPr/>
              <a:t>8</a:t>
            </a:fld>
            <a:endParaRPr lang="en-US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23A0536-3391-421B-B057-91775FC3A1D5}" type="slidenum">
              <a:rPr lang="en-US"/>
              <a:pPr/>
              <a:t>9</a:t>
            </a:fld>
            <a:endParaRPr lang="en-US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9E004B-6F51-49AA-B3ED-DB024F77E5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A1324-68F1-4160-8698-D7C9DE291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0F615-26E8-4B17-99D3-E1B410E91A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0"/>
            <a:ext cx="8228013" cy="1143000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8838" cy="471487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7188" cy="471487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8838" cy="471487"/>
          </a:xfrm>
        </p:spPr>
        <p:txBody>
          <a:bodyPr/>
          <a:lstStyle>
            <a:lvl1pPr>
              <a:defRPr/>
            </a:lvl1pPr>
          </a:lstStyle>
          <a:p>
            <a:fld id="{4C7F110B-3C9B-4E5C-8CBE-51B6318EC0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36F9E6-D609-4FFE-A3A9-737550E9BF0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D35579-6302-45D4-9DD6-C18D7A0FEE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1C0238-EB68-4C83-8FA1-9F3C75DE33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70BCB-4827-4781-8800-EF411A59C3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BB12AA-CB82-4E9A-BB7F-DFAB7FEC98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1F1DB-F37C-4056-B58E-A1102246AC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CB240-F9CC-40DD-AB80-5715F09826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D494E6-01AA-4378-B5EC-63741DC28A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7E9357-D78C-45A4-B5B3-99B2FE30F4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ll-9.org/mbrowse/mbrowse-0.3.1.tar.gz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 lIns="90000" tIns="46800" rIns="90000" bIns="46800"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Práctica con Net-SNMP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C505458-4460-4E9D-931C-BDD2A2996C22}" type="datetime1">
              <a:rPr lang="en-US"/>
              <a:pPr/>
              <a:t>9/21/2009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28020" y="3214775"/>
            <a:ext cx="4487960" cy="4284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Majordomo@listserv.cs.utwente.nl</a:t>
            </a:r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733800" y="2133600"/>
            <a:ext cx="5105400" cy="4343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Armas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Roundtrip Networks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Hervey Allen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NSRC</a:t>
            </a:r>
          </a:p>
          <a:p>
            <a:pPr marL="860425" lvl="1" indent="-285750" defTabSz="914400" fontAlgn="auto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en-GB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860425" lvl="1" indent="-285750" defTabSz="914400" fontAlgn="auto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8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Preparado</a:t>
            </a:r>
            <a:r>
              <a:rPr lang="en-GB" sz="1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con </a:t>
            </a:r>
            <a:r>
              <a:rPr lang="en-GB" sz="18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materiales</a:t>
            </a:r>
            <a:r>
              <a:rPr lang="en-GB" sz="1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de: </a:t>
            </a:r>
          </a:p>
          <a:p>
            <a:pPr marL="860425" lvl="1" indent="-285750" defTabSz="914400" fontAlgn="auto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Carlos Vicente</a:t>
            </a:r>
          </a:p>
          <a:p>
            <a:pPr marL="860425" lvl="1" indent="-285750" defTabSz="914400" fontAlgn="auto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6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Servicios</a:t>
            </a:r>
            <a:r>
              <a:rPr lang="en-GB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de Red/Universidad de Oregon</a:t>
            </a:r>
            <a:endParaRPr lang="en-GB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27E2-1293-4AD8-995A-564ADE95FD97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341438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3600" dirty="0" smtClean="0"/>
              <a:t>Configuración del Agente</a:t>
            </a:r>
          </a:p>
        </p:txBody>
      </p:sp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1371600" y="1600200"/>
            <a:ext cx="6858000" cy="46228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syslocation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3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ColNodo</a:t>
            </a:r>
            <a:r>
              <a:rPr lang="en-GB" sz="13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Data </a:t>
            </a:r>
            <a:r>
              <a:rPr lang="en-GB" sz="13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Center</a:t>
            </a: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syscontact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3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info@colnodo.apc.org</a:t>
            </a:r>
            <a:endParaRPr lang="en-GB" sz="13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rocommunity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 public </a:t>
            </a:r>
            <a:r>
              <a:rPr lang="en-GB" sz="13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192.168.0.0/20</a:t>
            </a: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trapcommunity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 public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trap2sink  </a:t>
            </a:r>
            <a:r>
              <a:rPr lang="en-GB" sz="13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192.168.1.10 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public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proc  </a:t>
            </a: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mysqld</a:t>
            </a: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proc  apache2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proc  </a:t>
            </a: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sendmail</a:t>
            </a: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proc  </a:t>
            </a: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sshd</a:t>
            </a: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disk  / 10%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load 15 10 10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agentSecName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internal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rouser</a:t>
            </a:r>
            <a:r>
              <a:rPr lang="en-GB" sz="1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internal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 b="1" dirty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# </a:t>
            </a:r>
            <a:r>
              <a:rPr lang="en-GB" sz="13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Nota: </a:t>
            </a:r>
            <a:r>
              <a:rPr lang="en-GB" sz="1300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Sólo</a:t>
            </a: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sz="1300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funciona</a:t>
            </a: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sz="1300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si</a:t>
            </a: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sz="1300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está</a:t>
            </a: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sz="1300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compilado</a:t>
            </a: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con DISMAN-EVENT-MIB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defaultMonitors</a:t>
            </a:r>
            <a:r>
              <a:rPr lang="en-GB" sz="13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yes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7975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Iniciar</a:t>
            </a:r>
            <a:r>
              <a:rPr lang="en-GB" dirty="0" smtClean="0"/>
              <a:t> el </a:t>
            </a:r>
            <a:r>
              <a:rPr lang="en-GB" dirty="0" err="1" smtClean="0"/>
              <a:t>programa</a:t>
            </a:r>
            <a:r>
              <a:rPr lang="en-GB" dirty="0" smtClean="0"/>
              <a:t> </a:t>
            </a:r>
            <a:r>
              <a:rPr lang="en-GB" dirty="0" err="1" smtClean="0"/>
              <a:t>residente</a:t>
            </a:r>
            <a:r>
              <a:rPr lang="en-GB" dirty="0" smtClean="0"/>
              <a:t> (daemon)</a:t>
            </a:r>
            <a:endParaRPr lang="en-GB" i="1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# /etc/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init.d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/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snmpd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 start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Asegurarse</a:t>
            </a:r>
            <a:r>
              <a:rPr lang="en-GB" dirty="0" smtClean="0"/>
              <a:t> de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esté</a:t>
            </a:r>
            <a:r>
              <a:rPr lang="en-GB" dirty="0" smtClean="0"/>
              <a:t> </a:t>
            </a:r>
            <a:r>
              <a:rPr lang="en-GB" dirty="0" err="1" smtClean="0"/>
              <a:t>activo</a:t>
            </a:r>
            <a:endParaRPr lang="en-GB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>
                <a:latin typeface="Courier New" charset="0"/>
              </a:rPr>
              <a:t>    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# 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ps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 -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fe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 |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grep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snmpd</a:t>
            </a:r>
            <a:endParaRPr lang="en-GB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</a:endParaRP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    # snmpwalk -v 2c -c public 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localhost</a:t>
            </a:r>
            <a:endParaRPr lang="en-GB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3FFF-F9D3-43CF-8249-0BFBA588C4ED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3600" dirty="0" smtClean="0"/>
              <a:t>Configuración del Agente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7975"/>
          </a:xfrm>
        </p:spPr>
        <p:txBody>
          <a:bodyPr/>
          <a:lstStyle/>
          <a:p>
            <a:pPr marL="334963" indent="-334963">
              <a:lnSpc>
                <a:spcPct val="95000"/>
              </a:lnSpc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#man </a:t>
            </a:r>
            <a:r>
              <a:rPr lang="en-GB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snmpcmd</a:t>
            </a:r>
            <a:endPara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</a:endParaRP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-c    </a:t>
            </a:r>
            <a:r>
              <a:rPr lang="en-GB" sz="1800" dirty="0" err="1" smtClean="0"/>
              <a:t>Nombre</a:t>
            </a:r>
            <a:r>
              <a:rPr lang="en-GB" sz="1800" dirty="0" smtClean="0"/>
              <a:t> de la </a:t>
            </a:r>
            <a:r>
              <a:rPr lang="en-GB" sz="1800" dirty="0" err="1" smtClean="0"/>
              <a:t>comunidad</a:t>
            </a:r>
            <a:endParaRPr lang="en-GB" sz="18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-v    </a:t>
            </a:r>
            <a:r>
              <a:rPr lang="en-GB" sz="1800" dirty="0" err="1" smtClean="0"/>
              <a:t>Versión</a:t>
            </a:r>
            <a:r>
              <a:rPr lang="en-GB" sz="1800" dirty="0" smtClean="0"/>
              <a:t> (1, 2c, 3)‏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-m   </a:t>
            </a:r>
            <a:r>
              <a:rPr lang="en-GB" sz="1800" dirty="0" err="1" smtClean="0"/>
              <a:t>Lista</a:t>
            </a:r>
            <a:r>
              <a:rPr lang="en-GB" sz="1800" dirty="0" smtClean="0"/>
              <a:t> de </a:t>
            </a:r>
            <a:r>
              <a:rPr lang="en-GB" sz="1800" dirty="0" err="1" smtClean="0"/>
              <a:t>módulos</a:t>
            </a:r>
            <a:r>
              <a:rPr lang="en-GB" sz="1800" dirty="0" smtClean="0"/>
              <a:t> MIB a </a:t>
            </a:r>
            <a:r>
              <a:rPr lang="en-GB" sz="1800" dirty="0" err="1" smtClean="0"/>
              <a:t>incluir</a:t>
            </a:r>
            <a:endParaRPr lang="en-GB" sz="18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-M   </a:t>
            </a:r>
            <a:r>
              <a:rPr lang="en-GB" sz="1800" dirty="0" err="1" smtClean="0"/>
              <a:t>Lista</a:t>
            </a:r>
            <a:r>
              <a:rPr lang="en-GB" sz="1800" dirty="0" smtClean="0"/>
              <a:t> de </a:t>
            </a:r>
            <a:r>
              <a:rPr lang="en-GB" sz="1800" dirty="0" err="1" smtClean="0"/>
              <a:t>directorios</a:t>
            </a:r>
            <a:r>
              <a:rPr lang="en-GB" sz="1800" dirty="0" smtClean="0"/>
              <a:t> con </a:t>
            </a:r>
            <a:r>
              <a:rPr lang="en-GB" sz="1800" dirty="0" err="1" smtClean="0"/>
              <a:t>módulos</a:t>
            </a:r>
            <a:r>
              <a:rPr lang="en-GB" sz="1800" dirty="0" smtClean="0"/>
              <a:t> MIB a </a:t>
            </a:r>
            <a:r>
              <a:rPr lang="en-GB" sz="1800" dirty="0" err="1" smtClean="0"/>
              <a:t>incluir</a:t>
            </a:r>
            <a:endParaRPr lang="en-GB" sz="18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-r     </a:t>
            </a:r>
            <a:r>
              <a:rPr lang="en-GB" sz="1800" dirty="0" err="1" smtClean="0"/>
              <a:t>Número</a:t>
            </a:r>
            <a:r>
              <a:rPr lang="en-GB" sz="1800" dirty="0" smtClean="0"/>
              <a:t> de </a:t>
            </a:r>
            <a:r>
              <a:rPr lang="en-GB" sz="1800" dirty="0" err="1" smtClean="0"/>
              <a:t>intentos</a:t>
            </a:r>
            <a:r>
              <a:rPr lang="en-GB" sz="1800" dirty="0" smtClean="0"/>
              <a:t> (retries)‏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-t     </a:t>
            </a:r>
            <a:r>
              <a:rPr lang="en-GB" sz="1800" dirty="0" err="1" smtClean="0"/>
              <a:t>Tiempo</a:t>
            </a:r>
            <a:r>
              <a:rPr lang="en-GB" sz="1800" dirty="0" smtClean="0"/>
              <a:t> de </a:t>
            </a:r>
            <a:r>
              <a:rPr lang="en-GB" sz="1800" dirty="0" err="1" smtClean="0"/>
              <a:t>espera</a:t>
            </a:r>
            <a:endParaRPr lang="en-GB" sz="18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-O   </a:t>
            </a:r>
            <a:r>
              <a:rPr lang="en-GB" sz="1800" dirty="0" err="1" smtClean="0"/>
              <a:t>Opciones</a:t>
            </a:r>
            <a:r>
              <a:rPr lang="en-GB" sz="1800" dirty="0" smtClean="0"/>
              <a:t> de </a:t>
            </a:r>
            <a:r>
              <a:rPr lang="en-GB" sz="1800" dirty="0" err="1" smtClean="0"/>
              <a:t>salida</a:t>
            </a:r>
            <a:endParaRPr lang="en-GB" sz="1800" dirty="0" smtClean="0"/>
          </a:p>
          <a:p>
            <a:pPr marL="1143000" lvl="2" indent="-228600"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dirty="0" smtClean="0"/>
              <a:t>-On  :  </a:t>
            </a:r>
            <a:r>
              <a:rPr lang="en-GB" sz="1800" dirty="0" err="1" smtClean="0"/>
              <a:t>Imprimir</a:t>
            </a:r>
            <a:r>
              <a:rPr lang="en-GB" sz="1800" dirty="0" smtClean="0"/>
              <a:t> en forma </a:t>
            </a:r>
            <a:r>
              <a:rPr lang="en-GB" sz="1800" dirty="0" err="1" smtClean="0"/>
              <a:t>numérica</a:t>
            </a:r>
            <a:r>
              <a:rPr lang="en-GB" sz="1800" dirty="0" smtClean="0"/>
              <a:t> (no </a:t>
            </a:r>
            <a:r>
              <a:rPr lang="en-GB" sz="1800" dirty="0" err="1" smtClean="0"/>
              <a:t>traducir</a:t>
            </a:r>
            <a:r>
              <a:rPr lang="en-GB" sz="1800" dirty="0" smtClean="0"/>
              <a:t> </a:t>
            </a:r>
            <a:r>
              <a:rPr lang="en-GB" sz="1800" dirty="0" err="1" smtClean="0"/>
              <a:t>nombres</a:t>
            </a:r>
            <a:r>
              <a:rPr lang="en-GB" sz="1800" dirty="0" smtClean="0"/>
              <a:t> de variables)‏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344A-F7A3-4D83-93CD-572D8FF98D7D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07950"/>
            <a:ext cx="7772400" cy="1035050"/>
          </a:xfrm>
        </p:spPr>
        <p:txBody>
          <a:bodyPr>
            <a:noAutofit/>
          </a:bodyPr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800" dirty="0" err="1" smtClean="0"/>
              <a:t>Herramientas</a:t>
            </a:r>
            <a:r>
              <a:rPr lang="en-GB" sz="2800" dirty="0" smtClean="0"/>
              <a:t> de </a:t>
            </a:r>
            <a:r>
              <a:rPr lang="en-GB" sz="2800" dirty="0" err="1" smtClean="0"/>
              <a:t>encuesta</a:t>
            </a:r>
            <a:r>
              <a:rPr lang="en-GB" sz="2800" dirty="0" smtClean="0"/>
              <a:t> en </a:t>
            </a:r>
            <a:r>
              <a:rPr lang="en-GB" sz="2800" dirty="0" err="1" smtClean="0"/>
              <a:t>linea</a:t>
            </a:r>
            <a:r>
              <a:rPr lang="en-GB" sz="2800" dirty="0" smtClean="0"/>
              <a:t> de </a:t>
            </a:r>
            <a:r>
              <a:rPr lang="en-GB" sz="2800" dirty="0" err="1" smtClean="0"/>
              <a:t>comandos</a:t>
            </a:r>
            <a:r>
              <a:rPr lang="en-GB" sz="2800" dirty="0" smtClean="0"/>
              <a:t>: </a:t>
            </a:r>
            <a:r>
              <a:rPr lang="en-GB" sz="2800" dirty="0" err="1" smtClean="0"/>
              <a:t>Parámetros</a:t>
            </a:r>
            <a:r>
              <a:rPr lang="en-GB" sz="2800" dirty="0" smtClean="0"/>
              <a:t> </a:t>
            </a:r>
            <a:r>
              <a:rPr lang="en-GB" sz="2800" dirty="0" smtClean="0"/>
              <a:t>comunes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435475"/>
          </a:xfrm>
        </p:spPr>
        <p:txBody>
          <a:bodyPr/>
          <a:lstStyle/>
          <a:p>
            <a:pPr marL="428625"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Permite</a:t>
            </a:r>
            <a:r>
              <a:rPr lang="en-GB" dirty="0" smtClean="0"/>
              <a:t> </a:t>
            </a:r>
            <a:r>
              <a:rPr lang="en-GB" dirty="0" err="1" smtClean="0"/>
              <a:t>traducir</a:t>
            </a:r>
            <a:r>
              <a:rPr lang="en-GB" dirty="0" smtClean="0"/>
              <a:t> un OID a un </a:t>
            </a:r>
            <a:r>
              <a:rPr lang="en-GB" dirty="0" err="1" smtClean="0"/>
              <a:t>nombre</a:t>
            </a:r>
            <a:r>
              <a:rPr lang="en-GB" dirty="0" smtClean="0"/>
              <a:t>:</a:t>
            </a:r>
          </a:p>
          <a:p>
            <a:pPr marL="1084771" lvl="4" indent="-334963">
              <a:lnSpc>
                <a:spcPct val="95000"/>
              </a:lnSpc>
              <a:spcBef>
                <a:spcPts val="800"/>
              </a:spcBef>
              <a:buClr>
                <a:srgbClr val="000000"/>
              </a:buClr>
              <a:buSzPct val="68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#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snmptranslate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.1.3.6.1.2.1.2.2.1.2</a:t>
            </a:r>
          </a:p>
          <a:p>
            <a:pPr marL="1084771" lvl="4" indent="-334963">
              <a:lnSpc>
                <a:spcPct val="95000"/>
              </a:lnSpc>
              <a:spcBef>
                <a:spcPts val="800"/>
              </a:spcBef>
              <a:buClr>
                <a:srgbClr val="000000"/>
              </a:buClr>
              <a:buSzPct val="68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>
                <a:latin typeface="Courier New" charset="0"/>
              </a:rPr>
              <a:t>IF-MIB::</a:t>
            </a:r>
            <a:r>
              <a:rPr lang="en-GB" sz="2000" dirty="0" err="1" smtClean="0">
                <a:latin typeface="Courier New" charset="0"/>
              </a:rPr>
              <a:t>ifDescr</a:t>
            </a:r>
            <a:endParaRPr lang="en-GB" dirty="0" smtClean="0">
              <a:latin typeface="Courier New" charset="0"/>
            </a:endParaRPr>
          </a:p>
          <a:p>
            <a:pPr marL="860425" lvl="1" indent="-285750">
              <a:lnSpc>
                <a:spcPct val="94000"/>
              </a:lnSpc>
              <a:buClr>
                <a:srgbClr val="996633"/>
              </a:buClr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1800" dirty="0" smtClean="0">
              <a:latin typeface="Courier 10 Pitch" pitchFamily="1" charset="0"/>
            </a:endParaRPr>
          </a:p>
          <a:p>
            <a:pPr marL="428625">
              <a:lnSpc>
                <a:spcPct val="94000"/>
              </a:lnSpc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 dirty="0" err="1" smtClean="0">
                <a:latin typeface="Courier 10 Pitch" pitchFamily="1" charset="0"/>
              </a:rPr>
              <a:t>Opciones</a:t>
            </a:r>
            <a:r>
              <a:rPr lang="en-GB" sz="1800" dirty="0" smtClean="0">
                <a:latin typeface="Courier 10 Pitch" pitchFamily="1" charset="0"/>
              </a:rPr>
              <a:t> </a:t>
            </a:r>
            <a:r>
              <a:rPr lang="en-GB" sz="1800" dirty="0" err="1" smtClean="0">
                <a:latin typeface="Courier 10 Pitch" pitchFamily="1" charset="0"/>
              </a:rPr>
              <a:t>interesantes</a:t>
            </a:r>
            <a:r>
              <a:rPr lang="en-GB" sz="1800" dirty="0" smtClean="0">
                <a:latin typeface="Courier 10 Pitch" pitchFamily="1" charset="0"/>
              </a:rPr>
              <a:t>: -Td, -</a:t>
            </a:r>
            <a:r>
              <a:rPr lang="en-GB" sz="1800" dirty="0" err="1" smtClean="0">
                <a:latin typeface="Courier 10 Pitch" pitchFamily="1" charset="0"/>
              </a:rPr>
              <a:t>Tp</a:t>
            </a:r>
            <a:endParaRPr lang="en-GB" sz="1800" dirty="0" smtClean="0">
              <a:latin typeface="Courier 10 Pitch" pitchFamily="1" charset="0"/>
            </a:endParaRPr>
          </a:p>
          <a:p>
            <a:pPr marL="428625">
              <a:lnSpc>
                <a:spcPct val="95000"/>
              </a:lnSpc>
              <a:buClr>
                <a:srgbClr val="996633"/>
              </a:buClr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1800" dirty="0" smtClean="0">
              <a:latin typeface="Courier 10 Pitch" pitchFamily="1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FBF13-9AB5-4081-B759-8AF5F06744F7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44034" name="Rectangle 1"/>
          <p:cNvSpPr>
            <a:spLocks noGrp="1" noChangeArrowheads="1"/>
          </p:cNvSpPr>
          <p:nvPr>
            <p:ph type="title"/>
          </p:nvPr>
        </p:nvSpPr>
        <p:spPr>
          <a:xfrm>
            <a:off x="425450" y="-33338"/>
            <a:ext cx="8228013" cy="1211263"/>
          </a:xfrm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snmptranslate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Usar</a:t>
            </a:r>
            <a:r>
              <a:rPr lang="en-GB" dirty="0" smtClean="0"/>
              <a:t> </a:t>
            </a:r>
            <a:r>
              <a:rPr lang="en-GB" dirty="0" err="1" smtClean="0"/>
              <a:t>cuando</a:t>
            </a:r>
            <a:r>
              <a:rPr lang="en-GB" dirty="0" smtClean="0"/>
              <a:t> se </a:t>
            </a:r>
            <a:r>
              <a:rPr lang="en-GB" dirty="0" err="1" smtClean="0"/>
              <a:t>sabe</a:t>
            </a:r>
            <a:r>
              <a:rPr lang="en-GB" dirty="0" smtClean="0"/>
              <a:t> </a:t>
            </a:r>
            <a:r>
              <a:rPr lang="en-GB" dirty="0" err="1" smtClean="0"/>
              <a:t>exactamente</a:t>
            </a:r>
            <a:r>
              <a:rPr lang="en-GB" dirty="0" smtClean="0"/>
              <a:t> el </a:t>
            </a:r>
            <a:r>
              <a:rPr lang="en-GB" dirty="0" err="1" smtClean="0"/>
              <a:t>nombre</a:t>
            </a:r>
            <a:r>
              <a:rPr lang="en-GB" dirty="0" smtClean="0"/>
              <a:t> o el OID de la variable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Cuánto</a:t>
            </a:r>
            <a:r>
              <a:rPr lang="en-GB" dirty="0" smtClean="0"/>
              <a:t> </a:t>
            </a:r>
            <a:r>
              <a:rPr lang="en-GB" dirty="0" err="1" smtClean="0"/>
              <a:t>tiempo</a:t>
            </a:r>
            <a:r>
              <a:rPr lang="en-GB" dirty="0" smtClean="0"/>
              <a:t> ha </a:t>
            </a:r>
            <a:r>
              <a:rPr lang="en-GB" dirty="0" err="1" smtClean="0"/>
              <a:t>estado</a:t>
            </a:r>
            <a:r>
              <a:rPr lang="en-GB" dirty="0" smtClean="0"/>
              <a:t> </a:t>
            </a:r>
            <a:r>
              <a:rPr lang="en-GB" dirty="0" err="1" smtClean="0"/>
              <a:t>encendido</a:t>
            </a:r>
            <a:r>
              <a:rPr lang="en-GB" dirty="0" smtClean="0"/>
              <a:t> el </a:t>
            </a:r>
            <a:r>
              <a:rPr lang="en-GB" dirty="0" err="1" smtClean="0"/>
              <a:t>equipo</a:t>
            </a:r>
            <a:r>
              <a:rPr lang="en-GB" dirty="0" smtClean="0"/>
              <a:t>?</a:t>
            </a: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400" dirty="0" smtClean="0"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400" dirty="0" smtClean="0"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#snmpget –v 2c –c public 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dirección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&gt; System.sysUpTime.0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B821-FFC0-4F6D-A6CA-486E977FE32B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4608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snmpget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905375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Cuando</a:t>
            </a:r>
            <a:r>
              <a:rPr lang="en-GB" dirty="0" smtClean="0"/>
              <a:t> se </a:t>
            </a:r>
            <a:r>
              <a:rPr lang="en-GB" dirty="0" err="1" smtClean="0"/>
              <a:t>quiere</a:t>
            </a:r>
            <a:r>
              <a:rPr lang="en-GB" dirty="0" smtClean="0"/>
              <a:t> </a:t>
            </a:r>
            <a:r>
              <a:rPr lang="en-GB" dirty="0" err="1" smtClean="0"/>
              <a:t>ver</a:t>
            </a:r>
            <a:r>
              <a:rPr lang="en-GB" dirty="0" smtClean="0"/>
              <a:t> un </a:t>
            </a:r>
            <a:r>
              <a:rPr lang="en-GB" dirty="0" err="1" smtClean="0"/>
              <a:t>grupo</a:t>
            </a:r>
            <a:r>
              <a:rPr lang="en-GB" dirty="0" smtClean="0"/>
              <a:t> de variables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Mirar</a:t>
            </a:r>
            <a:r>
              <a:rPr lang="en-GB" dirty="0" smtClean="0"/>
              <a:t> las descripciones de las interfaces:</a:t>
            </a: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400" dirty="0" smtClean="0"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#snmpwalk –v 2c –c public 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dirección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&gt;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ifDescr</a:t>
            </a: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600" dirty="0" smtClean="0"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Mirar</a:t>
            </a:r>
            <a:r>
              <a:rPr lang="en-GB" dirty="0" smtClean="0"/>
              <a:t> los </a:t>
            </a:r>
            <a:r>
              <a:rPr lang="en-GB" dirty="0" err="1" smtClean="0"/>
              <a:t>contadores</a:t>
            </a:r>
            <a:r>
              <a:rPr lang="en-GB" dirty="0" smtClean="0"/>
              <a:t> de </a:t>
            </a:r>
            <a:r>
              <a:rPr lang="en-GB" dirty="0" err="1" smtClean="0"/>
              <a:t>entrada</a:t>
            </a:r>
            <a:r>
              <a:rPr lang="en-GB" dirty="0" smtClean="0"/>
              <a:t> y </a:t>
            </a:r>
            <a:r>
              <a:rPr lang="en-GB" dirty="0" err="1" smtClean="0"/>
              <a:t>salida</a:t>
            </a:r>
            <a:r>
              <a:rPr lang="en-GB" dirty="0" smtClean="0"/>
              <a:t> (en </a:t>
            </a:r>
            <a:r>
              <a:rPr lang="en-GB" dirty="0" err="1" smtClean="0"/>
              <a:t>octetos</a:t>
            </a:r>
            <a:r>
              <a:rPr lang="en-GB" dirty="0" smtClean="0"/>
              <a:t>)‏</a:t>
            </a: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400" dirty="0" smtClean="0"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#snmpwalk –v 2c –c public 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dirección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&gt;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ifInOctets</a:t>
            </a: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#snmpwalk –v 2c –c public 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dirección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&gt;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ifOutOctets</a:t>
            </a: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  <a:cs typeface="Courier New" charset="0"/>
            </a:endParaRPr>
          </a:p>
          <a:p>
            <a:pPr marL="334963" indent="-33496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  <a:cs typeface="Courier New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D667-3EF3-4198-B221-B5679C687A45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snmpwalk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dirty="0" err="1" smtClean="0"/>
              <a:t>Cuando</a:t>
            </a:r>
            <a:r>
              <a:rPr lang="en-GB" dirty="0" smtClean="0"/>
              <a:t> no </a:t>
            </a:r>
            <a:r>
              <a:rPr lang="en-GB" dirty="0" err="1" smtClean="0"/>
              <a:t>sabemos</a:t>
            </a:r>
            <a:r>
              <a:rPr lang="en-GB" dirty="0" smtClean="0"/>
              <a:t> el </a:t>
            </a:r>
            <a:r>
              <a:rPr lang="en-GB" dirty="0" err="1" smtClean="0"/>
              <a:t>nombre</a:t>
            </a:r>
            <a:r>
              <a:rPr lang="en-GB" dirty="0" smtClean="0"/>
              <a:t> </a:t>
            </a:r>
            <a:r>
              <a:rPr lang="en-GB" dirty="0" err="1" smtClean="0"/>
              <a:t>exacto</a:t>
            </a:r>
            <a:r>
              <a:rPr lang="en-GB" dirty="0" smtClean="0"/>
              <a:t> de la variable	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dirty="0" err="1" smtClean="0"/>
              <a:t>Guardar</a:t>
            </a:r>
            <a:r>
              <a:rPr lang="en-GB" dirty="0" smtClean="0"/>
              <a:t> la </a:t>
            </a:r>
            <a:r>
              <a:rPr lang="en-GB" dirty="0" err="1" smtClean="0"/>
              <a:t>salida</a:t>
            </a:r>
            <a:r>
              <a:rPr lang="en-GB" dirty="0" smtClean="0"/>
              <a:t> de la MIB-II </a:t>
            </a:r>
            <a:r>
              <a:rPr lang="en-GB" dirty="0" err="1" smtClean="0"/>
              <a:t>completa</a:t>
            </a:r>
            <a:r>
              <a:rPr lang="en-GB" dirty="0" smtClean="0"/>
              <a:t> en un </a:t>
            </a:r>
            <a:r>
              <a:rPr lang="en-GB" dirty="0" err="1" smtClean="0"/>
              <a:t>archivo</a:t>
            </a:r>
            <a:r>
              <a:rPr lang="en-GB" dirty="0" smtClean="0"/>
              <a:t> de </a:t>
            </a:r>
            <a:r>
              <a:rPr lang="en-GB" dirty="0" err="1" smtClean="0"/>
              <a:t>texto</a:t>
            </a:r>
            <a:endParaRPr lang="en-GB" dirty="0" smtClean="0"/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endParaRPr lang="en-GB" sz="1400" dirty="0" smtClean="0">
              <a:latin typeface="Courier New" charset="0"/>
              <a:cs typeface="Courier New" charset="0"/>
            </a:endParaRP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Courier New" charset="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snmpwalk –v 2c –c public 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dirección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&gt; &gt; snmp.txt</a:t>
            </a:r>
          </a:p>
          <a:p>
            <a:pPr marL="735013" lvl="1" indent="-277813">
              <a:spcBef>
                <a:spcPts val="350"/>
              </a:spcBef>
              <a:buClr>
                <a:srgbClr val="000000"/>
              </a:buClr>
              <a:buFont typeface="Tahoma" charset="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endParaRPr lang="en-GB" sz="1400" dirty="0" smtClean="0">
              <a:effectLst>
                <a:outerShdw blurRad="38100" dist="38100" dir="2700000" algn="tl">
                  <a:srgbClr val="1C3264"/>
                </a:outerShdw>
              </a:effectLst>
            </a:endParaRP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Courier New" charset="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endParaRPr lang="en-GB" dirty="0" smtClean="0">
              <a:latin typeface="Courier New" charset="0"/>
            </a:endParaRP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Courier New" charset="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endParaRPr lang="en-GB" dirty="0" smtClean="0">
              <a:latin typeface="Courier New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708-CDCC-4C63-AF19-2DE95EF61554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snmpwalk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2282825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Igual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i="1" dirty="0" smtClean="0"/>
              <a:t>snmpwalk</a:t>
            </a:r>
            <a:r>
              <a:rPr lang="en-GB" dirty="0" smtClean="0"/>
              <a:t>, </a:t>
            </a:r>
            <a:r>
              <a:rPr lang="en-GB" dirty="0" err="1" smtClean="0"/>
              <a:t>pero</a:t>
            </a:r>
            <a:r>
              <a:rPr lang="en-GB" dirty="0" smtClean="0"/>
              <a:t> </a:t>
            </a:r>
            <a:r>
              <a:rPr lang="en-GB" dirty="0" err="1" smtClean="0"/>
              <a:t>utiliza</a:t>
            </a:r>
            <a:r>
              <a:rPr lang="en-GB" dirty="0" smtClean="0"/>
              <a:t> la </a:t>
            </a:r>
            <a:r>
              <a:rPr lang="en-GB" dirty="0" err="1" smtClean="0"/>
              <a:t>operación</a:t>
            </a:r>
            <a:r>
              <a:rPr lang="en-GB" dirty="0" smtClean="0"/>
              <a:t> </a:t>
            </a:r>
            <a:r>
              <a:rPr lang="en-GB" i="1" dirty="0" smtClean="0"/>
              <a:t>get-bulk</a:t>
            </a:r>
            <a:r>
              <a:rPr lang="en-GB" dirty="0" smtClean="0"/>
              <a:t> de SNMP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Solicitar</a:t>
            </a:r>
            <a:r>
              <a:rPr lang="en-GB" dirty="0" smtClean="0"/>
              <a:t> la </a:t>
            </a:r>
            <a:r>
              <a:rPr lang="en-GB" dirty="0" err="1" smtClean="0"/>
              <a:t>tabla</a:t>
            </a:r>
            <a:r>
              <a:rPr lang="en-GB" dirty="0" smtClean="0"/>
              <a:t> de ARP: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800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</a:endParaRP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#snmpbulkwalk -c public -v2c 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direccion-ip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&gt;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atPhysAddress</a:t>
            </a: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E2A5-4AC5-41FB-A907-B9DA4E61CF21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snmpbulkwalk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Cuando</a:t>
            </a:r>
            <a:r>
              <a:rPr lang="en-GB" dirty="0" smtClean="0"/>
              <a:t> se </a:t>
            </a:r>
            <a:r>
              <a:rPr lang="en-GB" dirty="0" err="1" smtClean="0"/>
              <a:t>sabe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un </a:t>
            </a:r>
            <a:r>
              <a:rPr lang="en-GB" dirty="0" err="1" smtClean="0"/>
              <a:t>grupo</a:t>
            </a:r>
            <a:r>
              <a:rPr lang="en-GB" dirty="0" smtClean="0"/>
              <a:t> de variables </a:t>
            </a:r>
            <a:r>
              <a:rPr lang="en-GB" dirty="0" err="1" smtClean="0"/>
              <a:t>tienen</a:t>
            </a:r>
            <a:r>
              <a:rPr lang="en-GB" dirty="0" smtClean="0"/>
              <a:t> </a:t>
            </a:r>
            <a:r>
              <a:rPr lang="en-GB" dirty="0" err="1" smtClean="0"/>
              <a:t>estructura</a:t>
            </a:r>
            <a:r>
              <a:rPr lang="en-GB" dirty="0" smtClean="0"/>
              <a:t> de </a:t>
            </a:r>
            <a:r>
              <a:rPr lang="en-GB" dirty="0" err="1" smtClean="0"/>
              <a:t>tabla</a:t>
            </a:r>
            <a:endParaRPr lang="en-GB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La </a:t>
            </a:r>
            <a:r>
              <a:rPr lang="en-GB" dirty="0" err="1" smtClean="0"/>
              <a:t>tabla</a:t>
            </a:r>
            <a:r>
              <a:rPr lang="en-GB" dirty="0" smtClean="0"/>
              <a:t> de </a:t>
            </a:r>
            <a:r>
              <a:rPr lang="en-GB" dirty="0" err="1" smtClean="0"/>
              <a:t>direcciones</a:t>
            </a:r>
            <a:r>
              <a:rPr lang="en-GB" dirty="0" smtClean="0"/>
              <a:t> IP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	</a:t>
            </a:r>
          </a:p>
          <a:p>
            <a:pPr marL="735013" lvl="1" indent="-277813">
              <a:spcBef>
                <a:spcPts val="40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#snmptable -v2c -c public 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&lt;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dirección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ip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  <a:cs typeface="Courier New" charset="0"/>
              </a:rPr>
              <a:t>&gt;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 -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Ov</a:t>
            </a:r>
            <a:r>
              <a:rPr lang="en-GB" sz="1600" b="1" dirty="0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 </a:t>
            </a:r>
            <a:r>
              <a:rPr lang="en-GB" sz="1600" b="1" dirty="0" err="1" smtClean="0">
                <a:effectLst>
                  <a:outerShdw blurRad="38100" dist="38100" dir="2700000" algn="tl">
                    <a:srgbClr val="1C3264"/>
                  </a:outerShdw>
                </a:effectLst>
                <a:latin typeface="Courier New" charset="0"/>
              </a:rPr>
              <a:t>ipAddrTable</a:t>
            </a: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</a:endParaRPr>
          </a:p>
          <a:p>
            <a:pPr marL="334963" indent="-334963">
              <a:spcBef>
                <a:spcPts val="400"/>
              </a:spcBef>
              <a:buClr>
                <a:srgbClr val="000000"/>
              </a:buClr>
              <a:buFont typeface="Courier New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600" b="1" dirty="0" smtClean="0">
              <a:effectLst>
                <a:outerShdw blurRad="38100" dist="38100" dir="2700000" algn="tl">
                  <a:srgbClr val="1C3264"/>
                </a:outerShdw>
              </a:effectLst>
              <a:latin typeface="Courier New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B2C-DB30-4411-AD78-0D0F03924072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542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snmptable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534400" cy="4114800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spcBef>
                <a:spcPts val="800"/>
              </a:spcBef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3200" dirty="0" err="1" smtClean="0">
                <a:solidFill>
                  <a:srgbClr val="000000"/>
                </a:solidFill>
              </a:rPr>
              <a:t>Requiere</a:t>
            </a:r>
            <a:r>
              <a:rPr lang="en-GB" sz="3200" dirty="0" smtClean="0">
                <a:solidFill>
                  <a:srgbClr val="000000"/>
                </a:solidFill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</a:rPr>
              <a:t>una</a:t>
            </a:r>
            <a:r>
              <a:rPr lang="en-GB" sz="3200" dirty="0" smtClean="0">
                <a:solidFill>
                  <a:srgbClr val="000000"/>
                </a:solidFill>
              </a:rPr>
              <a:t> </a:t>
            </a:r>
            <a:r>
              <a:rPr lang="en-GB" sz="3200" i="1" dirty="0" err="1" smtClean="0">
                <a:solidFill>
                  <a:srgbClr val="000000"/>
                </a:solidFill>
              </a:rPr>
              <a:t>comunidad</a:t>
            </a:r>
            <a:r>
              <a:rPr lang="en-GB" sz="3200" dirty="0" smtClean="0">
                <a:solidFill>
                  <a:srgbClr val="000000"/>
                </a:solidFill>
              </a:rPr>
              <a:t> con </a:t>
            </a:r>
            <a:r>
              <a:rPr lang="en-GB" sz="3200" dirty="0" err="1" smtClean="0">
                <a:solidFill>
                  <a:srgbClr val="000000"/>
                </a:solidFill>
              </a:rPr>
              <a:t>permisos</a:t>
            </a:r>
            <a:r>
              <a:rPr lang="en-GB" sz="3200" dirty="0" smtClean="0">
                <a:solidFill>
                  <a:srgbClr val="000000"/>
                </a:solidFill>
              </a:rPr>
              <a:t> de </a:t>
            </a:r>
            <a:r>
              <a:rPr lang="en-GB" sz="3200" dirty="0" err="1" smtClean="0">
                <a:solidFill>
                  <a:srgbClr val="000000"/>
                </a:solidFill>
              </a:rPr>
              <a:t>escritura</a:t>
            </a:r>
            <a:endParaRPr lang="en-GB" sz="3200" dirty="0" smtClean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700"/>
              </a:spcBef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800" u="sng" dirty="0" err="1" smtClean="0">
                <a:solidFill>
                  <a:srgbClr val="000000"/>
                </a:solidFill>
              </a:rPr>
              <a:t>Muy</a:t>
            </a:r>
            <a:r>
              <a:rPr lang="en-GB" sz="2800" u="sng" dirty="0" smtClean="0">
                <a:solidFill>
                  <a:srgbClr val="000000"/>
                </a:solidFill>
              </a:rPr>
              <a:t> </a:t>
            </a:r>
            <a:r>
              <a:rPr lang="en-GB" sz="2800" u="sng" dirty="0" err="1" smtClean="0">
                <a:solidFill>
                  <a:srgbClr val="000000"/>
                </a:solidFill>
              </a:rPr>
              <a:t>inseguro</a:t>
            </a:r>
            <a:r>
              <a:rPr lang="en-GB" sz="2800" dirty="0" smtClean="0">
                <a:solidFill>
                  <a:srgbClr val="000000"/>
                </a:solidFill>
              </a:rPr>
              <a:t> en SNMPv1 y SNMPv2! </a:t>
            </a:r>
          </a:p>
          <a:p>
            <a:pPr marL="735013" lvl="1" indent="-277813">
              <a:spcBef>
                <a:spcPts val="700"/>
              </a:spcBef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urier New" charset="0"/>
            </a:endParaRPr>
          </a:p>
          <a:p>
            <a:pPr marL="735013" lvl="1" indent="-277813">
              <a:spcBef>
                <a:spcPts val="700"/>
              </a:spcBef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</a:rPr>
              <a:t>snmpset -c private -v 1 switch1 system.sysContact.0 snoc@igc.org</a:t>
            </a:r>
          </a:p>
          <a:p>
            <a:pPr marL="735013" lvl="1" indent="-277813">
              <a:spcBef>
                <a:spcPts val="700"/>
              </a:spcBef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urier New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1DD3-24D8-4853-B46A-D6C7ACC71456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 anchor="ctr">
            <a:normAutofit/>
          </a:bodyPr>
          <a:lstStyle/>
          <a:p>
            <a:pPr>
              <a:buClr>
                <a:srgbClr val="00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snmpset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190625"/>
            <a:ext cx="7772400" cy="4800600"/>
          </a:xfrm>
        </p:spPr>
        <p:txBody>
          <a:bodyPr lIns="90000" tIns="46800" rIns="90000" bIns="46800">
            <a:normAutofit/>
          </a:bodyPr>
          <a:lstStyle/>
          <a:p>
            <a:pPr marL="334963" indent="-334963">
              <a:lnSpc>
                <a:spcPct val="95000"/>
              </a:lnSpc>
              <a:spcBef>
                <a:spcPts val="6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Utilizar el paquete </a:t>
            </a:r>
            <a:r>
              <a:rPr lang="en-GB" sz="2000" i="1" dirty="0" smtClean="0"/>
              <a:t>Net-SNMP</a:t>
            </a:r>
            <a:r>
              <a:rPr lang="en-GB" sz="2000" dirty="0" smtClean="0"/>
              <a:t> para obtener el valor de algunas variables comunes en dispositivos como enrutadores, switches, etc.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Configuración del agente SNMP en un servidor Unix/Linux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Instalación de MIBs populares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Comandos  </a:t>
            </a:r>
          </a:p>
          <a:p>
            <a:pPr marL="1256221" lvl="3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400" dirty="0" smtClean="0"/>
              <a:t>snmpget, </a:t>
            </a:r>
          </a:p>
          <a:p>
            <a:pPr marL="1256221" lvl="3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400" dirty="0" smtClean="0"/>
              <a:t>snmpset, </a:t>
            </a:r>
          </a:p>
          <a:p>
            <a:pPr marL="1256221" lvl="3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400" dirty="0" smtClean="0"/>
              <a:t>snmpwalk, </a:t>
            </a:r>
          </a:p>
          <a:p>
            <a:pPr marL="1256221" lvl="3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400" dirty="0" smtClean="0"/>
              <a:t>snmptable, </a:t>
            </a:r>
          </a:p>
          <a:p>
            <a:pPr marL="1256221" lvl="3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400" dirty="0" smtClean="0"/>
              <a:t>snmpbulkwalk</a:t>
            </a:r>
          </a:p>
          <a:p>
            <a:pPr marL="590995" lvl="1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smtClean="0"/>
              <a:t>Algunos scripts simples y útiles utilizando net-snmp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Utilización de un Navegador de MIBs (</a:t>
            </a:r>
            <a:r>
              <a:rPr lang="en-GB" sz="2000" i="1" dirty="0" smtClean="0"/>
              <a:t>mbrowse</a:t>
            </a:r>
            <a:r>
              <a:rPr lang="en-GB" sz="2000" dirty="0" smtClean="0"/>
              <a:t>)‏</a:t>
            </a:r>
          </a:p>
          <a:p>
            <a:pPr marL="334963" indent="-334963">
              <a:spcBef>
                <a:spcPts val="6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8403-2F8E-4FE1-B0E6-EF6CFC2AD977}" type="datetime1">
              <a:rPr lang="en-US"/>
              <a:pPr/>
              <a:t>9/21/2009</a:t>
            </a:fld>
            <a:endParaRPr lang="en-US" dirty="0"/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 lIns="90000" tIns="46800" rIns="90000" bIns="46800"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Contenido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437062"/>
          </a:xfrm>
        </p:spPr>
        <p:txBody>
          <a:bodyPr/>
          <a:lstStyle/>
          <a:p>
            <a:pPr marL="428625">
              <a:lnSpc>
                <a:spcPct val="98000"/>
              </a:lnSpc>
              <a:buClr>
                <a:srgbClr val="996633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Carlos Vicente ha </a:t>
            </a:r>
            <a:r>
              <a:rPr lang="en-GB" dirty="0" err="1" smtClean="0"/>
              <a:t>puesto</a:t>
            </a:r>
            <a:r>
              <a:rPr lang="en-GB" dirty="0" smtClean="0"/>
              <a:t> a </a:t>
            </a:r>
            <a:r>
              <a:rPr lang="en-GB" dirty="0" err="1" smtClean="0"/>
              <a:t>disposición</a:t>
            </a:r>
            <a:r>
              <a:rPr lang="en-GB" dirty="0" smtClean="0"/>
              <a:t> </a:t>
            </a:r>
            <a:r>
              <a:rPr lang="en-GB" dirty="0" err="1" smtClean="0"/>
              <a:t>pública</a:t>
            </a:r>
            <a:r>
              <a:rPr lang="en-GB" dirty="0" smtClean="0"/>
              <a:t> </a:t>
            </a:r>
            <a:r>
              <a:rPr lang="en-GB" dirty="0" err="1" smtClean="0"/>
              <a:t>algunos</a:t>
            </a:r>
            <a:r>
              <a:rPr lang="en-GB" dirty="0" smtClean="0"/>
              <a:t> </a:t>
            </a:r>
            <a:r>
              <a:rPr lang="en-GB" dirty="0" err="1" smtClean="0"/>
              <a:t>utilitarios</a:t>
            </a:r>
            <a:r>
              <a:rPr lang="en-GB" dirty="0" smtClean="0"/>
              <a:t>:</a:t>
            </a:r>
          </a:p>
          <a:p>
            <a:pPr marL="428625">
              <a:lnSpc>
                <a:spcPct val="98000"/>
              </a:lnSpc>
              <a:buClr>
                <a:srgbClr val="996633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dirty="0" smtClean="0"/>
          </a:p>
          <a:p>
            <a:pPr marL="860425" lvl="1" indent="-285750">
              <a:lnSpc>
                <a:spcPct val="97000"/>
              </a:lnSpc>
              <a:buClr>
                <a:srgbClr val="996633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600" dirty="0" smtClean="0"/>
              <a:t>http://ns.uoregon.edu/~cvicente/download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E6E9-9D0A-492C-8220-9CA49B7EE572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58370" name="Rectangle 1"/>
          <p:cNvSpPr>
            <a:spLocks noGrp="1" noChangeArrowheads="1"/>
          </p:cNvSpPr>
          <p:nvPr>
            <p:ph type="title"/>
          </p:nvPr>
        </p:nvSpPr>
        <p:spPr>
          <a:xfrm>
            <a:off x="425450" y="44450"/>
            <a:ext cx="8229600" cy="1057275"/>
          </a:xfrm>
        </p:spPr>
        <p:txBody>
          <a:bodyPr/>
          <a:lstStyle/>
          <a:p>
            <a:pPr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Algunos scripts útiles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1465263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Provee</a:t>
            </a:r>
            <a:r>
              <a:rPr lang="en-GB" dirty="0" smtClean="0"/>
              <a:t>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tabla</a:t>
            </a:r>
            <a:r>
              <a:rPr lang="en-GB" dirty="0" smtClean="0"/>
              <a:t> ASCII con los </a:t>
            </a:r>
            <a:r>
              <a:rPr lang="en-GB" dirty="0" err="1" smtClean="0"/>
              <a:t>valores</a:t>
            </a:r>
            <a:r>
              <a:rPr lang="en-GB" dirty="0" smtClean="0"/>
              <a:t> de las variables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relevantes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interfaz</a:t>
            </a:r>
            <a:endParaRPr lang="en-GB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0DE7-E1FD-43E2-89C9-D9124D47D7A8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6041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mtClean="0"/>
              <a:t>switchportstats</a:t>
            </a:r>
          </a:p>
        </p:txBody>
      </p:sp>
      <p:sp>
        <p:nvSpPr>
          <p:cNvPr id="60421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4582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Text Box 2"/>
          <p:cNvSpPr txBox="1">
            <a:spLocks noChangeArrowheads="1"/>
          </p:cNvSpPr>
          <p:nvPr/>
        </p:nvSpPr>
        <p:spPr bwMode="auto">
          <a:xfrm>
            <a:off x="1143000" y="1143000"/>
            <a:ext cx="7086600" cy="446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Text Box 3"/>
          <p:cNvSpPr txBox="1">
            <a:spLocks noChangeArrowheads="1"/>
          </p:cNvSpPr>
          <p:nvPr/>
        </p:nvSpPr>
        <p:spPr bwMode="auto">
          <a:xfrm>
            <a:off x="457200" y="3200400"/>
            <a:ext cx="9321800" cy="277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# switchportstats sw1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Port Admin  Oper   Mbs     InUpkts   InNUpkts   InErrors    OutUpkts   OutNUpkts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1     up    up   100    31865539   36044466          0    23569440      224780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2     up    up   100       17742       9168          0      174581     1364722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3     up    up   100    22225470      46703          0    10525934    17436432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4     up  down    10      196348      28687          0      651716     3728124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5     up  down    10          78         25          0       15436         758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6     up  down    10           0          0          0           0           0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7     up  down    10        6580         19          0        6596        2059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8     up  down    10     1029510       6285         13     2078635     1091331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92     up  down     0           0          0          0           0           0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93     up    up     0    55341274   36135353         13    37022345    23848206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94     up  down     0           0          0          0           0           0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30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AAA3-FFC4-470D-BF81-C096F2584A82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tablediff</a:t>
            </a:r>
            <a:endParaRPr lang="en-GB" dirty="0" smtClean="0"/>
          </a:p>
        </p:txBody>
      </p:sp>
      <p:sp>
        <p:nvSpPr>
          <p:cNvPr id="62468" name="Text Box 2"/>
          <p:cNvSpPr txBox="1">
            <a:spLocks noChangeArrowheads="1"/>
          </p:cNvSpPr>
          <p:nvPr/>
        </p:nvSpPr>
        <p:spPr bwMode="auto">
          <a:xfrm>
            <a:off x="304800" y="1447800"/>
            <a:ext cx="8355013" cy="29569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Usage: </a:t>
            </a:r>
            <a:endParaRPr lang="en-GB" sz="1500" dirty="0" smtClean="0">
              <a:solidFill>
                <a:srgbClr val="000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500" dirty="0" smtClean="0">
              <a:solidFill>
                <a:srgbClr val="000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200" b="1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#</a:t>
            </a:r>
            <a:r>
              <a:rPr lang="en-GB" sz="1200" b="1" dirty="0" err="1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tablediff</a:t>
            </a:r>
            <a:r>
              <a:rPr lang="en-GB" sz="1200" b="1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 </a:t>
            </a:r>
            <a:r>
              <a:rPr lang="en-GB" sz="1200" b="1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[-</a:t>
            </a:r>
            <a:r>
              <a:rPr lang="en-GB" sz="1200" b="1" dirty="0" err="1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i</a:t>
            </a:r>
            <a:r>
              <a:rPr lang="en-GB" sz="1200" b="1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|--interval &lt;seconds&gt;] [-n|--</a:t>
            </a:r>
            <a:r>
              <a:rPr lang="en-GB" sz="1200" b="1" dirty="0" err="1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nodiff</a:t>
            </a:r>
            <a:r>
              <a:rPr lang="en-GB" sz="1200" b="1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] [-h|--help] [-e|--exclude &lt;col1,col2,...&gt;] </a:t>
            </a:r>
            <a:r>
              <a:rPr lang="en-GB" sz="1200" b="1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&lt;</a:t>
            </a:r>
            <a:r>
              <a:rPr lang="en-GB" sz="1200" b="1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program&gt; 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       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Takes 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a table from another program's </a:t>
            </a: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output 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and displays values repeatedly every given seconds</a:t>
            </a: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.  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Optionally, shows increments instead of absolute values (default).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1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) Program's output must be in table form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2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) -n causes the actual values to be displayed, instead of deltas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3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) -e excludes columns from delta calculations. Column list must be comma-separated.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500" dirty="0">
              <a:solidFill>
                <a:srgbClr val="000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Example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: </a:t>
            </a:r>
            <a:endParaRPr lang="en-GB" sz="1500" dirty="0" smtClean="0">
              <a:solidFill>
                <a:srgbClr val="000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# </a:t>
            </a:r>
            <a:r>
              <a:rPr lang="en-GB" sz="1500" dirty="0" err="1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tablediff</a:t>
            </a:r>
            <a:r>
              <a:rPr lang="en-GB" sz="1500" dirty="0" smtClean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-</a:t>
            </a:r>
            <a:r>
              <a:rPr lang="en-GB" sz="1500" dirty="0" err="1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i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5 -e 1,2,3,4 </a:t>
            </a:r>
            <a:r>
              <a:rPr lang="en-GB" sz="1500" dirty="0" err="1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switchportstats</a:t>
            </a:r>
            <a:r>
              <a:rPr lang="en-GB" sz="15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switch1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066801"/>
            <a:ext cx="8229600" cy="457200"/>
          </a:xfrm>
        </p:spPr>
        <p:txBody>
          <a:bodyPr>
            <a:normAutofit/>
          </a:bodyPr>
          <a:lstStyle/>
          <a:p>
            <a:pPr marL="428625">
              <a:lnSpc>
                <a:spcPct val="98000"/>
              </a:lnSpc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 dirty="0" err="1" smtClean="0"/>
              <a:t>Extrae</a:t>
            </a:r>
            <a:r>
              <a:rPr lang="en-GB" sz="1800" dirty="0" smtClean="0"/>
              <a:t> la </a:t>
            </a:r>
            <a:r>
              <a:rPr lang="en-GB" sz="1800" dirty="0" err="1" smtClean="0"/>
              <a:t>tabla</a:t>
            </a:r>
            <a:r>
              <a:rPr lang="en-GB" sz="1800" dirty="0" smtClean="0"/>
              <a:t> de MAC-a-</a:t>
            </a:r>
            <a:r>
              <a:rPr lang="en-GB" sz="1800" dirty="0" err="1" smtClean="0"/>
              <a:t>puerto</a:t>
            </a:r>
            <a:r>
              <a:rPr lang="en-GB" sz="1800" dirty="0" smtClean="0"/>
              <a:t> (forwarding table) de un switch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8763-6E20-4D62-89F9-67431B71F9BE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64514" name="Rectangle 1"/>
          <p:cNvSpPr>
            <a:spLocks noGrp="1" noChangeArrowheads="1"/>
          </p:cNvSpPr>
          <p:nvPr>
            <p:ph type="title"/>
          </p:nvPr>
        </p:nvSpPr>
        <p:spPr>
          <a:xfrm>
            <a:off x="425450" y="44450"/>
            <a:ext cx="8229600" cy="1057275"/>
          </a:xfrm>
        </p:spPr>
        <p:txBody>
          <a:bodyPr/>
          <a:lstStyle/>
          <a:p>
            <a:pPr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macsuck</a:t>
            </a:r>
            <a:endParaRPr lang="en-GB" dirty="0" smtClean="0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990600" y="1676400"/>
            <a:ext cx="631825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# </a:t>
            </a:r>
            <a:r>
              <a:rPr lang="en-GB" sz="1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macsuck</a:t>
            </a:r>
            <a:r>
              <a:rPr lang="en-GB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 test-switch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00602E011AD6    193     Trk1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00096E0852DE    125     F5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00304883A95F    74      D2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00304827FFBB    76      D4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00E08156DD59    74      D2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0019B9C9ABD3    170     H2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001111EAAEAA    74      D2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000E0C5A6235    77      D5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0004239E342C    173     H5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0007EB2F75C7    43      B19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0002B39A0684    74      D2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00AA00308E36    18      A18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001D09045026    74      D2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0018F362C681    77      D5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0015172D6836    23      A23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001372334064    74      D2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000A9C513A8F    5       A5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003048273F96    41      B17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600" dirty="0">
              <a:solidFill>
                <a:srgbClr val="000000"/>
              </a:solidFill>
              <a:latin typeface="Courier New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682625"/>
          </a:xfrm>
        </p:spPr>
        <p:txBody>
          <a:bodyPr/>
          <a:lstStyle/>
          <a:p>
            <a:pPr marL="428625">
              <a:lnSpc>
                <a:spcPct val="98000"/>
              </a:lnSpc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Extraer</a:t>
            </a:r>
            <a:r>
              <a:rPr lang="en-GB" dirty="0" smtClean="0"/>
              <a:t> la </a:t>
            </a:r>
            <a:r>
              <a:rPr lang="en-GB" dirty="0" err="1" smtClean="0"/>
              <a:t>tabla</a:t>
            </a:r>
            <a:r>
              <a:rPr lang="en-GB" dirty="0" smtClean="0"/>
              <a:t> de ARP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AC4FC-9B84-4E6F-97E8-C60E54BFE33E}" type="datetime1">
              <a:rPr lang="en-US"/>
              <a:pPr/>
              <a:t>9/21/2009</a:t>
            </a:fld>
            <a:endParaRPr lang="en-US" dirty="0"/>
          </a:p>
        </p:txBody>
      </p:sp>
      <p:sp>
        <p:nvSpPr>
          <p:cNvPr id="66562" name="Rectangle 1"/>
          <p:cNvSpPr>
            <a:spLocks noGrp="1" noChangeArrowheads="1"/>
          </p:cNvSpPr>
          <p:nvPr>
            <p:ph type="title"/>
          </p:nvPr>
        </p:nvSpPr>
        <p:spPr>
          <a:xfrm>
            <a:off x="425450" y="44450"/>
            <a:ext cx="8229600" cy="1057275"/>
          </a:xfrm>
        </p:spPr>
        <p:txBody>
          <a:bodyPr/>
          <a:lstStyle/>
          <a:p>
            <a:pPr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arpsuck</a:t>
            </a:r>
            <a:endParaRPr lang="en-GB" dirty="0" smtClean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8001000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#</a:t>
            </a:r>
            <a:r>
              <a:rPr lang="en-GB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arpsuck</a:t>
            </a:r>
            <a:r>
              <a:rPr lang="en-GB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charset="0"/>
                <a:cs typeface="Arial" charset="0"/>
              </a:rPr>
              <a:t> test-switch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10.82.50.2      00D00195E001    2264    A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10.82.50.3      00D00195DC02    2264    A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10.82.50.5      0010DCCC6D05    2264    A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10.82.50.20     0001E7C93A03    4300    loopback interface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192.168.60.1    00005E000102    264     B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192.168.60.2    00D00195E006    264     C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192.168.60.3    00D00195DC07    264     C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192.168.60.19   00A069001349    264     D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192.168.60.21   00304827FFBB    264     E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192.168.60.51   0010DC74CCA2    264     F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192.168.60.72   000785804234    264     G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192.168.60.84   0019D16A5F66    264     H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192.168.60.91   00188B48D293    264     I</a:t>
            </a:r>
          </a:p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  <a:latin typeface="Courier New" charset="0"/>
                <a:cs typeface="Arial" charset="0"/>
              </a:rPr>
              <a:t>192.168.60.177  00A0C9F1A968    264     J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287463"/>
            <a:ext cx="7772400" cy="4657725"/>
          </a:xfrm>
        </p:spPr>
        <p:txBody>
          <a:bodyPr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200" dirty="0" err="1" smtClean="0"/>
              <a:t>Difícil</a:t>
            </a:r>
            <a:r>
              <a:rPr lang="en-GB" sz="2200" dirty="0" smtClean="0"/>
              <a:t> </a:t>
            </a:r>
            <a:r>
              <a:rPr lang="en-GB" sz="2200" dirty="0" err="1" smtClean="0"/>
              <a:t>localizar</a:t>
            </a:r>
            <a:r>
              <a:rPr lang="en-GB" sz="2200" dirty="0" smtClean="0"/>
              <a:t> variables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En </a:t>
            </a:r>
            <a:r>
              <a:rPr lang="en-GB" sz="2000" dirty="0" err="1" smtClean="0"/>
              <a:t>qué</a:t>
            </a:r>
            <a:r>
              <a:rPr lang="en-GB" sz="2000" dirty="0" smtClean="0"/>
              <a:t> parte de la </a:t>
            </a:r>
            <a:r>
              <a:rPr lang="en-GB" sz="2000" dirty="0" err="1" smtClean="0"/>
              <a:t>jerarquía</a:t>
            </a:r>
            <a:r>
              <a:rPr lang="en-GB" sz="2000" dirty="0" smtClean="0"/>
              <a:t> se </a:t>
            </a:r>
            <a:r>
              <a:rPr lang="en-GB" sz="2000" dirty="0" err="1" smtClean="0"/>
              <a:t>debe</a:t>
            </a:r>
            <a:r>
              <a:rPr lang="en-GB" sz="2000" dirty="0" smtClean="0"/>
              <a:t> </a:t>
            </a:r>
            <a:r>
              <a:rPr lang="en-GB" sz="2000" dirty="0" err="1" smtClean="0"/>
              <a:t>buscar</a:t>
            </a:r>
            <a:r>
              <a:rPr lang="en-GB" sz="2000" dirty="0" smtClean="0"/>
              <a:t>?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err="1" smtClean="0"/>
              <a:t>Difícil</a:t>
            </a:r>
            <a:r>
              <a:rPr lang="en-GB" sz="2000" dirty="0" smtClean="0"/>
              <a:t> de </a:t>
            </a:r>
            <a:r>
              <a:rPr lang="en-GB" sz="2000" dirty="0" err="1" smtClean="0"/>
              <a:t>interpretar</a:t>
            </a:r>
            <a:r>
              <a:rPr lang="en-GB" sz="2000" dirty="0" smtClean="0"/>
              <a:t> </a:t>
            </a:r>
            <a:r>
              <a:rPr lang="en-GB" sz="2000" dirty="0" err="1" smtClean="0"/>
              <a:t>resultados</a:t>
            </a:r>
            <a:r>
              <a:rPr lang="en-GB" sz="2000" dirty="0" smtClean="0"/>
              <a:t> de </a:t>
            </a:r>
            <a:r>
              <a:rPr lang="en-GB" sz="2000" i="1" dirty="0" smtClean="0"/>
              <a:t>snmpwalk</a:t>
            </a:r>
            <a:r>
              <a:rPr lang="en-GB" sz="2000" dirty="0" smtClean="0"/>
              <a:t> 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2200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200" dirty="0" smtClean="0"/>
              <a:t>Per </a:t>
            </a:r>
            <a:r>
              <a:rPr lang="en-GB" sz="2200" dirty="0" err="1" smtClean="0"/>
              <a:t>tenemos</a:t>
            </a:r>
            <a:r>
              <a:rPr lang="en-GB" sz="2200" dirty="0" smtClean="0"/>
              <a:t> </a:t>
            </a:r>
            <a:r>
              <a:rPr lang="en-GB" sz="2200" dirty="0" err="1" smtClean="0"/>
              <a:t>navegadores</a:t>
            </a:r>
            <a:r>
              <a:rPr lang="en-GB" sz="2200" dirty="0" smtClean="0"/>
              <a:t> de MIBs!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err="1" smtClean="0"/>
              <a:t>Interfaz</a:t>
            </a:r>
            <a:r>
              <a:rPr lang="en-GB" sz="2000" dirty="0" smtClean="0"/>
              <a:t> </a:t>
            </a:r>
            <a:r>
              <a:rPr lang="en-GB" sz="2000" dirty="0" err="1" smtClean="0"/>
              <a:t>gráfico</a:t>
            </a:r>
            <a:endParaRPr lang="en-GB" sz="20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Presentación </a:t>
            </a:r>
            <a:r>
              <a:rPr lang="en-GB" sz="2000" dirty="0" err="1" smtClean="0"/>
              <a:t>jerárquica</a:t>
            </a:r>
            <a:endParaRPr lang="en-GB" sz="20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smtClean="0"/>
              <a:t>Descripciones de las variables y los </a:t>
            </a:r>
            <a:r>
              <a:rPr lang="en-GB" sz="2000" dirty="0" err="1" smtClean="0"/>
              <a:t>módulos</a:t>
            </a:r>
            <a:endParaRPr lang="en-GB" sz="20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dirty="0" err="1" smtClean="0"/>
              <a:t>Interfaz</a:t>
            </a:r>
            <a:r>
              <a:rPr lang="en-GB" sz="2000" dirty="0" smtClean="0"/>
              <a:t> de </a:t>
            </a:r>
            <a:r>
              <a:rPr lang="en-GB" sz="2000" dirty="0" err="1" smtClean="0"/>
              <a:t>búsquedas</a:t>
            </a:r>
            <a:endParaRPr lang="en-GB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496-4F66-45E4-9EF3-EE0EE455DEFE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6861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mtClean="0"/>
              <a:t>Navegadores de MIBs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7975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Es un </a:t>
            </a:r>
            <a:r>
              <a:rPr lang="en-GB" dirty="0" err="1" smtClean="0"/>
              <a:t>navegador</a:t>
            </a:r>
            <a:r>
              <a:rPr lang="en-GB" dirty="0" smtClean="0"/>
              <a:t> MIB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utiliza</a:t>
            </a:r>
            <a:r>
              <a:rPr lang="en-GB" dirty="0" smtClean="0"/>
              <a:t> Net-SNMP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Es código </a:t>
            </a:r>
            <a:r>
              <a:rPr lang="en-GB" dirty="0" err="1" smtClean="0"/>
              <a:t>abierto</a:t>
            </a:r>
            <a:r>
              <a:rPr lang="en-GB" dirty="0" smtClean="0"/>
              <a:t> (open source)‏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Disponible en</a:t>
            </a:r>
          </a:p>
          <a:p>
            <a:pPr marL="860425" lvl="1" indent="-285750"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http://www.kill-9.org/mbrowse/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 </a:t>
            </a:r>
            <a:r>
              <a:rPr lang="en-GB" dirty="0" err="1" smtClean="0"/>
              <a:t>Tiene</a:t>
            </a:r>
            <a:r>
              <a:rPr lang="en-GB" dirty="0" smtClean="0"/>
              <a:t> bookmarks</a:t>
            </a:r>
            <a:r>
              <a:rPr lang="en-GB" dirty="0" smtClean="0"/>
              <a:t>! </a:t>
            </a:r>
            <a:r>
              <a:rPr lang="en-GB" dirty="0" smtClean="0">
                <a:sym typeface="Wingdings" pitchFamily="2" charset="2"/>
              </a:rPr>
              <a:t>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5918C-9DFC-46C8-8E29-26BB5354BCCA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Mbrowse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7975"/>
          </a:xfrm>
        </p:spPr>
        <p:txBody>
          <a:bodyPr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Es un </a:t>
            </a:r>
            <a:r>
              <a:rPr lang="en-GB" dirty="0" err="1" smtClean="0"/>
              <a:t>navegador</a:t>
            </a:r>
            <a:r>
              <a:rPr lang="en-GB" dirty="0" smtClean="0"/>
              <a:t> MIB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utiliza</a:t>
            </a:r>
            <a:r>
              <a:rPr lang="en-GB" dirty="0" smtClean="0"/>
              <a:t> Net-SNMP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Es código </a:t>
            </a:r>
            <a:r>
              <a:rPr lang="en-GB" dirty="0" err="1" smtClean="0"/>
              <a:t>abierto</a:t>
            </a:r>
            <a:r>
              <a:rPr lang="en-GB" dirty="0" smtClean="0"/>
              <a:t> (open source)‏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Instalación en Fedora:</a:t>
            </a:r>
          </a:p>
          <a:p>
            <a:pPr marL="828739" lvl="2" indent="-334963">
              <a:spcBef>
                <a:spcPts val="800"/>
              </a:spcBef>
              <a:buClr>
                <a:srgbClr val="000000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i="1" dirty="0" smtClean="0"/>
              <a:t>#yum install net-</a:t>
            </a:r>
            <a:r>
              <a:rPr lang="en-GB" i="1" dirty="0" err="1" smtClean="0"/>
              <a:t>snmp</a:t>
            </a:r>
            <a:r>
              <a:rPr lang="en-GB" i="1" dirty="0" smtClean="0"/>
              <a:t>-</a:t>
            </a:r>
            <a:r>
              <a:rPr lang="en-GB" i="1" dirty="0" err="1" smtClean="0"/>
              <a:t>gui</a:t>
            </a:r>
            <a:endParaRPr lang="en-GB" i="1" dirty="0" smtClean="0"/>
          </a:p>
          <a:p>
            <a:pPr marL="828739" lvl="2" indent="-334963">
              <a:spcBef>
                <a:spcPts val="800"/>
              </a:spcBef>
              <a:buClr>
                <a:srgbClr val="000000"/>
              </a:buClr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i="1" dirty="0" smtClean="0"/>
              <a:t>#</a:t>
            </a:r>
            <a:r>
              <a:rPr lang="en-GB" i="1" dirty="0" err="1" smtClean="0"/>
              <a:t>tk-mib</a:t>
            </a:r>
            <a:r>
              <a:rPr lang="en-GB" dirty="0" smtClean="0"/>
              <a:t> 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A55918C-9DFC-46C8-8E29-26BB5354BCCA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Net-SNMP GUI package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43075"/>
            <a:ext cx="7772400" cy="2466975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800" dirty="0" smtClean="0"/>
              <a:t>En </a:t>
            </a:r>
            <a:r>
              <a:rPr lang="en-GB" sz="2800" dirty="0" err="1" smtClean="0"/>
              <a:t>Ubuntu</a:t>
            </a:r>
            <a:r>
              <a:rPr lang="en-GB" sz="2800" dirty="0" smtClean="0"/>
              <a:t>:</a:t>
            </a:r>
          </a:p>
          <a:p>
            <a:pPr marL="860425" lvl="1" indent="-285750"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apt-get install mbrowse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800" dirty="0" smtClean="0"/>
              <a:t>También </a:t>
            </a:r>
            <a:r>
              <a:rPr lang="en-GB" sz="2800" dirty="0" err="1" smtClean="0"/>
              <a:t>puede</a:t>
            </a:r>
            <a:r>
              <a:rPr lang="en-GB" sz="2800" dirty="0" smtClean="0"/>
              <a:t> </a:t>
            </a:r>
            <a:r>
              <a:rPr lang="en-GB" sz="2800" dirty="0" err="1" smtClean="0"/>
              <a:t>compilarse</a:t>
            </a:r>
            <a:r>
              <a:rPr lang="en-GB" sz="2800" dirty="0" smtClean="0"/>
              <a:t> </a:t>
            </a:r>
            <a:r>
              <a:rPr lang="en-GB" sz="2800" dirty="0" err="1" smtClean="0"/>
              <a:t>directamente</a:t>
            </a:r>
            <a:r>
              <a:rPr lang="en-GB" sz="2800" dirty="0" smtClean="0"/>
              <a:t> del código fuente:</a:t>
            </a:r>
          </a:p>
          <a:p>
            <a:pPr marL="860425" lvl="1" indent="-285750">
              <a:spcBef>
                <a:spcPts val="700"/>
              </a:spcBef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FB7E-2E10-4919-9788-95FDEBFA8CFC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7270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Mbrowse: Instalación</a:t>
            </a:r>
          </a:p>
        </p:txBody>
      </p:sp>
      <p:sp>
        <p:nvSpPr>
          <p:cNvPr id="72709" name="Text Box 3"/>
          <p:cNvSpPr txBox="1">
            <a:spLocks noChangeArrowheads="1"/>
          </p:cNvSpPr>
          <p:nvPr/>
        </p:nvSpPr>
        <p:spPr bwMode="auto">
          <a:xfrm>
            <a:off x="533400" y="3657600"/>
            <a:ext cx="8153400" cy="1796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1143000" lvl="2" indent="-228600">
              <a:lnSpc>
                <a:spcPct val="95000"/>
              </a:lnSpc>
              <a:spcBef>
                <a:spcPts val="700"/>
              </a:spcBef>
              <a:buFont typeface="Tahoma" charset="0"/>
              <a:buNone/>
              <a:tabLst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  <a:tab pos="9829800" algn="l"/>
                <a:tab pos="10287000" algn="l"/>
              </a:tabLst>
            </a:pPr>
            <a:r>
              <a:rPr lang="en-GB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</a:t>
            </a: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wget</a:t>
            </a: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400" b="1" dirty="0">
                <a:solidFill>
                  <a:srgbClr val="CC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  <a:hlinkClick r:id="rId3"/>
              </a:rPr>
              <a:t>http://www.kill-9.org/mbrowse/mbrowse-0.3.1.tar.gz</a:t>
            </a:r>
          </a:p>
          <a:p>
            <a:pPr marL="1143000" lvl="2" indent="-228600">
              <a:lnSpc>
                <a:spcPct val="95000"/>
              </a:lnSpc>
              <a:spcBef>
                <a:spcPts val="700"/>
              </a:spcBef>
              <a:buFont typeface="Tahoma" charset="0"/>
              <a:buNone/>
              <a:tabLst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  <a:tab pos="9829800" algn="l"/>
                <a:tab pos="10287000" algn="l"/>
              </a:tabLst>
            </a:pP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tar </a:t>
            </a:r>
            <a:r>
              <a:rPr lang="en-GB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xzvf</a:t>
            </a: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mbrose-0.3.1.tar.gz</a:t>
            </a:r>
          </a:p>
          <a:p>
            <a:pPr marL="1143000" lvl="2" indent="-228600">
              <a:lnSpc>
                <a:spcPct val="95000"/>
              </a:lnSpc>
              <a:spcBef>
                <a:spcPts val="700"/>
              </a:spcBef>
              <a:buFont typeface="Tahoma" charset="0"/>
              <a:buNone/>
              <a:tabLst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  <a:tab pos="9829800" algn="l"/>
                <a:tab pos="10287000" algn="l"/>
              </a:tabLst>
            </a:pP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cd mbrowse-0.3.1/</a:t>
            </a:r>
          </a:p>
          <a:p>
            <a:pPr marL="1143000" lvl="2" indent="-228600">
              <a:lnSpc>
                <a:spcPct val="95000"/>
              </a:lnSpc>
              <a:spcBef>
                <a:spcPts val="700"/>
              </a:spcBef>
              <a:buFont typeface="Tahoma" charset="0"/>
              <a:buNone/>
              <a:tabLst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  <a:tab pos="9829800" algn="l"/>
                <a:tab pos="10287000" algn="l"/>
              </a:tabLst>
            </a:pP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./configure</a:t>
            </a:r>
          </a:p>
          <a:p>
            <a:pPr marL="1143000" lvl="2" indent="-228600">
              <a:lnSpc>
                <a:spcPct val="95000"/>
              </a:lnSpc>
              <a:spcBef>
                <a:spcPts val="700"/>
              </a:spcBef>
              <a:buFont typeface="Tahoma" charset="0"/>
              <a:buNone/>
              <a:tabLst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  <a:tab pos="9829800" algn="l"/>
                <a:tab pos="10287000" algn="l"/>
              </a:tabLst>
            </a:pP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make</a:t>
            </a:r>
          </a:p>
          <a:p>
            <a:pPr marL="1143000" lvl="2" indent="-228600">
              <a:lnSpc>
                <a:spcPct val="95000"/>
              </a:lnSpc>
              <a:spcBef>
                <a:spcPts val="700"/>
              </a:spcBef>
              <a:buFont typeface="Tahoma" charset="0"/>
              <a:buNone/>
              <a:tabLst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  <a:tab pos="9829800" algn="l"/>
                <a:tab pos="10287000" algn="l"/>
              </a:tabLst>
            </a:pPr>
            <a:r>
              <a:rPr lang="en-GB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make install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30C6E-42E0-4297-AA9B-14C8CEAE7510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7475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Mbrowse</a:t>
            </a:r>
          </a:p>
        </p:txBody>
      </p:sp>
      <p:pic>
        <p:nvPicPr>
          <p:cNvPr id="7475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201738"/>
            <a:ext cx="6400800" cy="4970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1979613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Preferiblemente utilizar los paquetes incluídos en su distribución: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8528-E4D4-4AEF-866B-A7C2DDF07FC9}" type="datetime1">
              <a:rPr lang="en-US"/>
              <a:pPr/>
              <a:t>9/21/2009</a:t>
            </a:fld>
            <a:endParaRPr lang="en-US" dirty="0"/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Instalación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1371600" y="3849688"/>
            <a:ext cx="5715000" cy="182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381000" y="2514600"/>
            <a:ext cx="8616950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# </a:t>
            </a: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apt-get install </a:t>
            </a:r>
            <a:r>
              <a:rPr lang="en-US" sz="1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snmp</a:t>
            </a: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 (</a:t>
            </a:r>
            <a:r>
              <a:rPr lang="en-US" sz="1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Ubuntu</a:t>
            </a: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# apt-get install </a:t>
            </a:r>
            <a:r>
              <a:rPr lang="en-US" sz="1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snmpd</a:t>
            </a: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 (</a:t>
            </a:r>
            <a:r>
              <a:rPr lang="en-US" sz="1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Ubuntu</a:t>
            </a: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10 Pitch" pitchFamily="1" charset="0"/>
              <a:cs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  <a:cs typeface="Arial" charset="0"/>
              </a:rPr>
              <a:t># yum install net-snmp (Fedora)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10 Pitch" pitchFamily="1" charset="0"/>
              <a:cs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snmp - SNMP (Simple Network Management Protocol) applications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snmpd - SNMP (Simple Network Management Protocol) agents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77200" cy="4117975"/>
          </a:xfrm>
        </p:spPr>
        <p:txBody>
          <a:bodyPr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2400" dirty="0" smtClean="0"/>
              <a:t>Utilizando las herramientas vistas en clase:</a:t>
            </a:r>
            <a:r>
              <a:rPr lang="en-GB" dirty="0" smtClean="0"/>
              <a:t>	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2200" dirty="0" smtClean="0"/>
              <a:t>Encontrar y visualizar las descripciones de las interfaces </a:t>
            </a:r>
            <a:r>
              <a:rPr lang="en-GB" sz="2200" dirty="0" smtClean="0"/>
              <a:t>de </a:t>
            </a:r>
            <a:r>
              <a:rPr lang="en-GB" sz="2200" dirty="0" err="1" smtClean="0"/>
              <a:t>enrutadores</a:t>
            </a:r>
            <a:r>
              <a:rPr lang="en-GB" sz="2200" dirty="0" smtClean="0"/>
              <a:t> </a:t>
            </a:r>
            <a:r>
              <a:rPr lang="en-GB" sz="2200" dirty="0" smtClean="0"/>
              <a:t>del laboratorio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2200" dirty="0" smtClean="0"/>
              <a:t>Determinar la utilización (en bytes) de las unidades de </a:t>
            </a:r>
            <a:r>
              <a:rPr lang="en-GB" sz="2200" dirty="0" err="1" smtClean="0"/>
              <a:t>almacenamiento</a:t>
            </a:r>
            <a:r>
              <a:rPr lang="en-GB" sz="2200" dirty="0" smtClean="0"/>
              <a:t> </a:t>
            </a:r>
            <a:r>
              <a:rPr lang="en-GB" sz="2200" dirty="0" smtClean="0"/>
              <a:t>locales en los </a:t>
            </a:r>
            <a:r>
              <a:rPr lang="en-GB" sz="2200" dirty="0" err="1" smtClean="0"/>
              <a:t>servidores</a:t>
            </a:r>
            <a:endParaRPr lang="en-GB" sz="22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2200" dirty="0" err="1" smtClean="0"/>
              <a:t>Cuánto</a:t>
            </a:r>
            <a:r>
              <a:rPr lang="en-GB" sz="2200" dirty="0" smtClean="0"/>
              <a:t> </a:t>
            </a:r>
            <a:r>
              <a:rPr lang="en-GB" sz="2200" dirty="0" err="1" smtClean="0"/>
              <a:t>tiempo</a:t>
            </a:r>
            <a:r>
              <a:rPr lang="en-GB" sz="2200" dirty="0" smtClean="0"/>
              <a:t> </a:t>
            </a:r>
            <a:r>
              <a:rPr lang="en-GB" sz="2200" dirty="0" err="1" smtClean="0"/>
              <a:t>han</a:t>
            </a:r>
            <a:r>
              <a:rPr lang="en-GB" sz="2200" dirty="0" smtClean="0"/>
              <a:t> </a:t>
            </a:r>
            <a:r>
              <a:rPr lang="en-GB" sz="2200" dirty="0" err="1" smtClean="0"/>
              <a:t>estado</a:t>
            </a:r>
            <a:r>
              <a:rPr lang="en-GB" sz="2200" dirty="0" smtClean="0"/>
              <a:t> </a:t>
            </a:r>
            <a:r>
              <a:rPr lang="en-GB" sz="2200" dirty="0" err="1" smtClean="0"/>
              <a:t>funcionando</a:t>
            </a:r>
            <a:r>
              <a:rPr lang="en-GB" sz="2200" dirty="0" smtClean="0"/>
              <a:t> los </a:t>
            </a:r>
            <a:r>
              <a:rPr lang="en-GB" sz="2200" dirty="0" err="1" smtClean="0"/>
              <a:t>siguientes</a:t>
            </a:r>
            <a:r>
              <a:rPr lang="en-GB" sz="2200" dirty="0" smtClean="0"/>
              <a:t> </a:t>
            </a:r>
            <a:r>
              <a:rPr lang="en-GB" sz="2200" dirty="0" err="1" smtClean="0"/>
              <a:t>equipos</a:t>
            </a:r>
            <a:r>
              <a:rPr lang="en-GB" sz="2200" dirty="0" smtClean="0"/>
              <a:t>?</a:t>
            </a:r>
          </a:p>
          <a:p>
            <a:pPr marL="1256221" lvl="3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700" dirty="0" smtClean="0"/>
              <a:t>SW1, Firewall, SW2, R1, R2, R3?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endParaRPr lang="en-GB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dirty="0" err="1" smtClean="0"/>
              <a:t>Ver</a:t>
            </a:r>
            <a:r>
              <a:rPr lang="en-GB" dirty="0" smtClean="0"/>
              <a:t> </a:t>
            </a:r>
            <a:r>
              <a:rPr lang="en-GB" dirty="0" err="1" smtClean="0"/>
              <a:t>diagra</a:t>
            </a:r>
            <a:r>
              <a:rPr lang="en-GB" dirty="0" err="1" smtClean="0"/>
              <a:t>ma</a:t>
            </a:r>
            <a:r>
              <a:rPr lang="en-GB" dirty="0" smtClean="0"/>
              <a:t> de </a:t>
            </a:r>
            <a:r>
              <a:rPr lang="en-GB" dirty="0" err="1" smtClean="0"/>
              <a:t>topología</a:t>
            </a:r>
            <a:r>
              <a:rPr lang="en-GB" smtClean="0"/>
              <a:t> de la red!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98B2A-C2B1-4A36-B3E5-0E8BA51C4532}" type="datetime1">
              <a:rPr lang="en-US"/>
              <a:pPr/>
              <a:t>9/21/2009</a:t>
            </a:fld>
            <a:endParaRPr lang="en-US" dirty="0"/>
          </a:p>
        </p:txBody>
      </p:sp>
      <p:sp>
        <p:nvSpPr>
          <p:cNvPr id="7680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Ejercicios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1492250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Si no, también es posible compilar el código fuente: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Disponible en: </a:t>
            </a:r>
            <a:r>
              <a:rPr lang="en-GB" sz="2000" dirty="0" smtClean="0"/>
              <a:t>http://net-snmp.sourceforge.net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3C2D-E53E-4F70-B903-E990FFFA74C8}" type="datetime1">
              <a:rPr lang="en-US"/>
              <a:pPr/>
              <a:t>9/21/2009</a:t>
            </a:fld>
            <a:endParaRPr lang="en-US" dirty="0"/>
          </a:p>
        </p:txBody>
      </p:sp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Instalación</a:t>
            </a:r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1143000" y="3865563"/>
            <a:ext cx="6629400" cy="14066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tar </a:t>
            </a:r>
            <a:r>
              <a:rPr lang="en-GB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xvzf</a:t>
            </a: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net-snmp-5.4.2.1.tar.gz</a:t>
            </a:r>
            <a:endParaRPr lang="en-GB" sz="1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</a:t>
            </a:r>
            <a:r>
              <a:rPr lang="en-GB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cd</a:t>
            </a: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net-snmp-5.4.2.1</a:t>
            </a: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/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make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  <a:cs typeface="Arial" charset="0"/>
              </a:rPr>
              <a:t># make install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800" b="1" dirty="0">
              <a:solidFill>
                <a:srgbClr val="000000"/>
              </a:solidFill>
              <a:latin typeface="Courier New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7975"/>
          </a:xfrm>
        </p:spPr>
        <p:txBody>
          <a:bodyPr>
            <a:normAutofit/>
          </a:bodyPr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400" dirty="0" smtClean="0"/>
              <a:t>Varios de los mayores fabricants (Cisco, HP, etc.) </a:t>
            </a:r>
            <a:r>
              <a:rPr lang="en-GB" sz="2400" dirty="0" err="1" smtClean="0"/>
              <a:t>distribuyen</a:t>
            </a:r>
            <a:r>
              <a:rPr lang="en-GB" sz="2400" dirty="0" smtClean="0"/>
              <a:t> </a:t>
            </a:r>
            <a:r>
              <a:rPr lang="en-GB" sz="2400" dirty="0" err="1" smtClean="0"/>
              <a:t>sus</a:t>
            </a:r>
            <a:r>
              <a:rPr lang="en-GB" sz="2400" dirty="0" smtClean="0"/>
              <a:t> MIBs </a:t>
            </a:r>
            <a:r>
              <a:rPr lang="en-GB" sz="2400" dirty="0" err="1" smtClean="0"/>
              <a:t>privadas</a:t>
            </a:r>
            <a:r>
              <a:rPr lang="en-GB" sz="2400" dirty="0" smtClean="0"/>
              <a:t>, </a:t>
            </a:r>
            <a:r>
              <a:rPr lang="en-GB" sz="2400" dirty="0" err="1" smtClean="0"/>
              <a:t>junto</a:t>
            </a:r>
            <a:r>
              <a:rPr lang="en-GB" sz="2400" dirty="0" smtClean="0"/>
              <a:t> con las MIBs </a:t>
            </a:r>
            <a:r>
              <a:rPr lang="en-GB" sz="2400" dirty="0" err="1" smtClean="0"/>
              <a:t>estándar</a:t>
            </a:r>
            <a:r>
              <a:rPr lang="en-GB" sz="2400" dirty="0" smtClean="0"/>
              <a:t>.  </a:t>
            </a:r>
            <a:endParaRPr lang="en-GB" sz="2400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2400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400" dirty="0" smtClean="0"/>
              <a:t>Si se </a:t>
            </a:r>
            <a:r>
              <a:rPr lang="en-GB" sz="2400" dirty="0" err="1" smtClean="0"/>
              <a:t>mezclan</a:t>
            </a:r>
            <a:r>
              <a:rPr lang="en-GB" sz="2400" dirty="0" smtClean="0"/>
              <a:t> </a:t>
            </a:r>
            <a:r>
              <a:rPr lang="en-GB" sz="2400" dirty="0" err="1" smtClean="0"/>
              <a:t>estas</a:t>
            </a:r>
            <a:r>
              <a:rPr lang="en-GB" sz="2400" dirty="0" smtClean="0"/>
              <a:t> </a:t>
            </a:r>
            <a:r>
              <a:rPr lang="en-GB" sz="2400" dirty="0" err="1" smtClean="0"/>
              <a:t>distribuciones</a:t>
            </a:r>
            <a:r>
              <a:rPr lang="en-GB" sz="2400" dirty="0" smtClean="0"/>
              <a:t>, se </a:t>
            </a:r>
            <a:r>
              <a:rPr lang="en-GB" sz="2400" dirty="0" err="1" smtClean="0"/>
              <a:t>termina</a:t>
            </a:r>
            <a:r>
              <a:rPr lang="en-GB" sz="2400" dirty="0" smtClean="0"/>
              <a:t> con MIBs </a:t>
            </a:r>
            <a:r>
              <a:rPr lang="en-GB" sz="2400" dirty="0" err="1" smtClean="0"/>
              <a:t>repetidas</a:t>
            </a:r>
            <a:r>
              <a:rPr lang="en-GB" sz="2400" dirty="0" smtClean="0"/>
              <a:t> y a </a:t>
            </a:r>
            <a:r>
              <a:rPr lang="en-GB" sz="2400" dirty="0" err="1" smtClean="0"/>
              <a:t>veces</a:t>
            </a:r>
            <a:r>
              <a:rPr lang="en-GB" sz="2400" dirty="0" smtClean="0"/>
              <a:t> incompatibles, lo </a:t>
            </a:r>
            <a:r>
              <a:rPr lang="en-GB" sz="2400" dirty="0" err="1" smtClean="0"/>
              <a:t>cual</a:t>
            </a:r>
            <a:r>
              <a:rPr lang="en-GB" sz="2400" dirty="0" smtClean="0"/>
              <a:t> </a:t>
            </a:r>
            <a:r>
              <a:rPr lang="en-GB" sz="2400" dirty="0" err="1" smtClean="0"/>
              <a:t>causa</a:t>
            </a:r>
            <a:r>
              <a:rPr lang="en-GB" sz="2400" dirty="0" smtClean="0"/>
              <a:t> </a:t>
            </a:r>
            <a:r>
              <a:rPr lang="en-GB" sz="2400" dirty="0" err="1" smtClean="0"/>
              <a:t>muchos</a:t>
            </a:r>
            <a:r>
              <a:rPr lang="en-GB" sz="2400" dirty="0" smtClean="0"/>
              <a:t> </a:t>
            </a:r>
            <a:r>
              <a:rPr lang="en-GB" sz="2400" dirty="0" err="1" smtClean="0"/>
              <a:t>errores</a:t>
            </a:r>
            <a:r>
              <a:rPr lang="en-GB" sz="2400" dirty="0" smtClean="0"/>
              <a:t> al </a:t>
            </a:r>
            <a:r>
              <a:rPr lang="en-GB" sz="2400" dirty="0" err="1" smtClean="0"/>
              <a:t>cargar</a:t>
            </a:r>
            <a:endParaRPr lang="en-GB" sz="2400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GB" sz="2400" dirty="0" smtClean="0"/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400" dirty="0" err="1" smtClean="0"/>
              <a:t>Sería</a:t>
            </a:r>
            <a:r>
              <a:rPr lang="en-GB" sz="2400" dirty="0" smtClean="0"/>
              <a:t> </a:t>
            </a:r>
            <a:r>
              <a:rPr lang="en-GB" sz="2400" dirty="0" err="1" smtClean="0"/>
              <a:t>necesario</a:t>
            </a:r>
            <a:r>
              <a:rPr lang="en-GB" sz="2400" dirty="0" smtClean="0"/>
              <a:t> </a:t>
            </a:r>
            <a:r>
              <a:rPr lang="en-GB" sz="2400" dirty="0" err="1" smtClean="0"/>
              <a:t>editar</a:t>
            </a:r>
            <a:r>
              <a:rPr lang="en-GB" sz="2400" dirty="0" smtClean="0"/>
              <a:t> </a:t>
            </a:r>
            <a:r>
              <a:rPr lang="en-GB" sz="2400" dirty="0" err="1" smtClean="0"/>
              <a:t>manualmente</a:t>
            </a:r>
            <a:r>
              <a:rPr lang="en-GB" sz="2400" dirty="0" smtClean="0"/>
              <a:t> </a:t>
            </a:r>
            <a:r>
              <a:rPr lang="en-GB" sz="2400" dirty="0" err="1" smtClean="0"/>
              <a:t>cada</a:t>
            </a:r>
            <a:r>
              <a:rPr lang="en-GB" sz="2400" dirty="0" smtClean="0"/>
              <a:t> </a:t>
            </a:r>
            <a:r>
              <a:rPr lang="en-GB" sz="2400" dirty="0" err="1" smtClean="0"/>
              <a:t>vez</a:t>
            </a:r>
            <a:r>
              <a:rPr lang="en-GB" sz="2400" dirty="0" smtClean="0"/>
              <a:t> :-(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2351-A5B4-418A-8E2C-2FB14E5D4406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Instalación de MIBs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086600" cy="4335463"/>
          </a:xfrm>
        </p:spPr>
        <p:txBody>
          <a:bodyPr>
            <a:normAutofit/>
          </a:bodyPr>
          <a:lstStyle/>
          <a:p>
            <a:pPr marL="334963" indent="-334963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err="1" smtClean="0"/>
              <a:t>Una</a:t>
            </a:r>
            <a:r>
              <a:rPr lang="en-GB" sz="2000" dirty="0" smtClean="0"/>
              <a:t> </a:t>
            </a:r>
            <a:r>
              <a:rPr lang="en-GB" sz="2000" dirty="0" err="1" smtClean="0"/>
              <a:t>opción</a:t>
            </a:r>
            <a:r>
              <a:rPr lang="en-GB" sz="2000" dirty="0" smtClean="0"/>
              <a:t> es utilizar la distribución de MIBs de </a:t>
            </a:r>
            <a:r>
              <a:rPr lang="en-GB" sz="2000" dirty="0" err="1" smtClean="0"/>
              <a:t>Netdisco</a:t>
            </a:r>
            <a:r>
              <a:rPr lang="en-GB" sz="2000" dirty="0" smtClean="0"/>
              <a:t> (</a:t>
            </a:r>
            <a:r>
              <a:rPr lang="en-GB" sz="2000" dirty="0" err="1" smtClean="0"/>
              <a:t>sólo</a:t>
            </a:r>
            <a:r>
              <a:rPr lang="en-GB" sz="2000" dirty="0" smtClean="0"/>
              <a:t> las MIBs, no el software)‏</a:t>
            </a:r>
          </a:p>
          <a:p>
            <a:pPr marL="334963" indent="-334963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err="1" smtClean="0"/>
              <a:t>Contiene</a:t>
            </a:r>
            <a:r>
              <a:rPr lang="en-GB" sz="2000" dirty="0" smtClean="0"/>
              <a:t> MIBs </a:t>
            </a:r>
            <a:r>
              <a:rPr lang="en-GB" sz="2000" dirty="0" err="1" smtClean="0"/>
              <a:t>estándar</a:t>
            </a:r>
            <a:r>
              <a:rPr lang="en-GB" sz="2000" dirty="0" smtClean="0"/>
              <a:t>, y algunas de las </a:t>
            </a:r>
            <a:r>
              <a:rPr lang="en-GB" sz="2000" dirty="0" err="1" smtClean="0"/>
              <a:t>más</a:t>
            </a:r>
            <a:r>
              <a:rPr lang="en-GB" sz="2000" dirty="0" smtClean="0"/>
              <a:t> </a:t>
            </a:r>
            <a:r>
              <a:rPr lang="en-GB" sz="2000" dirty="0" err="1" smtClean="0"/>
              <a:t>relevantes</a:t>
            </a:r>
            <a:r>
              <a:rPr lang="en-GB" sz="2000" dirty="0" smtClean="0"/>
              <a:t> para</a:t>
            </a:r>
          </a:p>
          <a:p>
            <a:pPr marL="735013" lvl="1" indent="-2778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smtClean="0"/>
              <a:t>Cisco</a:t>
            </a:r>
          </a:p>
          <a:p>
            <a:pPr marL="735013" lvl="1" indent="-2778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smtClean="0"/>
              <a:t>Extreme</a:t>
            </a:r>
          </a:p>
          <a:p>
            <a:pPr marL="735013" lvl="1" indent="-2778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smtClean="0"/>
              <a:t>HP</a:t>
            </a:r>
          </a:p>
          <a:p>
            <a:pPr marL="735013" lvl="1" indent="-2778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smtClean="0"/>
              <a:t>Net-SNMP</a:t>
            </a:r>
          </a:p>
          <a:p>
            <a:pPr marL="735013" lvl="1" indent="-2778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smtClean="0"/>
              <a:t>Nortel</a:t>
            </a:r>
          </a:p>
          <a:p>
            <a:pPr marL="334963" indent="-334963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000" dirty="0" err="1" smtClean="0"/>
              <a:t>Incluye</a:t>
            </a:r>
            <a:r>
              <a:rPr lang="en-GB" sz="2000" dirty="0" smtClean="0"/>
              <a:t> scripts para </a:t>
            </a:r>
            <a:r>
              <a:rPr lang="en-GB" sz="2000" dirty="0" err="1" smtClean="0"/>
              <a:t>facilitar</a:t>
            </a:r>
            <a:r>
              <a:rPr lang="en-GB" sz="2000" dirty="0" smtClean="0"/>
              <a:t> la </a:t>
            </a:r>
            <a:r>
              <a:rPr lang="en-GB" sz="2000" dirty="0" err="1" smtClean="0"/>
              <a:t>inclusión</a:t>
            </a:r>
            <a:r>
              <a:rPr lang="en-GB" sz="2000" dirty="0" smtClean="0"/>
              <a:t> de MIBs de </a:t>
            </a:r>
            <a:r>
              <a:rPr lang="en-GB" sz="2000" dirty="0" err="1" smtClean="0"/>
              <a:t>otros</a:t>
            </a:r>
            <a:r>
              <a:rPr lang="en-GB" sz="2000" dirty="0" smtClean="0"/>
              <a:t> </a:t>
            </a:r>
            <a:r>
              <a:rPr lang="en-GB" sz="2000" dirty="0" err="1" smtClean="0"/>
              <a:t>fabricantes</a:t>
            </a:r>
            <a:endParaRPr lang="en-GB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BB55-EAA3-4BBF-908E-2310D612DA5A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mtClean="0"/>
              <a:t>Netdisco MIBs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246563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En www.netdisco.org </a:t>
            </a:r>
            <a:r>
              <a:rPr lang="en-GB" dirty="0" err="1" smtClean="0"/>
              <a:t>sección</a:t>
            </a:r>
            <a:r>
              <a:rPr lang="en-GB" dirty="0" smtClean="0"/>
              <a:t> 'Download'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Descargar</a:t>
            </a:r>
            <a:r>
              <a:rPr lang="en-GB" dirty="0" smtClean="0"/>
              <a:t> y </a:t>
            </a:r>
            <a:r>
              <a:rPr lang="en-GB" dirty="0" err="1" smtClean="0"/>
              <a:t>desempacar</a:t>
            </a:r>
            <a:r>
              <a:rPr lang="en-GB" dirty="0" smtClean="0"/>
              <a:t> </a:t>
            </a:r>
            <a:endParaRPr lang="en-GB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'netdisco-mibs-0.7.tar.gz</a:t>
            </a:r>
            <a:r>
              <a:rPr lang="en-GB" dirty="0" smtClean="0"/>
              <a:t>' en </a:t>
            </a:r>
          </a:p>
          <a:p>
            <a:pPr marL="1143000" lvl="2" indent="-228600">
              <a:lnSpc>
                <a:spcPct val="95000"/>
              </a:lnSpc>
              <a:buClr>
                <a:srgbClr val="000000"/>
              </a:buCl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/</a:t>
            </a:r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usr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/local/</a:t>
            </a:r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netdisco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/</a:t>
            </a:r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mibs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</a:endParaRP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Copiar</a:t>
            </a:r>
            <a:r>
              <a:rPr lang="en-GB" dirty="0" smtClean="0"/>
              <a:t> la </a:t>
            </a:r>
            <a:r>
              <a:rPr lang="en-GB" dirty="0" err="1" smtClean="0"/>
              <a:t>configuración</a:t>
            </a:r>
            <a:r>
              <a:rPr lang="en-GB" dirty="0" smtClean="0"/>
              <a:t> para Net-SNMP</a:t>
            </a:r>
          </a:p>
          <a:p>
            <a:pPr marL="1143000" lvl="2" indent="-228600"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mibs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snmp.conf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/etc/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snmp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En </a:t>
            </a:r>
            <a:r>
              <a:rPr lang="en-GB" dirty="0" err="1" smtClean="0"/>
              <a:t>situaciones</a:t>
            </a:r>
            <a:r>
              <a:rPr lang="en-GB" dirty="0" smtClean="0"/>
              <a:t> de la </a:t>
            </a:r>
            <a:r>
              <a:rPr lang="en-GB" dirty="0" err="1" smtClean="0"/>
              <a:t>vida</a:t>
            </a:r>
            <a:r>
              <a:rPr lang="en-GB" dirty="0" smtClean="0"/>
              <a:t> real,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preferible</a:t>
            </a:r>
            <a:r>
              <a:rPr lang="en-GB" dirty="0" smtClean="0"/>
              <a:t> </a:t>
            </a:r>
            <a:r>
              <a:rPr lang="en-GB" dirty="0" err="1" smtClean="0"/>
              <a:t>editar</a:t>
            </a:r>
            <a:r>
              <a:rPr lang="en-GB" dirty="0" smtClean="0"/>
              <a:t> </a:t>
            </a:r>
            <a:r>
              <a:rPr lang="en-GB" dirty="0" err="1" smtClean="0"/>
              <a:t>este</a:t>
            </a:r>
            <a:r>
              <a:rPr lang="en-GB" dirty="0" smtClean="0"/>
              <a:t> </a:t>
            </a:r>
            <a:r>
              <a:rPr lang="en-GB" dirty="0" err="1" smtClean="0"/>
              <a:t>archivo</a:t>
            </a:r>
            <a:r>
              <a:rPr lang="en-GB" dirty="0" smtClean="0"/>
              <a:t> para </a:t>
            </a:r>
            <a:r>
              <a:rPr lang="en-GB" dirty="0" err="1" smtClean="0"/>
              <a:t>eliminar</a:t>
            </a:r>
            <a:r>
              <a:rPr lang="en-GB" dirty="0" smtClean="0"/>
              <a:t> los </a:t>
            </a:r>
            <a:r>
              <a:rPr lang="en-GB" dirty="0" err="1" smtClean="0"/>
              <a:t>fabricantes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no le </a:t>
            </a:r>
            <a:r>
              <a:rPr lang="en-GB" dirty="0" err="1" smtClean="0"/>
              <a:t>interesen</a:t>
            </a:r>
            <a:r>
              <a:rPr lang="en-GB" dirty="0" smtClean="0"/>
              <a:t> (</a:t>
            </a:r>
            <a:r>
              <a:rPr lang="en-GB" dirty="0" err="1" smtClean="0"/>
              <a:t>opcional</a:t>
            </a:r>
            <a:r>
              <a:rPr lang="en-GB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C5B3-109C-4F0D-A965-EADBA70DA918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6175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smtClean="0"/>
              <a:t>Instalación de MIBs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7975"/>
          </a:xfrm>
        </p:spPr>
        <p:txBody>
          <a:bodyPr/>
          <a:lstStyle/>
          <a:p>
            <a:pPr marL="334963" indent="-334963">
              <a:lnSpc>
                <a:spcPct val="95000"/>
              </a:lnSpc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vi /etc/</a:t>
            </a:r>
            <a:r>
              <a:rPr lang="en-GB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snmp</a:t>
            </a:r>
            <a:r>
              <a:rPr lang="en-GB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/</a:t>
            </a:r>
            <a:r>
              <a:rPr lang="en-GB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charset="0"/>
              </a:rPr>
              <a:t>snmp.conf</a:t>
            </a:r>
            <a:endParaRPr lang="en-GB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charset="0"/>
            </a:endParaRP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Buscar</a:t>
            </a:r>
            <a:r>
              <a:rPr lang="en-GB" dirty="0" smtClean="0"/>
              <a:t> la </a:t>
            </a:r>
            <a:r>
              <a:rPr lang="en-GB" dirty="0" err="1" smtClean="0"/>
              <a:t>línea</a:t>
            </a:r>
            <a:r>
              <a:rPr lang="en-GB" dirty="0" smtClean="0"/>
              <a:t> '</a:t>
            </a:r>
            <a:r>
              <a:rPr lang="en-GB" dirty="0" err="1" smtClean="0"/>
              <a:t>mibdirs</a:t>
            </a:r>
            <a:r>
              <a:rPr lang="en-GB" dirty="0" smtClean="0"/>
              <a:t>'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Cada</a:t>
            </a:r>
            <a:r>
              <a:rPr lang="en-GB" dirty="0" smtClean="0"/>
              <a:t> </a:t>
            </a:r>
            <a:r>
              <a:rPr lang="en-GB" dirty="0" err="1" smtClean="0"/>
              <a:t>categoría</a:t>
            </a:r>
            <a:r>
              <a:rPr lang="en-GB" dirty="0" smtClean="0"/>
              <a:t> </a:t>
            </a:r>
            <a:r>
              <a:rPr lang="en-GB" dirty="0" err="1" smtClean="0"/>
              <a:t>tiene</a:t>
            </a:r>
            <a:r>
              <a:rPr lang="en-GB" dirty="0" smtClean="0"/>
              <a:t> un </a:t>
            </a:r>
            <a:r>
              <a:rPr lang="en-GB" dirty="0" err="1" smtClean="0"/>
              <a:t>directorio</a:t>
            </a:r>
            <a:endParaRPr lang="en-GB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Eliminar</a:t>
            </a:r>
            <a:r>
              <a:rPr lang="en-GB" dirty="0" smtClean="0"/>
              <a:t> de la </a:t>
            </a:r>
            <a:r>
              <a:rPr lang="en-GB" dirty="0" err="1" smtClean="0"/>
              <a:t>lista</a:t>
            </a:r>
            <a:r>
              <a:rPr lang="en-GB" dirty="0" smtClean="0"/>
              <a:t> los </a:t>
            </a:r>
            <a:r>
              <a:rPr lang="en-GB" dirty="0" err="1" smtClean="0"/>
              <a:t>directorios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no </a:t>
            </a:r>
            <a:r>
              <a:rPr lang="en-GB" dirty="0" err="1" smtClean="0"/>
              <a:t>necesite</a:t>
            </a:r>
            <a:endParaRPr lang="en-GB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Esto</a:t>
            </a:r>
            <a:r>
              <a:rPr lang="en-GB" dirty="0" smtClean="0"/>
              <a:t> </a:t>
            </a:r>
            <a:r>
              <a:rPr lang="en-GB" dirty="0" err="1" smtClean="0"/>
              <a:t>agiliza</a:t>
            </a:r>
            <a:r>
              <a:rPr lang="en-GB" dirty="0" smtClean="0"/>
              <a:t> la </a:t>
            </a:r>
            <a:r>
              <a:rPr lang="en-GB" dirty="0" err="1" smtClean="0"/>
              <a:t>carga</a:t>
            </a:r>
            <a:r>
              <a:rPr lang="en-GB" dirty="0" smtClean="0"/>
              <a:t> de las </a:t>
            </a:r>
            <a:r>
              <a:rPr lang="en-GB" dirty="0" err="1" smtClean="0"/>
              <a:t>mibs</a:t>
            </a:r>
            <a:r>
              <a:rPr lang="en-GB" dirty="0" smtClean="0"/>
              <a:t> </a:t>
            </a:r>
            <a:r>
              <a:rPr lang="en-GB" dirty="0" err="1" smtClean="0"/>
              <a:t>cada</a:t>
            </a:r>
            <a:r>
              <a:rPr lang="en-GB" dirty="0" smtClean="0"/>
              <a:t> </a:t>
            </a:r>
            <a:r>
              <a:rPr lang="en-GB" dirty="0" err="1" smtClean="0"/>
              <a:t>vez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se </a:t>
            </a:r>
            <a:r>
              <a:rPr lang="en-GB" dirty="0" err="1" smtClean="0"/>
              <a:t>ejecute</a:t>
            </a:r>
            <a:r>
              <a:rPr lang="en-GB" dirty="0" smtClean="0"/>
              <a:t> </a:t>
            </a:r>
            <a:r>
              <a:rPr lang="en-GB" dirty="0" err="1" smtClean="0"/>
              <a:t>uno</a:t>
            </a:r>
            <a:r>
              <a:rPr lang="en-GB" dirty="0" smtClean="0"/>
              <a:t> de los </a:t>
            </a:r>
            <a:r>
              <a:rPr lang="en-GB" dirty="0" err="1" smtClean="0"/>
              <a:t>utilitarios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761E-633B-4B91-B906-EFBA8F1194C6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341438"/>
          </a:xfrm>
        </p:spPr>
        <p:txBody>
          <a:bodyPr/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dirty="0" err="1" smtClean="0"/>
              <a:t>Configuración</a:t>
            </a:r>
            <a:r>
              <a:rPr lang="en-GB" dirty="0" smtClean="0"/>
              <a:t> MIBs (</a:t>
            </a:r>
            <a:r>
              <a:rPr lang="en-GB" dirty="0" err="1" smtClean="0"/>
              <a:t>opcional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u="sng" dirty="0" smtClean="0"/>
              <a:t>MUY </a:t>
            </a:r>
            <a:r>
              <a:rPr lang="en-GB" u="sng" dirty="0" err="1" smtClean="0"/>
              <a:t>útil</a:t>
            </a:r>
            <a:endParaRPr lang="en-GB" u="sng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err="1" smtClean="0"/>
              <a:t>Permite</a:t>
            </a:r>
            <a:r>
              <a:rPr lang="en-GB" sz="1600" dirty="0" smtClean="0"/>
              <a:t> </a:t>
            </a:r>
            <a:r>
              <a:rPr lang="en-GB" sz="1600" dirty="0" err="1" smtClean="0"/>
              <a:t>extraer</a:t>
            </a:r>
            <a:r>
              <a:rPr lang="en-GB" sz="1600" dirty="0" smtClean="0"/>
              <a:t> </a:t>
            </a:r>
            <a:r>
              <a:rPr lang="en-GB" sz="1600" dirty="0" err="1" smtClean="0"/>
              <a:t>estadísticas</a:t>
            </a:r>
            <a:r>
              <a:rPr lang="en-GB" sz="1600" dirty="0" smtClean="0"/>
              <a:t> de </a:t>
            </a:r>
            <a:r>
              <a:rPr lang="en-GB" sz="1600" dirty="0" err="1" smtClean="0"/>
              <a:t>prácticamente</a:t>
            </a:r>
            <a:r>
              <a:rPr lang="en-GB" sz="1600" dirty="0" smtClean="0"/>
              <a:t> </a:t>
            </a:r>
            <a:r>
              <a:rPr lang="en-GB" sz="1600" dirty="0" err="1" smtClean="0"/>
              <a:t>todo</a:t>
            </a:r>
            <a:r>
              <a:rPr lang="en-GB" sz="1600" dirty="0" smtClean="0"/>
              <a:t>:</a:t>
            </a:r>
          </a:p>
          <a:p>
            <a:pPr marL="1143000" lvl="2" indent="-228600"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err="1" smtClean="0"/>
              <a:t>Tráfico</a:t>
            </a:r>
            <a:r>
              <a:rPr lang="en-GB" sz="1600" dirty="0" smtClean="0"/>
              <a:t>, </a:t>
            </a:r>
            <a:r>
              <a:rPr lang="en-GB" sz="1600" dirty="0" err="1" smtClean="0"/>
              <a:t>Carga</a:t>
            </a:r>
            <a:r>
              <a:rPr lang="en-GB" sz="1600" dirty="0" smtClean="0"/>
              <a:t> del CPU, </a:t>
            </a:r>
            <a:r>
              <a:rPr lang="en-GB" sz="1600" dirty="0" err="1" smtClean="0"/>
              <a:t>Memoria</a:t>
            </a:r>
            <a:r>
              <a:rPr lang="en-GB" sz="1600" dirty="0" smtClean="0"/>
              <a:t>, etc.</a:t>
            </a:r>
          </a:p>
          <a:p>
            <a:pPr marL="1143000" lvl="2" indent="-228600"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err="1" smtClean="0"/>
              <a:t>Permite</a:t>
            </a:r>
            <a:r>
              <a:rPr lang="en-GB" sz="1600" dirty="0" smtClean="0"/>
              <a:t> </a:t>
            </a:r>
            <a:r>
              <a:rPr lang="en-GB" sz="1600" dirty="0" err="1" smtClean="0"/>
              <a:t>agregar</a:t>
            </a:r>
            <a:r>
              <a:rPr lang="en-GB" sz="1600" dirty="0" smtClean="0"/>
              <a:t> variables </a:t>
            </a:r>
            <a:r>
              <a:rPr lang="en-GB" sz="1600" dirty="0" err="1" smtClean="0"/>
              <a:t>propias</a:t>
            </a:r>
            <a:r>
              <a:rPr lang="en-GB" sz="1600" dirty="0" smtClean="0"/>
              <a:t> </a:t>
            </a:r>
            <a:r>
              <a:rPr lang="en-GB" sz="1600" dirty="0" err="1" smtClean="0"/>
              <a:t>bajo</a:t>
            </a:r>
            <a:r>
              <a:rPr lang="en-GB" sz="1600" dirty="0" smtClean="0"/>
              <a:t> la MIB de net-</a:t>
            </a:r>
            <a:r>
              <a:rPr lang="en-GB" sz="1600" dirty="0" err="1" smtClean="0"/>
              <a:t>snmp</a:t>
            </a:r>
            <a:r>
              <a:rPr lang="en-GB" sz="1600" dirty="0" smtClean="0"/>
              <a:t>, con </a:t>
            </a:r>
            <a:r>
              <a:rPr lang="en-GB" sz="1600" dirty="0" err="1" smtClean="0"/>
              <a:t>valores</a:t>
            </a:r>
            <a:r>
              <a:rPr lang="en-GB" sz="1600" dirty="0" smtClean="0"/>
              <a:t> </a:t>
            </a:r>
            <a:r>
              <a:rPr lang="en-GB" sz="1600" dirty="0" err="1" smtClean="0"/>
              <a:t>extraídos</a:t>
            </a:r>
            <a:r>
              <a:rPr lang="en-GB" sz="1600" dirty="0" smtClean="0"/>
              <a:t> de scripts </a:t>
            </a:r>
            <a:r>
              <a:rPr lang="en-GB" sz="1600" dirty="0" err="1" smtClean="0"/>
              <a:t>escritos</a:t>
            </a:r>
            <a:r>
              <a:rPr lang="en-GB" sz="1600" dirty="0" smtClean="0"/>
              <a:t> </a:t>
            </a:r>
            <a:r>
              <a:rPr lang="en-GB" sz="1600" dirty="0" err="1" smtClean="0"/>
              <a:t>por</a:t>
            </a:r>
            <a:r>
              <a:rPr lang="en-GB" sz="1600" dirty="0" smtClean="0"/>
              <a:t> </a:t>
            </a:r>
            <a:r>
              <a:rPr lang="en-GB" sz="1600" dirty="0" err="1" smtClean="0"/>
              <a:t>usted</a:t>
            </a:r>
            <a:endParaRPr lang="en-GB" sz="1600" dirty="0" smtClean="0"/>
          </a:p>
          <a:p>
            <a:pPr marL="1600200" lvl="3" indent="-228600">
              <a:spcBef>
                <a:spcPts val="5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err="1" smtClean="0"/>
              <a:t>Esto</a:t>
            </a:r>
            <a:r>
              <a:rPr lang="en-GB" sz="1600" dirty="0" smtClean="0"/>
              <a:t> es </a:t>
            </a:r>
            <a:r>
              <a:rPr lang="en-GB" sz="1600" u="sng" dirty="0" err="1" smtClean="0"/>
              <a:t>muy</a:t>
            </a:r>
            <a:r>
              <a:rPr lang="en-GB" sz="1600" u="sng" dirty="0" smtClean="0"/>
              <a:t> flexible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smtClean="0"/>
              <a:t>Genera </a:t>
            </a:r>
            <a:r>
              <a:rPr lang="en-GB" sz="1600" i="1" dirty="0" smtClean="0"/>
              <a:t>traps</a:t>
            </a:r>
            <a:r>
              <a:rPr lang="en-GB" sz="1600" dirty="0" smtClean="0"/>
              <a:t> para los </a:t>
            </a:r>
            <a:r>
              <a:rPr lang="en-GB" sz="1600" dirty="0" err="1" smtClean="0"/>
              <a:t>eventos</a:t>
            </a:r>
            <a:r>
              <a:rPr lang="en-GB" sz="1600" dirty="0" smtClean="0"/>
              <a:t> </a:t>
            </a:r>
            <a:r>
              <a:rPr lang="en-GB" sz="1600" dirty="0" err="1" smtClean="0"/>
              <a:t>más</a:t>
            </a:r>
            <a:r>
              <a:rPr lang="en-GB" sz="1600" dirty="0" smtClean="0"/>
              <a:t> comunes:</a:t>
            </a:r>
          </a:p>
          <a:p>
            <a:pPr marL="1143000" lvl="2" indent="-228600"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err="1" smtClean="0"/>
              <a:t>Carga</a:t>
            </a:r>
            <a:r>
              <a:rPr lang="en-GB" sz="1600" dirty="0" smtClean="0"/>
              <a:t> </a:t>
            </a:r>
            <a:r>
              <a:rPr lang="en-GB" sz="1600" dirty="0" err="1" smtClean="0"/>
              <a:t>sobrepasa</a:t>
            </a:r>
            <a:r>
              <a:rPr lang="en-GB" sz="1600" dirty="0" smtClean="0"/>
              <a:t> </a:t>
            </a:r>
            <a:r>
              <a:rPr lang="en-GB" sz="1600" dirty="0" err="1" smtClean="0"/>
              <a:t>umbral</a:t>
            </a:r>
            <a:r>
              <a:rPr lang="en-GB" sz="1600" dirty="0" smtClean="0"/>
              <a:t>, etc</a:t>
            </a:r>
          </a:p>
          <a:p>
            <a:pPr marL="1143000" lvl="2" indent="-228600">
              <a:buClr>
                <a:srgbClr val="99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smtClean="0"/>
              <a:t>Se '</a:t>
            </a:r>
            <a:r>
              <a:rPr lang="en-GB" sz="1600" dirty="0" err="1" smtClean="0"/>
              <a:t>muere</a:t>
            </a:r>
            <a:r>
              <a:rPr lang="en-GB" sz="1600" dirty="0" smtClean="0"/>
              <a:t>' un </a:t>
            </a:r>
            <a:r>
              <a:rPr lang="en-GB" sz="1600" dirty="0" err="1" smtClean="0"/>
              <a:t>proceso</a:t>
            </a:r>
            <a:endParaRPr lang="en-GB" sz="1600" dirty="0" smtClean="0"/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600" dirty="0" err="1" smtClean="0"/>
              <a:t>Tiene</a:t>
            </a:r>
            <a:r>
              <a:rPr lang="en-GB" sz="1600" dirty="0" smtClean="0"/>
              <a:t> la </a:t>
            </a:r>
            <a:r>
              <a:rPr lang="en-GB" sz="1600" dirty="0" err="1" smtClean="0"/>
              <a:t>gran</a:t>
            </a:r>
            <a:r>
              <a:rPr lang="en-GB" sz="1600" dirty="0" smtClean="0"/>
              <a:t> </a:t>
            </a:r>
            <a:r>
              <a:rPr lang="en-GB" sz="1600" dirty="0" err="1" smtClean="0"/>
              <a:t>ventaja</a:t>
            </a:r>
            <a:r>
              <a:rPr lang="en-GB" sz="1600" dirty="0" smtClean="0"/>
              <a:t> de ser </a:t>
            </a:r>
            <a:r>
              <a:rPr lang="en-GB" sz="1600" u="sng" dirty="0" err="1" smtClean="0"/>
              <a:t>estándar</a:t>
            </a:r>
            <a:r>
              <a:rPr lang="en-GB" sz="1600" dirty="0" smtClean="0"/>
              <a:t>, </a:t>
            </a:r>
            <a:r>
              <a:rPr lang="en-GB" sz="1600" dirty="0" err="1" smtClean="0"/>
              <a:t>por</a:t>
            </a:r>
            <a:r>
              <a:rPr lang="en-GB" sz="1600" dirty="0" smtClean="0"/>
              <a:t> lo </a:t>
            </a:r>
            <a:r>
              <a:rPr lang="en-GB" sz="1600" dirty="0" err="1" smtClean="0"/>
              <a:t>que</a:t>
            </a:r>
            <a:r>
              <a:rPr lang="en-GB" sz="1600" dirty="0" smtClean="0"/>
              <a:t> </a:t>
            </a:r>
            <a:r>
              <a:rPr lang="en-GB" sz="1600" dirty="0" err="1" smtClean="0"/>
              <a:t>podemos</a:t>
            </a:r>
            <a:r>
              <a:rPr lang="en-GB" sz="1600" dirty="0" smtClean="0"/>
              <a:t> utilizar </a:t>
            </a:r>
            <a:r>
              <a:rPr lang="en-GB" sz="1600" dirty="0" err="1" smtClean="0"/>
              <a:t>cualquier</a:t>
            </a:r>
            <a:r>
              <a:rPr lang="en-GB" sz="1600" dirty="0" smtClean="0"/>
              <a:t> </a:t>
            </a:r>
            <a:r>
              <a:rPr lang="en-GB" sz="1600" dirty="0" err="1" smtClean="0"/>
              <a:t>herramienta</a:t>
            </a:r>
            <a:r>
              <a:rPr lang="en-GB" sz="1600" dirty="0" smtClean="0"/>
              <a:t> </a:t>
            </a:r>
            <a:r>
              <a:rPr lang="en-GB" sz="1600" dirty="0" err="1" smtClean="0"/>
              <a:t>gestora</a:t>
            </a:r>
            <a:r>
              <a:rPr lang="en-GB" sz="1600" dirty="0" smtClean="0"/>
              <a:t> </a:t>
            </a:r>
            <a:r>
              <a:rPr lang="en-GB" sz="1600" dirty="0" err="1" smtClean="0"/>
              <a:t>que</a:t>
            </a:r>
            <a:r>
              <a:rPr lang="en-GB" sz="1600" dirty="0" smtClean="0"/>
              <a:t> </a:t>
            </a:r>
            <a:r>
              <a:rPr lang="en-GB" sz="1600" dirty="0" err="1" smtClean="0"/>
              <a:t>soporte</a:t>
            </a:r>
            <a:r>
              <a:rPr lang="en-GB" sz="1600" dirty="0" smtClean="0"/>
              <a:t> SNMP</a:t>
            </a:r>
          </a:p>
          <a:p>
            <a:pPr marL="334963" indent="-334963">
              <a:spcBef>
                <a:spcPts val="800"/>
              </a:spcBef>
              <a:buClr>
                <a:srgbClr val="000000"/>
              </a:buClr>
              <a:buFont typeface="Tahoma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600" dirty="0" smtClean="0"/>
              <a:t>Se </a:t>
            </a:r>
            <a:r>
              <a:rPr lang="en-GB" sz="2600" dirty="0" err="1" smtClean="0"/>
              <a:t>configura</a:t>
            </a:r>
            <a:r>
              <a:rPr lang="en-GB" sz="2600" dirty="0" smtClean="0"/>
              <a:t> </a:t>
            </a:r>
            <a:r>
              <a:rPr lang="en-GB" sz="2600" dirty="0" err="1" smtClean="0"/>
              <a:t>editando</a:t>
            </a:r>
            <a:r>
              <a:rPr lang="en-GB" sz="2600" dirty="0" smtClean="0"/>
              <a:t> el </a:t>
            </a:r>
            <a:r>
              <a:rPr lang="en-GB" sz="2600" dirty="0" err="1" smtClean="0"/>
              <a:t>archivo</a:t>
            </a:r>
            <a:r>
              <a:rPr lang="en-GB" sz="2600" dirty="0" smtClean="0"/>
              <a:t> </a:t>
            </a:r>
          </a:p>
          <a:p>
            <a:pPr marL="735013" lvl="1" indent="-277813">
              <a:spcBef>
                <a:spcPts val="700"/>
              </a:spcBef>
              <a:buClr>
                <a:srgbClr val="000000"/>
              </a:buClr>
              <a:buFont typeface="Tahoma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/etc/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snmp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snmpd.conf</a:t>
            </a:r>
            <a:endParaRPr lang="en-GB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D5582-785A-429A-9909-0A28994C41EB}" type="datetime1">
              <a:rPr lang="en-US"/>
              <a:pPr/>
              <a:t>9/21/2009</a:t>
            </a:fld>
            <a:endParaRPr lang="en-US"/>
          </a:p>
        </p:txBody>
      </p:sp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98425"/>
            <a:ext cx="7772400" cy="1146175"/>
          </a:xfrm>
        </p:spPr>
        <p:txBody>
          <a:bodyPr>
            <a:normAutofit fontScale="90000"/>
          </a:bodyPr>
          <a:lstStyle/>
          <a:p>
            <a:pPr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3600" dirty="0" smtClean="0"/>
              <a:t>Configuración del Agente (</a:t>
            </a:r>
            <a:r>
              <a:rPr lang="en-GB" sz="3600" dirty="0" err="1" smtClean="0"/>
              <a:t>snmpd</a:t>
            </a:r>
            <a:r>
              <a:rPr lang="en-GB" sz="3600" dirty="0" smtClean="0"/>
              <a:t>)‏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230</TotalTime>
  <Words>1411</Words>
  <PresentationFormat>On-screen Show (4:3)</PresentationFormat>
  <Paragraphs>334</Paragraphs>
  <Slides>30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Práctica con Net-SNMP</vt:lpstr>
      <vt:lpstr>Contenido</vt:lpstr>
      <vt:lpstr>Instalación</vt:lpstr>
      <vt:lpstr>Instalación</vt:lpstr>
      <vt:lpstr>Instalación de MIBs</vt:lpstr>
      <vt:lpstr>Netdisco MIBs</vt:lpstr>
      <vt:lpstr>Instalación de MIBs</vt:lpstr>
      <vt:lpstr>Configuración MIBs (opcional)</vt:lpstr>
      <vt:lpstr>Configuración del Agente (snmpd)‏</vt:lpstr>
      <vt:lpstr>Configuración del Agente</vt:lpstr>
      <vt:lpstr>Configuración del Agente</vt:lpstr>
      <vt:lpstr>Herramientas de encuesta en linea de comandos: Parámetros comunes </vt:lpstr>
      <vt:lpstr>snmptranslate</vt:lpstr>
      <vt:lpstr>snmpget</vt:lpstr>
      <vt:lpstr>snmpwalk</vt:lpstr>
      <vt:lpstr>snmpwalk</vt:lpstr>
      <vt:lpstr>snmpbulkwalk</vt:lpstr>
      <vt:lpstr>snmptable</vt:lpstr>
      <vt:lpstr>snmpset</vt:lpstr>
      <vt:lpstr>Algunos scripts útiles</vt:lpstr>
      <vt:lpstr>switchportstats</vt:lpstr>
      <vt:lpstr>tablediff</vt:lpstr>
      <vt:lpstr>macsuck</vt:lpstr>
      <vt:lpstr>arpsuck</vt:lpstr>
      <vt:lpstr>Navegadores de MIBs</vt:lpstr>
      <vt:lpstr>Mbrowse</vt:lpstr>
      <vt:lpstr>Net-SNMP GUI package</vt:lpstr>
      <vt:lpstr>Mbrowse: Instalación</vt:lpstr>
      <vt:lpstr>Mbrowse</vt:lpstr>
      <vt:lpstr>Ejercicios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SNMP</dc:title>
  <cp:lastModifiedBy>CA</cp:lastModifiedBy>
  <cp:revision>21</cp:revision>
  <dcterms:created xsi:type="dcterms:W3CDTF">2008-11-11T19:03:26Z</dcterms:created>
  <dcterms:modified xsi:type="dcterms:W3CDTF">2009-09-22T04:30:10Z</dcterms:modified>
</cp:coreProperties>
</file>