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9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2" r:id="rId7"/>
    <p:sldId id="279" r:id="rId8"/>
    <p:sldId id="280" r:id="rId9"/>
    <p:sldId id="282" r:id="rId10"/>
    <p:sldId id="283" r:id="rId11"/>
    <p:sldId id="284" r:id="rId12"/>
    <p:sldId id="285" r:id="rId13"/>
    <p:sldId id="286" r:id="rId14"/>
    <p:sldId id="287" r:id="rId15"/>
    <p:sldId id="278" r:id="rId16"/>
  </p:sldIdLst>
  <p:sldSz cx="10080625" cy="7559675"/>
  <p:notesSz cx="7772400" cy="10058400"/>
  <p:defaultTextStyle>
    <a:defPPr>
      <a:defRPr lang="en-GB"/>
    </a:defPPr>
    <a:lvl1pPr algn="l" defTabSz="457152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426994" indent="-215878" algn="l" defTabSz="457152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642871" indent="-212703" algn="l" defTabSz="457152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858749" indent="-212703" algn="l" defTabSz="457152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1074627" indent="-214290" algn="l" defTabSz="457152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5763" algn="l" defTabSz="914305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2916" algn="l" defTabSz="914305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068" algn="l" defTabSz="914305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221" algn="l" defTabSz="914305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E9E97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128" y="-114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65275" y="965200"/>
            <a:ext cx="4635500" cy="3476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1201738" y="4784725"/>
            <a:ext cx="5368925" cy="3859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152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Arial Narrow"/>
        <a:ea typeface="ＭＳ Ｐゴシック" pitchFamily="-65" charset="-128"/>
        <a:cs typeface="ＭＳ Ｐゴシック" pitchFamily="-65" charset="-128"/>
      </a:defRPr>
    </a:lvl1pPr>
    <a:lvl2pPr marL="37927793" indent="-37470640" algn="l" defTabSz="457152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pitchFamily="-65" charset="-128"/>
        <a:cs typeface="+mn-cs"/>
      </a:defRPr>
    </a:lvl2pPr>
    <a:lvl3pPr marL="1142881" indent="-228576" algn="l" defTabSz="457152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pitchFamily="-65" charset="-128"/>
        <a:cs typeface="+mn-cs"/>
      </a:defRPr>
    </a:lvl3pPr>
    <a:lvl4pPr marL="1600034" indent="-228576" algn="l" defTabSz="457152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pitchFamily="-65" charset="-128"/>
        <a:cs typeface="+mn-cs"/>
      </a:defRPr>
    </a:lvl4pPr>
    <a:lvl5pPr marL="2057187" indent="-228576" algn="l" defTabSz="457152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pitchFamily="-65" charset="-128"/>
        <a:cs typeface="+mn-cs"/>
      </a:defRPr>
    </a:lvl5pPr>
    <a:lvl6pPr marL="2285763" algn="l" defTabSz="457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16" algn="l" defTabSz="457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68" algn="l" defTabSz="457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21" algn="l" defTabSz="457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Text Box 2"/>
          <p:cNvSpPr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0512" cy="3860800"/>
          </a:xfrm>
          <a:noFill/>
          <a:ln/>
        </p:spPr>
        <p:txBody>
          <a:bodyPr wrap="none" anchor="ctr"/>
          <a:lstStyle/>
          <a:p>
            <a:endParaRPr lang="en-US" smtClean="0">
              <a:latin typeface="Arial Narrow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Text Box 2"/>
          <p:cNvSpPr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0512" cy="3860800"/>
          </a:xfrm>
          <a:noFill/>
          <a:ln/>
        </p:spPr>
        <p:txBody>
          <a:bodyPr wrap="none" anchor="ctr"/>
          <a:lstStyle/>
          <a:p>
            <a:endParaRPr lang="en-US" smtClean="0">
              <a:latin typeface="Arial Narrow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Text Box 2"/>
          <p:cNvSpPr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0512" cy="3860800"/>
          </a:xfrm>
          <a:noFill/>
          <a:ln/>
        </p:spPr>
        <p:txBody>
          <a:bodyPr wrap="none" anchor="ctr"/>
          <a:lstStyle/>
          <a:p>
            <a:endParaRPr lang="en-US" smtClean="0">
              <a:latin typeface="Arial Narrow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Text Box 2"/>
          <p:cNvSpPr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0512" cy="3860800"/>
          </a:xfrm>
          <a:noFill/>
          <a:ln/>
        </p:spPr>
        <p:txBody>
          <a:bodyPr wrap="none" anchor="ctr"/>
          <a:lstStyle/>
          <a:p>
            <a:endParaRPr lang="en-US" smtClean="0">
              <a:latin typeface="Arial Narrow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Text Box 2"/>
          <p:cNvSpPr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0512" cy="3860800"/>
          </a:xfrm>
          <a:noFill/>
          <a:ln/>
        </p:spPr>
        <p:txBody>
          <a:bodyPr wrap="none" anchor="ctr"/>
          <a:lstStyle/>
          <a:p>
            <a:endParaRPr lang="en-US" smtClean="0">
              <a:latin typeface="Arial Narrow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Text Box 2"/>
          <p:cNvSpPr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0512" cy="3860800"/>
          </a:xfrm>
          <a:noFill/>
          <a:ln/>
        </p:spPr>
        <p:txBody>
          <a:bodyPr wrap="none" anchor="ctr"/>
          <a:lstStyle/>
          <a:p>
            <a:endParaRPr lang="en-US" smtClean="0">
              <a:latin typeface="Arial Narrow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Text Box 2"/>
          <p:cNvSpPr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0512" cy="3860800"/>
          </a:xfrm>
          <a:noFill/>
          <a:ln/>
        </p:spPr>
        <p:txBody>
          <a:bodyPr wrap="none" anchor="ctr"/>
          <a:lstStyle/>
          <a:p>
            <a:endParaRPr lang="en-US" smtClean="0">
              <a:latin typeface="Arial Narrow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Text Box 2"/>
          <p:cNvSpPr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0512" cy="3860800"/>
          </a:xfrm>
          <a:noFill/>
          <a:ln/>
        </p:spPr>
        <p:txBody>
          <a:bodyPr wrap="none" anchor="ctr"/>
          <a:lstStyle/>
          <a:p>
            <a:endParaRPr lang="en-US" smtClean="0">
              <a:latin typeface="Arial Narrow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Text Box 2"/>
          <p:cNvSpPr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0512" cy="3860800"/>
          </a:xfrm>
          <a:noFill/>
          <a:ln/>
        </p:spPr>
        <p:txBody>
          <a:bodyPr wrap="none" anchor="ctr"/>
          <a:lstStyle/>
          <a:p>
            <a:endParaRPr lang="en-US" smtClean="0">
              <a:latin typeface="Arial Narrow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/>
          <p:cNvSpPr txBox="1">
            <a:spLocks noChangeArrowheads="1"/>
          </p:cNvSpPr>
          <p:nvPr/>
        </p:nvSpPr>
        <p:spPr bwMode="auto">
          <a:xfrm>
            <a:off x="1349375" y="965200"/>
            <a:ext cx="5072063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Text Box 2"/>
          <p:cNvSpPr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0512" cy="3860800"/>
          </a:xfrm>
          <a:noFill/>
          <a:ln/>
        </p:spPr>
        <p:txBody>
          <a:bodyPr wrap="none" anchor="ctr"/>
          <a:lstStyle/>
          <a:p>
            <a:endParaRPr lang="en-US" smtClean="0">
              <a:latin typeface="Arial Narrow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Text Box 2"/>
          <p:cNvSpPr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0512" cy="3860800"/>
          </a:xfrm>
          <a:noFill/>
          <a:ln/>
        </p:spPr>
        <p:txBody>
          <a:bodyPr wrap="none" anchor="ctr"/>
          <a:lstStyle/>
          <a:p>
            <a:endParaRPr lang="en-US" smtClean="0">
              <a:latin typeface="Arial Narrow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Text Box 2"/>
          <p:cNvSpPr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0512" cy="3860800"/>
          </a:xfrm>
          <a:noFill/>
          <a:ln/>
        </p:spPr>
        <p:txBody>
          <a:bodyPr wrap="none" anchor="ctr"/>
          <a:lstStyle/>
          <a:p>
            <a:endParaRPr lang="en-US" smtClean="0">
              <a:latin typeface="Arial Narrow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Text Box 2"/>
          <p:cNvSpPr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0512" cy="3860800"/>
          </a:xfrm>
          <a:noFill/>
          <a:ln/>
        </p:spPr>
        <p:txBody>
          <a:bodyPr wrap="none" anchor="ctr"/>
          <a:lstStyle/>
          <a:p>
            <a:endParaRPr lang="en-US" smtClean="0">
              <a:latin typeface="Arial Narrow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Text Box 2"/>
          <p:cNvSpPr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0512" cy="3860800"/>
          </a:xfrm>
          <a:noFill/>
          <a:ln/>
        </p:spPr>
        <p:txBody>
          <a:bodyPr wrap="none" anchor="ctr"/>
          <a:lstStyle/>
          <a:p>
            <a:endParaRPr lang="en-US" smtClean="0">
              <a:latin typeface="Arial Narrow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Text Box 2"/>
          <p:cNvSpPr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0512" cy="3860800"/>
          </a:xfrm>
          <a:noFill/>
          <a:ln/>
        </p:spPr>
        <p:txBody>
          <a:bodyPr wrap="none" anchor="ctr"/>
          <a:lstStyle/>
          <a:p>
            <a:endParaRPr lang="en-US" smtClean="0">
              <a:latin typeface="Arial Narrow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5141358"/>
            <a:ext cx="1008844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56047" y="1931918"/>
            <a:ext cx="8568531" cy="2016973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53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56047" y="3981128"/>
            <a:ext cx="8568531" cy="1322451"/>
          </a:xfrm>
        </p:spPr>
        <p:txBody>
          <a:bodyPr lIns="50397" rIns="50397"/>
          <a:lstStyle>
            <a:lvl1pPr marL="0" marR="70556" indent="0" algn="r">
              <a:buNone/>
              <a:defRPr>
                <a:solidFill>
                  <a:schemeClr val="tx2"/>
                </a:solidFill>
              </a:defRPr>
            </a:lvl1pPr>
            <a:lvl2pPr marL="503972" indent="0" algn="ctr">
              <a:buNone/>
            </a:lvl2pPr>
            <a:lvl3pPr marL="1007943" indent="0" algn="ctr">
              <a:buNone/>
            </a:lvl3pPr>
            <a:lvl4pPr marL="1511915" indent="0" algn="ctr">
              <a:buNone/>
            </a:lvl4pPr>
            <a:lvl5pPr marL="2015886" indent="0" algn="ctr">
              <a:buNone/>
            </a:lvl5pPr>
            <a:lvl6pPr marL="2519858" indent="0" algn="ctr">
              <a:buNone/>
            </a:lvl6pPr>
            <a:lvl7pPr marL="3023829" indent="0" algn="ctr">
              <a:buNone/>
            </a:lvl7pPr>
            <a:lvl8pPr marL="3527801" indent="0" algn="ctr">
              <a:buNone/>
            </a:lvl8pPr>
            <a:lvl9pPr marL="4031772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4150" y="5459765"/>
            <a:ext cx="10084776" cy="2107723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63BA349-42FA-435D-B3EB-E525E6A6A416}" type="datetimeFigureOut">
              <a:rPr lang="en-US" smtClean="0"/>
              <a:pPr/>
              <a:t>8/31/2009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2129BCA-D8B3-4653-9F39-63716FE5A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031" y="1632891"/>
            <a:ext cx="9072563" cy="483483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3BA349-42FA-435D-B3EB-E525E6A6A416}" type="datetimeFigureOut">
              <a:rPr lang="en-US" smtClean="0"/>
              <a:pPr/>
              <a:t>8/31/2009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129BCA-D8B3-4653-9F39-63716FE5A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5049" y="302740"/>
            <a:ext cx="1959537" cy="6164983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031" y="302741"/>
            <a:ext cx="6972432" cy="616498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3BA349-42FA-435D-B3EB-E525E6A6A416}" type="datetimeFigureOut">
              <a:rPr lang="en-US" smtClean="0"/>
              <a:pPr/>
              <a:t>8/31/2009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129BCA-D8B3-4653-9F39-63716FE5A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550" y="84138"/>
            <a:ext cx="8664575" cy="1135062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3BA349-42FA-435D-B3EB-E525E6A6A416}" type="datetimeFigureOut">
              <a:rPr lang="en-US" smtClean="0"/>
              <a:pPr/>
              <a:t>8/31/2009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129BCA-D8B3-4653-9F39-63716FE5AE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370" y="1168136"/>
            <a:ext cx="8568531" cy="2015913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53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4518" y="3231669"/>
            <a:ext cx="5040313" cy="1603745"/>
          </a:xfrm>
        </p:spPr>
        <p:txBody>
          <a:bodyPr lIns="100794" rIns="100794" anchor="t"/>
          <a:lstStyle>
            <a:lvl1pPr marL="0" indent="0" algn="l">
              <a:buNone/>
              <a:defRPr sz="25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3BA349-42FA-435D-B3EB-E525E6A6A416}" type="datetimeFigureOut">
              <a:rPr lang="en-US" smtClean="0"/>
              <a:pPr/>
              <a:t>8/31/2009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129BCA-D8B3-4653-9F39-63716FE5AE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4009187" y="3312976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803676" y="3312976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031" y="1632890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4318" y="1632890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3BA349-42FA-435D-B3EB-E525E6A6A416}" type="datetimeFigureOut">
              <a:rPr lang="en-US" smtClean="0"/>
              <a:pPr/>
              <a:t>8/31/2009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129BCA-D8B3-4653-9F39-63716FE5AE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31" y="300987"/>
            <a:ext cx="9072563" cy="1259946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031" y="5963744"/>
            <a:ext cx="4454027" cy="839964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01589" anchor="ctr"/>
          <a:lstStyle>
            <a:lvl1pPr marL="0" indent="0">
              <a:buNone/>
              <a:defRPr sz="2600" b="0">
                <a:solidFill>
                  <a:schemeClr val="bg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20819" y="5963744"/>
            <a:ext cx="4455776" cy="839964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01589" anchor="ctr"/>
          <a:lstStyle>
            <a:lvl1pPr marL="0" indent="0">
              <a:buNone/>
              <a:defRPr sz="2600" b="0">
                <a:solidFill>
                  <a:schemeClr val="bg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4031" y="1592067"/>
            <a:ext cx="4454027" cy="434506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0818" y="1592067"/>
            <a:ext cx="4455776" cy="434506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3BA349-42FA-435D-B3EB-E525E6A6A416}" type="datetimeFigureOut">
              <a:rPr lang="en-US" smtClean="0"/>
              <a:pPr/>
              <a:t>8/31/2009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129BCA-D8B3-4653-9F39-63716FE5A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3BA349-42FA-435D-B3EB-E525E6A6A416}" type="datetimeFigureOut">
              <a:rPr lang="en-US" smtClean="0"/>
              <a:pPr/>
              <a:t>8/31/2009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129BCA-D8B3-4653-9F39-63716FE5AE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3BA349-42FA-435D-B3EB-E525E6A6A416}" type="datetimeFigureOut">
              <a:rPr lang="en-US" smtClean="0"/>
              <a:pPr/>
              <a:t>8/31/2009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129BCA-D8B3-4653-9F39-63716FE5A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063" y="5375769"/>
            <a:ext cx="8248138" cy="503978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8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872302" y="5903008"/>
            <a:ext cx="4381712" cy="1007957"/>
          </a:xfrm>
        </p:spPr>
        <p:txBody>
          <a:bodyPr/>
          <a:lstStyle>
            <a:lvl1pPr marL="0" indent="0" algn="r">
              <a:buNone/>
              <a:defRPr sz="18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008063" y="302387"/>
            <a:ext cx="8245951" cy="5039783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16086" y="7063571"/>
            <a:ext cx="2116931" cy="403183"/>
          </a:xfrm>
        </p:spPr>
        <p:txBody>
          <a:bodyPr/>
          <a:lstStyle>
            <a:extLst/>
          </a:lstStyle>
          <a:p>
            <a:fld id="{E63BA349-42FA-435D-B3EB-E525E6A6A416}" type="datetimeFigureOut">
              <a:rPr lang="en-US" smtClean="0"/>
              <a:pPr/>
              <a:t>8/31/2009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129BCA-D8B3-4653-9F39-63716FE5A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8129" y="6000343"/>
            <a:ext cx="7896490" cy="714556"/>
          </a:xfrm>
          <a:noFill/>
        </p:spPr>
        <p:txBody>
          <a:bodyPr lIns="100794" tIns="0" rIns="100794" anchor="t"/>
          <a:lstStyle>
            <a:lvl1pPr marL="0" marR="20159" indent="0" algn="r">
              <a:buNone/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2016" y="209405"/>
            <a:ext cx="9576594" cy="4838192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5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63BA349-42FA-435D-B3EB-E525E6A6A416}" type="datetimeFigureOut">
              <a:rPr lang="en-US" smtClean="0"/>
              <a:pPr/>
              <a:t>8/31/2009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28726" y="7063572"/>
            <a:ext cx="2591463" cy="4024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2129BCA-D8B3-4653-9F39-63716FE5AE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016" y="5362896"/>
            <a:ext cx="8902603" cy="62024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3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89822" y="5513771"/>
            <a:ext cx="4191444" cy="15907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9047" y="6376917"/>
            <a:ext cx="4191444" cy="92396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661" y="6383784"/>
            <a:ext cx="3750815" cy="1191457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00794" tIns="50397" rIns="100794" bIns="50397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0183" y="6379910"/>
            <a:ext cx="3754337" cy="1195331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9551582" y="5498831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9346071" y="5498831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89822" y="5513771"/>
            <a:ext cx="4191444" cy="15907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9047" y="6376917"/>
            <a:ext cx="4191444" cy="92396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661" y="6383784"/>
            <a:ext cx="3750815" cy="1191457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00794" tIns="50397" rIns="100794" bIns="50397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0183" y="6379910"/>
            <a:ext cx="3754337" cy="1195331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  <a:prstGeom prst="rect">
            <a:avLst/>
          </a:prstGeom>
        </p:spPr>
        <p:txBody>
          <a:bodyPr vert="horz" lIns="100794" tIns="50397" rIns="100794" bIns="50397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504031" y="1632890"/>
            <a:ext cx="9072563" cy="4989036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7416086" y="7063571"/>
            <a:ext cx="2116931" cy="4031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  <a:extLst/>
          </a:lstStyle>
          <a:p>
            <a:fld id="{E63BA349-42FA-435D-B3EB-E525E6A6A416}" type="datetimeFigureOut">
              <a:rPr lang="en-US" smtClean="0"/>
              <a:pPr/>
              <a:t>8/31/2009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828726" y="7063572"/>
            <a:ext cx="2591463" cy="4024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9533017" y="7063572"/>
            <a:ext cx="403225" cy="4024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r" eaLnBrk="1" latinLnBrk="0" hangingPunct="1">
              <a:defRPr kumimoji="0" sz="1100" b="0">
                <a:solidFill>
                  <a:schemeClr val="tx1"/>
                </a:solidFill>
              </a:defRPr>
            </a:lvl1pPr>
            <a:extLst/>
          </a:lstStyle>
          <a:p>
            <a:fld id="{92129BCA-D8B3-4653-9F39-63716FE5A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  <p:sldLayoutId id="2147483972" r:id="rId12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403177" indent="-282224" algn="l" rtl="0" eaLnBrk="1" latinLnBrk="0" hangingPunct="1">
        <a:spcBef>
          <a:spcPts val="441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401" indent="-251986" algn="l" rtl="0" eaLnBrk="1" latinLnBrk="0" hangingPunct="1">
        <a:spcBef>
          <a:spcPts val="357"/>
        </a:spcBef>
        <a:buClr>
          <a:schemeClr val="accent1"/>
        </a:buClr>
        <a:buFont typeface="Verdana"/>
        <a:buChar char="◦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947467" indent="-251986" algn="l" rtl="0" eaLnBrk="1" latinLnBrk="0" hangingPunct="1">
        <a:spcBef>
          <a:spcPts val="386"/>
        </a:spcBef>
        <a:buClr>
          <a:schemeClr val="accent2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59929" indent="-251986" algn="l" rtl="0" eaLnBrk="1" latinLnBrk="0" hangingPunct="1">
        <a:spcBef>
          <a:spcPts val="386"/>
        </a:spcBef>
        <a:buClr>
          <a:schemeClr val="accent2"/>
        </a:buClr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511915" indent="-251986" algn="l" rtl="0" eaLnBrk="1" latinLnBrk="0" hangingPunct="1">
        <a:spcBef>
          <a:spcPts val="386"/>
        </a:spcBef>
        <a:buClr>
          <a:schemeClr val="accent2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3900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015886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267872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519858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reductivelabs.com/trac/puppet/wiki/ManagedByPuppet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reductivelabs.com/trac/puppet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reductivelabs.com/trac/puppet/wiki/DownloadingPuppe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620712" y="2484437"/>
            <a:ext cx="9072563" cy="1404937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Gestión</a:t>
            </a:r>
            <a:r>
              <a:rPr lang="en-GB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de </a:t>
            </a:r>
            <a:r>
              <a:rPr lang="en-GB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Configuraciones</a:t>
            </a:r>
            <a:r>
              <a:rPr lang="en-GB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br>
              <a:rPr lang="en-GB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GB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 </a:t>
            </a:r>
            <a:r>
              <a:rPr lang="en-GB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Puppet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1768475"/>
            <a:ext cx="9072563" cy="4989513"/>
          </a:xfrm>
        </p:spPr>
        <p:txBody>
          <a:bodyPr anchor="ctr"/>
          <a:lstStyle/>
          <a:p>
            <a:pPr marL="858749" lvl="1" algn="r">
              <a:lnSpc>
                <a:spcPct val="104000"/>
              </a:lnSpc>
              <a:buClr>
                <a:srgbClr val="000000"/>
              </a:buClr>
              <a:buNone/>
              <a:tabLst>
                <a:tab pos="858749" algn="l"/>
                <a:tab pos="1100024" algn="l"/>
                <a:tab pos="1557176" algn="l"/>
                <a:tab pos="2014329" algn="l"/>
                <a:tab pos="2471482" algn="l"/>
                <a:tab pos="2928635" algn="l"/>
                <a:tab pos="3385787" algn="l"/>
                <a:tab pos="3842940" algn="l"/>
                <a:tab pos="4300092" algn="l"/>
                <a:tab pos="4757245" algn="l"/>
                <a:tab pos="5214397" algn="l"/>
                <a:tab pos="5671550" algn="l"/>
                <a:tab pos="6128702" algn="l"/>
                <a:tab pos="6585856" algn="l"/>
                <a:tab pos="7043008" algn="l"/>
                <a:tab pos="7500161" algn="l"/>
                <a:tab pos="7957313" algn="l"/>
                <a:tab pos="8414465" algn="l"/>
                <a:tab pos="8871618" algn="l"/>
                <a:tab pos="9328770" algn="l"/>
                <a:tab pos="9785923" algn="l"/>
              </a:tabLst>
            </a:pPr>
            <a:endParaRPr lang="en-GB" sz="3200" dirty="0" smtClean="0">
              <a:latin typeface="Arial" charset="0"/>
              <a:cs typeface="Arial" charset="0"/>
            </a:endParaRPr>
          </a:p>
          <a:p>
            <a:pPr marL="858749" lvl="1" algn="r">
              <a:lnSpc>
                <a:spcPct val="104000"/>
              </a:lnSpc>
              <a:buClr>
                <a:srgbClr val="000000"/>
              </a:buClr>
              <a:buNone/>
              <a:tabLst>
                <a:tab pos="858749" algn="l"/>
                <a:tab pos="1100024" algn="l"/>
                <a:tab pos="1557176" algn="l"/>
                <a:tab pos="2014329" algn="l"/>
                <a:tab pos="2471482" algn="l"/>
                <a:tab pos="2928635" algn="l"/>
                <a:tab pos="3385787" algn="l"/>
                <a:tab pos="3842940" algn="l"/>
                <a:tab pos="4300092" algn="l"/>
                <a:tab pos="4757245" algn="l"/>
                <a:tab pos="5214397" algn="l"/>
                <a:tab pos="5671550" algn="l"/>
                <a:tab pos="6128702" algn="l"/>
                <a:tab pos="6585856" algn="l"/>
                <a:tab pos="7043008" algn="l"/>
                <a:tab pos="7500161" algn="l"/>
                <a:tab pos="7957313" algn="l"/>
                <a:tab pos="8414465" algn="l"/>
                <a:tab pos="8871618" algn="l"/>
                <a:tab pos="9328770" algn="l"/>
                <a:tab pos="9785923" algn="l"/>
              </a:tabLst>
            </a:pPr>
            <a:endParaRPr lang="en-GB" sz="3200" dirty="0" smtClean="0">
              <a:latin typeface="Arial" charset="0"/>
              <a:cs typeface="Arial" charset="0"/>
            </a:endParaRPr>
          </a:p>
          <a:p>
            <a:pPr marL="858749" lvl="1" algn="r">
              <a:lnSpc>
                <a:spcPct val="104000"/>
              </a:lnSpc>
              <a:buClr>
                <a:srgbClr val="000000"/>
              </a:buClr>
              <a:buNone/>
              <a:tabLst>
                <a:tab pos="858749" algn="l"/>
                <a:tab pos="1100024" algn="l"/>
                <a:tab pos="1557176" algn="l"/>
                <a:tab pos="2014329" algn="l"/>
                <a:tab pos="2471482" algn="l"/>
                <a:tab pos="2928635" algn="l"/>
                <a:tab pos="3385787" algn="l"/>
                <a:tab pos="3842940" algn="l"/>
                <a:tab pos="4300092" algn="l"/>
                <a:tab pos="4757245" algn="l"/>
                <a:tab pos="5214397" algn="l"/>
                <a:tab pos="5671550" algn="l"/>
                <a:tab pos="6128702" algn="l"/>
                <a:tab pos="6585856" algn="l"/>
                <a:tab pos="7043008" algn="l"/>
                <a:tab pos="7500161" algn="l"/>
                <a:tab pos="7957313" algn="l"/>
                <a:tab pos="8414465" algn="l"/>
                <a:tab pos="8871618" algn="l"/>
                <a:tab pos="9328770" algn="l"/>
                <a:tab pos="9785923" algn="l"/>
              </a:tabLst>
            </a:pPr>
            <a:endParaRPr lang="en-GB" sz="3200" dirty="0" smtClean="0">
              <a:latin typeface="Arial" charset="0"/>
              <a:cs typeface="Arial" charset="0"/>
            </a:endParaRPr>
          </a:p>
          <a:p>
            <a:pPr marL="858749" lvl="1" algn="r">
              <a:lnSpc>
                <a:spcPct val="104000"/>
              </a:lnSpc>
              <a:buClr>
                <a:srgbClr val="000000"/>
              </a:buClr>
              <a:buNone/>
              <a:tabLst>
                <a:tab pos="858749" algn="l"/>
                <a:tab pos="1100024" algn="l"/>
                <a:tab pos="1557176" algn="l"/>
                <a:tab pos="2014329" algn="l"/>
                <a:tab pos="2471482" algn="l"/>
                <a:tab pos="2928635" algn="l"/>
                <a:tab pos="3385787" algn="l"/>
                <a:tab pos="3842940" algn="l"/>
                <a:tab pos="4300092" algn="l"/>
                <a:tab pos="4757245" algn="l"/>
                <a:tab pos="5214397" algn="l"/>
                <a:tab pos="5671550" algn="l"/>
                <a:tab pos="6128702" algn="l"/>
                <a:tab pos="6585856" algn="l"/>
                <a:tab pos="7043008" algn="l"/>
                <a:tab pos="7500161" algn="l"/>
                <a:tab pos="7957313" algn="l"/>
                <a:tab pos="8414465" algn="l"/>
                <a:tab pos="8871618" algn="l"/>
                <a:tab pos="9328770" algn="l"/>
                <a:tab pos="9785923" algn="l"/>
              </a:tabLst>
            </a:pPr>
            <a:endParaRPr lang="en-GB" sz="3200" dirty="0" smtClean="0">
              <a:latin typeface="Arial" charset="0"/>
              <a:cs typeface="Arial" charset="0"/>
            </a:endParaRPr>
          </a:p>
          <a:p>
            <a:pPr marL="858749" lvl="1" algn="r">
              <a:lnSpc>
                <a:spcPct val="104000"/>
              </a:lnSpc>
              <a:buClr>
                <a:srgbClr val="000000"/>
              </a:buClr>
              <a:buNone/>
              <a:tabLst>
                <a:tab pos="858749" algn="l"/>
                <a:tab pos="1100024" algn="l"/>
                <a:tab pos="1557176" algn="l"/>
                <a:tab pos="2014329" algn="l"/>
                <a:tab pos="2471482" algn="l"/>
                <a:tab pos="2928635" algn="l"/>
                <a:tab pos="3385787" algn="l"/>
                <a:tab pos="3842940" algn="l"/>
                <a:tab pos="4300092" algn="l"/>
                <a:tab pos="4757245" algn="l"/>
                <a:tab pos="5214397" algn="l"/>
                <a:tab pos="5671550" algn="l"/>
                <a:tab pos="6128702" algn="l"/>
                <a:tab pos="6585856" algn="l"/>
                <a:tab pos="7043008" algn="l"/>
                <a:tab pos="7500161" algn="l"/>
                <a:tab pos="7957313" algn="l"/>
                <a:tab pos="8414465" algn="l"/>
                <a:tab pos="8871618" algn="l"/>
                <a:tab pos="9328770" algn="l"/>
                <a:tab pos="9785923" algn="l"/>
              </a:tabLst>
            </a:pPr>
            <a:endParaRPr lang="en-GB" sz="3200" dirty="0" smtClean="0">
              <a:latin typeface="Arial" charset="0"/>
              <a:cs typeface="Arial" charset="0"/>
            </a:endParaRPr>
          </a:p>
          <a:p>
            <a:pPr marL="858749" lvl="1" algn="r">
              <a:lnSpc>
                <a:spcPct val="104000"/>
              </a:lnSpc>
              <a:buClr>
                <a:srgbClr val="000000"/>
              </a:buClr>
              <a:buNone/>
              <a:tabLst>
                <a:tab pos="858749" algn="l"/>
                <a:tab pos="1100024" algn="l"/>
                <a:tab pos="1557176" algn="l"/>
                <a:tab pos="2014329" algn="l"/>
                <a:tab pos="2471482" algn="l"/>
                <a:tab pos="2928635" algn="l"/>
                <a:tab pos="3385787" algn="l"/>
                <a:tab pos="3842940" algn="l"/>
                <a:tab pos="4300092" algn="l"/>
                <a:tab pos="4757245" algn="l"/>
                <a:tab pos="5214397" algn="l"/>
                <a:tab pos="5671550" algn="l"/>
                <a:tab pos="6128702" algn="l"/>
                <a:tab pos="6585856" algn="l"/>
                <a:tab pos="7043008" algn="l"/>
                <a:tab pos="7500161" algn="l"/>
                <a:tab pos="7957313" algn="l"/>
                <a:tab pos="8414465" algn="l"/>
                <a:tab pos="8871618" algn="l"/>
                <a:tab pos="9328770" algn="l"/>
                <a:tab pos="9785923" algn="l"/>
              </a:tabLst>
            </a:pPr>
            <a:endParaRPr lang="en-GB" sz="3200" dirty="0" smtClean="0">
              <a:latin typeface="Arial" charset="0"/>
              <a:cs typeface="Arial" charset="0"/>
            </a:endParaRPr>
          </a:p>
          <a:p>
            <a:pPr marL="858749" lvl="1" algn="r">
              <a:lnSpc>
                <a:spcPct val="104000"/>
              </a:lnSpc>
              <a:buClr>
                <a:srgbClr val="000000"/>
              </a:buClr>
              <a:buNone/>
              <a:tabLst>
                <a:tab pos="858749" algn="l"/>
                <a:tab pos="1100024" algn="l"/>
                <a:tab pos="1557176" algn="l"/>
                <a:tab pos="2014329" algn="l"/>
                <a:tab pos="2471482" algn="l"/>
                <a:tab pos="2928635" algn="l"/>
                <a:tab pos="3385787" algn="l"/>
                <a:tab pos="3842940" algn="l"/>
                <a:tab pos="4300092" algn="l"/>
                <a:tab pos="4757245" algn="l"/>
                <a:tab pos="5214397" algn="l"/>
                <a:tab pos="5671550" algn="l"/>
                <a:tab pos="6128702" algn="l"/>
                <a:tab pos="6585856" algn="l"/>
                <a:tab pos="7043008" algn="l"/>
                <a:tab pos="7500161" algn="l"/>
                <a:tab pos="7957313" algn="l"/>
                <a:tab pos="8414465" algn="l"/>
                <a:tab pos="8871618" algn="l"/>
                <a:tab pos="9328770" algn="l"/>
                <a:tab pos="9785923" algn="l"/>
              </a:tabLst>
            </a:pPr>
            <a:endParaRPr lang="en-GB" sz="3200" dirty="0" smtClean="0">
              <a:latin typeface="Arial" charset="0"/>
              <a:cs typeface="Arial" charset="0"/>
            </a:endParaRPr>
          </a:p>
          <a:p>
            <a:pPr marL="858749" lvl="1" algn="r">
              <a:lnSpc>
                <a:spcPct val="104000"/>
              </a:lnSpc>
              <a:buClr>
                <a:srgbClr val="000000"/>
              </a:buClr>
              <a:buNone/>
              <a:tabLst>
                <a:tab pos="858749" algn="l"/>
                <a:tab pos="1100024" algn="l"/>
                <a:tab pos="1557176" algn="l"/>
                <a:tab pos="2014329" algn="l"/>
                <a:tab pos="2471482" algn="l"/>
                <a:tab pos="2928635" algn="l"/>
                <a:tab pos="3385787" algn="l"/>
                <a:tab pos="3842940" algn="l"/>
                <a:tab pos="4300092" algn="l"/>
                <a:tab pos="4757245" algn="l"/>
                <a:tab pos="5214397" algn="l"/>
                <a:tab pos="5671550" algn="l"/>
                <a:tab pos="6128702" algn="l"/>
                <a:tab pos="6585856" algn="l"/>
                <a:tab pos="7043008" algn="l"/>
                <a:tab pos="7500161" algn="l"/>
                <a:tab pos="7957313" algn="l"/>
                <a:tab pos="8414465" algn="l"/>
                <a:tab pos="8871618" algn="l"/>
                <a:tab pos="9328770" algn="l"/>
                <a:tab pos="9785923" algn="l"/>
              </a:tabLst>
            </a:pPr>
            <a:r>
              <a:rPr lang="en-GB" sz="3200" dirty="0" smtClean="0">
                <a:latin typeface="Arial" charset="0"/>
                <a:cs typeface="Arial" charset="0"/>
              </a:rPr>
              <a:t>Carlos </a:t>
            </a:r>
            <a:r>
              <a:rPr lang="en-GB" sz="3200" dirty="0" err="1">
                <a:latin typeface="Arial" charset="0"/>
                <a:cs typeface="Arial" charset="0"/>
              </a:rPr>
              <a:t>Armas</a:t>
            </a:r>
            <a:endParaRPr lang="en-GB" sz="3200" dirty="0">
              <a:latin typeface="Arial" charset="0"/>
              <a:cs typeface="Arial" charset="0"/>
            </a:endParaRPr>
          </a:p>
          <a:p>
            <a:pPr marL="858749" lvl="1" algn="r">
              <a:lnSpc>
                <a:spcPct val="104000"/>
              </a:lnSpc>
              <a:buClr>
                <a:srgbClr val="000000"/>
              </a:buClr>
              <a:buNone/>
              <a:tabLst>
                <a:tab pos="858749" algn="l"/>
                <a:tab pos="1100024" algn="l"/>
                <a:tab pos="1557176" algn="l"/>
                <a:tab pos="2014329" algn="l"/>
                <a:tab pos="2471482" algn="l"/>
                <a:tab pos="2928635" algn="l"/>
                <a:tab pos="3385787" algn="l"/>
                <a:tab pos="3842940" algn="l"/>
                <a:tab pos="4300092" algn="l"/>
                <a:tab pos="4757245" algn="l"/>
                <a:tab pos="5214397" algn="l"/>
                <a:tab pos="5671550" algn="l"/>
                <a:tab pos="6128702" algn="l"/>
                <a:tab pos="6585856" algn="l"/>
                <a:tab pos="7043008" algn="l"/>
                <a:tab pos="7500161" algn="l"/>
                <a:tab pos="7957313" algn="l"/>
                <a:tab pos="8414465" algn="l"/>
                <a:tab pos="8871618" algn="l"/>
                <a:tab pos="9328770" algn="l"/>
                <a:tab pos="9785923" algn="l"/>
              </a:tabLst>
            </a:pPr>
            <a:r>
              <a:rPr lang="en-GB" sz="2400" dirty="0" smtClean="0">
                <a:latin typeface="Arial" charset="0"/>
                <a:cs typeface="Arial" charset="0"/>
              </a:rPr>
              <a:t> Roundtrip </a:t>
            </a:r>
            <a:r>
              <a:rPr lang="en-GB" sz="2400" dirty="0">
                <a:latin typeface="Arial" charset="0"/>
                <a:cs typeface="Arial" charset="0"/>
              </a:rPr>
              <a:t>Networks Corp.</a:t>
            </a:r>
          </a:p>
        </p:txBody>
      </p:sp>
      <p:pic>
        <p:nvPicPr>
          <p:cNvPr id="4" name="Picture 3" descr="RTNLogoGreyWe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4425" y="6950075"/>
            <a:ext cx="3886200" cy="609600"/>
          </a:xfrm>
          <a:prstGeom prst="rect">
            <a:avLst/>
          </a:prstGeom>
        </p:spPr>
      </p:pic>
      <p:pic>
        <p:nvPicPr>
          <p:cNvPr id="15364" name="Picture 4" descr="C:\Documents and Settings\carmas\Local Settings\Temporary Internet Files\Content.IE5\OTZRV6M0\MCj0356393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59312" y="655637"/>
            <a:ext cx="1600200" cy="1804987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idx="1"/>
          </p:nvPr>
        </p:nvSpPr>
        <p:spPr>
          <a:xfrm>
            <a:off x="1382712" y="1570037"/>
            <a:ext cx="6324599" cy="4983161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pPr marL="426994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400" dirty="0" smtClean="0">
                <a:latin typeface="Arial Narrow" charset="0"/>
              </a:rPr>
              <a:t>Un </a:t>
            </a:r>
            <a:r>
              <a:rPr lang="en-GB" sz="2400" dirty="0" err="1" smtClean="0">
                <a:latin typeface="Arial Narrow" charset="0"/>
              </a:rPr>
              <a:t>bloque</a:t>
            </a:r>
            <a:r>
              <a:rPr lang="en-GB" sz="2400" dirty="0" smtClean="0">
                <a:latin typeface="Arial Narrow" charset="0"/>
              </a:rPr>
              <a:t> de </a:t>
            </a:r>
            <a:r>
              <a:rPr lang="en-GB" sz="2400" dirty="0" err="1" smtClean="0">
                <a:latin typeface="Arial Narrow" charset="0"/>
              </a:rPr>
              <a:t>configuración</a:t>
            </a:r>
            <a:r>
              <a:rPr lang="en-GB" sz="2400" dirty="0" smtClean="0">
                <a:latin typeface="Arial Narrow" charset="0"/>
              </a:rPr>
              <a:t> de un </a:t>
            </a:r>
            <a:r>
              <a:rPr lang="en-GB" sz="2400" dirty="0" err="1" smtClean="0">
                <a:latin typeface="Arial Narrow" charset="0"/>
              </a:rPr>
              <a:t>servidor</a:t>
            </a:r>
            <a:r>
              <a:rPr lang="en-GB" sz="2400" dirty="0" smtClean="0">
                <a:latin typeface="Arial Narrow" charset="0"/>
              </a:rPr>
              <a:t> </a:t>
            </a:r>
            <a:r>
              <a:rPr lang="en-GB" sz="2400" dirty="0" err="1" smtClean="0">
                <a:latin typeface="Arial Narrow" charset="0"/>
              </a:rPr>
              <a:t>cliente</a:t>
            </a:r>
            <a:endParaRPr lang="en-GB" sz="2400" dirty="0" smtClean="0">
              <a:latin typeface="Arial Narrow" charset="0"/>
            </a:endParaRPr>
          </a:p>
          <a:p>
            <a:pPr marL="426994" indent="-322230">
              <a:spcBef>
                <a:spcPts val="0"/>
              </a:spcBef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800" dirty="0" err="1" smtClean="0">
                <a:latin typeface="Arial Narrow" charset="0"/>
              </a:rPr>
              <a:t>Puede</a:t>
            </a:r>
            <a:r>
              <a:rPr lang="en-GB" sz="1800" dirty="0" smtClean="0">
                <a:latin typeface="Arial Narrow" charset="0"/>
              </a:rPr>
              <a:t> </a:t>
            </a:r>
            <a:r>
              <a:rPr lang="en-GB" sz="1800" dirty="0" err="1" smtClean="0">
                <a:latin typeface="Arial Narrow" charset="0"/>
              </a:rPr>
              <a:t>contener</a:t>
            </a:r>
            <a:r>
              <a:rPr lang="en-GB" sz="1800" dirty="0" smtClean="0">
                <a:latin typeface="Arial Narrow" charset="0"/>
              </a:rPr>
              <a:t> </a:t>
            </a:r>
            <a:r>
              <a:rPr lang="en-GB" sz="1800" dirty="0" err="1" smtClean="0">
                <a:latin typeface="Arial Narrow" charset="0"/>
              </a:rPr>
              <a:t>clases</a:t>
            </a:r>
            <a:r>
              <a:rPr lang="en-GB" sz="1800" dirty="0" smtClean="0">
                <a:latin typeface="Arial Narrow" charset="0"/>
              </a:rPr>
              <a:t>, </a:t>
            </a:r>
            <a:r>
              <a:rPr lang="en-GB" sz="1800" dirty="0" err="1" smtClean="0">
                <a:latin typeface="Arial Narrow" charset="0"/>
              </a:rPr>
              <a:t>tipos</a:t>
            </a:r>
            <a:endParaRPr lang="en-GB" sz="1800" dirty="0" smtClean="0">
              <a:latin typeface="Arial Narrow" charset="0"/>
            </a:endParaRPr>
          </a:p>
          <a:p>
            <a:pPr marL="426994" indent="-322230">
              <a:spcBef>
                <a:spcPts val="0"/>
              </a:spcBef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800" dirty="0" smtClean="0">
                <a:latin typeface="Arial Narrow" charset="0"/>
              </a:rPr>
              <a:t>Si </a:t>
            </a:r>
            <a:r>
              <a:rPr lang="en-GB" sz="1800" dirty="0" err="1" smtClean="0">
                <a:latin typeface="Arial Narrow" charset="0"/>
              </a:rPr>
              <a:t>existe</a:t>
            </a:r>
            <a:r>
              <a:rPr lang="en-GB" sz="1800" dirty="0" smtClean="0">
                <a:latin typeface="Arial Narrow" charset="0"/>
              </a:rPr>
              <a:t> un </a:t>
            </a:r>
            <a:r>
              <a:rPr lang="en-GB" sz="1800" dirty="0" err="1" smtClean="0">
                <a:latin typeface="Arial Narrow" charset="0"/>
              </a:rPr>
              <a:t>nodo</a:t>
            </a:r>
            <a:r>
              <a:rPr lang="en-GB" sz="1800" dirty="0" smtClean="0">
                <a:latin typeface="Arial Narrow" charset="0"/>
              </a:rPr>
              <a:t> “default”, se </a:t>
            </a:r>
            <a:r>
              <a:rPr lang="en-GB" sz="1800" dirty="0" err="1" smtClean="0">
                <a:latin typeface="Arial Narrow" charset="0"/>
              </a:rPr>
              <a:t>aplica</a:t>
            </a:r>
            <a:r>
              <a:rPr lang="en-GB" sz="1800" dirty="0" smtClean="0">
                <a:latin typeface="Arial Narrow" charset="0"/>
              </a:rPr>
              <a:t> a </a:t>
            </a:r>
            <a:r>
              <a:rPr lang="en-GB" sz="1800" dirty="0" err="1" smtClean="0">
                <a:latin typeface="Arial Narrow" charset="0"/>
              </a:rPr>
              <a:t>todos</a:t>
            </a:r>
            <a:r>
              <a:rPr lang="en-GB" sz="1800" dirty="0" smtClean="0">
                <a:latin typeface="Arial Narrow" charset="0"/>
              </a:rPr>
              <a:t> los </a:t>
            </a:r>
            <a:r>
              <a:rPr lang="en-GB" sz="1800" dirty="0" err="1" smtClean="0">
                <a:latin typeface="Arial Narrow" charset="0"/>
              </a:rPr>
              <a:t>clientes</a:t>
            </a:r>
            <a:r>
              <a:rPr lang="en-GB" sz="1800" dirty="0" smtClean="0">
                <a:latin typeface="Arial Narrow" charset="0"/>
              </a:rPr>
              <a:t> </a:t>
            </a:r>
            <a:r>
              <a:rPr lang="en-GB" sz="1800" dirty="0" err="1" smtClean="0">
                <a:latin typeface="Arial Narrow" charset="0"/>
              </a:rPr>
              <a:t>conocidos</a:t>
            </a:r>
            <a:r>
              <a:rPr lang="en-GB" sz="1800" dirty="0" smtClean="0">
                <a:latin typeface="Arial Narrow" charset="0"/>
              </a:rPr>
              <a:t> </a:t>
            </a:r>
            <a:r>
              <a:rPr lang="en-GB" sz="1800" dirty="0" err="1" smtClean="0">
                <a:latin typeface="Arial Narrow" charset="0"/>
              </a:rPr>
              <a:t>que</a:t>
            </a:r>
            <a:r>
              <a:rPr lang="en-GB" sz="1800" dirty="0" smtClean="0">
                <a:latin typeface="Arial Narrow" charset="0"/>
              </a:rPr>
              <a:t> no </a:t>
            </a:r>
            <a:r>
              <a:rPr lang="en-GB" sz="1800" dirty="0" err="1" smtClean="0">
                <a:latin typeface="Arial Narrow" charset="0"/>
              </a:rPr>
              <a:t>tienen</a:t>
            </a:r>
            <a:r>
              <a:rPr lang="en-GB" sz="1800" dirty="0" smtClean="0">
                <a:latin typeface="Arial Narrow" charset="0"/>
              </a:rPr>
              <a:t> </a:t>
            </a:r>
            <a:r>
              <a:rPr lang="en-GB" sz="1800" dirty="0" err="1" smtClean="0">
                <a:latin typeface="Arial Narrow" charset="0"/>
              </a:rPr>
              <a:t>una</a:t>
            </a:r>
            <a:r>
              <a:rPr lang="en-GB" sz="1800" dirty="0" smtClean="0">
                <a:latin typeface="Arial Narrow" charset="0"/>
              </a:rPr>
              <a:t> </a:t>
            </a:r>
            <a:r>
              <a:rPr lang="en-GB" sz="1800" dirty="0" err="1" smtClean="0">
                <a:latin typeface="Arial Narrow" charset="0"/>
              </a:rPr>
              <a:t>definición</a:t>
            </a:r>
            <a:r>
              <a:rPr lang="en-GB" sz="1800" dirty="0" smtClean="0">
                <a:latin typeface="Arial Narrow" charset="0"/>
              </a:rPr>
              <a:t> </a:t>
            </a:r>
            <a:r>
              <a:rPr lang="en-GB" sz="1800" dirty="0" err="1" smtClean="0">
                <a:latin typeface="Arial Narrow" charset="0"/>
              </a:rPr>
              <a:t>específica</a:t>
            </a:r>
            <a:endParaRPr lang="en-GB" sz="1800" dirty="0" smtClean="0">
              <a:latin typeface="Arial Narrow" charset="0"/>
            </a:endParaRPr>
          </a:p>
          <a:p>
            <a:pPr marL="426994" indent="-322230">
              <a:spcBef>
                <a:spcPts val="0"/>
              </a:spcBef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endParaRPr lang="en-GB" sz="1800" dirty="0" smtClean="0">
              <a:latin typeface="Arial Narrow" charset="0"/>
            </a:endParaRPr>
          </a:p>
          <a:p>
            <a:pPr marL="426994" indent="-322230">
              <a:spcBef>
                <a:spcPts val="0"/>
              </a:spcBef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800" dirty="0" smtClean="0">
                <a:latin typeface="Arial Narrow" charset="0"/>
              </a:rPr>
              <a:t>node “otter.roundtripnetworks.com” {</a:t>
            </a:r>
          </a:p>
          <a:p>
            <a:pPr marL="971284" lvl="2" indent="-322230">
              <a:spcBef>
                <a:spcPts val="0"/>
              </a:spcBef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600" dirty="0" smtClean="0">
                <a:latin typeface="Arial Narrow" charset="0"/>
              </a:rPr>
              <a:t>include </a:t>
            </a:r>
            <a:r>
              <a:rPr lang="en-GB" sz="1600" dirty="0" err="1" smtClean="0">
                <a:latin typeface="Arial Narrow" charset="0"/>
              </a:rPr>
              <a:t>sudo_clase</a:t>
            </a:r>
            <a:endParaRPr lang="en-GB" sz="1600" dirty="0" smtClean="0">
              <a:latin typeface="Arial Narrow" charset="0"/>
            </a:endParaRPr>
          </a:p>
          <a:p>
            <a:pPr marL="971284" lvl="2" indent="-322230">
              <a:spcBef>
                <a:spcPts val="0"/>
              </a:spcBef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600" dirty="0" smtClean="0">
                <a:latin typeface="Arial Narrow" charset="0"/>
              </a:rPr>
              <a:t>include </a:t>
            </a:r>
            <a:r>
              <a:rPr lang="en-GB" sz="1600" dirty="0" err="1" smtClean="0">
                <a:latin typeface="Arial Narrow" charset="0"/>
              </a:rPr>
              <a:t>unix_users</a:t>
            </a:r>
            <a:endParaRPr lang="en-GB" sz="1600" dirty="0" smtClean="0">
              <a:latin typeface="Arial Narrow" charset="0"/>
            </a:endParaRPr>
          </a:p>
          <a:p>
            <a:pPr marL="971284" lvl="2" indent="-322230">
              <a:spcBef>
                <a:spcPts val="0"/>
              </a:spcBef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600" dirty="0" smtClean="0">
                <a:latin typeface="Arial Narrow" charset="0"/>
              </a:rPr>
              <a:t>include </a:t>
            </a:r>
            <a:r>
              <a:rPr lang="en-GB" sz="1600" dirty="0" err="1" smtClean="0">
                <a:latin typeface="Arial Narrow" charset="0"/>
              </a:rPr>
              <a:t>apache_clase</a:t>
            </a:r>
            <a:endParaRPr lang="en-GB" sz="1600" dirty="0" smtClean="0">
              <a:latin typeface="Arial Narrow" charset="0"/>
            </a:endParaRPr>
          </a:p>
          <a:p>
            <a:pPr marL="426994" indent="-322230">
              <a:spcBef>
                <a:spcPts val="0"/>
              </a:spcBef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300" dirty="0" smtClean="0">
                <a:latin typeface="Arial Narrow" charset="0"/>
              </a:rPr>
              <a:t> }</a:t>
            </a:r>
          </a:p>
          <a:p>
            <a:pPr marL="426994" indent="-322230">
              <a:spcBef>
                <a:spcPts val="0"/>
              </a:spcBef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endParaRPr lang="en-GB" sz="2300" dirty="0" smtClean="0">
              <a:latin typeface="Arial Narrow" charset="0"/>
            </a:endParaRPr>
          </a:p>
          <a:p>
            <a:pPr marL="426994" indent="-322230">
              <a:spcBef>
                <a:spcPts val="0"/>
              </a:spcBef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800" dirty="0" smtClean="0">
                <a:latin typeface="Arial Narrow" charset="0"/>
              </a:rPr>
              <a:t>node “default” {</a:t>
            </a:r>
          </a:p>
          <a:p>
            <a:pPr marL="971284" lvl="2" indent="-322230">
              <a:spcBef>
                <a:spcPts val="0"/>
              </a:spcBef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600" dirty="0" smtClean="0">
                <a:latin typeface="Arial Narrow" charset="0"/>
              </a:rPr>
              <a:t>include </a:t>
            </a:r>
            <a:r>
              <a:rPr lang="en-GB" sz="1600" dirty="0" err="1" smtClean="0">
                <a:latin typeface="Arial Narrow" charset="0"/>
              </a:rPr>
              <a:t>sudo_clase</a:t>
            </a:r>
            <a:endParaRPr lang="en-GB" sz="1600" dirty="0" smtClean="0">
              <a:latin typeface="Arial Narrow" charset="0"/>
            </a:endParaRPr>
          </a:p>
          <a:p>
            <a:pPr marL="971284" lvl="2" indent="-322230">
              <a:spcBef>
                <a:spcPts val="0"/>
              </a:spcBef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600" dirty="0" smtClean="0">
                <a:latin typeface="Arial Narrow" charset="0"/>
              </a:rPr>
              <a:t>include </a:t>
            </a:r>
            <a:r>
              <a:rPr lang="en-GB" sz="1600" dirty="0" err="1" smtClean="0">
                <a:latin typeface="Arial Narrow" charset="0"/>
              </a:rPr>
              <a:t>unix_users</a:t>
            </a:r>
            <a:endParaRPr lang="en-GB" sz="1600" dirty="0" smtClean="0">
              <a:latin typeface="Arial Narrow" charset="0"/>
            </a:endParaRPr>
          </a:p>
          <a:p>
            <a:pPr marL="426994" indent="-322230">
              <a:spcBef>
                <a:spcPts val="0"/>
              </a:spcBef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3000" dirty="0" smtClean="0">
                <a:latin typeface="Arial Narrow" charset="0"/>
              </a:rPr>
              <a:t>}</a:t>
            </a:r>
          </a:p>
          <a:p>
            <a:pPr marL="426994" indent="-322230">
              <a:spcBef>
                <a:spcPts val="0"/>
              </a:spcBef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endParaRPr lang="en-GB" sz="2300" dirty="0" smtClean="0">
              <a:latin typeface="Arial Narrow" charset="0"/>
            </a:endParaRP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7" y="301625"/>
            <a:ext cx="9072563" cy="1116012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Nodos</a:t>
            </a:r>
            <a:endParaRPr lang="en-GB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5604" name="Text Box 3"/>
          <p:cNvSpPr txBox="1">
            <a:spLocks noChangeArrowheads="1"/>
          </p:cNvSpPr>
          <p:nvPr/>
        </p:nvSpPr>
        <p:spPr bwMode="auto">
          <a:xfrm>
            <a:off x="914400" y="5943600"/>
            <a:ext cx="8001000" cy="376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endParaRPr lang="en-US"/>
          </a:p>
        </p:txBody>
      </p:sp>
      <p:pic>
        <p:nvPicPr>
          <p:cNvPr id="5" name="Picture 4" descr="C:\Documents and Settings\carmas\Local Settings\Temporary Internet Files\Content.IE5\OTZRV6M0\MCj0356393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07312" y="198437"/>
            <a:ext cx="1600200" cy="1804987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7" y="301625"/>
            <a:ext cx="9072563" cy="111601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OK, </a:t>
            </a:r>
            <a:r>
              <a:rPr lang="en-GB" sz="3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configuremos</a:t>
            </a:r>
            <a:r>
              <a:rPr lang="en-GB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con </a:t>
            </a:r>
            <a:r>
              <a:rPr lang="en-GB" sz="3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definiciones</a:t>
            </a:r>
            <a:r>
              <a:rPr lang="en-GB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...</a:t>
            </a:r>
          </a:p>
        </p:txBody>
      </p:sp>
      <p:sp>
        <p:nvSpPr>
          <p:cNvPr id="25604" name="Text Box 3"/>
          <p:cNvSpPr txBox="1">
            <a:spLocks noChangeArrowheads="1"/>
          </p:cNvSpPr>
          <p:nvPr/>
        </p:nvSpPr>
        <p:spPr bwMode="auto">
          <a:xfrm>
            <a:off x="914400" y="5943600"/>
            <a:ext cx="8001000" cy="376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endParaRPr lang="en-US"/>
          </a:p>
        </p:txBody>
      </p:sp>
      <p:pic>
        <p:nvPicPr>
          <p:cNvPr id="5" name="Picture 4" descr="C:\Documents and Settings\carmas\Local Settings\Temporary Internet Files\Content.IE5\OTZRV6M0\MCj0356393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5912" y="1112837"/>
            <a:ext cx="1600200" cy="1804987"/>
          </a:xfrm>
          <a:prstGeom prst="rect">
            <a:avLst/>
          </a:prstGeom>
          <a:noFill/>
        </p:spPr>
      </p:pic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239712" y="1156345"/>
            <a:ext cx="2971800" cy="3230884"/>
          </a:xfrm>
          <a:prstGeom prst="rect">
            <a:avLst/>
          </a:prstGeom>
          <a:solidFill>
            <a:srgbClr val="E6E6E6"/>
          </a:solidFill>
          <a:ln w="9525">
            <a:noFill/>
            <a:round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100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defintions</a:t>
            </a: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/</a:t>
            </a:r>
            <a:r>
              <a:rPr lang="en-GB" sz="1100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account.pp</a:t>
            </a: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: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define </a:t>
            </a:r>
            <a:r>
              <a:rPr lang="en-GB" sz="10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account</a:t>
            </a: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(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$</a:t>
            </a:r>
            <a:r>
              <a:rPr lang="en-GB" sz="10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uid</a:t>
            </a: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$</a:t>
            </a:r>
            <a:r>
              <a:rPr lang="en-GB" sz="10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gid</a:t>
            </a: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$groups,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$comment = "User $name",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$home = "/home/$name",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$shell = "/bin/bash",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$ensure = present ) 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{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    user { $name: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      </a:t>
            </a:r>
            <a:r>
              <a:rPr lang="en-GB" sz="10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uid</a:t>
            </a: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=&gt; $</a:t>
            </a:r>
            <a:r>
              <a:rPr lang="en-GB" sz="10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uid</a:t>
            </a: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      </a:t>
            </a:r>
            <a:r>
              <a:rPr lang="en-GB" sz="10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gid</a:t>
            </a: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=&gt; $</a:t>
            </a:r>
            <a:r>
              <a:rPr lang="en-GB" sz="10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gid</a:t>
            </a: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      password =&gt; '*',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      groups =&gt; $groups,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      comment =&gt; $comment,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      home =&gt; $home,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      shell =&gt; $shell,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      </a:t>
            </a:r>
            <a:r>
              <a:rPr lang="en-GB" sz="10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managehome</a:t>
            </a: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=&gt; true,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      ensure =&gt; $ensure,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   }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0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}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4354512" y="1112837"/>
            <a:ext cx="3352800" cy="1768946"/>
          </a:xfrm>
          <a:prstGeom prst="rect">
            <a:avLst/>
          </a:prstGeom>
          <a:solidFill>
            <a:srgbClr val="E6E6E6"/>
          </a:solidFill>
          <a:ln w="9525">
            <a:noFill/>
            <a:round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100" b="1" dirty="0">
                <a:solidFill>
                  <a:srgbClr val="000000"/>
                </a:solidFill>
                <a:latin typeface="Courier New" charset="0"/>
                <a:cs typeface="Arial" charset="0"/>
              </a:rPr>
              <a:t>u</a:t>
            </a: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sers/</a:t>
            </a:r>
            <a:r>
              <a:rPr lang="en-GB" sz="1100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carmas.pp</a:t>
            </a: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: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@account 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{ "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carmas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":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ensure =&gt; present,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uid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=&gt; 3011,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gid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=&gt; "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admins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",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groups =&gt; [ "root", "wheel" ],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comment =&gt; "Carlos 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Armas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",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home =&gt; "/home/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carmas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",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shell =&gt; "/bin/bash",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require =&gt; Group["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admins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"]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}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687512" y="1341437"/>
            <a:ext cx="25908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3821112" y="3475037"/>
            <a:ext cx="2590800" cy="964880"/>
          </a:xfrm>
          <a:prstGeom prst="rect">
            <a:avLst/>
          </a:prstGeom>
          <a:solidFill>
            <a:srgbClr val="E6E6E6"/>
          </a:solidFill>
          <a:ln w="9525">
            <a:noFill/>
            <a:round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100" b="1" dirty="0">
                <a:solidFill>
                  <a:srgbClr val="000000"/>
                </a:solidFill>
                <a:latin typeface="Courier New" charset="0"/>
                <a:cs typeface="Arial" charset="0"/>
              </a:rPr>
              <a:t>c</a:t>
            </a: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lasses/</a:t>
            </a:r>
            <a:r>
              <a:rPr lang="en-GB" sz="1100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unix_users.pp</a:t>
            </a: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: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class 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unix_users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::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admins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{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</a:t>
            </a:r>
            <a:r>
              <a:rPr lang="en-US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realize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(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     </a:t>
            </a:r>
            <a:r>
              <a:rPr lang="en-US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Account["</a:t>
            </a:r>
            <a:r>
              <a:rPr lang="en-US" sz="1100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carmas</a:t>
            </a:r>
            <a:r>
              <a:rPr lang="en-US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"]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)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}</a:t>
            </a:r>
          </a:p>
        </p:txBody>
      </p:sp>
      <p:cxnSp>
        <p:nvCxnSpPr>
          <p:cNvPr id="12" name="Straight Arrow Connector 11"/>
          <p:cNvCxnSpPr>
            <a:stCxn id="8" idx="2"/>
            <a:endCxn id="11" idx="0"/>
          </p:cNvCxnSpPr>
          <p:nvPr/>
        </p:nvCxnSpPr>
        <p:spPr>
          <a:xfrm rot="5400000">
            <a:off x="5277085" y="2721210"/>
            <a:ext cx="593254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411912" y="3856037"/>
            <a:ext cx="5334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2"/>
          <p:cNvSpPr txBox="1">
            <a:spLocks noChangeArrowheads="1"/>
          </p:cNvSpPr>
          <p:nvPr/>
        </p:nvSpPr>
        <p:spPr bwMode="auto">
          <a:xfrm>
            <a:off x="6945312" y="3475037"/>
            <a:ext cx="2819400" cy="1286506"/>
          </a:xfrm>
          <a:prstGeom prst="rect">
            <a:avLst/>
          </a:prstGeom>
          <a:solidFill>
            <a:srgbClr val="E6E6E6"/>
          </a:solidFill>
          <a:ln w="9525">
            <a:noFill/>
            <a:round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classes/</a:t>
            </a:r>
            <a:r>
              <a:rPr lang="en-GB" sz="1100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baseclass.pp</a:t>
            </a: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: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class 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baseclass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{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include 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unix_users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::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admins</a:t>
            </a:r>
            <a:endParaRPr lang="en-US" sz="1100" dirty="0" smtClean="0">
              <a:solidFill>
                <a:srgbClr val="000000"/>
              </a:solidFill>
              <a:latin typeface="Courier New" charset="0"/>
              <a:cs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group { "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admins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":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  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gid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=&gt; 3000,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  ensure =&gt; present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}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}</a:t>
            </a:r>
          </a:p>
        </p:txBody>
      </p:sp>
      <p:cxnSp>
        <p:nvCxnSpPr>
          <p:cNvPr id="43" name="Straight Arrow Connector 42"/>
          <p:cNvCxnSpPr>
            <a:endCxn id="46" idx="0"/>
          </p:cNvCxnSpPr>
          <p:nvPr/>
        </p:nvCxnSpPr>
        <p:spPr>
          <a:xfrm>
            <a:off x="7859712" y="4770437"/>
            <a:ext cx="9525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 Box 2"/>
          <p:cNvSpPr txBox="1">
            <a:spLocks noChangeArrowheads="1"/>
          </p:cNvSpPr>
          <p:nvPr/>
        </p:nvSpPr>
        <p:spPr bwMode="auto">
          <a:xfrm>
            <a:off x="7859712" y="5532437"/>
            <a:ext cx="1905000" cy="804066"/>
          </a:xfrm>
          <a:prstGeom prst="rect">
            <a:avLst/>
          </a:prstGeom>
          <a:solidFill>
            <a:srgbClr val="E6E6E6"/>
          </a:solidFill>
          <a:ln w="9525">
            <a:noFill/>
            <a:round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100" b="1" dirty="0">
                <a:solidFill>
                  <a:srgbClr val="000000"/>
                </a:solidFill>
                <a:latin typeface="Courier New" charset="0"/>
                <a:cs typeface="Arial" charset="0"/>
              </a:rPr>
              <a:t>n</a:t>
            </a: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odes/</a:t>
            </a:r>
            <a:r>
              <a:rPr lang="en-GB" sz="1100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mailserver.pp</a:t>
            </a: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: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>
                <a:solidFill>
                  <a:srgbClr val="000000"/>
                </a:solidFill>
                <a:latin typeface="Courier New" charset="0"/>
                <a:cs typeface="Arial" charset="0"/>
              </a:rPr>
              <a:t>n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ode “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mailserver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”:  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{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include 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baseclass</a:t>
            </a:r>
            <a:endParaRPr lang="en-US" sz="1100" dirty="0" smtClean="0">
              <a:solidFill>
                <a:srgbClr val="000000"/>
              </a:solidFill>
              <a:latin typeface="Courier New" charset="0"/>
              <a:cs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}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rot="5400000">
            <a:off x="6831013" y="5418136"/>
            <a:ext cx="1676401" cy="3810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1230312" y="4999037"/>
            <a:ext cx="5032147" cy="6685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Un </a:t>
            </a:r>
            <a:r>
              <a:rPr lang="en-US" dirty="0" err="1" smtClean="0">
                <a:solidFill>
                  <a:schemeClr val="tx1"/>
                </a:solidFill>
              </a:rPr>
              <a:t>usuario</a:t>
            </a:r>
            <a:r>
              <a:rPr lang="en-US" dirty="0" smtClean="0">
                <a:solidFill>
                  <a:schemeClr val="tx1"/>
                </a:solidFill>
              </a:rPr>
              <a:t>/admin “</a:t>
            </a:r>
            <a:r>
              <a:rPr lang="en-US" dirty="0" err="1" smtClean="0">
                <a:solidFill>
                  <a:schemeClr val="tx1"/>
                </a:solidFill>
              </a:rPr>
              <a:t>carmas</a:t>
            </a:r>
            <a:r>
              <a:rPr lang="en-US" dirty="0" smtClean="0">
                <a:solidFill>
                  <a:schemeClr val="tx1"/>
                </a:solidFill>
              </a:rPr>
              <a:t>” en </a:t>
            </a:r>
            <a:r>
              <a:rPr lang="en-US" dirty="0" err="1" smtClean="0">
                <a:solidFill>
                  <a:schemeClr val="tx1"/>
                </a:solidFill>
              </a:rPr>
              <a:t>cada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servidor</a:t>
            </a:r>
            <a:r>
              <a:rPr lang="en-US" dirty="0" smtClean="0">
                <a:solidFill>
                  <a:schemeClr val="tx1"/>
                </a:solidFill>
              </a:rPr>
              <a:t>….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pueden</a:t>
            </a:r>
            <a:r>
              <a:rPr lang="en-US" dirty="0" smtClean="0">
                <a:solidFill>
                  <a:schemeClr val="tx1"/>
                </a:solidFill>
              </a:rPr>
              <a:t> ser 1000 </a:t>
            </a:r>
            <a:r>
              <a:rPr lang="en-US" dirty="0" err="1" smtClean="0">
                <a:solidFill>
                  <a:schemeClr val="tx1"/>
                </a:solidFill>
              </a:rPr>
              <a:t>servidores</a:t>
            </a:r>
            <a:r>
              <a:rPr lang="en-US" dirty="0" smtClean="0">
                <a:solidFill>
                  <a:schemeClr val="tx1"/>
                </a:solidFill>
              </a:rPr>
              <a:t>!)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6" name="Text Box 2"/>
          <p:cNvSpPr txBox="1">
            <a:spLocks noChangeArrowheads="1"/>
          </p:cNvSpPr>
          <p:nvPr/>
        </p:nvSpPr>
        <p:spPr bwMode="auto">
          <a:xfrm>
            <a:off x="6488112" y="6446837"/>
            <a:ext cx="1905000" cy="804066"/>
          </a:xfrm>
          <a:prstGeom prst="rect">
            <a:avLst/>
          </a:prstGeom>
          <a:solidFill>
            <a:srgbClr val="E6E6E6"/>
          </a:solidFill>
          <a:ln w="9525">
            <a:noFill/>
            <a:round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100" b="1" dirty="0">
                <a:solidFill>
                  <a:srgbClr val="000000"/>
                </a:solidFill>
                <a:latin typeface="Courier New" charset="0"/>
                <a:cs typeface="Arial" charset="0"/>
              </a:rPr>
              <a:t>n</a:t>
            </a: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odes/</a:t>
            </a:r>
            <a:r>
              <a:rPr lang="en-GB" sz="1100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mailserver.pp</a:t>
            </a: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: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>
                <a:solidFill>
                  <a:srgbClr val="000000"/>
                </a:solidFill>
                <a:latin typeface="Courier New" charset="0"/>
                <a:cs typeface="Arial" charset="0"/>
              </a:rPr>
              <a:t>n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ode “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mailserver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”:  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{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include 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baseclass</a:t>
            </a:r>
            <a:endParaRPr lang="en-US" sz="1100" dirty="0" smtClean="0">
              <a:solidFill>
                <a:srgbClr val="000000"/>
              </a:solidFill>
              <a:latin typeface="Courier New" charset="0"/>
              <a:cs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}</a:t>
            </a:r>
          </a:p>
        </p:txBody>
      </p:sp>
      <p:sp>
        <p:nvSpPr>
          <p:cNvPr id="67" name="Text Box 2"/>
          <p:cNvSpPr txBox="1">
            <a:spLocks noChangeArrowheads="1"/>
          </p:cNvSpPr>
          <p:nvPr/>
        </p:nvSpPr>
        <p:spPr bwMode="auto">
          <a:xfrm>
            <a:off x="5421312" y="5608637"/>
            <a:ext cx="1905000" cy="804066"/>
          </a:xfrm>
          <a:prstGeom prst="rect">
            <a:avLst/>
          </a:prstGeom>
          <a:solidFill>
            <a:srgbClr val="E6E6E6"/>
          </a:solidFill>
          <a:ln w="9525">
            <a:noFill/>
            <a:round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100" b="1" dirty="0">
                <a:solidFill>
                  <a:srgbClr val="000000"/>
                </a:solidFill>
                <a:latin typeface="Courier New" charset="0"/>
                <a:cs typeface="Arial" charset="0"/>
              </a:rPr>
              <a:t>n</a:t>
            </a: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odes/</a:t>
            </a:r>
            <a:r>
              <a:rPr lang="en-GB" sz="1100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default.pp</a:t>
            </a: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: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>
                <a:solidFill>
                  <a:srgbClr val="000000"/>
                </a:solidFill>
                <a:latin typeface="Courier New" charset="0"/>
                <a:cs typeface="Arial" charset="0"/>
              </a:rPr>
              <a:t>n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ode default:  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{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include 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baseclass</a:t>
            </a:r>
            <a:endParaRPr lang="en-US" sz="1100" dirty="0" smtClean="0">
              <a:solidFill>
                <a:srgbClr val="000000"/>
              </a:solidFill>
              <a:latin typeface="Courier New" charset="0"/>
              <a:cs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}</a:t>
            </a:r>
          </a:p>
        </p:txBody>
      </p:sp>
      <p:cxnSp>
        <p:nvCxnSpPr>
          <p:cNvPr id="68" name="Straight Arrow Connector 67"/>
          <p:cNvCxnSpPr>
            <a:endCxn id="67" idx="0"/>
          </p:cNvCxnSpPr>
          <p:nvPr/>
        </p:nvCxnSpPr>
        <p:spPr>
          <a:xfrm rot="10800000" flipV="1">
            <a:off x="6373812" y="4770437"/>
            <a:ext cx="14859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7" y="301625"/>
            <a:ext cx="9072563" cy="111601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 </a:t>
            </a:r>
            <a:r>
              <a:rPr lang="en-GB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definiciones</a:t>
            </a:r>
            <a:r>
              <a:rPr lang="en-GB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GB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adicionar</a:t>
            </a:r>
            <a:r>
              <a:rPr lang="en-GB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usuarios</a:t>
            </a:r>
            <a:r>
              <a:rPr lang="en-GB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es</a:t>
            </a:r>
            <a:r>
              <a:rPr lang="en-GB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fácil</a:t>
            </a:r>
            <a:r>
              <a:rPr lang="en-GB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...</a:t>
            </a:r>
          </a:p>
        </p:txBody>
      </p:sp>
      <p:sp>
        <p:nvSpPr>
          <p:cNvPr id="25604" name="Text Box 3"/>
          <p:cNvSpPr txBox="1">
            <a:spLocks noChangeArrowheads="1"/>
          </p:cNvSpPr>
          <p:nvPr/>
        </p:nvSpPr>
        <p:spPr bwMode="auto">
          <a:xfrm>
            <a:off x="914400" y="5943600"/>
            <a:ext cx="8001000" cy="376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endParaRPr lang="en-US"/>
          </a:p>
        </p:txBody>
      </p:sp>
      <p:pic>
        <p:nvPicPr>
          <p:cNvPr id="5" name="Picture 4" descr="C:\Documents and Settings\carmas\Local Settings\Temporary Internet Files\Content.IE5\OTZRV6M0\MCj0356393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5912" y="1112837"/>
            <a:ext cx="1600200" cy="1804987"/>
          </a:xfrm>
          <a:prstGeom prst="rect">
            <a:avLst/>
          </a:prstGeom>
          <a:noFill/>
        </p:spPr>
      </p:pic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544512" y="1112837"/>
            <a:ext cx="3352800" cy="1768946"/>
          </a:xfrm>
          <a:prstGeom prst="rect">
            <a:avLst/>
          </a:prstGeom>
          <a:solidFill>
            <a:srgbClr val="E6E6E6"/>
          </a:solidFill>
          <a:ln w="9525">
            <a:noFill/>
            <a:round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100" b="1" dirty="0">
                <a:solidFill>
                  <a:srgbClr val="000000"/>
                </a:solidFill>
                <a:latin typeface="Courier New" charset="0"/>
                <a:cs typeface="Arial" charset="0"/>
              </a:rPr>
              <a:t>u</a:t>
            </a: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sers/</a:t>
            </a:r>
            <a:r>
              <a:rPr lang="en-GB" sz="1100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carmas.pp</a:t>
            </a: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: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@account 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{ "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carmas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":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ensure =&gt; present,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uid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=&gt; 3011,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gid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=&gt; "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admins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",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groups =&gt; [ "root", "wheel" ],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comment =&gt; "Carlos 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Armas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",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home =&gt; "/home/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carmas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",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shell =&gt; "/bin/bash",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require =&gt; Group["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admins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"]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}</a:t>
            </a: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3821112" y="3475037"/>
            <a:ext cx="2590800" cy="1125693"/>
          </a:xfrm>
          <a:prstGeom prst="rect">
            <a:avLst/>
          </a:prstGeom>
          <a:solidFill>
            <a:srgbClr val="E6E6E6"/>
          </a:solidFill>
          <a:ln w="9525">
            <a:noFill/>
            <a:round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100" b="1" dirty="0">
                <a:solidFill>
                  <a:srgbClr val="000000"/>
                </a:solidFill>
                <a:latin typeface="Courier New" charset="0"/>
                <a:cs typeface="Arial" charset="0"/>
              </a:rPr>
              <a:t>c</a:t>
            </a: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lasses/</a:t>
            </a:r>
            <a:r>
              <a:rPr lang="en-GB" sz="1100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unix_users.pp</a:t>
            </a: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: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class 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unix_users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::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admins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{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</a:t>
            </a:r>
            <a:r>
              <a:rPr lang="en-US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realize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(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     </a:t>
            </a:r>
            <a:r>
              <a:rPr lang="en-US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Account["</a:t>
            </a:r>
            <a:r>
              <a:rPr lang="en-US" sz="1100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carmas</a:t>
            </a:r>
            <a:r>
              <a:rPr lang="en-US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"]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b="1" dirty="0">
                <a:solidFill>
                  <a:srgbClr val="000000"/>
                </a:solidFill>
                <a:latin typeface="Courier New" charset="0"/>
                <a:cs typeface="Arial" charset="0"/>
              </a:rPr>
              <a:t> </a:t>
            </a:r>
            <a:r>
              <a:rPr lang="en-US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    </a:t>
            </a:r>
            <a:r>
              <a:rPr lang="en-US" sz="1100" b="1" dirty="0" smtClean="0">
                <a:solidFill>
                  <a:schemeClr val="bg2">
                    <a:lumMod val="50000"/>
                  </a:schemeClr>
                </a:solidFill>
                <a:latin typeface="Courier New" charset="0"/>
                <a:cs typeface="Arial" charset="0"/>
              </a:rPr>
              <a:t>Account[“john"]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)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}</a:t>
            </a:r>
          </a:p>
        </p:txBody>
      </p:sp>
      <p:cxnSp>
        <p:nvCxnSpPr>
          <p:cNvPr id="12" name="Straight Arrow Connector 11"/>
          <p:cNvCxnSpPr>
            <a:stCxn id="8" idx="2"/>
          </p:cNvCxnSpPr>
          <p:nvPr/>
        </p:nvCxnSpPr>
        <p:spPr>
          <a:xfrm rot="16200000" flipH="1">
            <a:off x="2724385" y="2378310"/>
            <a:ext cx="593254" cy="16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411912" y="3856037"/>
            <a:ext cx="5334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2"/>
          <p:cNvSpPr txBox="1">
            <a:spLocks noChangeArrowheads="1"/>
          </p:cNvSpPr>
          <p:nvPr/>
        </p:nvSpPr>
        <p:spPr bwMode="auto">
          <a:xfrm>
            <a:off x="6945312" y="3475037"/>
            <a:ext cx="2819400" cy="1286506"/>
          </a:xfrm>
          <a:prstGeom prst="rect">
            <a:avLst/>
          </a:prstGeom>
          <a:solidFill>
            <a:srgbClr val="E6E6E6"/>
          </a:solidFill>
          <a:ln w="9525">
            <a:noFill/>
            <a:round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classes/</a:t>
            </a:r>
            <a:r>
              <a:rPr lang="en-GB" sz="1100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baseclass.pp</a:t>
            </a: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: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class 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baseclass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{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include 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unix_users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::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admins</a:t>
            </a:r>
            <a:endParaRPr lang="en-US" sz="1100" dirty="0" smtClean="0">
              <a:solidFill>
                <a:srgbClr val="000000"/>
              </a:solidFill>
              <a:latin typeface="Courier New" charset="0"/>
              <a:cs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group { "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admins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":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  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gid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=&gt; 3000,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  ensure =&gt; present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}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}</a:t>
            </a: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4354512" y="1112837"/>
            <a:ext cx="3352800" cy="17689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users/</a:t>
            </a:r>
            <a:r>
              <a:rPr lang="en-GB" sz="1100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john.pp</a:t>
            </a: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: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@account 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{ “john":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ensure =&gt; present,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uid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=&gt; 3012,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gid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=&gt; "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admins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",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groups =&gt; [ "root", "wheel" ],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comment =&gt; “Johnny Root",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home =&gt; "/home/john",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shell =&gt; "/bin/bash",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require =&gt; Group["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admins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"]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}</a:t>
            </a:r>
          </a:p>
        </p:txBody>
      </p:sp>
      <p:cxnSp>
        <p:nvCxnSpPr>
          <p:cNvPr id="21" name="Straight Arrow Connector 20"/>
          <p:cNvCxnSpPr>
            <a:endCxn id="11" idx="0"/>
          </p:cNvCxnSpPr>
          <p:nvPr/>
        </p:nvCxnSpPr>
        <p:spPr>
          <a:xfrm rot="5400000">
            <a:off x="5002212" y="3055937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92112" y="4922837"/>
            <a:ext cx="4419600" cy="956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Ahora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adicionamos</a:t>
            </a:r>
            <a:r>
              <a:rPr lang="en-US" dirty="0" smtClean="0">
                <a:solidFill>
                  <a:schemeClr val="tx1"/>
                </a:solidFill>
              </a:rPr>
              <a:t> “john” en </a:t>
            </a:r>
            <a:r>
              <a:rPr lang="en-US" dirty="0" err="1" smtClean="0">
                <a:solidFill>
                  <a:schemeClr val="tx1"/>
                </a:solidFill>
              </a:rPr>
              <a:t>cada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servidor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dirty="0" err="1" smtClean="0">
                <a:solidFill>
                  <a:schemeClr val="tx1"/>
                </a:solidFill>
              </a:rPr>
              <a:t>pueden</a:t>
            </a:r>
            <a:r>
              <a:rPr lang="en-US" dirty="0" smtClean="0">
                <a:solidFill>
                  <a:schemeClr val="tx1"/>
                </a:solidFill>
              </a:rPr>
              <a:t> ser 1000 </a:t>
            </a:r>
            <a:r>
              <a:rPr lang="en-US" dirty="0" err="1" smtClean="0">
                <a:solidFill>
                  <a:schemeClr val="tx1"/>
                </a:solidFill>
              </a:rPr>
              <a:t>servidores</a:t>
            </a:r>
            <a:r>
              <a:rPr lang="en-US" dirty="0" smtClean="0">
                <a:solidFill>
                  <a:schemeClr val="tx1"/>
                </a:solidFill>
              </a:rPr>
              <a:t>!) con solo un </a:t>
            </a:r>
            <a:r>
              <a:rPr lang="en-US" dirty="0" err="1" smtClean="0">
                <a:solidFill>
                  <a:schemeClr val="tx1"/>
                </a:solidFill>
              </a:rPr>
              <a:t>cambio</a:t>
            </a:r>
            <a:r>
              <a:rPr lang="en-US" dirty="0" smtClean="0">
                <a:solidFill>
                  <a:schemeClr val="tx1"/>
                </a:solidFill>
              </a:rPr>
              <a:t> en 2 files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6" name="Straight Arrow Connector 25"/>
          <p:cNvCxnSpPr>
            <a:endCxn id="27" idx="0"/>
          </p:cNvCxnSpPr>
          <p:nvPr/>
        </p:nvCxnSpPr>
        <p:spPr>
          <a:xfrm>
            <a:off x="7859712" y="4770437"/>
            <a:ext cx="9525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Box 2"/>
          <p:cNvSpPr txBox="1">
            <a:spLocks noChangeArrowheads="1"/>
          </p:cNvSpPr>
          <p:nvPr/>
        </p:nvSpPr>
        <p:spPr bwMode="auto">
          <a:xfrm>
            <a:off x="7859712" y="5532437"/>
            <a:ext cx="1905000" cy="804066"/>
          </a:xfrm>
          <a:prstGeom prst="rect">
            <a:avLst/>
          </a:prstGeom>
          <a:solidFill>
            <a:srgbClr val="E6E6E6"/>
          </a:solidFill>
          <a:ln w="9525">
            <a:noFill/>
            <a:round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100" b="1" dirty="0">
                <a:solidFill>
                  <a:srgbClr val="000000"/>
                </a:solidFill>
                <a:latin typeface="Courier New" charset="0"/>
                <a:cs typeface="Arial" charset="0"/>
              </a:rPr>
              <a:t>n</a:t>
            </a: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odes/</a:t>
            </a:r>
            <a:r>
              <a:rPr lang="en-GB" sz="1100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mailserver.pp</a:t>
            </a: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: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>
                <a:solidFill>
                  <a:srgbClr val="000000"/>
                </a:solidFill>
                <a:latin typeface="Courier New" charset="0"/>
                <a:cs typeface="Arial" charset="0"/>
              </a:rPr>
              <a:t>n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ode “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mailserver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”:  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{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include 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baseclass</a:t>
            </a:r>
            <a:endParaRPr lang="en-US" sz="1100" dirty="0" smtClean="0">
              <a:solidFill>
                <a:srgbClr val="000000"/>
              </a:solidFill>
              <a:latin typeface="Courier New" charset="0"/>
              <a:cs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}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rot="5400000">
            <a:off x="6831013" y="5418136"/>
            <a:ext cx="1676401" cy="3810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Box 2"/>
          <p:cNvSpPr txBox="1">
            <a:spLocks noChangeArrowheads="1"/>
          </p:cNvSpPr>
          <p:nvPr/>
        </p:nvSpPr>
        <p:spPr bwMode="auto">
          <a:xfrm>
            <a:off x="6488112" y="6446837"/>
            <a:ext cx="1905000" cy="804066"/>
          </a:xfrm>
          <a:prstGeom prst="rect">
            <a:avLst/>
          </a:prstGeom>
          <a:solidFill>
            <a:srgbClr val="E6E6E6"/>
          </a:solidFill>
          <a:ln w="9525">
            <a:noFill/>
            <a:round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100" b="1" dirty="0">
                <a:solidFill>
                  <a:srgbClr val="000000"/>
                </a:solidFill>
                <a:latin typeface="Courier New" charset="0"/>
                <a:cs typeface="Arial" charset="0"/>
              </a:rPr>
              <a:t>n</a:t>
            </a: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odes/</a:t>
            </a:r>
            <a:r>
              <a:rPr lang="en-GB" sz="1100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mailserver.pp</a:t>
            </a: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: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>
                <a:solidFill>
                  <a:srgbClr val="000000"/>
                </a:solidFill>
                <a:latin typeface="Courier New" charset="0"/>
                <a:cs typeface="Arial" charset="0"/>
              </a:rPr>
              <a:t>n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ode “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mailserver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”:  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{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include 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baseclass</a:t>
            </a:r>
            <a:endParaRPr lang="en-US" sz="1100" dirty="0" smtClean="0">
              <a:solidFill>
                <a:srgbClr val="000000"/>
              </a:solidFill>
              <a:latin typeface="Courier New" charset="0"/>
              <a:cs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}</a:t>
            </a:r>
          </a:p>
        </p:txBody>
      </p:sp>
      <p:sp>
        <p:nvSpPr>
          <p:cNvPr id="30" name="Text Box 2"/>
          <p:cNvSpPr txBox="1">
            <a:spLocks noChangeArrowheads="1"/>
          </p:cNvSpPr>
          <p:nvPr/>
        </p:nvSpPr>
        <p:spPr bwMode="auto">
          <a:xfrm>
            <a:off x="5421312" y="5608637"/>
            <a:ext cx="1905000" cy="804066"/>
          </a:xfrm>
          <a:prstGeom prst="rect">
            <a:avLst/>
          </a:prstGeom>
          <a:solidFill>
            <a:srgbClr val="E6E6E6"/>
          </a:solidFill>
          <a:ln w="9525">
            <a:noFill/>
            <a:round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100" b="1" dirty="0">
                <a:solidFill>
                  <a:srgbClr val="000000"/>
                </a:solidFill>
                <a:latin typeface="Courier New" charset="0"/>
                <a:cs typeface="Arial" charset="0"/>
              </a:rPr>
              <a:t>n</a:t>
            </a: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odes/</a:t>
            </a:r>
            <a:r>
              <a:rPr lang="en-GB" sz="1100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default.pp</a:t>
            </a:r>
            <a:r>
              <a:rPr lang="en-GB" sz="11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: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>
                <a:solidFill>
                  <a:srgbClr val="000000"/>
                </a:solidFill>
                <a:latin typeface="Courier New" charset="0"/>
                <a:cs typeface="Arial" charset="0"/>
              </a:rPr>
              <a:t>n</a:t>
            </a: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ode default:  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{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include </a:t>
            </a:r>
            <a:r>
              <a:rPr lang="en-US" sz="11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baseclass</a:t>
            </a:r>
            <a:endParaRPr lang="en-US" sz="1100" dirty="0" smtClean="0">
              <a:solidFill>
                <a:srgbClr val="000000"/>
              </a:solidFill>
              <a:latin typeface="Courier New" charset="0"/>
              <a:cs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sz="11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}</a:t>
            </a:r>
          </a:p>
        </p:txBody>
      </p:sp>
      <p:cxnSp>
        <p:nvCxnSpPr>
          <p:cNvPr id="31" name="Straight Arrow Connector 30"/>
          <p:cNvCxnSpPr>
            <a:endCxn id="30" idx="0"/>
          </p:cNvCxnSpPr>
          <p:nvPr/>
        </p:nvCxnSpPr>
        <p:spPr>
          <a:xfrm rot="10800000" flipV="1">
            <a:off x="6373812" y="4770437"/>
            <a:ext cx="14859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2220912" y="4237037"/>
            <a:ext cx="25908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 flipH="1" flipV="1">
            <a:off x="2144712" y="2865437"/>
            <a:ext cx="2209800" cy="2057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Oval Callout 48"/>
          <p:cNvSpPr/>
          <p:nvPr/>
        </p:nvSpPr>
        <p:spPr>
          <a:xfrm>
            <a:off x="2449512" y="3094037"/>
            <a:ext cx="5715000" cy="3429000"/>
          </a:xfrm>
          <a:prstGeom prst="wedgeEllipseCallout">
            <a:avLst>
              <a:gd name="adj1" fmla="val -49137"/>
              <a:gd name="adj2" fmla="val -4913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59" name="Oval Callout 58"/>
          <p:cNvSpPr/>
          <p:nvPr/>
        </p:nvSpPr>
        <p:spPr>
          <a:xfrm>
            <a:off x="4354512" y="3322637"/>
            <a:ext cx="1828800" cy="1981200"/>
          </a:xfrm>
          <a:prstGeom prst="wedgeEllipseCallout">
            <a:avLst>
              <a:gd name="adj1" fmla="val -26274"/>
              <a:gd name="adj2" fmla="val -75032"/>
            </a:avLst>
          </a:prstGeom>
          <a:solidFill>
            <a:srgbClr val="E9E9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57" name="Oval Callout 56"/>
          <p:cNvSpPr/>
          <p:nvPr/>
        </p:nvSpPr>
        <p:spPr>
          <a:xfrm>
            <a:off x="5802312" y="3246437"/>
            <a:ext cx="2209800" cy="3429000"/>
          </a:xfrm>
          <a:prstGeom prst="wedgeEllipseCallout">
            <a:avLst>
              <a:gd name="adj1" fmla="val -4341"/>
              <a:gd name="adj2" fmla="val -61233"/>
            </a:avLst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7" y="301625"/>
            <a:ext cx="9072563" cy="111601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Perspectiva</a:t>
            </a:r>
            <a:r>
              <a:rPr lang="en-GB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...</a:t>
            </a:r>
          </a:p>
        </p:txBody>
      </p:sp>
      <p:sp>
        <p:nvSpPr>
          <p:cNvPr id="25604" name="Text Box 3"/>
          <p:cNvSpPr txBox="1">
            <a:spLocks noChangeArrowheads="1"/>
          </p:cNvSpPr>
          <p:nvPr/>
        </p:nvSpPr>
        <p:spPr bwMode="auto">
          <a:xfrm>
            <a:off x="914400" y="5943600"/>
            <a:ext cx="8001000" cy="376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endParaRPr lang="en-US"/>
          </a:p>
        </p:txBody>
      </p:sp>
      <p:pic>
        <p:nvPicPr>
          <p:cNvPr id="5" name="Picture 4" descr="C:\Documents and Settings\carmas\Local Settings\Temporary Internet Files\Content.IE5\OTZRV6M0\MCj0356393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5912" y="1112837"/>
            <a:ext cx="1600200" cy="1804987"/>
          </a:xfrm>
          <a:prstGeom prst="rect">
            <a:avLst/>
          </a:prstGeom>
          <a:noFill/>
        </p:spPr>
      </p:pic>
      <p:sp>
        <p:nvSpPr>
          <p:cNvPr id="36" name="Can 35"/>
          <p:cNvSpPr/>
          <p:nvPr/>
        </p:nvSpPr>
        <p:spPr>
          <a:xfrm>
            <a:off x="2144712" y="1189037"/>
            <a:ext cx="1219200" cy="685800"/>
          </a:xfrm>
          <a:prstGeom prst="can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accent1">
                    <a:lumMod val="75000"/>
                  </a:schemeClr>
                </a:solidFill>
              </a:rPr>
              <a:t>Definiciones</a:t>
            </a:r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accent1">
                    <a:lumMod val="75000"/>
                  </a:schemeClr>
                </a:solidFill>
              </a:rPr>
              <a:t>comunes</a:t>
            </a:r>
            <a:endParaRPr lang="en-US" sz="11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8" name="Can 37"/>
          <p:cNvSpPr/>
          <p:nvPr/>
        </p:nvSpPr>
        <p:spPr>
          <a:xfrm>
            <a:off x="4049712" y="808037"/>
            <a:ext cx="1143000" cy="685800"/>
          </a:xfrm>
          <a:prstGeom prst="ca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Definiciones</a:t>
            </a:r>
            <a:r>
              <a:rPr lang="en-US" sz="1100" dirty="0" smtClean="0"/>
              <a:t> </a:t>
            </a:r>
            <a:r>
              <a:rPr lang="en-US" sz="1100" dirty="0" err="1" smtClean="0"/>
              <a:t>mySQL</a:t>
            </a:r>
            <a:endParaRPr lang="en-US" sz="1100" dirty="0"/>
          </a:p>
        </p:txBody>
      </p:sp>
      <p:sp>
        <p:nvSpPr>
          <p:cNvPr id="40" name="Can 39"/>
          <p:cNvSpPr/>
          <p:nvPr/>
        </p:nvSpPr>
        <p:spPr>
          <a:xfrm>
            <a:off x="3135312" y="5151437"/>
            <a:ext cx="685800" cy="381000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nodo8</a:t>
            </a:r>
            <a:endParaRPr lang="en-US" sz="1100" dirty="0"/>
          </a:p>
        </p:txBody>
      </p:sp>
      <p:sp>
        <p:nvSpPr>
          <p:cNvPr id="41" name="Can 40"/>
          <p:cNvSpPr/>
          <p:nvPr/>
        </p:nvSpPr>
        <p:spPr>
          <a:xfrm>
            <a:off x="4811712" y="3627437"/>
            <a:ext cx="685800" cy="381000"/>
          </a:xfrm>
          <a:prstGeom prst="ca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nodo6</a:t>
            </a:r>
          </a:p>
        </p:txBody>
      </p:sp>
      <p:sp>
        <p:nvSpPr>
          <p:cNvPr id="42" name="Can 41"/>
          <p:cNvSpPr/>
          <p:nvPr/>
        </p:nvSpPr>
        <p:spPr>
          <a:xfrm>
            <a:off x="4811712" y="4160837"/>
            <a:ext cx="685800" cy="381000"/>
          </a:xfrm>
          <a:prstGeom prst="ca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nodo5</a:t>
            </a:r>
          </a:p>
        </p:txBody>
      </p:sp>
      <p:sp>
        <p:nvSpPr>
          <p:cNvPr id="43" name="Can 42"/>
          <p:cNvSpPr/>
          <p:nvPr/>
        </p:nvSpPr>
        <p:spPr>
          <a:xfrm>
            <a:off x="6030912" y="4922837"/>
            <a:ext cx="685800" cy="3810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nodo3</a:t>
            </a:r>
            <a:endParaRPr lang="en-US" sz="1100" dirty="0"/>
          </a:p>
        </p:txBody>
      </p:sp>
      <p:sp>
        <p:nvSpPr>
          <p:cNvPr id="44" name="Can 43"/>
          <p:cNvSpPr/>
          <p:nvPr/>
        </p:nvSpPr>
        <p:spPr>
          <a:xfrm>
            <a:off x="6030912" y="4313237"/>
            <a:ext cx="685800" cy="3810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nodo1</a:t>
            </a:r>
            <a:endParaRPr lang="en-US" sz="1100" dirty="0"/>
          </a:p>
        </p:txBody>
      </p:sp>
      <p:sp>
        <p:nvSpPr>
          <p:cNvPr id="45" name="Can 44"/>
          <p:cNvSpPr/>
          <p:nvPr/>
        </p:nvSpPr>
        <p:spPr>
          <a:xfrm>
            <a:off x="7021512" y="4922837"/>
            <a:ext cx="685800" cy="3810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nodo4</a:t>
            </a:r>
            <a:endParaRPr lang="en-US" sz="1100" dirty="0"/>
          </a:p>
        </p:txBody>
      </p:sp>
      <p:sp>
        <p:nvSpPr>
          <p:cNvPr id="46" name="Can 45"/>
          <p:cNvSpPr/>
          <p:nvPr/>
        </p:nvSpPr>
        <p:spPr>
          <a:xfrm>
            <a:off x="7021512" y="4313237"/>
            <a:ext cx="685800" cy="3810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nodo2</a:t>
            </a:r>
            <a:endParaRPr lang="en-US" sz="1100" dirty="0"/>
          </a:p>
        </p:txBody>
      </p:sp>
      <p:sp>
        <p:nvSpPr>
          <p:cNvPr id="47" name="Can 46"/>
          <p:cNvSpPr/>
          <p:nvPr/>
        </p:nvSpPr>
        <p:spPr>
          <a:xfrm>
            <a:off x="3135312" y="4618037"/>
            <a:ext cx="685800" cy="381000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nodo7</a:t>
            </a:r>
            <a:endParaRPr lang="en-US" sz="1100" dirty="0"/>
          </a:p>
        </p:txBody>
      </p:sp>
      <p:sp>
        <p:nvSpPr>
          <p:cNvPr id="48" name="Can 47"/>
          <p:cNvSpPr/>
          <p:nvPr/>
        </p:nvSpPr>
        <p:spPr>
          <a:xfrm>
            <a:off x="1535112" y="2408237"/>
            <a:ext cx="1066800" cy="685800"/>
          </a:xfrm>
          <a:prstGeom prst="can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accent1">
                    <a:lumMod val="75000"/>
                  </a:schemeClr>
                </a:solidFill>
              </a:rPr>
              <a:t>Clases</a:t>
            </a:r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accent1">
                    <a:lumMod val="75000"/>
                  </a:schemeClr>
                </a:solidFill>
              </a:rPr>
              <a:t>comunes</a:t>
            </a:r>
            <a:endParaRPr lang="en-US" sz="11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51" name="Straight Arrow Connector 50"/>
          <p:cNvCxnSpPr>
            <a:stCxn id="36" idx="3"/>
            <a:endCxn id="48" idx="1"/>
          </p:cNvCxnSpPr>
          <p:nvPr/>
        </p:nvCxnSpPr>
        <p:spPr>
          <a:xfrm rot="5400000">
            <a:off x="2144712" y="1798637"/>
            <a:ext cx="5334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Can 53"/>
          <p:cNvSpPr/>
          <p:nvPr/>
        </p:nvSpPr>
        <p:spPr>
          <a:xfrm>
            <a:off x="6030912" y="884237"/>
            <a:ext cx="1066800" cy="685800"/>
          </a:xfrm>
          <a:prstGeom prst="can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bg1">
                    <a:lumMod val="95000"/>
                  </a:schemeClr>
                </a:solidFill>
              </a:rPr>
              <a:t>Definiciones</a:t>
            </a:r>
            <a:endParaRPr lang="en-US" sz="1100" dirty="0" smtClean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r>
              <a:rPr lang="en-US" sz="1100" dirty="0" smtClean="0">
                <a:solidFill>
                  <a:schemeClr val="bg1">
                    <a:lumMod val="95000"/>
                  </a:schemeClr>
                </a:solidFill>
              </a:rPr>
              <a:t>Apache</a:t>
            </a:r>
            <a:endParaRPr lang="en-US" sz="11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6" name="Can 55"/>
          <p:cNvSpPr/>
          <p:nvPr/>
        </p:nvSpPr>
        <p:spPr>
          <a:xfrm>
            <a:off x="6411912" y="2255837"/>
            <a:ext cx="762000" cy="533400"/>
          </a:xfrm>
          <a:prstGeom prst="can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bg1">
                    <a:lumMod val="95000"/>
                  </a:schemeClr>
                </a:solidFill>
              </a:rPr>
              <a:t>Clase</a:t>
            </a:r>
            <a:r>
              <a:rPr lang="en-US" sz="1100" dirty="0" smtClean="0">
                <a:solidFill>
                  <a:schemeClr val="bg1">
                    <a:lumMod val="95000"/>
                  </a:schemeClr>
                </a:solidFill>
              </a:rPr>
              <a:t> Apache</a:t>
            </a:r>
            <a:endParaRPr lang="en-US" sz="11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8" name="Can 57"/>
          <p:cNvSpPr/>
          <p:nvPr/>
        </p:nvSpPr>
        <p:spPr>
          <a:xfrm>
            <a:off x="3897312" y="2103437"/>
            <a:ext cx="1143000" cy="685800"/>
          </a:xfrm>
          <a:prstGeom prst="ca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Clase</a:t>
            </a:r>
            <a:endParaRPr lang="en-US" sz="1100" dirty="0" smtClean="0"/>
          </a:p>
          <a:p>
            <a:pPr algn="ctr"/>
            <a:r>
              <a:rPr lang="en-US" sz="1100" dirty="0" err="1" smtClean="0"/>
              <a:t>MySQL</a:t>
            </a:r>
            <a:endParaRPr lang="en-US" sz="1100" dirty="0"/>
          </a:p>
        </p:txBody>
      </p:sp>
      <p:cxnSp>
        <p:nvCxnSpPr>
          <p:cNvPr id="61" name="Straight Arrow Connector 60"/>
          <p:cNvCxnSpPr>
            <a:stCxn id="38" idx="3"/>
            <a:endCxn id="58" idx="1"/>
          </p:cNvCxnSpPr>
          <p:nvPr/>
        </p:nvCxnSpPr>
        <p:spPr>
          <a:xfrm rot="5400000">
            <a:off x="4240212" y="1722437"/>
            <a:ext cx="6096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4" idx="3"/>
            <a:endCxn id="56" idx="1"/>
          </p:cNvCxnSpPr>
          <p:nvPr/>
        </p:nvCxnSpPr>
        <p:spPr>
          <a:xfrm rot="16200000" flipH="1">
            <a:off x="6335712" y="1798637"/>
            <a:ext cx="685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idx="1"/>
          </p:nvPr>
        </p:nvSpPr>
        <p:spPr>
          <a:xfrm>
            <a:off x="544512" y="1874837"/>
            <a:ext cx="9072563" cy="3230561"/>
          </a:xfrm>
        </p:spPr>
        <p:txBody>
          <a:bodyPr>
            <a:noAutofit/>
          </a:bodyPr>
          <a:lstStyle/>
          <a:p>
            <a:pPr marL="426994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400" dirty="0" smtClean="0">
                <a:latin typeface="Arial Narrow" charset="0"/>
              </a:rPr>
              <a:t>La </a:t>
            </a:r>
            <a:r>
              <a:rPr lang="en-GB" sz="2400" dirty="0" err="1" smtClean="0">
                <a:latin typeface="Arial Narrow" charset="0"/>
              </a:rPr>
              <a:t>documentación</a:t>
            </a:r>
            <a:r>
              <a:rPr lang="en-GB" sz="2400" dirty="0" smtClean="0">
                <a:latin typeface="Arial Narrow" charset="0"/>
              </a:rPr>
              <a:t> </a:t>
            </a:r>
            <a:r>
              <a:rPr lang="en-GB" sz="2400" dirty="0" err="1" smtClean="0">
                <a:latin typeface="Arial Narrow" charset="0"/>
              </a:rPr>
              <a:t>es</a:t>
            </a:r>
            <a:r>
              <a:rPr lang="en-GB" sz="2400" dirty="0" smtClean="0">
                <a:latin typeface="Arial Narrow" charset="0"/>
              </a:rPr>
              <a:t> </a:t>
            </a:r>
            <a:r>
              <a:rPr lang="en-GB" sz="2400" dirty="0" err="1" smtClean="0">
                <a:latin typeface="Arial Narrow" charset="0"/>
              </a:rPr>
              <a:t>bastante</a:t>
            </a:r>
            <a:r>
              <a:rPr lang="en-GB" sz="2400" dirty="0" smtClean="0">
                <a:latin typeface="Arial Narrow" charset="0"/>
              </a:rPr>
              <a:t> informal</a:t>
            </a:r>
          </a:p>
          <a:p>
            <a:pPr marL="426994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400" dirty="0" err="1" smtClean="0">
                <a:latin typeface="Arial Narrow" charset="0"/>
              </a:rPr>
              <a:t>Comunidad</a:t>
            </a:r>
            <a:r>
              <a:rPr lang="en-GB" sz="2400" dirty="0" smtClean="0">
                <a:latin typeface="Arial Narrow" charset="0"/>
              </a:rPr>
              <a:t>  </a:t>
            </a:r>
            <a:r>
              <a:rPr lang="en-GB" sz="2400" dirty="0" err="1" smtClean="0">
                <a:latin typeface="Arial Narrow" charset="0"/>
              </a:rPr>
              <a:t>activa</a:t>
            </a:r>
            <a:r>
              <a:rPr lang="en-GB" sz="2400" dirty="0" smtClean="0">
                <a:latin typeface="Arial Narrow" charset="0"/>
              </a:rPr>
              <a:t>, </a:t>
            </a:r>
            <a:r>
              <a:rPr lang="en-GB" sz="2400" dirty="0" err="1" smtClean="0">
                <a:latin typeface="Arial Narrow" charset="0"/>
              </a:rPr>
              <a:t>muchos</a:t>
            </a:r>
            <a:r>
              <a:rPr lang="en-GB" sz="2400" dirty="0" smtClean="0">
                <a:latin typeface="Arial Narrow" charset="0"/>
              </a:rPr>
              <a:t> templates y </a:t>
            </a:r>
            <a:r>
              <a:rPr lang="en-GB" sz="2400" dirty="0" err="1" smtClean="0">
                <a:latin typeface="Arial Narrow" charset="0"/>
              </a:rPr>
              <a:t>configuraciones</a:t>
            </a:r>
            <a:r>
              <a:rPr lang="en-GB" sz="2400" dirty="0" smtClean="0">
                <a:latin typeface="Arial Narrow" charset="0"/>
              </a:rPr>
              <a:t> </a:t>
            </a:r>
            <a:r>
              <a:rPr lang="en-GB" sz="2400" dirty="0" err="1" smtClean="0">
                <a:latin typeface="Arial Narrow" charset="0"/>
              </a:rPr>
              <a:t>disponibles</a:t>
            </a:r>
            <a:r>
              <a:rPr lang="en-GB" sz="2400" dirty="0" smtClean="0">
                <a:latin typeface="Arial Narrow" charset="0"/>
              </a:rPr>
              <a:t>: </a:t>
            </a:r>
          </a:p>
          <a:p>
            <a:pPr marL="709218" lvl="1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900" dirty="0" smtClean="0">
                <a:latin typeface="Arial Narrow" charset="0"/>
                <a:hlinkClick r:id="rId3"/>
              </a:rPr>
              <a:t>http</a:t>
            </a:r>
            <a:r>
              <a:rPr lang="en-GB" sz="1900" dirty="0" smtClean="0">
                <a:latin typeface="Arial Narrow" charset="0"/>
                <a:hlinkClick r:id="rId3"/>
              </a:rPr>
              <a:t>://</a:t>
            </a:r>
            <a:r>
              <a:rPr lang="en-GB" sz="1900" dirty="0" smtClean="0">
                <a:latin typeface="Arial Narrow" charset="0"/>
                <a:hlinkClick r:id="rId3"/>
              </a:rPr>
              <a:t>reductivelabs.com/trac/puppet/wiki/ManagedByPuppet</a:t>
            </a:r>
            <a:endParaRPr lang="en-GB" sz="1900" dirty="0" smtClean="0">
              <a:latin typeface="Arial Narrow" charset="0"/>
            </a:endParaRPr>
          </a:p>
          <a:p>
            <a:pPr marL="709218" lvl="1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900" dirty="0" smtClean="0">
                <a:latin typeface="Arial Narrow" charset="0"/>
                <a:hlinkClick r:id="rId3"/>
              </a:rPr>
              <a:t>http://</a:t>
            </a:r>
            <a:r>
              <a:rPr lang="en-GB" sz="1900" dirty="0" smtClean="0">
                <a:latin typeface="Arial Narrow" charset="0"/>
                <a:hlinkClick r:id="rId3"/>
              </a:rPr>
              <a:t>reductivelabs.com/trac/puppet/wiki/Recipes</a:t>
            </a:r>
          </a:p>
          <a:p>
            <a:pPr marL="426994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endParaRPr lang="en-GB" sz="2400" dirty="0" smtClean="0">
              <a:latin typeface="Arial Narrow" charset="0"/>
            </a:endParaRPr>
          </a:p>
          <a:p>
            <a:pPr marL="426994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endParaRPr lang="en-GB" sz="2400" dirty="0" smtClean="0">
              <a:latin typeface="Arial Narrow" charset="0"/>
              <a:hlinkClick r:id="rId3"/>
            </a:endParaRP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7" y="301625"/>
            <a:ext cx="9072563" cy="1116012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Contribuciones</a:t>
            </a:r>
            <a:r>
              <a:rPr lang="en-GB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y </a:t>
            </a:r>
            <a:r>
              <a:rPr lang="en-GB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ayuda</a:t>
            </a:r>
            <a:endParaRPr lang="en-GB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5604" name="Text Box 3"/>
          <p:cNvSpPr txBox="1">
            <a:spLocks noChangeArrowheads="1"/>
          </p:cNvSpPr>
          <p:nvPr/>
        </p:nvSpPr>
        <p:spPr bwMode="auto">
          <a:xfrm>
            <a:off x="914400" y="5943600"/>
            <a:ext cx="8001000" cy="376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endParaRPr lang="en-US"/>
          </a:p>
        </p:txBody>
      </p:sp>
      <p:pic>
        <p:nvPicPr>
          <p:cNvPr id="5" name="Picture 4" descr="C:\Documents and Settings\carmas\Local Settings\Temporary Internet Files\Content.IE5\OTZRV6M0\MCj0356393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35912" y="198437"/>
            <a:ext cx="1600200" cy="1804987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2"/>
          <p:cNvSpPr>
            <a:spLocks noGrp="1" noChangeArrowheads="1"/>
          </p:cNvSpPr>
          <p:nvPr>
            <p:ph idx="1"/>
          </p:nvPr>
        </p:nvSpPr>
        <p:spPr>
          <a:xfrm>
            <a:off x="503237" y="1768476"/>
            <a:ext cx="9072563" cy="4989513"/>
          </a:xfrm>
        </p:spPr>
        <p:txBody>
          <a:bodyPr/>
          <a:lstStyle/>
          <a:p>
            <a:pPr marL="426994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endParaRPr lang="en-GB" sz="2400" dirty="0">
              <a:latin typeface="Arial Narrow" charset="0"/>
            </a:endParaRPr>
          </a:p>
          <a:p>
            <a:pPr marL="858749" lvl="1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400" i="1" dirty="0" smtClean="0">
                <a:latin typeface="Arial Narrow" charset="0"/>
              </a:rPr>
              <a:t>Puppet software</a:t>
            </a:r>
            <a:r>
              <a:rPr lang="en-GB" sz="2400" dirty="0" smtClean="0">
                <a:latin typeface="Arial Narrow" charset="0"/>
              </a:rPr>
              <a:t>: </a:t>
            </a:r>
            <a:r>
              <a:rPr lang="en-GB" sz="2400" dirty="0">
                <a:latin typeface="Arial Narrow" charset="0"/>
                <a:hlinkClick r:id="rId3"/>
              </a:rPr>
              <a:t>http://</a:t>
            </a:r>
            <a:r>
              <a:rPr lang="en-GB" sz="2400" dirty="0" smtClean="0">
                <a:latin typeface="Arial Narrow" charset="0"/>
                <a:hlinkClick r:id="rId3"/>
              </a:rPr>
              <a:t>reductivelabs.com/trac/puppet</a:t>
            </a:r>
            <a:endParaRPr lang="en-GB" sz="2400" dirty="0" smtClean="0">
              <a:latin typeface="Arial Narrow" charset="0"/>
            </a:endParaRPr>
          </a:p>
          <a:p>
            <a:pPr marL="858749" lvl="1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400" dirty="0" smtClean="0">
                <a:latin typeface="Arial Narrow" charset="0"/>
              </a:rPr>
              <a:t>Book: “Pulling Strings with Puppet” – James Turnbull</a:t>
            </a:r>
          </a:p>
          <a:p>
            <a:pPr marL="858749" lvl="1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400" dirty="0" smtClean="0">
                <a:latin typeface="Arial Narrow" charset="0"/>
              </a:rPr>
              <a:t>Some presentations: </a:t>
            </a:r>
            <a:r>
              <a:rPr lang="en-GB" sz="2400" dirty="0" smtClean="0">
                <a:latin typeface="Arial Narrow" charset="0"/>
                <a:hlinkClick r:id="rId3"/>
              </a:rPr>
              <a:t>http://reductivelabs.com/trac/puppet/wiki/PuppetPresentations </a:t>
            </a:r>
            <a:endParaRPr lang="en-GB" sz="2400" dirty="0">
              <a:latin typeface="Arial Narrow" charset="0"/>
              <a:hlinkClick r:id="rId3"/>
            </a:endParaRPr>
          </a:p>
        </p:txBody>
      </p:sp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7" y="301625"/>
            <a:ext cx="9072563" cy="126365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Referencias</a:t>
            </a:r>
            <a:endParaRPr lang="en-GB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idx="1"/>
          </p:nvPr>
        </p:nvSpPr>
        <p:spPr>
          <a:xfrm>
            <a:off x="503237" y="1768476"/>
            <a:ext cx="9072563" cy="4989513"/>
          </a:xfrm>
        </p:spPr>
        <p:txBody>
          <a:bodyPr>
            <a:normAutofit lnSpcReduction="10000"/>
          </a:bodyPr>
          <a:lstStyle/>
          <a:p>
            <a:pPr marL="426994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800" dirty="0" err="1" smtClean="0">
                <a:latin typeface="Arial Narrow" charset="0"/>
              </a:rPr>
              <a:t>Instalar</a:t>
            </a:r>
            <a:r>
              <a:rPr lang="en-GB" sz="2800" dirty="0" smtClean="0">
                <a:latin typeface="Arial Narrow" charset="0"/>
              </a:rPr>
              <a:t> y </a:t>
            </a:r>
            <a:r>
              <a:rPr lang="en-GB" sz="2800" dirty="0" err="1" smtClean="0">
                <a:latin typeface="Arial Narrow" charset="0"/>
              </a:rPr>
              <a:t>proveer</a:t>
            </a:r>
            <a:r>
              <a:rPr lang="en-GB" sz="2800" dirty="0" smtClean="0">
                <a:latin typeface="Arial Narrow" charset="0"/>
              </a:rPr>
              <a:t> </a:t>
            </a:r>
            <a:r>
              <a:rPr lang="en-GB" sz="2800" dirty="0" err="1" smtClean="0">
                <a:latin typeface="Arial Narrow" charset="0"/>
              </a:rPr>
              <a:t>sistemas</a:t>
            </a:r>
            <a:r>
              <a:rPr lang="en-GB" sz="2800" dirty="0" smtClean="0">
                <a:latin typeface="Arial Narrow" charset="0"/>
              </a:rPr>
              <a:t> </a:t>
            </a:r>
            <a:r>
              <a:rPr lang="en-GB" sz="2800" dirty="0" err="1" smtClean="0">
                <a:latin typeface="Arial Narrow" charset="0"/>
              </a:rPr>
              <a:t>rápido</a:t>
            </a:r>
            <a:r>
              <a:rPr lang="en-GB" sz="2800" dirty="0" smtClean="0">
                <a:latin typeface="Arial Narrow" charset="0"/>
              </a:rPr>
              <a:t>!</a:t>
            </a:r>
          </a:p>
          <a:p>
            <a:pPr marL="426994" lvl="1" indent="-322230">
              <a:spcBef>
                <a:spcPts val="441"/>
              </a:spcBef>
              <a:spcAft>
                <a:spcPts val="1425"/>
              </a:spcAft>
              <a:buClr>
                <a:srgbClr val="000000"/>
              </a:buClr>
              <a:buSzPct val="68000"/>
              <a:buFont typeface="Wingdings 3"/>
              <a:buChar char=""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800" dirty="0" err="1" smtClean="0">
                <a:latin typeface="Arial Narrow" charset="0"/>
              </a:rPr>
              <a:t>Eliminar</a:t>
            </a:r>
            <a:r>
              <a:rPr lang="en-GB" sz="2800" dirty="0" smtClean="0">
                <a:latin typeface="Arial Narrow" charset="0"/>
              </a:rPr>
              <a:t>  </a:t>
            </a:r>
            <a:r>
              <a:rPr lang="en-GB" sz="2800" dirty="0" err="1" smtClean="0">
                <a:latin typeface="Arial Narrow" charset="0"/>
              </a:rPr>
              <a:t>tareas</a:t>
            </a:r>
            <a:r>
              <a:rPr lang="en-GB" sz="2800" dirty="0" smtClean="0">
                <a:latin typeface="Arial Narrow" charset="0"/>
              </a:rPr>
              <a:t> </a:t>
            </a:r>
            <a:r>
              <a:rPr lang="en-GB" sz="2800" dirty="0" err="1" smtClean="0">
                <a:latin typeface="Arial Narrow" charset="0"/>
              </a:rPr>
              <a:t>repetitivas</a:t>
            </a:r>
            <a:endParaRPr lang="en-GB" sz="2800" dirty="0" smtClean="0">
              <a:latin typeface="Arial Narrow" charset="0"/>
            </a:endParaRPr>
          </a:p>
          <a:p>
            <a:pPr marL="426994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endParaRPr lang="en-GB" sz="2800" dirty="0" smtClean="0">
              <a:latin typeface="Arial Narrow" charset="0"/>
            </a:endParaRPr>
          </a:p>
          <a:p>
            <a:pPr marL="426994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endParaRPr lang="en-GB" sz="2800" dirty="0" smtClean="0">
              <a:latin typeface="Arial Narrow" charset="0"/>
            </a:endParaRPr>
          </a:p>
          <a:p>
            <a:pPr marL="426994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endParaRPr lang="en-GB" sz="2800" dirty="0" smtClean="0">
              <a:latin typeface="Arial Narrow" charset="0"/>
            </a:endParaRPr>
          </a:p>
          <a:p>
            <a:pPr marL="426994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800" dirty="0" smtClean="0">
                <a:latin typeface="Arial Narrow" charset="0"/>
              </a:rPr>
              <a:t>La </a:t>
            </a:r>
            <a:r>
              <a:rPr lang="en-GB" sz="2800" dirty="0" err="1" smtClean="0">
                <a:latin typeface="Arial Narrow" charset="0"/>
              </a:rPr>
              <a:t>configuración</a:t>
            </a:r>
            <a:r>
              <a:rPr lang="en-GB" sz="2800" dirty="0" smtClean="0">
                <a:latin typeface="Arial Narrow" charset="0"/>
              </a:rPr>
              <a:t> de los </a:t>
            </a:r>
            <a:r>
              <a:rPr lang="en-GB" sz="2800" dirty="0" err="1" smtClean="0">
                <a:latin typeface="Arial Narrow" charset="0"/>
              </a:rPr>
              <a:t>sistemas</a:t>
            </a:r>
            <a:r>
              <a:rPr lang="en-GB" sz="2800" dirty="0" smtClean="0">
                <a:latin typeface="Arial Narrow" charset="0"/>
              </a:rPr>
              <a:t> </a:t>
            </a:r>
            <a:r>
              <a:rPr lang="en-GB" sz="2800" dirty="0" err="1" smtClean="0">
                <a:latin typeface="Arial Narrow" charset="0"/>
              </a:rPr>
              <a:t>tiende</a:t>
            </a:r>
            <a:r>
              <a:rPr lang="en-GB" sz="2800" dirty="0" smtClean="0">
                <a:latin typeface="Arial Narrow" charset="0"/>
              </a:rPr>
              <a:t> a la </a:t>
            </a:r>
            <a:r>
              <a:rPr lang="en-GB" sz="2800" dirty="0" err="1" smtClean="0">
                <a:latin typeface="Arial Narrow" charset="0"/>
              </a:rPr>
              <a:t>divergencia</a:t>
            </a:r>
            <a:endParaRPr lang="en-GB" sz="2800" dirty="0" smtClean="0">
              <a:latin typeface="Arial Narrow" charset="0"/>
            </a:endParaRPr>
          </a:p>
          <a:p>
            <a:pPr marL="426994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800" dirty="0" smtClean="0">
                <a:latin typeface="Arial Narrow" charset="0"/>
              </a:rPr>
              <a:t>La </a:t>
            </a:r>
            <a:r>
              <a:rPr lang="en-GB" sz="2800" dirty="0" err="1" smtClean="0">
                <a:latin typeface="Arial Narrow" charset="0"/>
              </a:rPr>
              <a:t>complejidad</a:t>
            </a:r>
            <a:r>
              <a:rPr lang="en-GB" sz="2800" dirty="0" smtClean="0">
                <a:latin typeface="Arial Narrow" charset="0"/>
              </a:rPr>
              <a:t> de </a:t>
            </a:r>
            <a:r>
              <a:rPr lang="en-GB" sz="2800" dirty="0" err="1" smtClean="0">
                <a:latin typeface="Arial Narrow" charset="0"/>
              </a:rPr>
              <a:t>administracion</a:t>
            </a:r>
            <a:r>
              <a:rPr lang="en-GB" sz="2800" dirty="0" smtClean="0">
                <a:latin typeface="Arial Narrow" charset="0"/>
              </a:rPr>
              <a:t> </a:t>
            </a:r>
            <a:r>
              <a:rPr lang="en-GB" sz="2800" dirty="0" err="1" smtClean="0">
                <a:latin typeface="Arial Narrow" charset="0"/>
              </a:rPr>
              <a:t>aumenta</a:t>
            </a:r>
            <a:r>
              <a:rPr lang="en-GB" sz="2800" dirty="0" smtClean="0">
                <a:latin typeface="Arial Narrow" charset="0"/>
              </a:rPr>
              <a:t> </a:t>
            </a:r>
            <a:r>
              <a:rPr lang="en-GB" sz="2800" dirty="0" err="1" smtClean="0">
                <a:latin typeface="Arial Narrow" charset="0"/>
              </a:rPr>
              <a:t>exponencialemente</a:t>
            </a:r>
            <a:r>
              <a:rPr lang="en-GB" sz="2800" dirty="0" smtClean="0">
                <a:latin typeface="Arial Narrow" charset="0"/>
              </a:rPr>
              <a:t> a </a:t>
            </a:r>
            <a:r>
              <a:rPr lang="en-GB" sz="2800" dirty="0" err="1" smtClean="0">
                <a:latin typeface="Arial Narrow" charset="0"/>
              </a:rPr>
              <a:t>medida</a:t>
            </a:r>
            <a:r>
              <a:rPr lang="en-GB" sz="2800" dirty="0" smtClean="0">
                <a:latin typeface="Arial Narrow" charset="0"/>
              </a:rPr>
              <a:t> </a:t>
            </a:r>
            <a:r>
              <a:rPr lang="en-GB" sz="2800" dirty="0" err="1" smtClean="0">
                <a:latin typeface="Arial Narrow" charset="0"/>
              </a:rPr>
              <a:t>que</a:t>
            </a:r>
            <a:r>
              <a:rPr lang="en-GB" sz="2800" dirty="0" smtClean="0">
                <a:latin typeface="Arial Narrow" charset="0"/>
              </a:rPr>
              <a:t> </a:t>
            </a:r>
            <a:r>
              <a:rPr lang="en-GB" sz="2800" dirty="0" err="1" smtClean="0">
                <a:latin typeface="Arial Narrow" charset="0"/>
              </a:rPr>
              <a:t>crece</a:t>
            </a:r>
            <a:r>
              <a:rPr lang="en-GB" sz="2800" dirty="0" smtClean="0">
                <a:latin typeface="Arial Narrow" charset="0"/>
              </a:rPr>
              <a:t> el </a:t>
            </a:r>
            <a:r>
              <a:rPr lang="en-GB" sz="2800" dirty="0" err="1">
                <a:latin typeface="Arial Narrow" charset="0"/>
              </a:rPr>
              <a:t>número</a:t>
            </a:r>
            <a:r>
              <a:rPr lang="en-GB" sz="2800" dirty="0">
                <a:latin typeface="Arial Narrow" charset="0"/>
              </a:rPr>
              <a:t> de </a:t>
            </a:r>
            <a:r>
              <a:rPr lang="en-GB" sz="2800" dirty="0" err="1">
                <a:latin typeface="Arial Narrow" charset="0"/>
              </a:rPr>
              <a:t>sistemas</a:t>
            </a:r>
            <a:r>
              <a:rPr lang="en-GB" sz="2800" dirty="0">
                <a:latin typeface="Arial Narrow" charset="0"/>
              </a:rPr>
              <a:t> </a:t>
            </a:r>
            <a:r>
              <a:rPr lang="en-GB" sz="2800" dirty="0" smtClean="0">
                <a:latin typeface="Arial Narrow" charset="0"/>
              </a:rPr>
              <a:t>a </a:t>
            </a:r>
            <a:r>
              <a:rPr lang="en-GB" sz="2800" dirty="0" err="1" smtClean="0">
                <a:latin typeface="Arial Narrow" charset="0"/>
              </a:rPr>
              <a:t>administrar</a:t>
            </a:r>
            <a:endParaRPr lang="en-GB" sz="2800" u="sng" dirty="0">
              <a:latin typeface="Arial Narrow" charset="0"/>
            </a:endParaRPr>
          </a:p>
          <a:p>
            <a:pPr marL="709218" lvl="1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endParaRPr lang="en-GB" sz="2300" dirty="0">
              <a:latin typeface="Arial Narrow" charset="0"/>
            </a:endParaRPr>
          </a:p>
        </p:txBody>
      </p:sp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7" y="301625"/>
            <a:ext cx="9072563" cy="126365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Por</a:t>
            </a:r>
            <a:r>
              <a:rPr lang="en-GB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qué</a:t>
            </a:r>
            <a:r>
              <a:rPr lang="en-GB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sp>
        <p:nvSpPr>
          <p:cNvPr id="8" name="Oval Callout 7"/>
          <p:cNvSpPr/>
          <p:nvPr/>
        </p:nvSpPr>
        <p:spPr>
          <a:xfrm>
            <a:off x="6488112" y="427037"/>
            <a:ext cx="3276600" cy="1600200"/>
          </a:xfrm>
          <a:prstGeom prst="wedgeEllipseCallout">
            <a:avLst>
              <a:gd name="adj1" fmla="val -45500"/>
              <a:gd name="adj2" fmla="val 640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Crea</a:t>
            </a:r>
            <a:r>
              <a:rPr lang="en-US" sz="1200" dirty="0" smtClean="0"/>
              <a:t> un </a:t>
            </a:r>
            <a:r>
              <a:rPr lang="en-US" sz="1200" dirty="0" err="1" smtClean="0"/>
              <a:t>usuario</a:t>
            </a:r>
            <a:r>
              <a:rPr lang="en-US" sz="1200" dirty="0" smtClean="0"/>
              <a:t> </a:t>
            </a:r>
            <a:r>
              <a:rPr lang="en-US" sz="1200" dirty="0" err="1" smtClean="0"/>
              <a:t>para</a:t>
            </a:r>
            <a:r>
              <a:rPr lang="en-US" sz="1200" dirty="0" smtClean="0"/>
              <a:t> mi en </a:t>
            </a:r>
            <a:r>
              <a:rPr lang="en-US" sz="1200" dirty="0" err="1" smtClean="0"/>
              <a:t>cada</a:t>
            </a:r>
            <a:r>
              <a:rPr lang="en-US" sz="1200" dirty="0" smtClean="0"/>
              <a:t> </a:t>
            </a:r>
            <a:r>
              <a:rPr lang="en-US" sz="1200" dirty="0" err="1" smtClean="0"/>
              <a:t>uno</a:t>
            </a:r>
            <a:r>
              <a:rPr lang="en-US" sz="1200" dirty="0" smtClean="0"/>
              <a:t> de </a:t>
            </a:r>
            <a:r>
              <a:rPr lang="en-US" sz="1200" dirty="0" err="1" smtClean="0"/>
              <a:t>nuestros</a:t>
            </a:r>
            <a:r>
              <a:rPr lang="en-US" sz="1200" dirty="0" smtClean="0"/>
              <a:t> 500 </a:t>
            </a:r>
            <a:r>
              <a:rPr lang="en-US" sz="1200" dirty="0" err="1" smtClean="0"/>
              <a:t>servidores</a:t>
            </a:r>
            <a:r>
              <a:rPr lang="en-US" sz="1200" dirty="0" smtClean="0"/>
              <a:t>. </a:t>
            </a:r>
          </a:p>
          <a:p>
            <a:pPr algn="ctr"/>
            <a:r>
              <a:rPr lang="en-US" sz="1200" dirty="0" smtClean="0"/>
              <a:t>Para mi </a:t>
            </a:r>
            <a:r>
              <a:rPr lang="en-US" sz="1200" dirty="0" err="1" smtClean="0"/>
              <a:t>presentación</a:t>
            </a:r>
            <a:r>
              <a:rPr lang="en-US" sz="1200" dirty="0" smtClean="0"/>
              <a:t> </a:t>
            </a:r>
            <a:r>
              <a:rPr lang="en-US" sz="1200" dirty="0" err="1" smtClean="0"/>
              <a:t>dentro</a:t>
            </a:r>
            <a:r>
              <a:rPr lang="en-US" sz="1200" dirty="0" smtClean="0"/>
              <a:t> de 10 </a:t>
            </a:r>
            <a:r>
              <a:rPr lang="en-US" sz="1200" dirty="0" err="1" smtClean="0"/>
              <a:t>minutos</a:t>
            </a:r>
            <a:r>
              <a:rPr lang="en-US" sz="1200" dirty="0" smtClean="0"/>
              <a:t>.</a:t>
            </a:r>
          </a:p>
          <a:p>
            <a:pPr algn="ctr"/>
            <a:r>
              <a:rPr lang="en-US" sz="1200" dirty="0" err="1" smtClean="0"/>
              <a:t>Rápido</a:t>
            </a:r>
            <a:r>
              <a:rPr lang="en-US" sz="1200" dirty="0" smtClean="0"/>
              <a:t> </a:t>
            </a:r>
            <a:r>
              <a:rPr lang="en-US" sz="1200" dirty="0" err="1" smtClean="0"/>
              <a:t>por</a:t>
            </a:r>
            <a:r>
              <a:rPr lang="en-US" sz="1200" dirty="0" smtClean="0"/>
              <a:t> favor!</a:t>
            </a:r>
            <a:endParaRPr lang="en-US" sz="1200" dirty="0"/>
          </a:p>
        </p:txBody>
      </p:sp>
      <p:pic>
        <p:nvPicPr>
          <p:cNvPr id="9" name="Picture 10" descr="C:\Documents and Settings\carmas\Local Settings\Temporary Internet Files\Content.IE5\20C0MP5B\MCj0370378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02312" y="2332037"/>
            <a:ext cx="2209800" cy="2417757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idx="1"/>
          </p:nvPr>
        </p:nvSpPr>
        <p:spPr>
          <a:xfrm>
            <a:off x="503237" y="1768476"/>
            <a:ext cx="9072563" cy="4989513"/>
          </a:xfrm>
        </p:spPr>
        <p:txBody>
          <a:bodyPr>
            <a:normAutofit/>
          </a:bodyPr>
          <a:lstStyle/>
          <a:p>
            <a:pPr marL="858749" lvl="1">
              <a:spcAft>
                <a:spcPts val="1138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endParaRPr lang="en-GB" sz="2400" dirty="0" smtClean="0">
              <a:latin typeface="Arial Narrow" charset="0"/>
            </a:endParaRPr>
          </a:p>
          <a:p>
            <a:pPr marL="858749" lvl="1">
              <a:spcAft>
                <a:spcPts val="1138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400" dirty="0" err="1" smtClean="0">
                <a:latin typeface="Arial Narrow" charset="0"/>
              </a:rPr>
              <a:t>Lenguaje</a:t>
            </a:r>
            <a:r>
              <a:rPr lang="en-GB" sz="2400" dirty="0" smtClean="0">
                <a:latin typeface="Arial Narrow" charset="0"/>
              </a:rPr>
              <a:t> de </a:t>
            </a:r>
            <a:r>
              <a:rPr lang="en-GB" sz="2400" dirty="0" err="1" smtClean="0">
                <a:latin typeface="Arial Narrow" charset="0"/>
              </a:rPr>
              <a:t>configuración</a:t>
            </a:r>
            <a:r>
              <a:rPr lang="en-GB" sz="2400" dirty="0" smtClean="0">
                <a:latin typeface="Arial Narrow" charset="0"/>
              </a:rPr>
              <a:t> </a:t>
            </a:r>
            <a:r>
              <a:rPr lang="en-GB" sz="2400" dirty="0" err="1" smtClean="0">
                <a:latin typeface="Arial Narrow" charset="0"/>
              </a:rPr>
              <a:t>desarrollado</a:t>
            </a:r>
            <a:r>
              <a:rPr lang="en-GB" sz="2400" dirty="0" smtClean="0">
                <a:latin typeface="Arial Narrow" charset="0"/>
              </a:rPr>
              <a:t> en </a:t>
            </a:r>
            <a:r>
              <a:rPr lang="en-GB" sz="2400" i="1" dirty="0" smtClean="0">
                <a:latin typeface="Arial Narrow" charset="0"/>
              </a:rPr>
              <a:t>Ruby</a:t>
            </a:r>
          </a:p>
          <a:p>
            <a:pPr marL="858749" lvl="1">
              <a:spcAft>
                <a:spcPts val="1138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400" dirty="0" smtClean="0">
                <a:latin typeface="Arial Narrow" charset="0"/>
              </a:rPr>
              <a:t>Surge </a:t>
            </a:r>
            <a:r>
              <a:rPr lang="en-GB" sz="2400" dirty="0" err="1" smtClean="0">
                <a:latin typeface="Arial Narrow" charset="0"/>
              </a:rPr>
              <a:t>como</a:t>
            </a:r>
            <a:r>
              <a:rPr lang="en-GB" sz="2400" dirty="0" smtClean="0">
                <a:latin typeface="Arial Narrow" charset="0"/>
              </a:rPr>
              <a:t> </a:t>
            </a:r>
            <a:r>
              <a:rPr lang="en-GB" sz="2400" dirty="0" err="1" smtClean="0">
                <a:latin typeface="Arial Narrow" charset="0"/>
              </a:rPr>
              <a:t>alternativa</a:t>
            </a:r>
            <a:r>
              <a:rPr lang="en-GB" sz="2400" dirty="0" smtClean="0">
                <a:latin typeface="Arial Narrow" charset="0"/>
              </a:rPr>
              <a:t> de </a:t>
            </a:r>
            <a:r>
              <a:rPr lang="en-GB" sz="2400" dirty="0" err="1" smtClean="0">
                <a:latin typeface="Arial Narrow" charset="0"/>
              </a:rPr>
              <a:t>cfengine</a:t>
            </a:r>
            <a:r>
              <a:rPr lang="en-GB" sz="2400" dirty="0" smtClean="0">
                <a:latin typeface="Arial Narrow" charset="0"/>
              </a:rPr>
              <a:t>, </a:t>
            </a:r>
            <a:r>
              <a:rPr lang="en-GB" sz="2400" dirty="0" err="1" smtClean="0">
                <a:latin typeface="Arial Narrow" charset="0"/>
              </a:rPr>
              <a:t>adicionando</a:t>
            </a:r>
            <a:r>
              <a:rPr lang="en-GB" sz="2400" dirty="0" smtClean="0">
                <a:latin typeface="Arial Narrow" charset="0"/>
              </a:rPr>
              <a:t> </a:t>
            </a:r>
            <a:r>
              <a:rPr lang="en-GB" sz="2400" dirty="0" err="1" smtClean="0">
                <a:latin typeface="Arial Narrow" charset="0"/>
              </a:rPr>
              <a:t>nuevas</a:t>
            </a:r>
            <a:r>
              <a:rPr lang="en-GB" sz="2400" dirty="0" smtClean="0">
                <a:latin typeface="Arial Narrow" charset="0"/>
              </a:rPr>
              <a:t> </a:t>
            </a:r>
            <a:r>
              <a:rPr lang="en-GB" sz="2400" dirty="0" err="1" smtClean="0">
                <a:latin typeface="Arial Narrow" charset="0"/>
              </a:rPr>
              <a:t>funciones</a:t>
            </a:r>
            <a:r>
              <a:rPr lang="en-GB" sz="2400" dirty="0" smtClean="0">
                <a:latin typeface="Arial Narrow" charset="0"/>
              </a:rPr>
              <a:t> </a:t>
            </a:r>
          </a:p>
          <a:p>
            <a:pPr marL="858749" lvl="1">
              <a:spcAft>
                <a:spcPts val="1138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400" dirty="0" err="1" smtClean="0">
                <a:latin typeface="Arial Narrow" charset="0"/>
              </a:rPr>
              <a:t>Facil</a:t>
            </a:r>
            <a:r>
              <a:rPr lang="en-GB" sz="2400" dirty="0" smtClean="0">
                <a:latin typeface="Arial Narrow" charset="0"/>
              </a:rPr>
              <a:t> de extender, con </a:t>
            </a:r>
            <a:r>
              <a:rPr lang="en-GB" sz="2400" dirty="0" err="1" smtClean="0">
                <a:latin typeface="Arial Narrow" charset="0"/>
              </a:rPr>
              <a:t>comunidad</a:t>
            </a:r>
            <a:r>
              <a:rPr lang="en-GB" sz="2400" dirty="0" smtClean="0">
                <a:latin typeface="Arial Narrow" charset="0"/>
              </a:rPr>
              <a:t> de </a:t>
            </a:r>
            <a:r>
              <a:rPr lang="en-GB" sz="2400" dirty="0" err="1" smtClean="0">
                <a:latin typeface="Arial Narrow" charset="0"/>
              </a:rPr>
              <a:t>contribuyentes</a:t>
            </a:r>
            <a:r>
              <a:rPr lang="en-GB" sz="2400" dirty="0" smtClean="0">
                <a:latin typeface="Arial Narrow" charset="0"/>
              </a:rPr>
              <a:t> </a:t>
            </a:r>
            <a:r>
              <a:rPr lang="en-GB" sz="2400" dirty="0" err="1" smtClean="0">
                <a:latin typeface="Arial Narrow" charset="0"/>
              </a:rPr>
              <a:t>amplia</a:t>
            </a:r>
            <a:endParaRPr lang="en-GB" sz="2400" dirty="0" smtClean="0">
              <a:latin typeface="Arial Narrow" charset="0"/>
            </a:endParaRPr>
          </a:p>
          <a:p>
            <a:pPr marL="858749" lvl="1">
              <a:spcAft>
                <a:spcPts val="1138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400" dirty="0" smtClean="0">
                <a:latin typeface="Arial Narrow" charset="0"/>
              </a:rPr>
              <a:t>Un </a:t>
            </a:r>
            <a:r>
              <a:rPr lang="en-GB" sz="2400" dirty="0" err="1" smtClean="0">
                <a:latin typeface="Arial Narrow" charset="0"/>
              </a:rPr>
              <a:t>servidor</a:t>
            </a:r>
            <a:r>
              <a:rPr lang="en-GB" sz="2400" dirty="0" smtClean="0">
                <a:latin typeface="Arial Narrow" charset="0"/>
              </a:rPr>
              <a:t> central (</a:t>
            </a:r>
            <a:r>
              <a:rPr lang="en-GB" sz="2400" i="1" dirty="0" err="1" smtClean="0">
                <a:latin typeface="Arial Narrow" charset="0"/>
              </a:rPr>
              <a:t>puppetmaster</a:t>
            </a:r>
            <a:r>
              <a:rPr lang="en-GB" sz="2400" dirty="0" smtClean="0">
                <a:latin typeface="Arial Narrow" charset="0"/>
              </a:rPr>
              <a:t>  o “</a:t>
            </a:r>
            <a:r>
              <a:rPr lang="en-GB" sz="2400" dirty="0" err="1" smtClean="0">
                <a:latin typeface="Arial Narrow" charset="0"/>
              </a:rPr>
              <a:t>titiritero</a:t>
            </a:r>
            <a:r>
              <a:rPr lang="en-GB" sz="2400" dirty="0" smtClean="0">
                <a:latin typeface="Arial Narrow" charset="0"/>
              </a:rPr>
              <a:t>”) </a:t>
            </a:r>
            <a:r>
              <a:rPr lang="en-GB" sz="2400" dirty="0" err="1" smtClean="0">
                <a:latin typeface="Arial Narrow" charset="0"/>
              </a:rPr>
              <a:t>controla</a:t>
            </a:r>
            <a:r>
              <a:rPr lang="en-GB" sz="2400" dirty="0" smtClean="0">
                <a:latin typeface="Arial Narrow" charset="0"/>
              </a:rPr>
              <a:t> la </a:t>
            </a:r>
            <a:r>
              <a:rPr lang="en-GB" sz="2400" dirty="0" err="1" smtClean="0">
                <a:latin typeface="Arial Narrow" charset="0"/>
              </a:rPr>
              <a:t>configuración</a:t>
            </a:r>
            <a:r>
              <a:rPr lang="en-GB" sz="2400" dirty="0" smtClean="0">
                <a:latin typeface="Arial Narrow" charset="0"/>
              </a:rPr>
              <a:t> del </a:t>
            </a:r>
            <a:r>
              <a:rPr lang="en-GB" sz="2400" dirty="0" err="1" smtClean="0">
                <a:latin typeface="Arial Narrow" charset="0"/>
              </a:rPr>
              <a:t>resto</a:t>
            </a:r>
            <a:r>
              <a:rPr lang="en-GB" sz="2400" dirty="0" smtClean="0">
                <a:latin typeface="Arial Narrow" charset="0"/>
              </a:rPr>
              <a:t> de los “</a:t>
            </a:r>
            <a:r>
              <a:rPr lang="en-GB" sz="2400" dirty="0" err="1" smtClean="0">
                <a:latin typeface="Arial Narrow" charset="0"/>
              </a:rPr>
              <a:t>servidores</a:t>
            </a:r>
            <a:r>
              <a:rPr lang="en-GB" sz="2400" dirty="0" smtClean="0">
                <a:latin typeface="Arial Narrow" charset="0"/>
              </a:rPr>
              <a:t> </a:t>
            </a:r>
            <a:r>
              <a:rPr lang="en-GB" sz="2400" dirty="0" err="1" smtClean="0">
                <a:latin typeface="Arial Narrow" charset="0"/>
              </a:rPr>
              <a:t>titeres</a:t>
            </a:r>
            <a:r>
              <a:rPr lang="en-GB" sz="2400" dirty="0" smtClean="0">
                <a:latin typeface="Arial Narrow" charset="0"/>
              </a:rPr>
              <a:t>”  (puppets”)</a:t>
            </a:r>
          </a:p>
          <a:p>
            <a:pPr marL="858749" lvl="1">
              <a:spcAft>
                <a:spcPts val="1138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400" dirty="0" smtClean="0">
                <a:latin typeface="Arial Narrow" charset="0"/>
              </a:rPr>
              <a:t>En los </a:t>
            </a:r>
            <a:r>
              <a:rPr lang="en-GB" sz="2400" dirty="0" err="1" smtClean="0">
                <a:latin typeface="Arial Narrow" charset="0"/>
              </a:rPr>
              <a:t>servidores</a:t>
            </a:r>
            <a:r>
              <a:rPr lang="en-GB" sz="2400" dirty="0" smtClean="0">
                <a:latin typeface="Arial Narrow" charset="0"/>
              </a:rPr>
              <a:t> “</a:t>
            </a:r>
            <a:r>
              <a:rPr lang="en-GB" sz="2400" dirty="0" err="1" smtClean="0">
                <a:latin typeface="Arial Narrow" charset="0"/>
              </a:rPr>
              <a:t>titeres</a:t>
            </a:r>
            <a:r>
              <a:rPr lang="en-GB" sz="2400" dirty="0" smtClean="0">
                <a:latin typeface="Arial Narrow" charset="0"/>
              </a:rPr>
              <a:t>”, el </a:t>
            </a:r>
            <a:r>
              <a:rPr lang="en-GB" sz="2400" dirty="0" err="1" smtClean="0">
                <a:latin typeface="Arial Narrow" charset="0"/>
              </a:rPr>
              <a:t>utilitario</a:t>
            </a:r>
            <a:r>
              <a:rPr lang="en-GB" sz="2400" dirty="0" smtClean="0">
                <a:latin typeface="Arial Narrow" charset="0"/>
              </a:rPr>
              <a:t> </a:t>
            </a:r>
            <a:r>
              <a:rPr lang="en-GB" sz="2400" i="1" dirty="0" err="1" smtClean="0">
                <a:latin typeface="Arial Narrow" charset="0"/>
              </a:rPr>
              <a:t>facter</a:t>
            </a:r>
            <a:r>
              <a:rPr lang="en-GB" sz="2400" dirty="0" smtClean="0">
                <a:latin typeface="Arial Narrow" charset="0"/>
              </a:rPr>
              <a:t> </a:t>
            </a:r>
            <a:r>
              <a:rPr lang="en-GB" sz="2400" dirty="0" err="1" smtClean="0">
                <a:latin typeface="Arial Narrow" charset="0"/>
              </a:rPr>
              <a:t>provee</a:t>
            </a:r>
            <a:r>
              <a:rPr lang="en-GB" sz="2400" dirty="0" smtClean="0">
                <a:latin typeface="Arial Narrow" charset="0"/>
              </a:rPr>
              <a:t> </a:t>
            </a:r>
            <a:r>
              <a:rPr lang="en-GB" sz="2400" dirty="0" err="1" smtClean="0">
                <a:latin typeface="Arial Narrow" charset="0"/>
              </a:rPr>
              <a:t>información</a:t>
            </a:r>
            <a:r>
              <a:rPr lang="en-GB" sz="2400" dirty="0" smtClean="0">
                <a:latin typeface="Arial Narrow" charset="0"/>
              </a:rPr>
              <a:t> </a:t>
            </a:r>
            <a:r>
              <a:rPr lang="en-GB" sz="2400" dirty="0" err="1" smtClean="0">
                <a:latin typeface="Arial Narrow" charset="0"/>
              </a:rPr>
              <a:t>detallada</a:t>
            </a:r>
            <a:r>
              <a:rPr lang="en-GB" sz="2400" dirty="0" smtClean="0">
                <a:latin typeface="Arial Narrow" charset="0"/>
              </a:rPr>
              <a:t> </a:t>
            </a:r>
            <a:r>
              <a:rPr lang="en-GB" sz="2400" dirty="0" err="1" smtClean="0">
                <a:latin typeface="Arial Narrow" charset="0"/>
              </a:rPr>
              <a:t>sobre</a:t>
            </a:r>
            <a:r>
              <a:rPr lang="en-GB" sz="2400" dirty="0" smtClean="0">
                <a:latin typeface="Arial Narrow" charset="0"/>
              </a:rPr>
              <a:t> la </a:t>
            </a:r>
            <a:r>
              <a:rPr lang="en-GB" sz="2400" dirty="0" err="1" smtClean="0">
                <a:latin typeface="Arial Narrow" charset="0"/>
              </a:rPr>
              <a:t>configuración</a:t>
            </a:r>
            <a:r>
              <a:rPr lang="en-GB" sz="2400" dirty="0" smtClean="0">
                <a:latin typeface="Arial Narrow" charset="0"/>
              </a:rPr>
              <a:t> y </a:t>
            </a:r>
            <a:r>
              <a:rPr lang="en-GB" sz="2400" dirty="0" err="1" smtClean="0">
                <a:latin typeface="Arial Narrow" charset="0"/>
              </a:rPr>
              <a:t>recursos</a:t>
            </a:r>
            <a:r>
              <a:rPr lang="en-GB" sz="2400" dirty="0" smtClean="0">
                <a:latin typeface="Arial Narrow" charset="0"/>
              </a:rPr>
              <a:t> locales</a:t>
            </a:r>
          </a:p>
        </p:txBody>
      </p:sp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7" y="301625"/>
            <a:ext cx="9072563" cy="126365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Puppet?</a:t>
            </a:r>
          </a:p>
        </p:txBody>
      </p:sp>
      <p:pic>
        <p:nvPicPr>
          <p:cNvPr id="19460" name="Picture 4" descr="C:\Documents and Settings\carmas\Local Settings\Temporary Internet Files\Content.IE5\DLO6U9BM\MCj0237932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64112" y="198437"/>
            <a:ext cx="2536825" cy="2274888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717550" y="128589"/>
            <a:ext cx="8669338" cy="1049336"/>
          </a:xfrm>
        </p:spPr>
        <p:txBody>
          <a:bodyPr>
            <a:normAutofit/>
          </a:bodyPr>
          <a:lstStyle/>
          <a:p>
            <a:pPr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US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Componentes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297112" y="3779837"/>
            <a:ext cx="4038600" cy="4038600"/>
            <a:chOff x="2754312" y="2179637"/>
            <a:chExt cx="4038600" cy="4038600"/>
          </a:xfrm>
        </p:grpSpPr>
        <p:pic>
          <p:nvPicPr>
            <p:cNvPr id="21510" name="Picture 6" descr="C:\Documents and Settings\carmas\Local Settings\Temporary Internet Files\Content.IE5\OTZRV6M0\MCj04414620000[1]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54312" y="2179637"/>
              <a:ext cx="4038600" cy="4038600"/>
            </a:xfrm>
            <a:prstGeom prst="rect">
              <a:avLst/>
            </a:prstGeom>
            <a:noFill/>
          </p:spPr>
        </p:pic>
        <p:sp>
          <p:nvSpPr>
            <p:cNvPr id="7" name="TextBox 6"/>
            <p:cNvSpPr txBox="1"/>
            <p:nvPr/>
          </p:nvSpPr>
          <p:spPr>
            <a:xfrm>
              <a:off x="3973512" y="2713037"/>
              <a:ext cx="1620957" cy="360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PuppetMaster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430712" y="4313237"/>
              <a:ext cx="731290" cy="30123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puppet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211512" y="4313237"/>
              <a:ext cx="731290" cy="30123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puppet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573712" y="4313237"/>
              <a:ext cx="731290" cy="30123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puppet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</p:grpSp>
      <p:sp>
        <p:nvSpPr>
          <p:cNvPr id="14" name="Can 13"/>
          <p:cNvSpPr/>
          <p:nvPr/>
        </p:nvSpPr>
        <p:spPr>
          <a:xfrm>
            <a:off x="5878512" y="1189037"/>
            <a:ext cx="2057400" cy="12192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c</a:t>
            </a:r>
            <a:r>
              <a:rPr lang="en-US" dirty="0" err="1" smtClean="0"/>
              <a:t>onfig</a:t>
            </a:r>
            <a:r>
              <a:rPr lang="en-US" dirty="0" smtClean="0"/>
              <a:t> cache</a:t>
            </a:r>
          </a:p>
          <a:p>
            <a:pPr algn="ctr"/>
            <a:r>
              <a:rPr lang="en-US" dirty="0"/>
              <a:t>c</a:t>
            </a:r>
            <a:r>
              <a:rPr lang="en-US" dirty="0" smtClean="0"/>
              <a:t>lient facts</a:t>
            </a:r>
            <a:endParaRPr lang="en-US" dirty="0"/>
          </a:p>
        </p:txBody>
      </p:sp>
      <p:grpSp>
        <p:nvGrpSpPr>
          <p:cNvPr id="26" name="Group 25"/>
          <p:cNvGrpSpPr/>
          <p:nvPr/>
        </p:nvGrpSpPr>
        <p:grpSpPr>
          <a:xfrm>
            <a:off x="1458912" y="1417637"/>
            <a:ext cx="2057400" cy="990600"/>
            <a:chOff x="1763712" y="2027237"/>
            <a:chExt cx="2057400" cy="990600"/>
          </a:xfrm>
        </p:grpSpPr>
        <p:grpSp>
          <p:nvGrpSpPr>
            <p:cNvPr id="16" name="Group 15"/>
            <p:cNvGrpSpPr/>
            <p:nvPr/>
          </p:nvGrpSpPr>
          <p:grpSpPr>
            <a:xfrm>
              <a:off x="1763712" y="2027237"/>
              <a:ext cx="1600200" cy="533400"/>
              <a:chOff x="1763712" y="2027237"/>
              <a:chExt cx="1600200" cy="533400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763712" y="2027237"/>
                <a:ext cx="1600200" cy="533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1992312" y="2103437"/>
                <a:ext cx="1159292" cy="3609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/>
                  <a:t>c</a:t>
                </a:r>
                <a:r>
                  <a:rPr lang="en-US" dirty="0" err="1" smtClean="0"/>
                  <a:t>onfig</a:t>
                </a:r>
                <a:r>
                  <a:rPr lang="en-US" dirty="0" smtClean="0"/>
                  <a:t> file</a:t>
                </a:r>
                <a:endParaRPr lang="en-US" dirty="0"/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1916112" y="2179637"/>
              <a:ext cx="1600200" cy="533400"/>
              <a:chOff x="1763712" y="2027237"/>
              <a:chExt cx="1600200" cy="533400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763712" y="2027237"/>
                <a:ext cx="1600200" cy="533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992312" y="2103437"/>
                <a:ext cx="1159292" cy="3609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/>
                  <a:t>c</a:t>
                </a:r>
                <a:r>
                  <a:rPr lang="en-US" dirty="0" err="1" smtClean="0"/>
                  <a:t>onfig</a:t>
                </a:r>
                <a:r>
                  <a:rPr lang="en-US" dirty="0" smtClean="0"/>
                  <a:t> file</a:t>
                </a:r>
                <a:endParaRPr lang="en-US" dirty="0"/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2068512" y="2332037"/>
              <a:ext cx="1600200" cy="533400"/>
              <a:chOff x="1763712" y="2027237"/>
              <a:chExt cx="1600200" cy="533400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1763712" y="2027237"/>
                <a:ext cx="1600200" cy="533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992312" y="2103437"/>
                <a:ext cx="1159292" cy="3609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/>
                  <a:t>c</a:t>
                </a:r>
                <a:r>
                  <a:rPr lang="en-US" dirty="0" err="1" smtClean="0"/>
                  <a:t>onfig</a:t>
                </a:r>
                <a:r>
                  <a:rPr lang="en-US" dirty="0" smtClean="0"/>
                  <a:t> file</a:t>
                </a:r>
                <a:endParaRPr lang="en-US" dirty="0"/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2220912" y="2484437"/>
              <a:ext cx="1600200" cy="533400"/>
              <a:chOff x="1763712" y="2027237"/>
              <a:chExt cx="1600200" cy="533400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1763712" y="2027237"/>
                <a:ext cx="1600200" cy="533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1992312" y="2103437"/>
                <a:ext cx="1159292" cy="3609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/>
                  <a:t>c</a:t>
                </a:r>
                <a:r>
                  <a:rPr lang="en-US" dirty="0" err="1" smtClean="0"/>
                  <a:t>onfig</a:t>
                </a:r>
                <a:r>
                  <a:rPr lang="en-US" dirty="0" smtClean="0"/>
                  <a:t> file</a:t>
                </a:r>
                <a:endParaRPr lang="en-US" dirty="0"/>
              </a:p>
            </p:txBody>
          </p:sp>
        </p:grpSp>
      </p:grpSp>
      <p:sp>
        <p:nvSpPr>
          <p:cNvPr id="31" name="TextBox 30"/>
          <p:cNvSpPr txBox="1"/>
          <p:nvPr/>
        </p:nvSpPr>
        <p:spPr>
          <a:xfrm>
            <a:off x="3363912" y="3551237"/>
            <a:ext cx="1723549" cy="360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puppetmasterd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107112" y="5684837"/>
            <a:ext cx="1858201" cy="360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puppetd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+ </a:t>
            </a:r>
            <a:r>
              <a:rPr lang="en-US" dirty="0" err="1" smtClean="0">
                <a:solidFill>
                  <a:schemeClr val="tx1"/>
                </a:solidFill>
              </a:rPr>
              <a:t>facter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 rot="16200000" flipH="1">
            <a:off x="4964112" y="4008437"/>
            <a:ext cx="1828800" cy="1524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5400000">
            <a:off x="5955506" y="4083843"/>
            <a:ext cx="30480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Can 44"/>
          <p:cNvSpPr/>
          <p:nvPr/>
        </p:nvSpPr>
        <p:spPr>
          <a:xfrm>
            <a:off x="3897312" y="1417637"/>
            <a:ext cx="1524000" cy="9144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File bucket</a:t>
            </a:r>
            <a:endParaRPr lang="en-US" dirty="0"/>
          </a:p>
        </p:txBody>
      </p:sp>
      <p:cxnSp>
        <p:nvCxnSpPr>
          <p:cNvPr id="52" name="Straight Arrow Connector 51"/>
          <p:cNvCxnSpPr/>
          <p:nvPr/>
        </p:nvCxnSpPr>
        <p:spPr>
          <a:xfrm rot="10800000" flipV="1">
            <a:off x="5345112" y="2789237"/>
            <a:ext cx="6858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5400000">
            <a:off x="4164012" y="3055937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2678112" y="2713037"/>
            <a:ext cx="9144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7" y="301625"/>
            <a:ext cx="9072563" cy="126365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Distribución</a:t>
            </a:r>
            <a:r>
              <a:rPr lang="en-GB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común</a:t>
            </a:r>
            <a:endParaRPr lang="en-GB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773112" y="4084637"/>
            <a:ext cx="8305800" cy="2602251"/>
          </a:xfrm>
          <a:prstGeom prst="rect">
            <a:avLst/>
          </a:prstGeom>
          <a:solidFill>
            <a:srgbClr val="E6E6E6"/>
          </a:solidFill>
          <a:ln w="9525">
            <a:noFill/>
            <a:round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700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Configuración</a:t>
            </a:r>
            <a:r>
              <a:rPr lang="en-GB" sz="1700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flexible: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endParaRPr lang="en-GB" sz="1700" dirty="0">
              <a:solidFill>
                <a:srgbClr val="000000"/>
              </a:solidFill>
              <a:latin typeface="Courier New" charset="0"/>
              <a:cs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/etc/puppet       </a:t>
            </a:r>
            <a:endParaRPr lang="en-GB" b="1" dirty="0">
              <a:solidFill>
                <a:srgbClr val="000000"/>
              </a:solidFill>
              <a:latin typeface="Courier New" charset="0"/>
              <a:cs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  </a:t>
            </a:r>
            <a:r>
              <a:rPr lang="en-GB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ssl</a:t>
            </a: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/                  (SSL certificates)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b="1" dirty="0">
                <a:solidFill>
                  <a:srgbClr val="000000"/>
                </a:solidFill>
                <a:latin typeface="Courier New" charset="0"/>
                <a:cs typeface="Arial" charset="0"/>
              </a:rPr>
              <a:t> </a:t>
            </a: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 manifests/</a:t>
            </a:r>
            <a:r>
              <a:rPr lang="en-GB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site.pp</a:t>
            </a: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(</a:t>
            </a:r>
            <a:r>
              <a:rPr lang="en-GB" b="1" dirty="0" err="1">
                <a:solidFill>
                  <a:srgbClr val="000000"/>
                </a:solidFill>
                <a:latin typeface="Courier New" charset="0"/>
                <a:cs typeface="Arial" charset="0"/>
              </a:rPr>
              <a:t>c</a:t>
            </a:r>
            <a:r>
              <a:rPr lang="en-GB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onfig</a:t>
            </a: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central)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b="1" dirty="0">
                <a:solidFill>
                  <a:srgbClr val="000000"/>
                </a:solidFill>
                <a:latin typeface="Courier New" charset="0"/>
                <a:cs typeface="Arial" charset="0"/>
              </a:rPr>
              <a:t> </a:t>
            </a: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          definitions/ (</a:t>
            </a:r>
            <a:r>
              <a:rPr lang="en-GB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patrones</a:t>
            </a: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)    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b="1" dirty="0">
                <a:solidFill>
                  <a:srgbClr val="000000"/>
                </a:solidFill>
                <a:latin typeface="Courier New" charset="0"/>
                <a:cs typeface="Arial" charset="0"/>
              </a:rPr>
              <a:t> </a:t>
            </a: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          classes/     (</a:t>
            </a:r>
            <a:r>
              <a:rPr lang="en-GB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clases</a:t>
            </a: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)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b="1" dirty="0">
                <a:solidFill>
                  <a:srgbClr val="000000"/>
                </a:solidFill>
                <a:latin typeface="Courier New" charset="0"/>
                <a:cs typeface="Arial" charset="0"/>
              </a:rPr>
              <a:t> </a:t>
            </a: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          nodes/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           users/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b="1" dirty="0">
                <a:solidFill>
                  <a:srgbClr val="000000"/>
                </a:solidFill>
                <a:latin typeface="Courier New" charset="0"/>
                <a:cs typeface="Arial" charset="0"/>
              </a:rPr>
              <a:t> </a:t>
            </a: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               (etc.)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849312" y="1265237"/>
            <a:ext cx="8229600" cy="2704587"/>
          </a:xfrm>
          <a:prstGeom prst="rect">
            <a:avLst/>
          </a:prstGeom>
          <a:solidFill>
            <a:srgbClr val="E6E6E6"/>
          </a:solidFill>
          <a:ln w="9525">
            <a:noFill/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7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Como </a:t>
            </a:r>
            <a:r>
              <a:rPr lang="en-GB" sz="1700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instalar</a:t>
            </a:r>
            <a:r>
              <a:rPr lang="en-GB" sz="17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?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endParaRPr lang="en-GB" b="1" dirty="0">
              <a:solidFill>
                <a:srgbClr val="000000"/>
              </a:solidFill>
              <a:latin typeface="Courier New" charset="0"/>
              <a:cs typeface="Arial" charset="0"/>
            </a:endParaRPr>
          </a:p>
          <a:p>
            <a:pPr lvl="1"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b="1" dirty="0">
                <a:solidFill>
                  <a:srgbClr val="000000"/>
                </a:solidFill>
                <a:latin typeface="Courier New" charset="0"/>
                <a:cs typeface="Arial" charset="0"/>
              </a:rPr>
              <a:t>E</a:t>
            </a: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n Fedora y EPEL, </a:t>
            </a:r>
            <a:r>
              <a:rPr lang="en-GB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como</a:t>
            </a: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parte de la </a:t>
            </a:r>
            <a:r>
              <a:rPr lang="en-GB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distribución</a:t>
            </a: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:</a:t>
            </a:r>
          </a:p>
          <a:p>
            <a:pPr lvl="1"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# yum install puppet-server   &lt;= </a:t>
            </a:r>
            <a:r>
              <a:rPr lang="en-GB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puppetmaster</a:t>
            </a:r>
            <a:endParaRPr lang="en-GB" b="1" dirty="0" smtClean="0">
              <a:solidFill>
                <a:srgbClr val="000000"/>
              </a:solidFill>
              <a:latin typeface="Courier New" charset="0"/>
              <a:cs typeface="Arial" charset="0"/>
            </a:endParaRPr>
          </a:p>
          <a:p>
            <a:pPr lvl="1"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b="1" dirty="0">
                <a:solidFill>
                  <a:srgbClr val="000000"/>
                </a:solidFill>
                <a:latin typeface="Courier New" charset="0"/>
                <a:cs typeface="Arial" charset="0"/>
              </a:rPr>
              <a:t> </a:t>
            </a: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# yum install puppet          &lt;= </a:t>
            </a:r>
            <a:r>
              <a:rPr lang="en-GB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cliente</a:t>
            </a:r>
            <a:endParaRPr lang="en-GB" b="1" dirty="0" smtClean="0">
              <a:solidFill>
                <a:srgbClr val="000000"/>
              </a:solidFill>
              <a:latin typeface="Courier New" charset="0"/>
              <a:cs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Paquetes</a:t>
            </a: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disponibles</a:t>
            </a: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para</a:t>
            </a: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UNIX/Linux: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   </a:t>
            </a:r>
            <a:r>
              <a:rPr lang="en-GB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Ubuntu</a:t>
            </a: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, </a:t>
            </a:r>
            <a:r>
              <a:rPr lang="en-GB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Debian</a:t>
            </a: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, </a:t>
            </a:r>
            <a:r>
              <a:rPr lang="en-GB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SuSe</a:t>
            </a: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, </a:t>
            </a:r>
            <a:r>
              <a:rPr lang="en-GB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Mandriva</a:t>
            </a: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, FreeBSD, </a:t>
            </a:r>
            <a:r>
              <a:rPr lang="en-GB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otros</a:t>
            </a:r>
            <a:r>
              <a:rPr lang="en-GB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...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endParaRPr lang="en-GB" b="1" dirty="0" smtClean="0">
              <a:solidFill>
                <a:srgbClr val="000000"/>
              </a:solidFill>
              <a:latin typeface="Courier New" charset="0"/>
              <a:cs typeface="Arial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sz="12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(</a:t>
            </a:r>
            <a:r>
              <a:rPr lang="en-GB" sz="1200" b="1" dirty="0" err="1" smtClean="0">
                <a:solidFill>
                  <a:srgbClr val="000000"/>
                </a:solidFill>
                <a:latin typeface="Courier New" charset="0"/>
                <a:cs typeface="Arial" charset="0"/>
              </a:rPr>
              <a:t>Visite</a:t>
            </a:r>
            <a:r>
              <a:rPr lang="en-GB" sz="12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: </a:t>
            </a:r>
            <a:r>
              <a:rPr lang="en-GB" sz="1200" b="1" dirty="0" smtClean="0">
                <a:solidFill>
                  <a:srgbClr val="000000"/>
                </a:solidFill>
                <a:latin typeface="Courier New" charset="0"/>
                <a:cs typeface="Arial" charset="0"/>
                <a:hlinkClick r:id="rId3"/>
              </a:rPr>
              <a:t>http://reductivelabs.com/trac/puppet/wiki/DownloadingPuppet</a:t>
            </a:r>
            <a:r>
              <a:rPr lang="en-GB" sz="1200" b="1" dirty="0" smtClean="0">
                <a:solidFill>
                  <a:srgbClr val="000000"/>
                </a:solidFill>
                <a:latin typeface="Courier New" charset="0"/>
                <a:cs typeface="Arial" charset="0"/>
              </a:rPr>
              <a:t>)</a:t>
            </a:r>
          </a:p>
          <a:p>
            <a:pPr>
              <a:lnSpc>
                <a:spcPct val="95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endParaRPr lang="en-GB" sz="1200" b="1" dirty="0" smtClean="0">
              <a:solidFill>
                <a:srgbClr val="000000"/>
              </a:solidFill>
              <a:latin typeface="Courier New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idx="1"/>
          </p:nvPr>
        </p:nvSpPr>
        <p:spPr>
          <a:xfrm>
            <a:off x="503237" y="1768476"/>
            <a:ext cx="9072563" cy="4983161"/>
          </a:xfrm>
        </p:spPr>
        <p:txBody>
          <a:bodyPr>
            <a:noAutofit/>
          </a:bodyPr>
          <a:lstStyle/>
          <a:p>
            <a:pPr marL="426994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4000" dirty="0" err="1" smtClean="0">
                <a:latin typeface="Arial Narrow" charset="0"/>
              </a:rPr>
              <a:t>Tipos</a:t>
            </a:r>
            <a:r>
              <a:rPr lang="en-GB" sz="4000" dirty="0" smtClean="0">
                <a:latin typeface="Arial Narrow" charset="0"/>
              </a:rPr>
              <a:t> </a:t>
            </a:r>
          </a:p>
          <a:p>
            <a:pPr marL="426994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4000" dirty="0" err="1" smtClean="0">
                <a:latin typeface="Arial Narrow" charset="0"/>
              </a:rPr>
              <a:t>Definiciones</a:t>
            </a:r>
            <a:endParaRPr lang="en-GB" sz="4000" dirty="0" smtClean="0">
              <a:latin typeface="Arial Narrow" charset="0"/>
            </a:endParaRPr>
          </a:p>
          <a:p>
            <a:pPr marL="426994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4000" dirty="0" err="1" smtClean="0">
                <a:latin typeface="Arial Narrow" charset="0"/>
              </a:rPr>
              <a:t>Modelos</a:t>
            </a:r>
            <a:endParaRPr lang="en-GB" sz="4000" dirty="0" smtClean="0">
              <a:latin typeface="Arial Narrow" charset="0"/>
            </a:endParaRPr>
          </a:p>
          <a:p>
            <a:pPr marL="426994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4000" dirty="0" err="1" smtClean="0">
                <a:latin typeface="Arial Narrow" charset="0"/>
              </a:rPr>
              <a:t>Clases</a:t>
            </a:r>
            <a:endParaRPr lang="en-GB" sz="4000" dirty="0" smtClean="0">
              <a:latin typeface="Arial Narrow" charset="0"/>
            </a:endParaRPr>
          </a:p>
          <a:p>
            <a:pPr marL="426994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4000" dirty="0" err="1" smtClean="0">
                <a:latin typeface="Arial Narrow" charset="0"/>
              </a:rPr>
              <a:t>Nodos</a:t>
            </a:r>
            <a:r>
              <a:rPr lang="en-GB" sz="4000" dirty="0" smtClean="0">
                <a:latin typeface="Arial Narrow" charset="0"/>
              </a:rPr>
              <a:t>...</a:t>
            </a: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7" y="301625"/>
            <a:ext cx="9072563" cy="1116012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Elementos</a:t>
            </a:r>
            <a:r>
              <a:rPr lang="en-GB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de </a:t>
            </a:r>
            <a:r>
              <a:rPr lang="en-GB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configuración</a:t>
            </a:r>
            <a:r>
              <a:rPr lang="en-GB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</p:txBody>
      </p:sp>
      <p:sp>
        <p:nvSpPr>
          <p:cNvPr id="25604" name="Text Box 3"/>
          <p:cNvSpPr txBox="1">
            <a:spLocks noChangeArrowheads="1"/>
          </p:cNvSpPr>
          <p:nvPr/>
        </p:nvSpPr>
        <p:spPr bwMode="auto">
          <a:xfrm>
            <a:off x="914400" y="5943600"/>
            <a:ext cx="8001000" cy="376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endParaRPr lang="en-US"/>
          </a:p>
        </p:txBody>
      </p:sp>
      <p:pic>
        <p:nvPicPr>
          <p:cNvPr id="6" name="Picture 4" descr="C:\Documents and Settings\carmas\Local Settings\Temporary Internet Files\Content.IE5\OTZRV6M0\MCj0356393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83512" y="1112837"/>
            <a:ext cx="1600200" cy="1804987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idx="1"/>
          </p:nvPr>
        </p:nvSpPr>
        <p:spPr>
          <a:xfrm>
            <a:off x="503237" y="1768476"/>
            <a:ext cx="9072563" cy="4983161"/>
          </a:xfrm>
        </p:spPr>
        <p:txBody>
          <a:bodyPr>
            <a:noAutofit/>
          </a:bodyPr>
          <a:lstStyle/>
          <a:p>
            <a:pPr marL="426994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400" dirty="0" err="1" smtClean="0">
                <a:latin typeface="Arial Narrow" charset="0"/>
              </a:rPr>
              <a:t>elemento</a:t>
            </a:r>
            <a:r>
              <a:rPr lang="en-GB" sz="2400" dirty="0" smtClean="0">
                <a:latin typeface="Arial Narrow" charset="0"/>
              </a:rPr>
              <a:t> </a:t>
            </a:r>
            <a:r>
              <a:rPr lang="en-GB" sz="2400" dirty="0" err="1" smtClean="0">
                <a:latin typeface="Arial Narrow" charset="0"/>
              </a:rPr>
              <a:t>que</a:t>
            </a:r>
            <a:r>
              <a:rPr lang="en-GB" sz="2400" dirty="0" smtClean="0">
                <a:latin typeface="Arial Narrow" charset="0"/>
              </a:rPr>
              <a:t> Puppet </a:t>
            </a:r>
            <a:r>
              <a:rPr lang="en-GB" sz="2400" dirty="0" err="1" smtClean="0">
                <a:latin typeface="Arial Narrow" charset="0"/>
              </a:rPr>
              <a:t>sabe</a:t>
            </a:r>
            <a:r>
              <a:rPr lang="en-GB" sz="2400" dirty="0" smtClean="0">
                <a:latin typeface="Arial Narrow" charset="0"/>
              </a:rPr>
              <a:t> </a:t>
            </a:r>
            <a:r>
              <a:rPr lang="en-GB" sz="2400" dirty="0" err="1" smtClean="0">
                <a:latin typeface="Arial Narrow" charset="0"/>
              </a:rPr>
              <a:t>como</a:t>
            </a:r>
            <a:r>
              <a:rPr lang="en-GB" sz="2400" dirty="0" smtClean="0">
                <a:latin typeface="Arial Narrow" charset="0"/>
              </a:rPr>
              <a:t> </a:t>
            </a:r>
            <a:r>
              <a:rPr lang="en-GB" sz="2400" dirty="0" err="1" smtClean="0">
                <a:latin typeface="Arial Narrow" charset="0"/>
              </a:rPr>
              <a:t>configurar</a:t>
            </a:r>
            <a:endParaRPr lang="en-GB" sz="2400" dirty="0" smtClean="0">
              <a:latin typeface="Arial Narrow" charset="0"/>
            </a:endParaRPr>
          </a:p>
          <a:p>
            <a:pPr marL="709218" lvl="1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400" dirty="0" err="1" smtClean="0">
                <a:latin typeface="Arial Narrow" charset="0"/>
              </a:rPr>
              <a:t>Fichero</a:t>
            </a:r>
            <a:r>
              <a:rPr lang="en-GB" sz="2400" dirty="0" smtClean="0">
                <a:latin typeface="Arial Narrow" charset="0"/>
              </a:rPr>
              <a:t> (</a:t>
            </a:r>
            <a:r>
              <a:rPr lang="en-GB" sz="2400" dirty="0" err="1" smtClean="0">
                <a:latin typeface="Arial Narrow" charset="0"/>
              </a:rPr>
              <a:t>contenido</a:t>
            </a:r>
            <a:r>
              <a:rPr lang="en-GB" sz="2400" dirty="0" smtClean="0">
                <a:latin typeface="Arial Narrow" charset="0"/>
              </a:rPr>
              <a:t>, </a:t>
            </a:r>
            <a:r>
              <a:rPr lang="en-GB" sz="2400" dirty="0" err="1" smtClean="0">
                <a:latin typeface="Arial Narrow" charset="0"/>
              </a:rPr>
              <a:t>permisos</a:t>
            </a:r>
            <a:r>
              <a:rPr lang="en-GB" sz="2400" dirty="0" smtClean="0">
                <a:latin typeface="Arial Narrow" charset="0"/>
              </a:rPr>
              <a:t>, </a:t>
            </a:r>
            <a:r>
              <a:rPr lang="en-GB" sz="2400" dirty="0" err="1" smtClean="0">
                <a:latin typeface="Arial Narrow" charset="0"/>
              </a:rPr>
              <a:t>pertenencia</a:t>
            </a:r>
            <a:r>
              <a:rPr lang="en-GB" sz="2400" dirty="0" smtClean="0">
                <a:latin typeface="Arial Narrow" charset="0"/>
              </a:rPr>
              <a:t>)</a:t>
            </a:r>
          </a:p>
          <a:p>
            <a:pPr marL="709218" lvl="1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400" dirty="0" err="1" smtClean="0">
                <a:latin typeface="Arial Narrow" charset="0"/>
              </a:rPr>
              <a:t>Paquete</a:t>
            </a:r>
            <a:r>
              <a:rPr lang="en-GB" sz="2400" dirty="0" smtClean="0">
                <a:latin typeface="Arial Narrow" charset="0"/>
              </a:rPr>
              <a:t> (</a:t>
            </a:r>
            <a:r>
              <a:rPr lang="en-GB" sz="2400" dirty="0" err="1" smtClean="0">
                <a:latin typeface="Arial Narrow" charset="0"/>
              </a:rPr>
              <a:t>asegurar</a:t>
            </a:r>
            <a:r>
              <a:rPr lang="en-GB" sz="2400" dirty="0" smtClean="0">
                <a:latin typeface="Arial Narrow" charset="0"/>
              </a:rPr>
              <a:t> </a:t>
            </a:r>
            <a:r>
              <a:rPr lang="en-GB" sz="2400" dirty="0" err="1" smtClean="0">
                <a:latin typeface="Arial Narrow" charset="0"/>
              </a:rPr>
              <a:t>que</a:t>
            </a:r>
            <a:r>
              <a:rPr lang="en-GB" sz="2400" dirty="0" smtClean="0">
                <a:latin typeface="Arial Narrow" charset="0"/>
              </a:rPr>
              <a:t> </a:t>
            </a:r>
            <a:r>
              <a:rPr lang="en-GB" sz="2400" dirty="0" err="1" smtClean="0">
                <a:latin typeface="Arial Narrow" charset="0"/>
              </a:rPr>
              <a:t>esté</a:t>
            </a:r>
            <a:r>
              <a:rPr lang="en-GB" sz="2400" dirty="0" smtClean="0">
                <a:latin typeface="Arial Narrow" charset="0"/>
              </a:rPr>
              <a:t> </a:t>
            </a:r>
            <a:r>
              <a:rPr lang="en-GB" sz="2400" dirty="0" err="1" smtClean="0">
                <a:latin typeface="Arial Narrow" charset="0"/>
              </a:rPr>
              <a:t>instalado</a:t>
            </a:r>
            <a:r>
              <a:rPr lang="en-GB" sz="2400" dirty="0" smtClean="0">
                <a:latin typeface="Arial Narrow" charset="0"/>
              </a:rPr>
              <a:t> o no)</a:t>
            </a:r>
          </a:p>
          <a:p>
            <a:pPr marL="709218" lvl="1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400" dirty="0" err="1" smtClean="0">
                <a:latin typeface="Arial Narrow" charset="0"/>
              </a:rPr>
              <a:t>Servicio</a:t>
            </a:r>
            <a:r>
              <a:rPr lang="en-GB" sz="2400" dirty="0" smtClean="0">
                <a:latin typeface="Arial Narrow" charset="0"/>
              </a:rPr>
              <a:t> (</a:t>
            </a:r>
            <a:r>
              <a:rPr lang="en-GB" sz="2400" dirty="0" err="1" smtClean="0">
                <a:latin typeface="Arial Narrow" charset="0"/>
              </a:rPr>
              <a:t>habilitado</a:t>
            </a:r>
            <a:r>
              <a:rPr lang="en-GB" sz="2400" dirty="0" smtClean="0">
                <a:latin typeface="Arial Narrow" charset="0"/>
              </a:rPr>
              <a:t>, </a:t>
            </a:r>
            <a:r>
              <a:rPr lang="en-GB" sz="2400" dirty="0" err="1" smtClean="0">
                <a:latin typeface="Arial Narrow" charset="0"/>
              </a:rPr>
              <a:t>desahbilitado</a:t>
            </a:r>
            <a:r>
              <a:rPr lang="en-GB" sz="2400" dirty="0" smtClean="0">
                <a:latin typeface="Arial Narrow" charset="0"/>
              </a:rPr>
              <a:t>, </a:t>
            </a:r>
            <a:r>
              <a:rPr lang="en-GB" sz="2400" dirty="0" err="1" smtClean="0">
                <a:latin typeface="Arial Narrow" charset="0"/>
              </a:rPr>
              <a:t>corriendo</a:t>
            </a:r>
            <a:r>
              <a:rPr lang="en-GB" sz="2400" dirty="0" smtClean="0">
                <a:latin typeface="Arial Narrow" charset="0"/>
              </a:rPr>
              <a:t>, o </a:t>
            </a:r>
            <a:r>
              <a:rPr lang="en-GB" sz="2400" dirty="0" err="1" smtClean="0">
                <a:latin typeface="Arial Narrow" charset="0"/>
              </a:rPr>
              <a:t>detenido</a:t>
            </a:r>
            <a:r>
              <a:rPr lang="en-GB" sz="2400" dirty="0" smtClean="0">
                <a:latin typeface="Arial Narrow" charset="0"/>
              </a:rPr>
              <a:t>)</a:t>
            </a:r>
          </a:p>
          <a:p>
            <a:pPr marL="709218" lvl="1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endParaRPr lang="en-GB" sz="2400" dirty="0" smtClean="0">
              <a:latin typeface="Arial Narrow" charset="0"/>
            </a:endParaRPr>
          </a:p>
          <a:p>
            <a:pPr marL="709218" lvl="1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400" dirty="0" err="1" smtClean="0">
                <a:latin typeface="Arial Narrow" charset="0"/>
              </a:rPr>
              <a:t>Biblioteca</a:t>
            </a:r>
            <a:r>
              <a:rPr lang="en-GB" sz="2400" dirty="0" smtClean="0">
                <a:latin typeface="Arial Narrow" charset="0"/>
              </a:rPr>
              <a:t> de </a:t>
            </a:r>
            <a:r>
              <a:rPr lang="en-GB" sz="2400" dirty="0" err="1" smtClean="0">
                <a:latin typeface="Arial Narrow" charset="0"/>
              </a:rPr>
              <a:t>tipos</a:t>
            </a:r>
            <a:r>
              <a:rPr lang="en-GB" sz="2400" dirty="0" smtClean="0">
                <a:latin typeface="Arial Narrow" charset="0"/>
              </a:rPr>
              <a:t> </a:t>
            </a:r>
            <a:r>
              <a:rPr lang="en-GB" sz="2400" dirty="0" err="1" smtClean="0">
                <a:latin typeface="Arial Narrow" charset="0"/>
              </a:rPr>
              <a:t>distribuidos</a:t>
            </a:r>
            <a:r>
              <a:rPr lang="en-GB" sz="2400" dirty="0" smtClean="0">
                <a:latin typeface="Arial Narrow" charset="0"/>
              </a:rPr>
              <a:t> con el </a:t>
            </a:r>
            <a:r>
              <a:rPr lang="en-GB" sz="2400" dirty="0" err="1" smtClean="0">
                <a:latin typeface="Arial Narrow" charset="0"/>
              </a:rPr>
              <a:t>paquete</a:t>
            </a:r>
            <a:r>
              <a:rPr lang="en-GB" sz="2400" dirty="0" smtClean="0">
                <a:latin typeface="Arial Narrow" charset="0"/>
              </a:rPr>
              <a:t>:</a:t>
            </a:r>
          </a:p>
          <a:p>
            <a:pPr marL="709218" lvl="1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400" dirty="0" err="1" smtClean="0">
                <a:latin typeface="Arial Narrow" charset="0"/>
              </a:rPr>
              <a:t>cron</a:t>
            </a:r>
            <a:r>
              <a:rPr lang="en-GB" sz="2400" dirty="0" smtClean="0">
                <a:latin typeface="Arial Narrow" charset="0"/>
              </a:rPr>
              <a:t>, exec, file, </a:t>
            </a:r>
            <a:r>
              <a:rPr lang="en-GB" sz="2400" dirty="0" err="1" smtClean="0">
                <a:latin typeface="Arial Narrow" charset="0"/>
              </a:rPr>
              <a:t>filebucket</a:t>
            </a:r>
            <a:r>
              <a:rPr lang="en-GB" sz="2400" dirty="0" smtClean="0">
                <a:latin typeface="Arial Narrow" charset="0"/>
              </a:rPr>
              <a:t>, group, host, mount, notify, package, service, user, zone, </a:t>
            </a:r>
            <a:r>
              <a:rPr lang="en-GB" sz="2400" dirty="0" err="1" smtClean="0">
                <a:latin typeface="Arial Narrow" charset="0"/>
              </a:rPr>
              <a:t>sshkey</a:t>
            </a:r>
            <a:r>
              <a:rPr lang="en-GB" sz="2400" dirty="0" smtClean="0">
                <a:latin typeface="Arial Narrow" charset="0"/>
              </a:rPr>
              <a:t>.....</a:t>
            </a: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7" y="301625"/>
            <a:ext cx="9072563" cy="1116012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Tipos</a:t>
            </a:r>
            <a:endParaRPr lang="en-GB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5604" name="Text Box 3"/>
          <p:cNvSpPr txBox="1">
            <a:spLocks noChangeArrowheads="1"/>
          </p:cNvSpPr>
          <p:nvPr/>
        </p:nvSpPr>
        <p:spPr bwMode="auto">
          <a:xfrm>
            <a:off x="914400" y="5943600"/>
            <a:ext cx="8001000" cy="376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endParaRPr lang="en-US"/>
          </a:p>
        </p:txBody>
      </p:sp>
      <p:pic>
        <p:nvPicPr>
          <p:cNvPr id="5" name="Picture 4" descr="C:\Documents and Settings\carmas\Local Settings\Temporary Internet Files\Content.IE5\OTZRV6M0\MCj0356393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78712" y="655637"/>
            <a:ext cx="1600200" cy="1804987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idx="1"/>
          </p:nvPr>
        </p:nvSpPr>
        <p:spPr>
          <a:xfrm>
            <a:off x="1839912" y="2255837"/>
            <a:ext cx="6061075" cy="4068761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pPr marL="426994" indent="-322230">
              <a:spcAft>
                <a:spcPts val="1425"/>
              </a:spcAft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400" dirty="0" smtClean="0">
                <a:latin typeface="Arial Narrow" charset="0"/>
              </a:rPr>
              <a:t>file { “/etc/</a:t>
            </a:r>
            <a:r>
              <a:rPr lang="en-GB" sz="2400" dirty="0" err="1" smtClean="0">
                <a:latin typeface="Arial Narrow" charset="0"/>
              </a:rPr>
              <a:t>sudoers</a:t>
            </a:r>
            <a:r>
              <a:rPr lang="en-GB" sz="2400" dirty="0" smtClean="0">
                <a:latin typeface="Arial Narrow" charset="0"/>
              </a:rPr>
              <a:t>”:</a:t>
            </a:r>
          </a:p>
          <a:p>
            <a:pPr marL="971284" lvl="2" indent="-322230">
              <a:spcAft>
                <a:spcPts val="1425"/>
              </a:spcAft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700" dirty="0" smtClean="0">
                <a:latin typeface="Arial Narrow" charset="0"/>
              </a:rPr>
              <a:t>	</a:t>
            </a:r>
            <a:r>
              <a:rPr lang="en-GB" sz="2400" dirty="0" smtClean="0">
                <a:latin typeface="Arial Narrow" charset="0"/>
              </a:rPr>
              <a:t>ensure =&gt; file,</a:t>
            </a:r>
          </a:p>
          <a:p>
            <a:pPr marL="971284" lvl="2" indent="-322230">
              <a:spcAft>
                <a:spcPts val="1425"/>
              </a:spcAft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400" dirty="0" smtClean="0">
                <a:latin typeface="Arial Narrow" charset="0"/>
              </a:rPr>
              <a:t>	owner =&gt; root,</a:t>
            </a:r>
          </a:p>
          <a:p>
            <a:pPr marL="971284" lvl="2" indent="-322230">
              <a:spcAft>
                <a:spcPts val="1425"/>
              </a:spcAft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400" dirty="0" smtClean="0">
                <a:latin typeface="Arial Narrow" charset="0"/>
              </a:rPr>
              <a:t>	group =&gt; root,</a:t>
            </a:r>
          </a:p>
          <a:p>
            <a:pPr marL="971284" lvl="2" indent="-322230">
              <a:spcAft>
                <a:spcPts val="1425"/>
              </a:spcAft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400" dirty="0" smtClean="0">
                <a:latin typeface="Arial Narrow" charset="0"/>
              </a:rPr>
              <a:t>	mode =&gt; 600,</a:t>
            </a:r>
          </a:p>
          <a:p>
            <a:pPr marL="971284" lvl="2" indent="-322230">
              <a:spcAft>
                <a:spcPts val="1425"/>
              </a:spcAft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400" dirty="0" smtClean="0">
                <a:latin typeface="Arial Narrow" charset="0"/>
              </a:rPr>
              <a:t>	source =&gt; “puppet://server/files/sudoers”</a:t>
            </a:r>
          </a:p>
          <a:p>
            <a:pPr marL="426994" indent="-322230">
              <a:spcAft>
                <a:spcPts val="1425"/>
              </a:spcAft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400" dirty="0" smtClean="0">
                <a:latin typeface="Arial Narrow" charset="0"/>
              </a:rPr>
              <a:t>}</a:t>
            </a:r>
          </a:p>
          <a:p>
            <a:pPr marL="426994" indent="-322230">
              <a:spcAft>
                <a:spcPts val="1425"/>
              </a:spcAft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endParaRPr lang="en-GB" sz="2400" dirty="0" smtClean="0">
              <a:latin typeface="Arial Narrow" charset="0"/>
            </a:endParaRP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7" y="301625"/>
            <a:ext cx="9072563" cy="1116012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Ejemplo</a:t>
            </a:r>
            <a:r>
              <a:rPr lang="en-GB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 /etc/</a:t>
            </a:r>
            <a:r>
              <a:rPr lang="en-GB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sudoers</a:t>
            </a:r>
            <a:r>
              <a:rPr lang="en-GB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file</a:t>
            </a:r>
          </a:p>
        </p:txBody>
      </p:sp>
      <p:sp>
        <p:nvSpPr>
          <p:cNvPr id="25604" name="Text Box 3"/>
          <p:cNvSpPr txBox="1">
            <a:spLocks noChangeArrowheads="1"/>
          </p:cNvSpPr>
          <p:nvPr/>
        </p:nvSpPr>
        <p:spPr bwMode="auto">
          <a:xfrm>
            <a:off x="914400" y="5943600"/>
            <a:ext cx="8001000" cy="376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endParaRPr lang="en-US"/>
          </a:p>
        </p:txBody>
      </p:sp>
      <p:pic>
        <p:nvPicPr>
          <p:cNvPr id="5" name="Picture 4" descr="C:\Documents and Settings\carmas\Local Settings\Temporary Internet Files\Content.IE5\OTZRV6M0\MCj0356393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5912" y="1036637"/>
            <a:ext cx="1600200" cy="1804987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idx="1"/>
          </p:nvPr>
        </p:nvSpPr>
        <p:spPr>
          <a:xfrm>
            <a:off x="2068512" y="1798637"/>
            <a:ext cx="5299075" cy="4983161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pPr marL="426994" indent="-322230">
              <a:spcAft>
                <a:spcPts val="1425"/>
              </a:spcAft>
              <a:buClr>
                <a:srgbClr val="000000"/>
              </a:buClr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2400" dirty="0" err="1" smtClean="0">
                <a:latin typeface="Arial Narrow" charset="0"/>
              </a:rPr>
              <a:t>Colección</a:t>
            </a:r>
            <a:r>
              <a:rPr lang="en-GB" sz="2400" dirty="0" smtClean="0">
                <a:latin typeface="Arial Narrow" charset="0"/>
              </a:rPr>
              <a:t> de </a:t>
            </a:r>
            <a:r>
              <a:rPr lang="en-GB" sz="2400" dirty="0" err="1" smtClean="0">
                <a:latin typeface="Arial Narrow" charset="0"/>
              </a:rPr>
              <a:t>objetos</a:t>
            </a:r>
            <a:r>
              <a:rPr lang="en-GB" sz="2400" dirty="0" smtClean="0">
                <a:latin typeface="Arial Narrow" charset="0"/>
              </a:rPr>
              <a:t> (</a:t>
            </a:r>
            <a:r>
              <a:rPr lang="en-GB" sz="2400" dirty="0" err="1" smtClean="0">
                <a:latin typeface="Arial Narrow" charset="0"/>
              </a:rPr>
              <a:t>tipos</a:t>
            </a:r>
            <a:r>
              <a:rPr lang="en-GB" sz="2400" dirty="0" smtClean="0">
                <a:latin typeface="Arial Narrow" charset="0"/>
              </a:rPr>
              <a:t>):</a:t>
            </a:r>
          </a:p>
          <a:p>
            <a:pPr marL="1535732" lvl="4" indent="-322230">
              <a:spcBef>
                <a:spcPts val="41"/>
              </a:spcBef>
              <a:spcAft>
                <a:spcPts val="25"/>
              </a:spcAft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600" dirty="0" smtClean="0">
                <a:latin typeface="Arial Narrow" charset="0"/>
              </a:rPr>
              <a:t>class </a:t>
            </a:r>
            <a:r>
              <a:rPr lang="en-GB" sz="1600" dirty="0" err="1" smtClean="0">
                <a:latin typeface="Arial Narrow" charset="0"/>
              </a:rPr>
              <a:t>unix_users</a:t>
            </a:r>
            <a:r>
              <a:rPr lang="en-GB" sz="1600" dirty="0" smtClean="0">
                <a:latin typeface="Arial Narrow" charset="0"/>
              </a:rPr>
              <a:t> {</a:t>
            </a:r>
          </a:p>
          <a:p>
            <a:pPr marL="1787717" lvl="5" indent="-322230">
              <a:spcBef>
                <a:spcPts val="41"/>
              </a:spcBef>
              <a:spcAft>
                <a:spcPts val="25"/>
              </a:spcAft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600" dirty="0" smtClean="0">
                <a:latin typeface="Arial Narrow" charset="0"/>
              </a:rPr>
              <a:t>        user { '</a:t>
            </a:r>
            <a:r>
              <a:rPr lang="en-GB" sz="1600" dirty="0" err="1" smtClean="0">
                <a:latin typeface="Arial Narrow" charset="0"/>
              </a:rPr>
              <a:t>pandersen</a:t>
            </a:r>
            <a:r>
              <a:rPr lang="en-GB" sz="1600" dirty="0" smtClean="0">
                <a:latin typeface="Arial Narrow" charset="0"/>
              </a:rPr>
              <a:t>':</a:t>
            </a:r>
          </a:p>
          <a:p>
            <a:pPr marL="2039703" lvl="6" indent="-322230">
              <a:spcBef>
                <a:spcPts val="41"/>
              </a:spcBef>
              <a:spcAft>
                <a:spcPts val="25"/>
              </a:spcAft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400" dirty="0" smtClean="0">
                <a:latin typeface="Arial Narrow" charset="0"/>
              </a:rPr>
              <a:t>            shell =&gt; '/bin/bash',</a:t>
            </a:r>
          </a:p>
          <a:p>
            <a:pPr marL="2039703" lvl="6" indent="-322230">
              <a:spcBef>
                <a:spcPts val="41"/>
              </a:spcBef>
              <a:spcAft>
                <a:spcPts val="25"/>
              </a:spcAft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400" dirty="0" smtClean="0">
                <a:latin typeface="Arial Narrow" charset="0"/>
              </a:rPr>
              <a:t>            </a:t>
            </a:r>
            <a:r>
              <a:rPr lang="en-GB" sz="1400" dirty="0" err="1" smtClean="0">
                <a:latin typeface="Arial Narrow" charset="0"/>
              </a:rPr>
              <a:t>uid</a:t>
            </a:r>
            <a:r>
              <a:rPr lang="en-GB" sz="1400" dirty="0" smtClean="0">
                <a:latin typeface="Arial Narrow" charset="0"/>
              </a:rPr>
              <a:t> =&gt; '2010',</a:t>
            </a:r>
          </a:p>
          <a:p>
            <a:pPr marL="2039703" lvl="6" indent="-322230">
              <a:spcBef>
                <a:spcPts val="41"/>
              </a:spcBef>
              <a:spcAft>
                <a:spcPts val="25"/>
              </a:spcAft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400" dirty="0" smtClean="0">
                <a:latin typeface="Arial Narrow" charset="0"/>
              </a:rPr>
              <a:t>            </a:t>
            </a:r>
            <a:r>
              <a:rPr lang="en-GB" sz="1400" dirty="0" err="1" smtClean="0">
                <a:latin typeface="Arial Narrow" charset="0"/>
              </a:rPr>
              <a:t>gid</a:t>
            </a:r>
            <a:r>
              <a:rPr lang="en-GB" sz="1400" dirty="0" smtClean="0">
                <a:latin typeface="Arial Narrow" charset="0"/>
              </a:rPr>
              <a:t> =&gt; "users",</a:t>
            </a:r>
          </a:p>
          <a:p>
            <a:pPr marL="2039703" lvl="6" indent="-322230">
              <a:spcBef>
                <a:spcPts val="41"/>
              </a:spcBef>
              <a:spcAft>
                <a:spcPts val="25"/>
              </a:spcAft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400" dirty="0" smtClean="0">
                <a:latin typeface="Arial Narrow" charset="0"/>
              </a:rPr>
              <a:t>            home =&gt; '/home/</a:t>
            </a:r>
            <a:r>
              <a:rPr lang="en-GB" sz="1400" dirty="0" err="1" smtClean="0">
                <a:latin typeface="Arial Narrow" charset="0"/>
              </a:rPr>
              <a:t>pandersen</a:t>
            </a:r>
            <a:r>
              <a:rPr lang="en-GB" sz="1400" dirty="0" smtClean="0">
                <a:latin typeface="Arial Narrow" charset="0"/>
              </a:rPr>
              <a:t>',</a:t>
            </a:r>
          </a:p>
          <a:p>
            <a:pPr marL="2039703" lvl="6" indent="-322230">
              <a:spcBef>
                <a:spcPts val="41"/>
              </a:spcBef>
              <a:spcAft>
                <a:spcPts val="25"/>
              </a:spcAft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400" dirty="0" smtClean="0">
                <a:latin typeface="Arial Narrow" charset="0"/>
              </a:rPr>
              <a:t>            </a:t>
            </a:r>
            <a:r>
              <a:rPr lang="en-GB" sz="1400" dirty="0" err="1" smtClean="0">
                <a:latin typeface="Arial Narrow" charset="0"/>
              </a:rPr>
              <a:t>managehome</a:t>
            </a:r>
            <a:r>
              <a:rPr lang="en-GB" sz="1400" dirty="0" smtClean="0">
                <a:latin typeface="Arial Narrow" charset="0"/>
              </a:rPr>
              <a:t> =&gt; true,</a:t>
            </a:r>
          </a:p>
          <a:p>
            <a:pPr marL="2039703" lvl="6" indent="-322230">
              <a:spcBef>
                <a:spcPts val="41"/>
              </a:spcBef>
              <a:spcAft>
                <a:spcPts val="25"/>
              </a:spcAft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400" dirty="0" smtClean="0">
                <a:latin typeface="Arial Narrow" charset="0"/>
              </a:rPr>
              <a:t>            ensure =&gt; 'present'</a:t>
            </a:r>
          </a:p>
          <a:p>
            <a:pPr marL="1787717" lvl="5" indent="-322230">
              <a:spcBef>
                <a:spcPts val="41"/>
              </a:spcBef>
              <a:spcAft>
                <a:spcPts val="25"/>
              </a:spcAft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600" dirty="0" smtClean="0">
                <a:latin typeface="Arial Narrow" charset="0"/>
              </a:rPr>
              <a:t>        }</a:t>
            </a:r>
          </a:p>
          <a:p>
            <a:pPr marL="1787717" lvl="5" indent="-322230">
              <a:spcBef>
                <a:spcPts val="41"/>
              </a:spcBef>
              <a:spcAft>
                <a:spcPts val="25"/>
              </a:spcAft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600" dirty="0" smtClean="0">
                <a:latin typeface="Arial Narrow" charset="0"/>
              </a:rPr>
              <a:t>        user { '</a:t>
            </a:r>
            <a:r>
              <a:rPr lang="en-GB" sz="1600" dirty="0" err="1" smtClean="0">
                <a:latin typeface="Arial Narrow" charset="0"/>
              </a:rPr>
              <a:t>tolick</a:t>
            </a:r>
            <a:r>
              <a:rPr lang="en-GB" sz="1600" dirty="0" smtClean="0">
                <a:latin typeface="Arial Narrow" charset="0"/>
              </a:rPr>
              <a:t>':</a:t>
            </a:r>
          </a:p>
          <a:p>
            <a:pPr marL="2039703" lvl="6" indent="-322230">
              <a:spcBef>
                <a:spcPts val="41"/>
              </a:spcBef>
              <a:spcAft>
                <a:spcPts val="25"/>
              </a:spcAft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400" dirty="0" smtClean="0">
                <a:latin typeface="Arial Narrow" charset="0"/>
              </a:rPr>
              <a:t>            shell =&gt; '/bin/bash',</a:t>
            </a:r>
          </a:p>
          <a:p>
            <a:pPr marL="2039703" lvl="6" indent="-322230">
              <a:spcBef>
                <a:spcPts val="41"/>
              </a:spcBef>
              <a:spcAft>
                <a:spcPts val="25"/>
              </a:spcAft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400" dirty="0" smtClean="0">
                <a:latin typeface="Arial Narrow" charset="0"/>
              </a:rPr>
              <a:t>            </a:t>
            </a:r>
            <a:r>
              <a:rPr lang="en-GB" sz="1400" dirty="0" err="1" smtClean="0">
                <a:latin typeface="Arial Narrow" charset="0"/>
              </a:rPr>
              <a:t>uid</a:t>
            </a:r>
            <a:r>
              <a:rPr lang="en-GB" sz="1400" dirty="0" smtClean="0">
                <a:latin typeface="Arial Narrow" charset="0"/>
              </a:rPr>
              <a:t> =&gt; '2013',</a:t>
            </a:r>
          </a:p>
          <a:p>
            <a:pPr marL="2039703" lvl="6" indent="-322230">
              <a:spcBef>
                <a:spcPts val="41"/>
              </a:spcBef>
              <a:spcAft>
                <a:spcPts val="25"/>
              </a:spcAft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400" dirty="0" smtClean="0">
                <a:latin typeface="Arial Narrow" charset="0"/>
              </a:rPr>
              <a:t>            </a:t>
            </a:r>
            <a:r>
              <a:rPr lang="en-GB" sz="1400" dirty="0" err="1" smtClean="0">
                <a:latin typeface="Arial Narrow" charset="0"/>
              </a:rPr>
              <a:t>gid</a:t>
            </a:r>
            <a:r>
              <a:rPr lang="en-GB" sz="1400" dirty="0" smtClean="0">
                <a:latin typeface="Arial Narrow" charset="0"/>
              </a:rPr>
              <a:t> =&gt; "users",</a:t>
            </a:r>
          </a:p>
          <a:p>
            <a:pPr marL="2039703" lvl="6" indent="-322230">
              <a:spcBef>
                <a:spcPts val="41"/>
              </a:spcBef>
              <a:spcAft>
                <a:spcPts val="25"/>
              </a:spcAft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400" dirty="0" smtClean="0">
                <a:latin typeface="Arial Narrow" charset="0"/>
              </a:rPr>
              <a:t>            home =&gt; '/home/</a:t>
            </a:r>
            <a:r>
              <a:rPr lang="en-GB" sz="1400" dirty="0" err="1" smtClean="0">
                <a:latin typeface="Arial Narrow" charset="0"/>
              </a:rPr>
              <a:t>tolick</a:t>
            </a:r>
            <a:r>
              <a:rPr lang="en-GB" sz="1400" dirty="0" smtClean="0">
                <a:latin typeface="Arial Narrow" charset="0"/>
              </a:rPr>
              <a:t>',</a:t>
            </a:r>
          </a:p>
          <a:p>
            <a:pPr marL="2039703" lvl="6" indent="-322230">
              <a:spcBef>
                <a:spcPts val="41"/>
              </a:spcBef>
              <a:spcAft>
                <a:spcPts val="25"/>
              </a:spcAft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400" dirty="0" smtClean="0">
                <a:latin typeface="Arial Narrow" charset="0"/>
              </a:rPr>
              <a:t>            </a:t>
            </a:r>
            <a:r>
              <a:rPr lang="en-GB" sz="1400" dirty="0" err="1" smtClean="0">
                <a:latin typeface="Arial Narrow" charset="0"/>
              </a:rPr>
              <a:t>managehome</a:t>
            </a:r>
            <a:r>
              <a:rPr lang="en-GB" sz="1400" dirty="0" smtClean="0">
                <a:latin typeface="Arial Narrow" charset="0"/>
              </a:rPr>
              <a:t> =&gt; true,</a:t>
            </a:r>
          </a:p>
          <a:p>
            <a:pPr marL="2039703" lvl="6" indent="-322230">
              <a:spcBef>
                <a:spcPts val="41"/>
              </a:spcBef>
              <a:spcAft>
                <a:spcPts val="25"/>
              </a:spcAft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400" dirty="0" smtClean="0">
                <a:latin typeface="Arial Narrow" charset="0"/>
              </a:rPr>
              <a:t>            ensure =&gt; 'present'</a:t>
            </a:r>
          </a:p>
          <a:p>
            <a:pPr marL="1787717" lvl="5" indent="-322230">
              <a:spcBef>
                <a:spcPts val="41"/>
              </a:spcBef>
              <a:spcAft>
                <a:spcPts val="25"/>
              </a:spcAft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600" dirty="0" smtClean="0">
                <a:latin typeface="Arial Narrow" charset="0"/>
              </a:rPr>
              <a:t>        }</a:t>
            </a:r>
          </a:p>
          <a:p>
            <a:pPr marL="1535732" lvl="4" indent="-322230">
              <a:spcBef>
                <a:spcPts val="41"/>
              </a:spcBef>
              <a:spcAft>
                <a:spcPts val="25"/>
              </a:spcAft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r>
              <a:rPr lang="en-GB" sz="1600" dirty="0" smtClean="0">
                <a:latin typeface="Arial Narrow" charset="0"/>
              </a:rPr>
              <a:t>}</a:t>
            </a:r>
            <a:endParaRPr lang="en-GB" sz="1200" dirty="0" smtClean="0">
              <a:latin typeface="Arial Narrow" charset="0"/>
            </a:endParaRPr>
          </a:p>
          <a:p>
            <a:pPr marL="426994" indent="-322230">
              <a:spcAft>
                <a:spcPts val="1425"/>
              </a:spcAft>
              <a:buClr>
                <a:srgbClr val="000000"/>
              </a:buClr>
              <a:buNone/>
              <a:tabLst>
                <a:tab pos="452392" algn="l"/>
                <a:tab pos="909544" algn="l"/>
                <a:tab pos="1366697" algn="l"/>
                <a:tab pos="1823849" algn="l"/>
                <a:tab pos="2281002" algn="l"/>
                <a:tab pos="2738154" algn="l"/>
                <a:tab pos="3195306" algn="l"/>
                <a:tab pos="3652459" algn="l"/>
                <a:tab pos="4109611" algn="l"/>
                <a:tab pos="4566765" algn="l"/>
                <a:tab pos="5023917" algn="l"/>
                <a:tab pos="5481070" algn="l"/>
                <a:tab pos="5938222" algn="l"/>
                <a:tab pos="6395375" algn="l"/>
                <a:tab pos="6852527" algn="l"/>
                <a:tab pos="7309680" algn="l"/>
                <a:tab pos="7766832" algn="l"/>
                <a:tab pos="8223986" algn="l"/>
                <a:tab pos="8681138" algn="l"/>
                <a:tab pos="9138291" algn="l"/>
              </a:tabLst>
            </a:pPr>
            <a:endParaRPr lang="en-GB" sz="2800" dirty="0" smtClean="0">
              <a:latin typeface="Arial Narrow" charset="0"/>
            </a:endParaRP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7" y="301625"/>
            <a:ext cx="9072563" cy="1116012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57152" algn="l"/>
                <a:tab pos="914305" algn="l"/>
                <a:tab pos="1371457" algn="l"/>
                <a:tab pos="1828610" algn="l"/>
                <a:tab pos="2285763" algn="l"/>
                <a:tab pos="2742916" algn="l"/>
                <a:tab pos="3200068" algn="l"/>
                <a:tab pos="3657221" algn="l"/>
                <a:tab pos="4114373" algn="l"/>
                <a:tab pos="4571526" algn="l"/>
                <a:tab pos="5028678" algn="l"/>
                <a:tab pos="5485831" algn="l"/>
                <a:tab pos="5942984" algn="l"/>
                <a:tab pos="6400137" algn="l"/>
                <a:tab pos="6857289" algn="l"/>
                <a:tab pos="7314442" algn="l"/>
                <a:tab pos="7771594" algn="l"/>
                <a:tab pos="8228747" algn="l"/>
                <a:tab pos="8685899" algn="l"/>
                <a:tab pos="9143052" algn="l"/>
              </a:tabLst>
            </a:pPr>
            <a:r>
              <a:rPr lang="en-GB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Clases</a:t>
            </a:r>
            <a:endParaRPr lang="en-GB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5604" name="Text Box 3"/>
          <p:cNvSpPr txBox="1">
            <a:spLocks noChangeArrowheads="1"/>
          </p:cNvSpPr>
          <p:nvPr/>
        </p:nvSpPr>
        <p:spPr bwMode="auto">
          <a:xfrm>
            <a:off x="914400" y="5943600"/>
            <a:ext cx="8001000" cy="376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endParaRPr lang="en-US"/>
          </a:p>
        </p:txBody>
      </p:sp>
      <p:pic>
        <p:nvPicPr>
          <p:cNvPr id="5" name="Picture 4" descr="C:\Documents and Settings\carmas\Local Settings\Temporary Internet Files\Content.IE5\OTZRV6M0\MCj0356393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78712" y="655637"/>
            <a:ext cx="1600200" cy="1804987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422</TotalTime>
  <Words>1086</Words>
  <PresentationFormat>Custom</PresentationFormat>
  <Paragraphs>266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Gestión de Configuraciones  con Puppet</vt:lpstr>
      <vt:lpstr>Por qué?</vt:lpstr>
      <vt:lpstr>           Puppet?</vt:lpstr>
      <vt:lpstr>Componentes</vt:lpstr>
      <vt:lpstr>Distribución común</vt:lpstr>
      <vt:lpstr>Elementos de configuración:</vt:lpstr>
      <vt:lpstr>Tipos</vt:lpstr>
      <vt:lpstr>Ejemplo: /etc/sudoers file</vt:lpstr>
      <vt:lpstr>Clases</vt:lpstr>
      <vt:lpstr>Nodos</vt:lpstr>
      <vt:lpstr>OK, configuremos con definiciones...</vt:lpstr>
      <vt:lpstr>Con definiciones, adicionar usuarios es fácil...</vt:lpstr>
      <vt:lpstr>Perspectiva...</vt:lpstr>
      <vt:lpstr>Contribuciones y ayuda</vt:lpstr>
      <vt:lpstr>Referencias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Gestión de Configuraciones con Puppet</dc:title>
  <dc:creator>Carlos Armas</dc:creator>
  <cp:lastModifiedBy>carmas</cp:lastModifiedBy>
  <cp:revision>63</cp:revision>
  <dcterms:created xsi:type="dcterms:W3CDTF">2008-11-12T21:00:55Z</dcterms:created>
  <dcterms:modified xsi:type="dcterms:W3CDTF">2009-09-01T00:44:31Z</dcterms:modified>
</cp:coreProperties>
</file>