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6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4572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9144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3716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18288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71563" y="728663"/>
            <a:ext cx="5168900" cy="359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D55B1BD-2C94-4D30-A082-8A5BC0A0FA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1055A4-A81C-4684-9F61-76DBC4DDC99A}" type="slidenum">
              <a:rPr lang="en-US"/>
              <a:pPr/>
              <a:t>1</a:t>
            </a:fld>
            <a:endParaRPr lang="en-US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79ADD0-53FB-476A-8EFF-A066E2BA338E}" type="slidenum">
              <a:rPr lang="en-US"/>
              <a:pPr/>
              <a:t>2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79ADD0-53FB-476A-8EFF-A066E2BA338E}" type="slidenum">
              <a:rPr lang="en-US"/>
              <a:pPr/>
              <a:t>3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1A8A1-2EC5-42C7-B4BB-116D54B3BB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6B4FF3-C946-4B1D-AD27-1816DD0C0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B54CA-4CB0-48A6-9614-F8F91332D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-125413"/>
            <a:ext cx="8226425" cy="1392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560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fld id="{48216146-3ECE-4654-98D6-E40D1B327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0D10A-C3AF-4F25-98C3-BBBC3963B7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5AAD9-6D4C-40EA-90A3-63FBDFDC3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1EFA2C-657C-4192-82AF-81F1109DE2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D0082-35EE-4A2E-81F2-A77EBD9FD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B41D-69D8-446E-9D2F-1A3ECD30A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AA9D8-F3D3-4815-B37E-B08593F1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4905BB-3E09-4929-B3B8-E2787822D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BEC14-65DB-449E-B9B4-FB3601BD6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F2AC00-590C-4F9D-A70D-3755221D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4025"/>
            <a:ext cx="8229600" cy="137477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 err="1" smtClean="0"/>
              <a:t>Configuración</a:t>
            </a:r>
            <a:r>
              <a:rPr lang="en-GB" sz="3600" dirty="0" smtClean="0"/>
              <a:t> de </a:t>
            </a:r>
            <a:r>
              <a:rPr lang="en-GB" sz="3600" dirty="0" err="1" smtClean="0"/>
              <a:t>dispositivos</a:t>
            </a:r>
            <a:r>
              <a:rPr lang="en-GB" sz="3600" dirty="0" smtClean="0"/>
              <a:t> Cisco 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33800" y="2133600"/>
            <a:ext cx="5105400" cy="4343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Carlos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Armas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Roundtrip Networks 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Hervey Allen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NSRC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1295400"/>
            <a:ext cx="8229600" cy="1374775"/>
          </a:xfrm>
          <a:prstGeom prst="rect">
            <a:avLst/>
          </a:prstGeom>
          <a:noFill/>
          <a:ln/>
        </p:spPr>
        <p:txBody>
          <a:bodyPr vert="horz" lIns="0" tIns="0" rIns="0" bIns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(Para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facilitar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monitoreo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Configuración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(hostname and DNS)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Autentificación</a:t>
            </a:r>
            <a:r>
              <a:rPr lang="en-US" dirty="0" smtClean="0"/>
              <a:t> y </a:t>
            </a:r>
            <a:r>
              <a:rPr lang="en-US" dirty="0" err="1" smtClean="0"/>
              <a:t>autorización</a:t>
            </a:r>
            <a:r>
              <a:rPr lang="en-US" dirty="0" smtClean="0"/>
              <a:t> (AAA)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Recolección</a:t>
            </a:r>
            <a:r>
              <a:rPr lang="en-US" dirty="0" smtClean="0"/>
              <a:t> de logs 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Sincronización</a:t>
            </a:r>
            <a:r>
              <a:rPr lang="en-US" dirty="0" smtClean="0"/>
              <a:t> (</a:t>
            </a:r>
            <a:r>
              <a:rPr lang="en-US" dirty="0" err="1" smtClean="0"/>
              <a:t>fecha</a:t>
            </a:r>
            <a:r>
              <a:rPr lang="en-US" dirty="0" smtClean="0"/>
              <a:t>/</a:t>
            </a:r>
            <a:r>
              <a:rPr lang="en-US" dirty="0" err="1" smtClean="0"/>
              <a:t>hora</a:t>
            </a:r>
            <a:r>
              <a:rPr lang="en-US" dirty="0" smtClean="0"/>
              <a:t>/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horaria</a:t>
            </a:r>
            <a:r>
              <a:rPr lang="en-US" dirty="0" smtClean="0"/>
              <a:t>)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Configuración</a:t>
            </a:r>
            <a:r>
              <a:rPr lang="en-US" dirty="0" smtClean="0"/>
              <a:t> de SNMP 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smtClean="0"/>
              <a:t>Cisco Discovery Protocol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US" dirty="0" smtClean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 smtClean="0"/>
              <a:t>Areas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229600" cy="762000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Configuración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(hostname and DNS)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US" dirty="0" smtClean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US" dirty="0" smtClean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  <a:ln/>
        </p:spPr>
        <p:txBody>
          <a:bodyPr vert="horz">
            <a:normAutofit/>
          </a:bodyPr>
          <a:lstStyle/>
          <a:p>
            <a:pPr marL="792163" lvl="1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sz="2700" dirty="0" err="1" smtClean="0">
                <a:solidFill>
                  <a:schemeClr val="tx1"/>
                </a:solidFill>
                <a:latin typeface="+mn-lt"/>
                <a:cs typeface="+mn-cs"/>
              </a:rPr>
              <a:t>Asignar</a:t>
            </a:r>
            <a:r>
              <a:rPr lang="en-US" sz="27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  <a:latin typeface="+mn-lt"/>
                <a:cs typeface="+mn-cs"/>
              </a:rPr>
              <a:t>nombre</a:t>
            </a:r>
            <a:endParaRPr lang="en-US" sz="270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1249363" lvl="2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rtr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config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)# hostname pcx-pc1-rtr.noc.com</a:t>
            </a:r>
          </a:p>
          <a:p>
            <a:pPr marL="792163" lvl="1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Asignar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dominio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49363" lvl="2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sz="2000" dirty="0" err="1" smtClean="0">
                <a:solidFill>
                  <a:prstClr val="black"/>
                </a:solidFill>
                <a:latin typeface="Lucida Sans Unicode"/>
              </a:rPr>
              <a:t>rtr</a:t>
            </a:r>
            <a:r>
              <a:rPr lang="en-US" sz="2000" dirty="0" smtClean="0">
                <a:solidFill>
                  <a:prstClr val="black"/>
                </a:solidFill>
                <a:latin typeface="Lucida Sans Unicode"/>
              </a:rPr>
              <a:t>(</a:t>
            </a:r>
            <a:r>
              <a:rPr lang="en-US" sz="2000" dirty="0" err="1" smtClean="0">
                <a:solidFill>
                  <a:prstClr val="black"/>
                </a:solidFill>
                <a:latin typeface="Lucida Sans Unicode"/>
              </a:rPr>
              <a:t>config</a:t>
            </a:r>
            <a:r>
              <a:rPr lang="en-US" sz="2000" dirty="0" smtClean="0">
                <a:solidFill>
                  <a:prstClr val="black"/>
                </a:solidFill>
                <a:latin typeface="Lucida Sans Unicode"/>
              </a:rPr>
              <a:t>)# </a:t>
            </a:r>
            <a:r>
              <a:rPr lang="en-US" sz="2000" dirty="0" err="1" smtClean="0">
                <a:solidFill>
                  <a:prstClr val="black"/>
                </a:solidFill>
                <a:latin typeface="Lucida Sans Unicode"/>
              </a:rPr>
              <a:t>ip</a:t>
            </a:r>
            <a:r>
              <a:rPr lang="en-US" sz="2000" dirty="0" smtClean="0">
                <a:solidFill>
                  <a:prstClr val="black"/>
                </a:solidFill>
                <a:latin typeface="Lucida Sans Unicode"/>
              </a:rPr>
              <a:t> domain-name noc.com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92163" lvl="1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sz="2700" dirty="0" err="1" smtClean="0">
                <a:solidFill>
                  <a:schemeClr val="tx1"/>
                </a:solidFill>
                <a:latin typeface="+mn-lt"/>
                <a:cs typeface="+mn-cs"/>
              </a:rPr>
              <a:t>Asignar</a:t>
            </a:r>
            <a:r>
              <a:rPr lang="en-US" sz="2700" dirty="0" smtClean="0">
                <a:solidFill>
                  <a:schemeClr val="tx1"/>
                </a:solidFill>
                <a:latin typeface="+mn-lt"/>
                <a:cs typeface="+mn-cs"/>
              </a:rPr>
              <a:t> server de DNS</a:t>
            </a:r>
          </a:p>
          <a:p>
            <a:pPr marL="1249363" lvl="2" indent="-334963" defTabSz="914400" fontAlgn="auto" hangingPunct="1">
              <a:lnSpc>
                <a:spcPct val="100000"/>
              </a:lnSpc>
              <a:spcBef>
                <a:spcPts val="800"/>
              </a:spcBef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rtr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config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)#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name-server 192.168.2.20 </a:t>
            </a:r>
          </a:p>
          <a:p>
            <a:pPr marL="334963" marR="0" lvl="0" indent="-334963" algn="l" defTabSz="914400" rtl="0" eaLnBrk="0" fontAlgn="auto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4963" marR="0" lvl="0" indent="-334963" algn="l" defTabSz="914400" rtl="0" eaLnBrk="0" fontAlgn="auto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547872"/>
          </a:xfrm>
        </p:spPr>
        <p:txBody>
          <a:bodyPr/>
          <a:lstStyle/>
          <a:p>
            <a:r>
              <a:rPr lang="en-US" sz="2800" dirty="0" err="1" smtClean="0"/>
              <a:t>Configurar</a:t>
            </a:r>
            <a:r>
              <a:rPr lang="en-US" sz="2800" dirty="0" smtClean="0"/>
              <a:t> passwords de la forma </a:t>
            </a:r>
            <a:r>
              <a:rPr lang="en-US" sz="2800" dirty="0" err="1" smtClean="0"/>
              <a:t>más</a:t>
            </a:r>
            <a:r>
              <a:rPr lang="en-US" sz="2800" dirty="0" smtClean="0"/>
              <a:t> </a:t>
            </a:r>
            <a:r>
              <a:rPr lang="en-US" sz="2800" dirty="0" err="1" smtClean="0"/>
              <a:t>segura</a:t>
            </a:r>
            <a:r>
              <a:rPr lang="en-US" sz="2800" dirty="0" smtClean="0"/>
              <a:t> </a:t>
            </a:r>
            <a:endParaRPr lang="en-US" sz="2800" i="1" dirty="0" smtClean="0"/>
          </a:p>
          <a:p>
            <a:pPr lvl="1"/>
            <a:r>
              <a:rPr lang="en-US" sz="2000" dirty="0" err="1" smtClean="0"/>
              <a:t>Utilice</a:t>
            </a:r>
            <a:r>
              <a:rPr lang="en-US" sz="2000" dirty="0" smtClean="0"/>
              <a:t> </a:t>
            </a:r>
            <a:r>
              <a:rPr lang="en-US" sz="2000" dirty="0" err="1" smtClean="0"/>
              <a:t>método</a:t>
            </a:r>
            <a:r>
              <a:rPr lang="en-US" sz="2000" dirty="0" smtClean="0"/>
              <a:t> </a:t>
            </a:r>
            <a:r>
              <a:rPr lang="en-US" sz="2000" dirty="0" err="1" smtClean="0"/>
              <a:t>mejorado</a:t>
            </a:r>
            <a:r>
              <a:rPr lang="en-US" sz="2000" dirty="0" smtClean="0"/>
              <a:t> en </a:t>
            </a:r>
            <a:r>
              <a:rPr lang="en-US" sz="2000" dirty="0" err="1" smtClean="0"/>
              <a:t>lugar</a:t>
            </a:r>
            <a:r>
              <a:rPr lang="en-US" sz="2000" dirty="0" smtClean="0"/>
              <a:t> del </a:t>
            </a:r>
            <a:r>
              <a:rPr lang="en-US" sz="2000" dirty="0" err="1" smtClean="0"/>
              <a:t>tradicional</a:t>
            </a:r>
            <a:endParaRPr lang="en-US" sz="2000" dirty="0" smtClean="0"/>
          </a:p>
          <a:p>
            <a:pPr lvl="1"/>
            <a:r>
              <a:rPr lang="en-US" sz="2000" dirty="0" err="1" smtClean="0"/>
              <a:t>Método</a:t>
            </a:r>
            <a:r>
              <a:rPr lang="en-US" sz="2000" dirty="0" smtClean="0"/>
              <a:t> </a:t>
            </a:r>
            <a:r>
              <a:rPr lang="en-US" sz="2000" dirty="0" err="1" smtClean="0"/>
              <a:t>mejorado</a:t>
            </a:r>
            <a:r>
              <a:rPr lang="en-US" sz="2000" dirty="0" smtClean="0"/>
              <a:t> </a:t>
            </a:r>
            <a:r>
              <a:rPr lang="en-US" sz="2000" dirty="0" err="1" smtClean="0"/>
              <a:t>utiliza</a:t>
            </a:r>
            <a:r>
              <a:rPr lang="en-US" sz="2000" dirty="0" smtClean="0"/>
              <a:t> </a:t>
            </a:r>
            <a:r>
              <a:rPr lang="en-US" sz="2000" dirty="0" err="1" smtClean="0"/>
              <a:t>función</a:t>
            </a:r>
            <a:r>
              <a:rPr lang="en-US" sz="2000" dirty="0" smtClean="0"/>
              <a:t> hash (MD5)</a:t>
            </a:r>
          </a:p>
          <a:p>
            <a:pPr lvl="1"/>
            <a:r>
              <a:rPr lang="en-US" sz="2000" dirty="0" err="1" smtClean="0"/>
              <a:t>Tradicional</a:t>
            </a:r>
            <a:r>
              <a:rPr lang="en-US" sz="2000" dirty="0" smtClean="0"/>
              <a:t>:  </a:t>
            </a:r>
          </a:p>
          <a:p>
            <a:pPr lvl="3">
              <a:buNone/>
            </a:pPr>
            <a:r>
              <a:rPr lang="en-US" sz="1600" i="1" dirty="0" smtClean="0"/>
              <a:t>enable   password  7   wer56$21</a:t>
            </a:r>
          </a:p>
          <a:p>
            <a:pPr lvl="3">
              <a:buNone/>
            </a:pPr>
            <a:r>
              <a:rPr lang="en-US" sz="1600" i="1" dirty="0" smtClean="0"/>
              <a:t>user   admin   password   7    sdf!231</a:t>
            </a:r>
          </a:p>
          <a:p>
            <a:pPr lvl="1"/>
            <a:r>
              <a:rPr lang="en-US" sz="2000" dirty="0" err="1" smtClean="0"/>
              <a:t>Mejorado</a:t>
            </a:r>
            <a:endParaRPr lang="en-US" sz="2000" dirty="0" smtClean="0"/>
          </a:p>
          <a:p>
            <a:pPr lvl="3">
              <a:buNone/>
            </a:pPr>
            <a:r>
              <a:rPr lang="en-US" sz="1600" i="1" dirty="0" smtClean="0"/>
              <a:t>enable    secret   7    wer56$21</a:t>
            </a:r>
          </a:p>
          <a:p>
            <a:pPr lvl="3">
              <a:buNone/>
            </a:pPr>
            <a:r>
              <a:rPr lang="en-US" sz="1600" i="1" dirty="0" smtClean="0"/>
              <a:t>user    admin   secret   7 sdf!231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Autentificación</a:t>
            </a:r>
            <a:r>
              <a:rPr lang="en-US" dirty="0" smtClean="0"/>
              <a:t> y </a:t>
            </a:r>
            <a:r>
              <a:rPr lang="en-US" dirty="0" err="1" smtClean="0"/>
              <a:t>Autorización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 smtClean="0"/>
              <a:t>Utilice</a:t>
            </a:r>
            <a:r>
              <a:rPr lang="en-US" sz="2000" dirty="0" smtClean="0"/>
              <a:t> </a:t>
            </a:r>
            <a:r>
              <a:rPr lang="en-US" sz="2000" i="1" dirty="0" smtClean="0"/>
              <a:t>SSH, </a:t>
            </a:r>
            <a:r>
              <a:rPr lang="en-US" sz="2000" dirty="0" err="1" smtClean="0"/>
              <a:t>deshabilite</a:t>
            </a:r>
            <a:r>
              <a:rPr lang="en-US" sz="1800" dirty="0" smtClean="0"/>
              <a:t> </a:t>
            </a:r>
            <a:r>
              <a:rPr lang="en-US" sz="1800" i="1" dirty="0" smtClean="0"/>
              <a:t>telnet</a:t>
            </a:r>
            <a:r>
              <a:rPr lang="en-US" sz="1800" dirty="0" smtClean="0"/>
              <a:t> a </a:t>
            </a:r>
            <a:r>
              <a:rPr lang="en-US" sz="1800" dirty="0" err="1" smtClean="0"/>
              <a:t>menos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no </a:t>
            </a:r>
            <a:r>
              <a:rPr lang="en-US" sz="1800" dirty="0" err="1" smtClean="0"/>
              <a:t>haya</a:t>
            </a:r>
            <a:r>
              <a:rPr lang="en-US" sz="1800" dirty="0" smtClean="0"/>
              <a:t> </a:t>
            </a:r>
            <a:r>
              <a:rPr lang="en-US" sz="1800" dirty="0" err="1" smtClean="0"/>
              <a:t>opción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1800" dirty="0" err="1" smtClean="0"/>
              <a:t>Configuración</a:t>
            </a:r>
            <a:r>
              <a:rPr lang="en-US" sz="1800" dirty="0" smtClean="0"/>
              <a:t>, con </a:t>
            </a:r>
            <a:r>
              <a:rPr lang="en-US" sz="1800" dirty="0" err="1" smtClean="0"/>
              <a:t>llave</a:t>
            </a:r>
            <a:r>
              <a:rPr lang="en-US" sz="1800" dirty="0" smtClean="0"/>
              <a:t> de 2048 bytes:</a:t>
            </a:r>
          </a:p>
          <a:p>
            <a:pPr lvl="1"/>
            <a:r>
              <a:rPr lang="en-US" sz="1400" i="1" dirty="0" err="1" smtClean="0"/>
              <a:t>aaa</a:t>
            </a:r>
            <a:r>
              <a:rPr lang="en-US" sz="1400" i="1" dirty="0" smtClean="0"/>
              <a:t> new-model</a:t>
            </a:r>
          </a:p>
          <a:p>
            <a:pPr lvl="1"/>
            <a:r>
              <a:rPr lang="en-US" sz="1400" i="1" dirty="0" err="1" smtClean="0"/>
              <a:t>ip</a:t>
            </a:r>
            <a:r>
              <a:rPr lang="en-US" sz="1400" i="1" dirty="0" smtClean="0"/>
              <a:t> domain name poneloya.com</a:t>
            </a:r>
          </a:p>
          <a:p>
            <a:pPr lvl="1"/>
            <a:r>
              <a:rPr lang="en-US" sz="1400" i="1" dirty="0" smtClean="0"/>
              <a:t>crypto key generate </a:t>
            </a:r>
            <a:r>
              <a:rPr lang="en-US" sz="1400" i="1" dirty="0" err="1" smtClean="0"/>
              <a:t>rsa</a:t>
            </a:r>
            <a:r>
              <a:rPr lang="en-US" sz="1400" i="1" dirty="0" smtClean="0"/>
              <a:t> modulus 2048 label  router1.poneloya.com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Verificar</a:t>
            </a:r>
            <a:r>
              <a:rPr lang="en-US" sz="1800" dirty="0" smtClean="0"/>
              <a:t> </a:t>
            </a:r>
            <a:r>
              <a:rPr lang="en-US" sz="1800" dirty="0" err="1" smtClean="0"/>
              <a:t>creación</a:t>
            </a:r>
            <a:r>
              <a:rPr lang="en-US" sz="1800" dirty="0" smtClean="0"/>
              <a:t> de la </a:t>
            </a:r>
            <a:r>
              <a:rPr lang="en-US" sz="1800" dirty="0" err="1" smtClean="0"/>
              <a:t>llave</a:t>
            </a:r>
            <a:r>
              <a:rPr lang="en-US" sz="1800" dirty="0" smtClean="0"/>
              <a:t>:</a:t>
            </a:r>
          </a:p>
          <a:p>
            <a:pPr lvl="1"/>
            <a:r>
              <a:rPr lang="en-US" sz="1400" i="1" dirty="0" smtClean="0"/>
              <a:t>show  crypto key </a:t>
            </a:r>
            <a:r>
              <a:rPr lang="en-US" sz="1400" i="1" dirty="0" err="1" smtClean="0"/>
              <a:t>mypubkey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rsa</a:t>
            </a:r>
            <a:endParaRPr lang="en-US" sz="1400" i="1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Asignar</a:t>
            </a:r>
            <a:r>
              <a:rPr lang="en-US" sz="1800" dirty="0" smtClean="0"/>
              <a:t> la </a:t>
            </a:r>
            <a:r>
              <a:rPr lang="en-US" sz="1800" dirty="0" err="1" smtClean="0"/>
              <a:t>llave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SSH </a:t>
            </a:r>
            <a:r>
              <a:rPr lang="en-US" sz="1800" dirty="0" err="1" smtClean="0"/>
              <a:t>va</a:t>
            </a:r>
            <a:r>
              <a:rPr lang="en-US" sz="1800" dirty="0" smtClean="0"/>
              <a:t> a </a:t>
            </a:r>
            <a:r>
              <a:rPr lang="en-US" sz="1800" dirty="0" err="1" smtClean="0"/>
              <a:t>utilizar</a:t>
            </a:r>
            <a:r>
              <a:rPr lang="en-US" sz="1800" dirty="0" smtClean="0"/>
              <a:t>:  </a:t>
            </a:r>
          </a:p>
          <a:p>
            <a:pPr lvl="1"/>
            <a:r>
              <a:rPr lang="en-US" sz="1400" i="1" dirty="0" err="1" smtClean="0"/>
              <a:t>ip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ssh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rsa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keypair</a:t>
            </a:r>
            <a:r>
              <a:rPr lang="en-US" sz="1400" i="1" dirty="0" smtClean="0"/>
              <a:t>-name router1.poneloya.com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Restringir</a:t>
            </a:r>
            <a:r>
              <a:rPr lang="en-US" sz="1800" dirty="0" smtClean="0"/>
              <a:t> a SSH version 2, y (</a:t>
            </a:r>
            <a:r>
              <a:rPr lang="en-US" sz="1800" dirty="0" err="1" smtClean="0"/>
              <a:t>opcional</a:t>
            </a:r>
            <a:r>
              <a:rPr lang="en-US" sz="1800" dirty="0" smtClean="0"/>
              <a:t>) registrar </a:t>
            </a:r>
            <a:r>
              <a:rPr lang="en-US" sz="1800" dirty="0" err="1" smtClean="0"/>
              <a:t>eventos</a:t>
            </a:r>
            <a:r>
              <a:rPr lang="en-US" sz="1800" dirty="0" smtClean="0"/>
              <a:t>:  </a:t>
            </a:r>
          </a:p>
          <a:p>
            <a:pPr lvl="1"/>
            <a:r>
              <a:rPr lang="en-US" sz="1400" i="1" dirty="0" err="1" smtClean="0"/>
              <a:t>ip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ssh</a:t>
            </a:r>
            <a:r>
              <a:rPr lang="en-US" sz="1400" i="1" dirty="0" smtClean="0"/>
              <a:t> logging events</a:t>
            </a:r>
          </a:p>
          <a:p>
            <a:pPr lvl="1"/>
            <a:r>
              <a:rPr lang="en-US" sz="1400" i="1" dirty="0" err="1" smtClean="0"/>
              <a:t>ip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ssh</a:t>
            </a:r>
            <a:r>
              <a:rPr lang="en-US" sz="1400" i="1" dirty="0" smtClean="0"/>
              <a:t> version 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Autentificación</a:t>
            </a:r>
            <a:r>
              <a:rPr lang="en-US" dirty="0" smtClean="0"/>
              <a:t> y </a:t>
            </a:r>
            <a:r>
              <a:rPr lang="en-US" dirty="0" err="1" smtClean="0"/>
              <a:t>Autorización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Envie</a:t>
            </a:r>
            <a:r>
              <a:rPr lang="en-US" sz="2000" dirty="0" smtClean="0"/>
              <a:t> logs al </a:t>
            </a:r>
            <a:r>
              <a:rPr lang="en-US" sz="2000" dirty="0" err="1" smtClean="0"/>
              <a:t>servidor</a:t>
            </a:r>
            <a:r>
              <a:rPr lang="en-US" sz="2000" dirty="0" smtClean="0"/>
              <a:t> de </a:t>
            </a:r>
            <a:r>
              <a:rPr lang="en-US" sz="2000" i="1" dirty="0" err="1" smtClean="0"/>
              <a:t>syslog</a:t>
            </a:r>
            <a:r>
              <a:rPr lang="en-US" sz="2000" i="1" dirty="0" smtClean="0"/>
              <a:t>:</a:t>
            </a:r>
            <a:r>
              <a:rPr lang="en-US" sz="2000" dirty="0" smtClean="0"/>
              <a:t>  </a:t>
            </a:r>
          </a:p>
          <a:p>
            <a:pPr lvl="1">
              <a:buNone/>
            </a:pPr>
            <a:r>
              <a:rPr lang="en-AU" sz="1600" dirty="0" smtClean="0">
                <a:solidFill>
                  <a:srgbClr val="000000"/>
                </a:solidFill>
                <a:latin typeface="Courier New" pitchFamily="-109" charset="0"/>
              </a:rPr>
              <a:t>		</a:t>
            </a:r>
            <a:r>
              <a:rPr lang="en-AU" sz="1600" i="1" dirty="0" smtClean="0">
                <a:solidFill>
                  <a:srgbClr val="000000"/>
                </a:solidFill>
                <a:latin typeface="Courier New" pitchFamily="-109" charset="0"/>
              </a:rPr>
              <a:t>logging</a:t>
            </a:r>
            <a:r>
              <a:rPr lang="en-AU" sz="16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10.0.0.5</a:t>
            </a:r>
          </a:p>
          <a:p>
            <a:r>
              <a:rPr lang="en-US" sz="2000" dirty="0" err="1" smtClean="0"/>
              <a:t>Identificar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“canal” </a:t>
            </a:r>
            <a:r>
              <a:rPr lang="en-US" sz="2000" dirty="0" err="1" smtClean="0"/>
              <a:t>va</a:t>
            </a:r>
            <a:r>
              <a:rPr lang="en-US" sz="2000" dirty="0" smtClean="0"/>
              <a:t> a ser </a:t>
            </a:r>
            <a:r>
              <a:rPr lang="en-US" sz="2000" dirty="0" err="1" smtClean="0"/>
              <a:t>utilizado</a:t>
            </a:r>
            <a:r>
              <a:rPr lang="en-US" sz="2000" dirty="0" smtClean="0"/>
              <a:t> (local0 a local7):</a:t>
            </a:r>
            <a:r>
              <a:rPr lang="en-AU" sz="2000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/>
            </a:r>
            <a:br>
              <a:rPr lang="en-AU" sz="2000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</a:br>
            <a:r>
              <a:rPr lang="en-AU" sz="2000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	</a:t>
            </a:r>
            <a:r>
              <a:rPr lang="en-AU" sz="1600" i="1" dirty="0" smtClean="0">
                <a:solidFill>
                  <a:srgbClr val="000000"/>
                </a:solidFill>
                <a:latin typeface="Courier New" pitchFamily="-109" charset="0"/>
              </a:rPr>
              <a:t>logging facility local5</a:t>
            </a:r>
          </a:p>
          <a:p>
            <a:r>
              <a:rPr lang="en-US" sz="1600" dirty="0" err="1" smtClean="0"/>
              <a:t>Hasta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nivel</a:t>
            </a:r>
            <a:r>
              <a:rPr lang="en-US" sz="1600" dirty="0" smtClean="0"/>
              <a:t> de </a:t>
            </a:r>
            <a:r>
              <a:rPr lang="en-US" sz="1600" dirty="0" err="1" smtClean="0"/>
              <a:t>prioridad</a:t>
            </a:r>
            <a:r>
              <a:rPr lang="en-US" sz="1600" dirty="0" smtClean="0"/>
              <a:t> se </a:t>
            </a:r>
            <a:r>
              <a:rPr lang="en-US" sz="1600" dirty="0" err="1" smtClean="0"/>
              <a:t>quiere</a:t>
            </a:r>
            <a:r>
              <a:rPr lang="en-US" sz="1600" dirty="0" smtClean="0"/>
              <a:t> registrar?</a:t>
            </a:r>
            <a:r>
              <a:rPr lang="en-AU" sz="1600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/>
            </a:r>
            <a:br>
              <a:rPr lang="en-AU" sz="1600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</a:br>
            <a:r>
              <a:rPr lang="en-AU" sz="1600" i="1" dirty="0" smtClean="0">
                <a:solidFill>
                  <a:srgbClr val="000000"/>
                </a:solidFill>
                <a:latin typeface="Courier New" pitchFamily="-109" charset="0"/>
              </a:rPr>
              <a:t>	logging trap &lt;</a:t>
            </a:r>
            <a:r>
              <a:rPr lang="en-AU" sz="1600" i="1" dirty="0" err="1" smtClean="0">
                <a:solidFill>
                  <a:srgbClr val="000000"/>
                </a:solidFill>
                <a:latin typeface="Courier New" pitchFamily="-109" charset="0"/>
              </a:rPr>
              <a:t>nivel_de_logging</a:t>
            </a:r>
            <a:r>
              <a:rPr lang="en-AU" sz="1600" i="1" dirty="0" smtClean="0">
                <a:solidFill>
                  <a:srgbClr val="000000"/>
                </a:solidFill>
                <a:latin typeface="Courier New" pitchFamily="-109" charset="0"/>
              </a:rPr>
              <a:t>&gt;</a:t>
            </a:r>
            <a:r>
              <a:rPr lang="en-AU" sz="2400" dirty="0" smtClean="0">
                <a:solidFill>
                  <a:srgbClr val="000000"/>
                </a:solidFill>
                <a:latin typeface="Courier New" pitchFamily="-109" charset="0"/>
              </a:rPr>
              <a:t/>
            </a:r>
            <a:br>
              <a:rPr lang="en-AU" sz="2400" dirty="0" smtClean="0">
                <a:solidFill>
                  <a:srgbClr val="000000"/>
                </a:solidFill>
                <a:latin typeface="Courier New" pitchFamily="-109" charset="0"/>
              </a:rPr>
            </a:br>
            <a:endParaRPr lang="en-US" sz="2000" dirty="0" smtClean="0"/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&lt;0-7&gt;          Logging severity level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alerts         Immediate action needed           (severity=1)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critical 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Critical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conditions               (severity=2)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debugging   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Debugging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messages                (severity=7)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emergencies    System is unusable                (severity=0)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errors         Error conditions                  (severity=3)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informational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Informational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messages            (severity=6)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notifications  Normal but significant conditions (severity=5)</a:t>
            </a:r>
          </a:p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warnings       Warning conditions                (severity=4)</a:t>
            </a:r>
            <a:endParaRPr lang="en-US" sz="9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Recolección</a:t>
            </a:r>
            <a:r>
              <a:rPr lang="en-US" dirty="0" smtClean="0"/>
              <a:t> de </a:t>
            </a:r>
            <a:r>
              <a:rPr lang="en-US" dirty="0" err="1" smtClean="0"/>
              <a:t>trazas</a:t>
            </a:r>
            <a:r>
              <a:rPr lang="en-US" dirty="0" smtClean="0"/>
              <a:t> (</a:t>
            </a:r>
            <a:r>
              <a:rPr lang="en-US" dirty="0" err="1" smtClean="0"/>
              <a:t>syslog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31800" indent="-322263"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400" b="1" dirty="0" smtClean="0">
                <a:solidFill>
                  <a:srgbClr val="000000"/>
                </a:solidFill>
              </a:rPr>
              <a:t>Es </a:t>
            </a:r>
            <a:r>
              <a:rPr lang="en-AU" sz="1400" b="1" dirty="0" err="1" smtClean="0">
                <a:solidFill>
                  <a:srgbClr val="000000"/>
                </a:solidFill>
              </a:rPr>
              <a:t>esencial</a:t>
            </a:r>
            <a:r>
              <a:rPr lang="en-AU" sz="1400" b="1" dirty="0" smtClean="0">
                <a:solidFill>
                  <a:srgbClr val="000000"/>
                </a:solidFill>
              </a:rPr>
              <a:t> </a:t>
            </a:r>
            <a:r>
              <a:rPr lang="en-AU" sz="1400" b="1" dirty="0" err="1" smtClean="0">
                <a:solidFill>
                  <a:srgbClr val="000000"/>
                </a:solidFill>
              </a:rPr>
              <a:t>que</a:t>
            </a:r>
            <a:r>
              <a:rPr lang="en-AU" sz="1400" b="1" dirty="0" smtClean="0">
                <a:solidFill>
                  <a:srgbClr val="000000"/>
                </a:solidFill>
              </a:rPr>
              <a:t> </a:t>
            </a:r>
            <a:r>
              <a:rPr lang="en-AU" sz="1400" b="1" dirty="0" err="1" smtClean="0">
                <a:solidFill>
                  <a:srgbClr val="000000"/>
                </a:solidFill>
              </a:rPr>
              <a:t>todos</a:t>
            </a:r>
            <a:r>
              <a:rPr lang="en-AU" sz="1400" b="1" dirty="0" smtClean="0">
                <a:solidFill>
                  <a:srgbClr val="000000"/>
                </a:solidFill>
              </a:rPr>
              <a:t> los </a:t>
            </a:r>
            <a:r>
              <a:rPr lang="en-AU" sz="1400" b="1" dirty="0" err="1" smtClean="0">
                <a:solidFill>
                  <a:srgbClr val="000000"/>
                </a:solidFill>
              </a:rPr>
              <a:t>elementos</a:t>
            </a:r>
            <a:r>
              <a:rPr lang="en-AU" sz="1400" b="1" dirty="0" smtClean="0">
                <a:solidFill>
                  <a:srgbClr val="000000"/>
                </a:solidFill>
              </a:rPr>
              <a:t> de la red </a:t>
            </a:r>
            <a:r>
              <a:rPr lang="en-AU" sz="1400" b="1" dirty="0" err="1" smtClean="0">
                <a:solidFill>
                  <a:srgbClr val="000000"/>
                </a:solidFill>
              </a:rPr>
              <a:t>estén</a:t>
            </a:r>
            <a:r>
              <a:rPr lang="en-AU" sz="1400" b="1" dirty="0" smtClean="0">
                <a:solidFill>
                  <a:srgbClr val="000000"/>
                </a:solidFill>
              </a:rPr>
              <a:t> </a:t>
            </a:r>
            <a:r>
              <a:rPr lang="en-AU" sz="1400" b="1" dirty="0" err="1" smtClean="0">
                <a:solidFill>
                  <a:srgbClr val="000000"/>
                </a:solidFill>
              </a:rPr>
              <a:t>sincronizados</a:t>
            </a:r>
            <a:r>
              <a:rPr lang="en-AU" sz="1400" b="1" dirty="0" smtClean="0">
                <a:solidFill>
                  <a:srgbClr val="000000"/>
                </a:solidFill>
              </a:rPr>
              <a:t> en </a:t>
            </a:r>
            <a:r>
              <a:rPr lang="en-AU" sz="1400" b="1" dirty="0" err="1" smtClean="0">
                <a:solidFill>
                  <a:srgbClr val="000000"/>
                </a:solidFill>
              </a:rPr>
              <a:t>tiempo</a:t>
            </a:r>
            <a:r>
              <a:rPr lang="en-AU" sz="1400" b="1" dirty="0" smtClean="0">
                <a:solidFill>
                  <a:srgbClr val="000000"/>
                </a:solidFill>
              </a:rPr>
              <a:t>!</a:t>
            </a:r>
          </a:p>
          <a:p>
            <a:pPr marL="431800" indent="-322263"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400" b="1" dirty="0" smtClean="0">
                <a:solidFill>
                  <a:srgbClr val="000000"/>
                </a:solidFill>
              </a:rPr>
              <a:t>En </a:t>
            </a:r>
            <a:r>
              <a:rPr lang="en-AU" sz="1400" b="1" dirty="0" err="1" smtClean="0">
                <a:solidFill>
                  <a:srgbClr val="000000"/>
                </a:solidFill>
              </a:rPr>
              <a:t>modo</a:t>
            </a:r>
            <a:r>
              <a:rPr lang="en-AU" sz="1400" b="1" dirty="0" smtClean="0">
                <a:solidFill>
                  <a:srgbClr val="000000"/>
                </a:solidFill>
              </a:rPr>
              <a:t> </a:t>
            </a:r>
            <a:r>
              <a:rPr lang="en-AU" sz="1400" b="1" dirty="0" err="1" smtClean="0">
                <a:solidFill>
                  <a:srgbClr val="000000"/>
                </a:solidFill>
              </a:rPr>
              <a:t>config</a:t>
            </a:r>
            <a:r>
              <a:rPr lang="en-AU" sz="1400" b="1" dirty="0" smtClean="0">
                <a:solidFill>
                  <a:srgbClr val="000000"/>
                </a:solidFill>
              </a:rPr>
              <a:t>:</a:t>
            </a:r>
            <a:br>
              <a:rPr lang="en-AU" sz="1400" b="1" dirty="0" smtClean="0">
                <a:solidFill>
                  <a:srgbClr val="000000"/>
                </a:solidFill>
              </a:rPr>
            </a:br>
            <a:r>
              <a:rPr lang="en-AU" sz="1400" i="1" dirty="0" err="1" smtClean="0">
                <a:solidFill>
                  <a:srgbClr val="000000"/>
                </a:solidFill>
              </a:rPr>
              <a:t>ntp</a:t>
            </a:r>
            <a:r>
              <a:rPr lang="en-AU" sz="1400" i="1" dirty="0" smtClean="0">
                <a:solidFill>
                  <a:srgbClr val="000000"/>
                </a:solidFill>
              </a:rPr>
              <a:t> server pool.ntp.org </a:t>
            </a:r>
            <a:br>
              <a:rPr lang="en-AU" sz="1400" i="1" dirty="0" smtClean="0">
                <a:solidFill>
                  <a:srgbClr val="000000"/>
                </a:solidFill>
              </a:rPr>
            </a:br>
            <a:r>
              <a:rPr lang="en-AU" sz="1400" i="1" dirty="0" smtClean="0">
                <a:solidFill>
                  <a:srgbClr val="000000"/>
                </a:solidFill>
              </a:rPr>
              <a:t>clock </a:t>
            </a:r>
            <a:r>
              <a:rPr lang="en-AU" sz="1400" i="1" dirty="0" err="1" smtClean="0">
                <a:solidFill>
                  <a:srgbClr val="000000"/>
                </a:solidFill>
              </a:rPr>
              <a:t>timezone</a:t>
            </a:r>
            <a:r>
              <a:rPr lang="en-AU" sz="1400" i="1" smtClean="0">
                <a:solidFill>
                  <a:srgbClr val="000000"/>
                </a:solidFill>
              </a:rPr>
              <a:t> </a:t>
            </a:r>
            <a:r>
              <a:rPr lang="en-AU" sz="1400" i="1" smtClean="0">
                <a:solidFill>
                  <a:srgbClr val="000000"/>
                </a:solidFill>
              </a:rPr>
              <a:t> PST -8</a:t>
            </a:r>
            <a:endParaRPr lang="en-AU" sz="1400" i="1" dirty="0" smtClean="0">
              <a:solidFill>
                <a:srgbClr val="000000"/>
              </a:solidFill>
            </a:endParaRPr>
          </a:p>
          <a:p>
            <a:pPr marL="431800" indent="-322263">
              <a:lnSpc>
                <a:spcPct val="98000"/>
              </a:lnSpc>
              <a:spcBef>
                <a:spcPts val="75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endParaRPr lang="en-AU" sz="1400" b="1" dirty="0" smtClean="0">
              <a:solidFill>
                <a:srgbClr val="000000"/>
              </a:solidFill>
            </a:endParaRPr>
          </a:p>
          <a:p>
            <a:pPr marL="431800" indent="-322263">
              <a:lnSpc>
                <a:spcPct val="98000"/>
              </a:lnSpc>
              <a:spcBef>
                <a:spcPts val="75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400" b="1" dirty="0" smtClean="0">
                <a:solidFill>
                  <a:srgbClr val="000000"/>
                </a:solidFill>
              </a:rPr>
              <a:t>Si se </a:t>
            </a:r>
            <a:r>
              <a:rPr lang="en-AU" sz="1400" b="1" dirty="0" err="1" smtClean="0">
                <a:solidFill>
                  <a:srgbClr val="000000"/>
                </a:solidFill>
              </a:rPr>
              <a:t>observa</a:t>
            </a:r>
            <a:r>
              <a:rPr lang="en-AU" sz="1400" b="1" dirty="0" smtClean="0">
                <a:solidFill>
                  <a:srgbClr val="000000"/>
                </a:solidFill>
              </a:rPr>
              <a:t> </a:t>
            </a:r>
            <a:r>
              <a:rPr lang="en-AU" sz="1400" b="1" dirty="0" err="1" smtClean="0">
                <a:solidFill>
                  <a:srgbClr val="000000"/>
                </a:solidFill>
              </a:rPr>
              <a:t>horario</a:t>
            </a:r>
            <a:r>
              <a:rPr lang="en-AU" sz="1400" b="1" dirty="0" smtClean="0">
                <a:solidFill>
                  <a:srgbClr val="000000"/>
                </a:solidFill>
              </a:rPr>
              <a:t> de </a:t>
            </a:r>
            <a:r>
              <a:rPr lang="en-AU" sz="1400" b="1" dirty="0" err="1" smtClean="0">
                <a:solidFill>
                  <a:srgbClr val="000000"/>
                </a:solidFill>
              </a:rPr>
              <a:t>verano</a:t>
            </a:r>
            <a:r>
              <a:rPr lang="en-AU" sz="1400" b="1" dirty="0" smtClean="0">
                <a:solidFill>
                  <a:srgbClr val="000000"/>
                </a:solidFill>
              </a:rPr>
              <a:t>, se </a:t>
            </a:r>
            <a:r>
              <a:rPr lang="en-AU" sz="1400" b="1" dirty="0" err="1" smtClean="0">
                <a:solidFill>
                  <a:srgbClr val="000000"/>
                </a:solidFill>
              </a:rPr>
              <a:t>puede</a:t>
            </a:r>
            <a:r>
              <a:rPr lang="en-AU" sz="1400" b="1" dirty="0" smtClean="0">
                <a:solidFill>
                  <a:srgbClr val="000000"/>
                </a:solidFill>
              </a:rPr>
              <a:t>:</a:t>
            </a:r>
            <a:br>
              <a:rPr lang="en-AU" sz="1400" b="1" dirty="0" smtClean="0">
                <a:solidFill>
                  <a:srgbClr val="000000"/>
                </a:solidFill>
              </a:rPr>
            </a:br>
            <a:r>
              <a:rPr lang="en-AU" sz="1400" i="1" dirty="0" smtClean="0">
                <a:solidFill>
                  <a:srgbClr val="000000"/>
                </a:solidFill>
              </a:rPr>
              <a:t>clock summer-time recurring last Sun Mar 2:00 last Sun Oct  3:00</a:t>
            </a:r>
          </a:p>
          <a:p>
            <a:pPr marL="431800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endParaRPr lang="en-AU" sz="1400" b="1" dirty="0" smtClean="0">
              <a:solidFill>
                <a:srgbClr val="000000"/>
              </a:solidFill>
            </a:endParaRPr>
          </a:p>
          <a:p>
            <a:pPr marL="431800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400" b="1" dirty="0" err="1" smtClean="0">
                <a:solidFill>
                  <a:srgbClr val="000000"/>
                </a:solidFill>
              </a:rPr>
              <a:t>Verificar</a:t>
            </a:r>
            <a:r>
              <a:rPr lang="en-AU" sz="1400" b="1" dirty="0" smtClean="0">
                <a:solidFill>
                  <a:srgbClr val="000000"/>
                </a:solidFill>
              </a:rPr>
              <a:t>:</a:t>
            </a:r>
            <a:br>
              <a:rPr lang="en-AU" sz="1400" b="1" dirty="0" smtClean="0">
                <a:solidFill>
                  <a:srgbClr val="000000"/>
                </a:solidFill>
              </a:rPr>
            </a:br>
            <a:r>
              <a:rPr lang="en-AU" sz="1400" i="1" dirty="0" smtClean="0">
                <a:solidFill>
                  <a:srgbClr val="000000"/>
                </a:solidFill>
              </a:rPr>
              <a:t> show clock</a:t>
            </a:r>
          </a:p>
          <a:p>
            <a:pPr marL="431800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fr-FR" sz="1400" dirty="0" smtClean="0">
                <a:solidFill>
                  <a:srgbClr val="000000"/>
                </a:solidFill>
              </a:rPr>
              <a:t>			</a:t>
            </a:r>
            <a:r>
              <a:rPr lang="fr-FR" sz="1200" dirty="0" smtClean="0">
                <a:latin typeface="Courier New" pitchFamily="49" charset="0"/>
                <a:cs typeface="Courier New" pitchFamily="49" charset="0"/>
              </a:rPr>
              <a:t>11:20:44.470 CMT Tue </a:t>
            </a:r>
            <a:r>
              <a:rPr lang="fr-FR" sz="1200" dirty="0" err="1" smtClean="0">
                <a:latin typeface="Courier New" pitchFamily="49" charset="0"/>
                <a:cs typeface="Courier New" pitchFamily="49" charset="0"/>
              </a:rPr>
              <a:t>Aug</a:t>
            </a:r>
            <a:r>
              <a:rPr lang="fr-FR" sz="1200" dirty="0" smtClean="0">
                <a:latin typeface="Courier New" pitchFamily="49" charset="0"/>
                <a:cs typeface="Courier New" pitchFamily="49" charset="0"/>
              </a:rPr>
              <a:t> 3 2010</a:t>
            </a:r>
            <a:endParaRPr lang="en-AU" sz="1200" dirty="0" smtClean="0">
              <a:latin typeface="Courier New" pitchFamily="49" charset="0"/>
              <a:cs typeface="Courier New" pitchFamily="49" charset="0"/>
            </a:endParaRPr>
          </a:p>
          <a:p>
            <a:pPr marL="431800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800" dirty="0" smtClean="0">
                <a:solidFill>
                  <a:srgbClr val="0000FF"/>
                </a:solidFill>
              </a:rPr>
              <a:t>	</a:t>
            </a:r>
          </a:p>
          <a:p>
            <a:pPr marL="431800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1600" i="1" dirty="0" smtClean="0">
                <a:solidFill>
                  <a:srgbClr val="000000"/>
                </a:solidFill>
              </a:rPr>
              <a:t>	s</a:t>
            </a:r>
            <a:r>
              <a:rPr lang="en-AU" sz="1300" i="1" dirty="0" smtClean="0">
                <a:solidFill>
                  <a:srgbClr val="000000"/>
                </a:solidFill>
              </a:rPr>
              <a:t>how </a:t>
            </a:r>
            <a:r>
              <a:rPr lang="en-AU" sz="1300" i="1" dirty="0" err="1" smtClean="0">
                <a:solidFill>
                  <a:srgbClr val="000000"/>
                </a:solidFill>
              </a:rPr>
              <a:t>ntp</a:t>
            </a:r>
            <a:r>
              <a:rPr lang="en-AU" sz="1300" i="1" dirty="0" smtClean="0">
                <a:solidFill>
                  <a:srgbClr val="000000"/>
                </a:solidFill>
              </a:rPr>
              <a:t> status</a:t>
            </a:r>
            <a:endParaRPr lang="en-AU" sz="1600" i="1" dirty="0" smtClean="0">
              <a:solidFill>
                <a:srgbClr val="000000"/>
              </a:solidFill>
            </a:endParaRPr>
          </a:p>
          <a:p>
            <a:pPr marL="1437640" lvl="4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Clock is synchronized, stratum 3, reference is 4.79.132.217</a:t>
            </a:r>
          </a:p>
          <a:p>
            <a:pPr marL="1437640" lvl="4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nominal freq is 250.0000 Hz, actual freq is 249.9999 Hz, precision is 2**18</a:t>
            </a:r>
          </a:p>
          <a:p>
            <a:pPr marL="1437640" lvl="4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reference time is D002CE85.D35E87B9 (11:21:09.825 CMT Tue Aug 3 2010)</a:t>
            </a:r>
          </a:p>
          <a:p>
            <a:pPr marL="1437640" lvl="4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clock offset is 2.5939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msec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root delay is 109.73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msec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1437640" lvl="4" indent="-322263">
              <a:lnSpc>
                <a:spcPct val="98000"/>
              </a:lnSpc>
              <a:spcBef>
                <a:spcPts val="800"/>
              </a:spcBef>
              <a:buClrTx/>
              <a:buSzPct val="45000"/>
              <a:buFontTx/>
              <a:buNone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root dispersion is 39.40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msec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peer dispersion is 2.20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msec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Sincronización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  <a:buNone/>
            </a:pPr>
            <a:r>
              <a:rPr lang="en-US" sz="1800" dirty="0" smtClean="0">
                <a:solidFill>
                  <a:prstClr val="black"/>
                </a:solidFill>
                <a:latin typeface="Arial Narrow" pitchFamily="34" charset="0"/>
              </a:rPr>
              <a:t>Se </a:t>
            </a:r>
            <a:r>
              <a:rPr lang="en-US" sz="1800" dirty="0" err="1" smtClean="0">
                <a:solidFill>
                  <a:prstClr val="black"/>
                </a:solidFill>
                <a:latin typeface="Arial Narrow" pitchFamily="34" charset="0"/>
              </a:rPr>
              <a:t>recomienda</a:t>
            </a:r>
            <a:r>
              <a:rPr lang="en-US" sz="18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  <a:latin typeface="Arial Narrow" pitchFamily="34" charset="0"/>
              </a:rPr>
              <a:t>utilizar</a:t>
            </a:r>
            <a:r>
              <a:rPr lang="en-US" sz="1800" dirty="0" smtClean="0">
                <a:solidFill>
                  <a:prstClr val="black"/>
                </a:solidFill>
                <a:latin typeface="Arial Narrow" pitchFamily="34" charset="0"/>
              </a:rPr>
              <a:t> SNMP version 3:</a:t>
            </a:r>
          </a:p>
          <a:p>
            <a:pPr lvl="1">
              <a:buClr>
                <a:srgbClr val="2DA2BF"/>
              </a:buClr>
            </a:pP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Iguales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facilidades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que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la version 2</a:t>
            </a:r>
          </a:p>
          <a:p>
            <a:pPr lvl="1">
              <a:buClr>
                <a:srgbClr val="2DA2BF"/>
              </a:buClr>
            </a:pP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pero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con </a:t>
            </a: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protección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de </a:t>
            </a: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acceso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y </a:t>
            </a:r>
            <a:r>
              <a:rPr lang="en-US" sz="1600" dirty="0" err="1" smtClean="0">
                <a:solidFill>
                  <a:prstClr val="black"/>
                </a:solidFill>
                <a:latin typeface="Arial Narrow" pitchFamily="34" charset="0"/>
              </a:rPr>
              <a:t>encriptamiento</a:t>
            </a:r>
            <a:r>
              <a:rPr lang="en-US" sz="16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</a:p>
          <a:p>
            <a:pPr>
              <a:buClr>
                <a:srgbClr val="2DA2BF"/>
              </a:buClr>
            </a:pPr>
            <a:endParaRPr lang="en-US" sz="18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buClr>
                <a:srgbClr val="2DA2BF"/>
              </a:buClr>
            </a:pPr>
            <a:r>
              <a:rPr lang="en-US" sz="1800" dirty="0" err="1" smtClean="0">
                <a:solidFill>
                  <a:prstClr val="black"/>
                </a:solidFill>
                <a:latin typeface="Arial Narrow" pitchFamily="34" charset="0"/>
              </a:rPr>
              <a:t>Configurar</a:t>
            </a:r>
            <a:r>
              <a:rPr lang="en-US" sz="1800" dirty="0" smtClean="0">
                <a:solidFill>
                  <a:prstClr val="black"/>
                </a:solidFill>
                <a:latin typeface="Arial Narrow" pitchFamily="34" charset="0"/>
              </a:rPr>
              <a:t> SNMP v3:</a:t>
            </a:r>
          </a:p>
          <a:p>
            <a:pPr lvl="1">
              <a:buClr>
                <a:srgbClr val="2DA2BF"/>
              </a:buClr>
            </a:pPr>
            <a:r>
              <a:rPr lang="en-US" sz="1400" i="1" dirty="0" err="1" smtClean="0">
                <a:solidFill>
                  <a:prstClr val="black"/>
                </a:solidFill>
                <a:latin typeface="Arial Narrow" pitchFamily="34" charset="0"/>
              </a:rPr>
              <a:t>snmp</a:t>
            </a:r>
            <a:r>
              <a:rPr lang="en-US" sz="1400" i="1" dirty="0" smtClean="0">
                <a:solidFill>
                  <a:prstClr val="black"/>
                </a:solidFill>
                <a:latin typeface="Arial Narrow" pitchFamily="34" charset="0"/>
              </a:rPr>
              <a:t>-server view  &lt;view&gt;   &lt;</a:t>
            </a:r>
            <a:r>
              <a:rPr lang="en-US" sz="1400" i="1" dirty="0" err="1" smtClean="0">
                <a:solidFill>
                  <a:prstClr val="black"/>
                </a:solidFill>
                <a:latin typeface="Arial Narrow" pitchFamily="34" charset="0"/>
              </a:rPr>
              <a:t>alcance</a:t>
            </a:r>
            <a:r>
              <a:rPr lang="en-US" sz="1400" i="1" dirty="0" smtClean="0">
                <a:solidFill>
                  <a:prstClr val="black"/>
                </a:solidFill>
                <a:latin typeface="Arial Narrow" pitchFamily="34" charset="0"/>
              </a:rPr>
              <a:t>&gt;  included</a:t>
            </a:r>
          </a:p>
          <a:p>
            <a:pPr lvl="1">
              <a:buClr>
                <a:srgbClr val="2DA2BF"/>
              </a:buClr>
            </a:pPr>
            <a:r>
              <a:rPr lang="en-US" sz="1400" i="1" dirty="0" err="1" smtClean="0">
                <a:solidFill>
                  <a:prstClr val="black"/>
                </a:solidFill>
                <a:latin typeface="Arial Narrow" pitchFamily="34" charset="0"/>
              </a:rPr>
              <a:t>snmp</a:t>
            </a:r>
            <a:r>
              <a:rPr lang="en-US" sz="1400" i="1" dirty="0" smtClean="0">
                <a:solidFill>
                  <a:prstClr val="black"/>
                </a:solidFill>
                <a:latin typeface="Arial Narrow" pitchFamily="34" charset="0"/>
              </a:rPr>
              <a:t>-server group &lt;group&gt;  v3 auth read &lt;view&gt;</a:t>
            </a:r>
          </a:p>
          <a:p>
            <a:pPr lvl="1">
              <a:buClr>
                <a:srgbClr val="2DA2BF"/>
              </a:buClr>
            </a:pPr>
            <a:r>
              <a:rPr lang="en-US" sz="1400" i="1" dirty="0" err="1" smtClean="0">
                <a:solidFill>
                  <a:prstClr val="black"/>
                </a:solidFill>
                <a:latin typeface="Arial Narrow" pitchFamily="34" charset="0"/>
              </a:rPr>
              <a:t>snmp</a:t>
            </a:r>
            <a:r>
              <a:rPr lang="en-US" sz="1400" i="1" dirty="0" smtClean="0">
                <a:solidFill>
                  <a:prstClr val="black"/>
                </a:solidFill>
                <a:latin typeface="Arial Narrow" pitchFamily="34" charset="0"/>
              </a:rPr>
              <a:t>-server user  &lt;user&gt; &lt;group&gt; v3 auth &lt;hash&gt;  &lt;password&gt; [ </a:t>
            </a:r>
            <a:r>
              <a:rPr lang="en-US" sz="1400" i="1" dirty="0" err="1" smtClean="0">
                <a:solidFill>
                  <a:prstClr val="black"/>
                </a:solidFill>
                <a:latin typeface="Arial Narrow" pitchFamily="34" charset="0"/>
              </a:rPr>
              <a:t>priv</a:t>
            </a:r>
            <a:r>
              <a:rPr lang="en-US" sz="1400" i="1" dirty="0" smtClean="0">
                <a:solidFill>
                  <a:prstClr val="black"/>
                </a:solidFill>
                <a:latin typeface="Arial Narrow" pitchFamily="34" charset="0"/>
              </a:rPr>
              <a:t> des56 &lt;key&gt; ]</a:t>
            </a:r>
          </a:p>
          <a:p>
            <a:pPr lvl="1">
              <a:buClr>
                <a:srgbClr val="2DA2BF"/>
              </a:buClr>
            </a:pPr>
            <a:endParaRPr lang="en-US" sz="14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lvl="1">
              <a:buClr>
                <a:srgbClr val="2DA2BF"/>
              </a:buClr>
            </a:pPr>
            <a:r>
              <a:rPr lang="en-US" sz="1800" dirty="0" err="1" smtClean="0">
                <a:solidFill>
                  <a:prstClr val="black"/>
                </a:solidFill>
                <a:latin typeface="Arial Narrow" pitchFamily="34" charset="0"/>
              </a:rPr>
              <a:t>Ejemplo</a:t>
            </a:r>
            <a:r>
              <a:rPr lang="en-US" sz="1800" dirty="0" smtClean="0">
                <a:solidFill>
                  <a:prstClr val="black"/>
                </a:solidFill>
                <a:latin typeface="Arial Narrow" pitchFamily="34" charset="0"/>
              </a:rPr>
              <a:t>:</a:t>
            </a:r>
          </a:p>
          <a:p>
            <a:pPr lvl="3">
              <a:buNone/>
            </a:pPr>
            <a:r>
              <a:rPr lang="en-US" sz="1200" dirty="0" err="1" smtClean="0">
                <a:latin typeface="Arial Narrow" pitchFamily="34" charset="0"/>
              </a:rPr>
              <a:t>Configurar</a:t>
            </a:r>
            <a:r>
              <a:rPr lang="en-US" sz="1200" dirty="0" smtClean="0">
                <a:latin typeface="Arial Narrow" pitchFamily="34" charset="0"/>
              </a:rPr>
              <a:t>  un </a:t>
            </a:r>
            <a:r>
              <a:rPr lang="en-US" sz="1200" dirty="0" err="1" smtClean="0">
                <a:latin typeface="Arial Narrow" pitchFamily="34" charset="0"/>
              </a:rPr>
              <a:t>usuario</a:t>
            </a:r>
            <a:r>
              <a:rPr lang="en-US" sz="1200" dirty="0" smtClean="0">
                <a:latin typeface="Arial Narrow" pitchFamily="34" charset="0"/>
              </a:rPr>
              <a:t> con </a:t>
            </a:r>
            <a:r>
              <a:rPr lang="en-US" sz="1200" dirty="0" err="1" smtClean="0">
                <a:latin typeface="Arial Narrow" pitchFamily="34" charset="0"/>
              </a:rPr>
              <a:t>acceso</a:t>
            </a:r>
            <a:r>
              <a:rPr lang="en-US" sz="1200" dirty="0" smtClean="0">
                <a:latin typeface="Arial Narrow" pitchFamily="34" charset="0"/>
              </a:rPr>
              <a:t> total al </a:t>
            </a:r>
            <a:r>
              <a:rPr lang="en-US" sz="1200" dirty="0" err="1" smtClean="0">
                <a:latin typeface="Arial Narrow" pitchFamily="34" charset="0"/>
              </a:rPr>
              <a:t>árbol</a:t>
            </a:r>
            <a:r>
              <a:rPr lang="en-US" sz="1200" dirty="0" smtClean="0">
                <a:latin typeface="Arial Narrow" pitchFamily="34" charset="0"/>
              </a:rPr>
              <a:t> de SNMP, de solo </a:t>
            </a:r>
            <a:r>
              <a:rPr lang="en-US" sz="1200" dirty="0" err="1" smtClean="0">
                <a:latin typeface="Arial Narrow" pitchFamily="34" charset="0"/>
              </a:rPr>
              <a:t>lectura</a:t>
            </a:r>
            <a:r>
              <a:rPr lang="en-US" sz="1200" dirty="0" smtClean="0">
                <a:latin typeface="Arial Narrow" pitchFamily="34" charset="0"/>
              </a:rPr>
              <a:t>.</a:t>
            </a:r>
          </a:p>
          <a:p>
            <a:pPr lvl="3">
              <a:buNone/>
            </a:pPr>
            <a:r>
              <a:rPr lang="en-US" sz="1200" dirty="0" smtClean="0">
                <a:latin typeface="Arial Narrow" pitchFamily="34" charset="0"/>
              </a:rPr>
              <a:t>Password hashed via MD5, (Auth) y sin </a:t>
            </a:r>
            <a:r>
              <a:rPr lang="en-US" sz="1200" dirty="0" err="1" smtClean="0">
                <a:latin typeface="Arial Narrow" pitchFamily="34" charset="0"/>
              </a:rPr>
              <a:t>encriptar</a:t>
            </a:r>
            <a:r>
              <a:rPr lang="en-US" sz="1200" dirty="0" smtClean="0">
                <a:latin typeface="Arial Narrow" pitchFamily="34" charset="0"/>
              </a:rPr>
              <a:t> la </a:t>
            </a:r>
            <a:r>
              <a:rPr lang="en-US" sz="1200" dirty="0" err="1" smtClean="0">
                <a:latin typeface="Arial Narrow" pitchFamily="34" charset="0"/>
              </a:rPr>
              <a:t>respuesta</a:t>
            </a:r>
            <a:r>
              <a:rPr lang="en-US" sz="1200" dirty="0" smtClean="0">
                <a:latin typeface="Arial Narrow" pitchFamily="34" charset="0"/>
              </a:rPr>
              <a:t> de SNMP:</a:t>
            </a:r>
          </a:p>
          <a:p>
            <a:pPr lvl="3">
              <a:buNone/>
            </a:pPr>
            <a:endParaRPr lang="en-US" sz="1200" dirty="0" smtClean="0">
              <a:latin typeface="Arial Narrow" pitchFamily="34" charset="0"/>
            </a:endParaRPr>
          </a:p>
          <a:p>
            <a:pPr lvl="3">
              <a:buNone/>
            </a:pPr>
            <a:r>
              <a:rPr lang="en-US" sz="1200" i="1" dirty="0" err="1" smtClean="0">
                <a:latin typeface="Arial Narrow" pitchFamily="34" charset="0"/>
              </a:rPr>
              <a:t>snmp</a:t>
            </a:r>
            <a:r>
              <a:rPr lang="en-US" sz="1200" i="1" dirty="0" smtClean="0">
                <a:latin typeface="Arial Narrow" pitchFamily="34" charset="0"/>
              </a:rPr>
              <a:t>-server view  vista-</a:t>
            </a:r>
            <a:r>
              <a:rPr lang="en-US" sz="1200" i="1" dirty="0" err="1" smtClean="0">
                <a:latin typeface="Arial Narrow" pitchFamily="34" charset="0"/>
              </a:rPr>
              <a:t>ro</a:t>
            </a:r>
            <a:r>
              <a:rPr lang="en-US" sz="1200" i="1" dirty="0" smtClean="0">
                <a:latin typeface="Arial Narrow" pitchFamily="34" charset="0"/>
              </a:rPr>
              <a:t>   internet  included</a:t>
            </a:r>
          </a:p>
          <a:p>
            <a:pPr lvl="3">
              <a:buNone/>
            </a:pPr>
            <a:r>
              <a:rPr lang="en-US" sz="1200" i="1" dirty="0" err="1" smtClean="0">
                <a:latin typeface="Arial Narrow" pitchFamily="34" charset="0"/>
              </a:rPr>
              <a:t>snmp</a:t>
            </a:r>
            <a:r>
              <a:rPr lang="en-US" sz="1200" i="1" dirty="0" smtClean="0">
                <a:latin typeface="Arial Narrow" pitchFamily="34" charset="0"/>
              </a:rPr>
              <a:t>-server group </a:t>
            </a:r>
            <a:r>
              <a:rPr lang="en-US" sz="1200" i="1" dirty="0" err="1" smtClean="0">
                <a:latin typeface="Arial Narrow" pitchFamily="34" charset="0"/>
              </a:rPr>
              <a:t>ReadGroup</a:t>
            </a:r>
            <a:r>
              <a:rPr lang="en-US" sz="1200" i="1" dirty="0" smtClean="0">
                <a:latin typeface="Arial Narrow" pitchFamily="34" charset="0"/>
              </a:rPr>
              <a:t>  v3 auth read vista-</a:t>
            </a:r>
            <a:r>
              <a:rPr lang="en-US" sz="1200" i="1" dirty="0" err="1" smtClean="0">
                <a:latin typeface="Arial Narrow" pitchFamily="34" charset="0"/>
              </a:rPr>
              <a:t>ro</a:t>
            </a:r>
            <a:endParaRPr lang="en-US" sz="1200" i="1" dirty="0" smtClean="0">
              <a:latin typeface="Arial Narrow" pitchFamily="34" charset="0"/>
            </a:endParaRPr>
          </a:p>
          <a:p>
            <a:pPr lvl="3">
              <a:buNone/>
            </a:pPr>
            <a:r>
              <a:rPr lang="en-US" sz="1200" i="1" dirty="0" err="1" smtClean="0">
                <a:latin typeface="Arial Narrow" pitchFamily="34" charset="0"/>
              </a:rPr>
              <a:t>snmp</a:t>
            </a:r>
            <a:r>
              <a:rPr lang="en-US" sz="1200" i="1" dirty="0" smtClean="0">
                <a:latin typeface="Arial Narrow" pitchFamily="34" charset="0"/>
              </a:rPr>
              <a:t>-server user  admin </a:t>
            </a:r>
            <a:r>
              <a:rPr lang="en-US" sz="1200" i="1" dirty="0" err="1" smtClean="0">
                <a:latin typeface="Arial Narrow" pitchFamily="34" charset="0"/>
              </a:rPr>
              <a:t>ReadGroup</a:t>
            </a:r>
            <a:r>
              <a:rPr lang="en-US" sz="1200" i="1" dirty="0" smtClean="0">
                <a:latin typeface="Arial Narrow" pitchFamily="34" charset="0"/>
              </a:rPr>
              <a:t> v3 auth md5  xk122r56</a:t>
            </a:r>
            <a:endParaRPr lang="en-US" sz="1000" i="1" dirty="0" smtClean="0">
              <a:latin typeface="Arial Narrow" pitchFamily="34" charset="0"/>
            </a:endParaRPr>
          </a:p>
          <a:p>
            <a:pPr lvl="1">
              <a:buClr>
                <a:srgbClr val="2DA2BF"/>
              </a:buClr>
            </a:pPr>
            <a:endParaRPr lang="en-US" sz="1400" i="1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Configuración</a:t>
            </a:r>
            <a:r>
              <a:rPr lang="en-US" dirty="0" smtClean="0"/>
              <a:t> de SNMP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31800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400" dirty="0" err="1" smtClean="0">
                <a:solidFill>
                  <a:srgbClr val="000000"/>
                </a:solidFill>
              </a:rPr>
              <a:t>Habilitado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por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defecto</a:t>
            </a:r>
            <a:r>
              <a:rPr lang="en-AU" sz="2400" dirty="0" smtClean="0">
                <a:solidFill>
                  <a:srgbClr val="000000"/>
                </a:solidFill>
              </a:rPr>
              <a:t> en </a:t>
            </a:r>
            <a:r>
              <a:rPr lang="en-AU" sz="2400" dirty="0" err="1" smtClean="0">
                <a:solidFill>
                  <a:srgbClr val="000000"/>
                </a:solidFill>
              </a:rPr>
              <a:t>estos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dias</a:t>
            </a:r>
            <a:endParaRPr lang="en-AU" sz="2400" dirty="0" smtClean="0">
              <a:solidFill>
                <a:srgbClr val="000000"/>
              </a:solidFill>
            </a:endParaRPr>
          </a:p>
          <a:p>
            <a:pPr marL="431800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400" dirty="0" smtClean="0">
                <a:solidFill>
                  <a:srgbClr val="000000"/>
                </a:solidFill>
              </a:rPr>
              <a:t>Use </a:t>
            </a:r>
            <a:r>
              <a:rPr lang="en-AU" sz="2400" dirty="0" err="1" smtClean="0">
                <a:solidFill>
                  <a:srgbClr val="000000"/>
                </a:solidFill>
              </a:rPr>
              <a:t>solamente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si</a:t>
            </a:r>
            <a:r>
              <a:rPr lang="en-AU" sz="2400" dirty="0" smtClean="0">
                <a:solidFill>
                  <a:srgbClr val="000000"/>
                </a:solidFill>
              </a:rPr>
              <a:t> se </a:t>
            </a:r>
            <a:r>
              <a:rPr lang="en-AU" sz="2400" dirty="0" err="1" smtClean="0">
                <a:solidFill>
                  <a:srgbClr val="000000"/>
                </a:solidFill>
              </a:rPr>
              <a:t>necesita</a:t>
            </a:r>
            <a:r>
              <a:rPr lang="en-AU" sz="2400" dirty="0" smtClean="0">
                <a:solidFill>
                  <a:srgbClr val="000000"/>
                </a:solidFill>
              </a:rPr>
              <a:t>, </a:t>
            </a:r>
            <a:r>
              <a:rPr lang="en-AU" sz="2400" dirty="0" err="1" smtClean="0">
                <a:solidFill>
                  <a:srgbClr val="000000"/>
                </a:solidFill>
              </a:rPr>
              <a:t>para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habilitar</a:t>
            </a:r>
            <a:r>
              <a:rPr lang="en-AU" sz="2400" dirty="0" smtClean="0">
                <a:solidFill>
                  <a:srgbClr val="000000"/>
                </a:solidFill>
              </a:rPr>
              <a:t>:</a:t>
            </a:r>
            <a:endParaRPr lang="en-AU" sz="2100" i="1" dirty="0" smtClean="0">
              <a:solidFill>
                <a:srgbClr val="000000"/>
              </a:solidFill>
            </a:endParaRPr>
          </a:p>
          <a:p>
            <a:pPr marL="687832" lvl="1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200" i="1" dirty="0" err="1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cdp</a:t>
            </a:r>
            <a:r>
              <a:rPr lang="en-AU" sz="22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 enable</a:t>
            </a:r>
          </a:p>
          <a:p>
            <a:pPr marL="687832" lvl="1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400" dirty="0" smtClean="0">
                <a:solidFill>
                  <a:srgbClr val="000000"/>
                </a:solidFill>
              </a:rPr>
              <a:t>O </a:t>
            </a:r>
            <a:r>
              <a:rPr lang="en-AU" sz="2200" i="1" dirty="0" err="1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cdp</a:t>
            </a:r>
            <a:r>
              <a:rPr lang="en-AU" sz="22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 run </a:t>
            </a:r>
            <a:r>
              <a:rPr lang="en-AU" sz="2400" dirty="0" smtClean="0">
                <a:solidFill>
                  <a:srgbClr val="000000"/>
                </a:solidFill>
              </a:rPr>
              <a:t>en </a:t>
            </a:r>
            <a:r>
              <a:rPr lang="en-AU" sz="2400" dirty="0" err="1" smtClean="0">
                <a:solidFill>
                  <a:srgbClr val="000000"/>
                </a:solidFill>
              </a:rPr>
              <a:t>versiones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mas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antiguas</a:t>
            </a:r>
            <a:endParaRPr lang="en-AU" sz="2400" dirty="0" smtClean="0">
              <a:solidFill>
                <a:srgbClr val="000000"/>
              </a:solidFill>
            </a:endParaRPr>
          </a:p>
          <a:p>
            <a:pPr marL="431800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endParaRPr lang="en-AU" sz="2400" dirty="0" smtClean="0">
              <a:solidFill>
                <a:srgbClr val="000000"/>
              </a:solidFill>
            </a:endParaRPr>
          </a:p>
          <a:p>
            <a:pPr marL="431800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400" dirty="0" err="1" smtClean="0">
                <a:solidFill>
                  <a:srgbClr val="000000"/>
                </a:solidFill>
              </a:rPr>
              <a:t>Herramientas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para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visualizar</a:t>
            </a:r>
            <a:r>
              <a:rPr lang="en-AU" sz="2400" dirty="0" smtClean="0">
                <a:solidFill>
                  <a:srgbClr val="000000"/>
                </a:solidFill>
              </a:rPr>
              <a:t> </a:t>
            </a:r>
            <a:r>
              <a:rPr lang="en-AU" sz="2400" dirty="0" err="1" smtClean="0">
                <a:solidFill>
                  <a:srgbClr val="000000"/>
                </a:solidFill>
              </a:rPr>
              <a:t>anuncios</a:t>
            </a:r>
            <a:r>
              <a:rPr lang="en-AU" sz="2400" dirty="0" smtClean="0">
                <a:solidFill>
                  <a:srgbClr val="000000"/>
                </a:solidFill>
              </a:rPr>
              <a:t> de CDP:</a:t>
            </a:r>
          </a:p>
          <a:p>
            <a:pPr marL="925576" lvl="2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200" dirty="0" err="1" smtClean="0">
                <a:solidFill>
                  <a:srgbClr val="000000"/>
                </a:solidFill>
              </a:rPr>
              <a:t>tcpdump</a:t>
            </a:r>
            <a:r>
              <a:rPr lang="en-AU" sz="2200" dirty="0" smtClean="0">
                <a:solidFill>
                  <a:srgbClr val="000000"/>
                </a:solidFill>
              </a:rPr>
              <a:t>  </a:t>
            </a:r>
          </a:p>
          <a:p>
            <a:pPr marL="925576" lvl="2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200" dirty="0" err="1" smtClean="0">
                <a:solidFill>
                  <a:srgbClr val="000000"/>
                </a:solidFill>
              </a:rPr>
              <a:t>cdpr</a:t>
            </a:r>
            <a:endParaRPr lang="en-AU" sz="2200" dirty="0" smtClean="0">
              <a:solidFill>
                <a:srgbClr val="000000"/>
              </a:solidFill>
            </a:endParaRPr>
          </a:p>
          <a:p>
            <a:pPr marL="925576" lvl="2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200" dirty="0" err="1" smtClean="0">
                <a:solidFill>
                  <a:srgbClr val="000000"/>
                </a:solidFill>
              </a:rPr>
              <a:t>Wireshark</a:t>
            </a:r>
            <a:endParaRPr lang="en-AU" sz="2200" dirty="0" smtClean="0">
              <a:solidFill>
                <a:srgbClr val="000000"/>
              </a:solidFill>
            </a:endParaRPr>
          </a:p>
          <a:p>
            <a:pPr marL="431800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800" dirty="0" smtClean="0">
                <a:solidFill>
                  <a:srgbClr val="000000"/>
                </a:solidFill>
              </a:rPr>
              <a:t>Para </a:t>
            </a:r>
            <a:r>
              <a:rPr lang="en-AU" sz="2800" dirty="0" err="1" smtClean="0">
                <a:solidFill>
                  <a:srgbClr val="000000"/>
                </a:solidFill>
              </a:rPr>
              <a:t>visualizar</a:t>
            </a:r>
            <a:r>
              <a:rPr lang="en-AU" sz="2800" dirty="0" smtClean="0">
                <a:solidFill>
                  <a:srgbClr val="000000"/>
                </a:solidFill>
              </a:rPr>
              <a:t> en IOS:</a:t>
            </a:r>
          </a:p>
          <a:p>
            <a:pPr marL="925576" lvl="2" indent="-322263">
              <a:spcBef>
                <a:spcPts val="800"/>
              </a:spcBef>
              <a:buSzPct val="45000"/>
              <a:buFont typeface="Wingdings" pitchFamily="-109" charset="2"/>
              <a:buChar char=""/>
              <a:tabLst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AU" sz="22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show </a:t>
            </a:r>
            <a:r>
              <a:rPr lang="en-AU" sz="2200" i="1" dirty="0" err="1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cdp</a:t>
            </a:r>
            <a:r>
              <a:rPr lang="en-AU" sz="2200" i="1" dirty="0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 </a:t>
            </a:r>
            <a:r>
              <a:rPr lang="en-AU" sz="2200" i="1" dirty="0" err="1" smtClean="0">
                <a:solidFill>
                  <a:srgbClr val="000000"/>
                </a:solidFill>
                <a:latin typeface="Courier New" pitchFamily="-109" charset="0"/>
                <a:cs typeface="Courier New" pitchFamily="-109" charset="0"/>
              </a:rPr>
              <a:t>neighbors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Configurar</a:t>
            </a:r>
            <a:r>
              <a:rPr lang="en-US" sz="2000" dirty="0" smtClean="0"/>
              <a:t> </a:t>
            </a:r>
            <a:r>
              <a:rPr lang="en-US" sz="2000" dirty="0" err="1" smtClean="0"/>
              <a:t>Protocolo</a:t>
            </a:r>
            <a:r>
              <a:rPr lang="en-US" sz="2000" dirty="0" smtClean="0"/>
              <a:t> de </a:t>
            </a:r>
            <a:r>
              <a:rPr lang="en-US" sz="2000" dirty="0" err="1" smtClean="0"/>
              <a:t>Descubrimiento</a:t>
            </a:r>
            <a:r>
              <a:rPr lang="en-US" sz="2000" dirty="0" smtClean="0"/>
              <a:t> de Cisco (CDP)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1586</TotalTime>
  <Words>410</Words>
  <PresentationFormat>On-screen Show (4:3)</PresentationFormat>
  <Paragraphs>111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Configuración de dispositivos Cisco  </vt:lpstr>
      <vt:lpstr>Areas</vt:lpstr>
      <vt:lpstr>Slide 3</vt:lpstr>
      <vt:lpstr>Autentificación y Autorización</vt:lpstr>
      <vt:lpstr>Autentificación y Autorización</vt:lpstr>
      <vt:lpstr>Recolección de trazas (syslog)</vt:lpstr>
      <vt:lpstr>Sincronización</vt:lpstr>
      <vt:lpstr>Configuración de SNMP</vt:lpstr>
      <vt:lpstr>Configurar Protocolo de Descubrimiento de Cisco (CDP)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Operations and Management</dc:title>
  <dc:creator>Brian Longwe</dc:creator>
  <cp:lastModifiedBy>carmas</cp:lastModifiedBy>
  <cp:revision>71</cp:revision>
  <dcterms:modified xsi:type="dcterms:W3CDTF">2010-10-12T19:16:44Z</dcterms:modified>
</cp:coreProperties>
</file>