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6"/>
  </p:notesMasterIdLst>
  <p:sldIdLst>
    <p:sldId id="297" r:id="rId2"/>
    <p:sldId id="300" r:id="rId3"/>
    <p:sldId id="257" r:id="rId4"/>
    <p:sldId id="259" r:id="rId5"/>
    <p:sldId id="258" r:id="rId6"/>
    <p:sldId id="298" r:id="rId7"/>
    <p:sldId id="260" r:id="rId8"/>
    <p:sldId id="261" r:id="rId9"/>
    <p:sldId id="271" r:id="rId10"/>
    <p:sldId id="273" r:id="rId11"/>
    <p:sldId id="275" r:id="rId12"/>
    <p:sldId id="278" r:id="rId13"/>
    <p:sldId id="280" r:id="rId14"/>
    <p:sldId id="281" r:id="rId15"/>
    <p:sldId id="282" r:id="rId16"/>
    <p:sldId id="285" r:id="rId17"/>
    <p:sldId id="286" r:id="rId18"/>
    <p:sldId id="279" r:id="rId19"/>
    <p:sldId id="287" r:id="rId20"/>
    <p:sldId id="295" r:id="rId21"/>
    <p:sldId id="288" r:id="rId22"/>
    <p:sldId id="296" r:id="rId23"/>
    <p:sldId id="290" r:id="rId24"/>
    <p:sldId id="299" r:id="rId25"/>
  </p:sldIdLst>
  <p:sldSz cx="9144000" cy="6858000" type="screen4x3"/>
  <p:notesSz cx="7315200" cy="9601200"/>
  <p:defaultTextStyle>
    <a:defPPr>
      <a:defRPr lang="en-GB"/>
    </a:defPPr>
    <a:lvl1pPr algn="l" defTabSz="457153" rtl="0" eaLnBrk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1pPr>
    <a:lvl2pPr marL="457153" algn="l" defTabSz="457153" rtl="0" eaLnBrk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2pPr>
    <a:lvl3pPr marL="914305" algn="l" defTabSz="457153" rtl="0" eaLnBrk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3pPr>
    <a:lvl4pPr marL="1371458" algn="l" defTabSz="457153" rtl="0" eaLnBrk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4pPr>
    <a:lvl5pPr marL="1828610" algn="l" defTabSz="457153" rtl="0" eaLnBrk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5pPr>
    <a:lvl6pPr marL="2285763" algn="l" defTabSz="914305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6pPr>
    <a:lvl7pPr marL="2742915" algn="l" defTabSz="914305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7pPr>
    <a:lvl8pPr marL="3200068" algn="l" defTabSz="914305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8pPr>
    <a:lvl9pPr marL="3657220" algn="l" defTabSz="914305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5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7425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86B55B2-A7BE-49FA-AE15-F21964E86B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15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873" indent="-285720" algn="l" defTabSz="45715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2882" indent="-228577" algn="l" defTabSz="45715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034" indent="-228577" algn="l" defTabSz="45715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187" indent="-228577" algn="l" defTabSz="45715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5059" y="960726"/>
            <a:ext cx="4805082" cy="32913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749" tIns="43375" rIns="86749" bIns="43375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16107" y="4570269"/>
            <a:ext cx="5081494" cy="364742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AA238E-38F1-4DB5-871A-833D82BC3D08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A68B88C-2BE3-45EF-985F-A267053D6C75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0364F70-0534-4B9D-8E73-670B0D68DC57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525F060-45B7-4277-AFBD-3CA154D6285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64667DA-AAE3-46A9-975A-0ACC013447D3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DE41911-547D-4A68-8C42-89DEB11E5DF6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E88A0BE-968D-4902-A0A1-73C6E4664746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4764379-3E3C-41A8-83AF-A471B5D0D7F6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176914D-473C-451D-9A5F-4ADB91C68C4A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6A6CA5-62D9-426C-9C07-412611DC7E6B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81ECD17-C422-4E73-B391-676EA1DF33A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230687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0C1F8B2-D08A-4EA4-8731-A37D06345B6E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0C1F8B2-D08A-4EA4-8731-A37D06345B6E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EC76BF-C3C9-47EF-AB62-D23AF4B4C83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A9471B-D07C-4FB3-B126-BE9BFFAD6BC1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1266825" y="727075"/>
            <a:ext cx="4781550" cy="3586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DO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254761" y="960120"/>
            <a:ext cx="4805680" cy="329207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744" tIns="43372" rIns="86744" bIns="43372" anchor="ctr"/>
          <a:lstStyle/>
          <a:p>
            <a:endParaRPr lang="en-US"/>
          </a:p>
        </p:txBody>
      </p:sp>
      <p:sp>
        <p:nvSpPr>
          <p:cNvPr id="28675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1115908" y="4570571"/>
            <a:ext cx="5081693" cy="364712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29E614A-A528-45D5-9540-2B5828680586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CF5CB5-1366-4722-9A51-BB3BAEEE1AD1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230687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9DF5D77-54F7-4FB0-97DD-72C8107D5C54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AF0AA3-6A8F-4B0C-BCD5-DC185C834F5F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799013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15" rIns="45715"/>
          <a:lstStyle>
            <a:lvl1pPr marL="0" marR="64001" indent="0" algn="r">
              <a:buNone/>
              <a:defRPr>
                <a:solidFill>
                  <a:schemeClr val="tx2"/>
                </a:solidFill>
              </a:defRPr>
            </a:lvl1pPr>
            <a:lvl2pPr marL="457153" indent="0" algn="ctr">
              <a:buNone/>
            </a:lvl2pPr>
            <a:lvl3pPr marL="914305" indent="0" algn="ctr">
              <a:buNone/>
            </a:lvl3pPr>
            <a:lvl4pPr marL="1371458" indent="0" algn="ctr">
              <a:buNone/>
            </a:lvl4pPr>
            <a:lvl5pPr marL="1828610" indent="0" algn="ctr">
              <a:buNone/>
            </a:lvl5pPr>
            <a:lvl6pPr marL="2285763" indent="0" algn="ctr">
              <a:buNone/>
            </a:lvl6pPr>
            <a:lvl7pPr marL="2742915" indent="0" algn="ctr">
              <a:buNone/>
            </a:lvl7pPr>
            <a:lvl8pPr marL="3200068" indent="0" algn="ctr">
              <a:buNone/>
            </a:lvl8pPr>
            <a:lvl9pPr marL="365722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5F21D56-8DA1-460F-ABA8-BA555DC4E41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A533D1-5A1E-4F99-A1E0-E824766682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1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0FE996-C499-452B-9C4C-CCFDC7E196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74EAD-A125-4B3F-8791-21DFAF9E5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BA1E47-EC47-4613-9C9E-B3F068DD08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7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30" rIns="9143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7DB01B-443A-4CDA-A07B-47887A31371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1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E6C816-B445-4CFE-A9E6-6DA6F3CA17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6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6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2E8842-6E69-45D8-9D65-F83312F3F8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728F3E-FB45-45B4-B0BA-CBC74C89C5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35F779-D8CF-4BFE-881E-24F122A2EA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1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3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5090C0-538F-4E25-B595-C9788CA186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30" tIns="0" rIns="91430" anchor="t"/>
          <a:lstStyle>
            <a:lvl1pPr marL="0" marR="18286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C38B91A-C154-461F-AC13-412AFD00C1C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30" tIns="45715" rIns="91430" bIns="45715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6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3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7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30" tIns="45715" rIns="91430" bIns="45715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6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5" rIns="91430" bIns="45715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 lIns="91430" tIns="45715" rIns="91430" bIns="45715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3" y="6407944"/>
            <a:ext cx="1920240" cy="365760"/>
          </a:xfrm>
          <a:prstGeom prst="rect">
            <a:avLst/>
          </a:prstGeom>
        </p:spPr>
        <p:txBody>
          <a:bodyPr vert="horz" lIns="91430" tIns="45715" rIns="91430" bIns="45715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lIns="91430" tIns="45715" rIns="91430" bIns="45715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3" y="6407945"/>
            <a:ext cx="365760" cy="365125"/>
          </a:xfrm>
          <a:prstGeom prst="rect">
            <a:avLst/>
          </a:prstGeom>
        </p:spPr>
        <p:txBody>
          <a:bodyPr vert="horz" lIns="91430" tIns="45715" rIns="91430" bIns="45715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C019B5-1AD4-40E0-910E-B56BC6418C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22" indent="-2560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27" indent="-228577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447" indent="-228577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82" indent="-228577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58" indent="-228577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34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0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187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763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rvey@nsrc.org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ssus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2482" y="256347"/>
            <a:ext cx="7807680" cy="1143480"/>
          </a:xfrm>
          <a:prstGeom prst="rect">
            <a:avLst/>
          </a:prstGeom>
          <a:noFill/>
          <a:ln/>
        </p:spPr>
        <p:txBody>
          <a:bodyPr lIns="0" tIns="0" rIns="0" bIns="0" anchor="ctr">
            <a:normAutofit/>
          </a:bodyPr>
          <a:lstStyle/>
          <a:p>
            <a:pPr>
              <a:lnSpc>
                <a:spcPct val="98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sz="3300" dirty="0" err="1" smtClean="0"/>
              <a:t>Introducción</a:t>
            </a:r>
            <a:r>
              <a:rPr lang="en-GB" sz="3300" dirty="0" smtClean="0"/>
              <a:t> a la </a:t>
            </a:r>
            <a:r>
              <a:rPr lang="en-GB" sz="3300" dirty="0" err="1" smtClean="0"/>
              <a:t>Gestión</a:t>
            </a:r>
            <a:r>
              <a:rPr lang="en-GB" sz="3300" dirty="0" smtClean="0"/>
              <a:t> de </a:t>
            </a:r>
            <a:r>
              <a:rPr lang="en-GB" sz="3300" dirty="0" err="1" smtClean="0"/>
              <a:t>Redes</a:t>
            </a:r>
            <a:endParaRPr lang="en-GB" sz="330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621612"/>
            <a:ext cx="7957440" cy="4571040"/>
          </a:xfrm>
          <a:ln/>
        </p:spPr>
        <p:txBody>
          <a:bodyPr tIns="10970"/>
          <a:lstStyle/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endParaRPr lang="en-GB" sz="2200" i="1" dirty="0" smtClean="0">
              <a:solidFill>
                <a:srgbClr val="000000"/>
              </a:solidFill>
              <a:latin typeface="Utopia" pitchFamily="16" charset="0"/>
            </a:endParaRPr>
          </a:p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r>
              <a:rPr lang="en-GB" sz="2200" i="1" dirty="0" smtClean="0">
                <a:solidFill>
                  <a:srgbClr val="000000"/>
                </a:solidFill>
                <a:latin typeface="Utopia" pitchFamily="16" charset="0"/>
              </a:rPr>
              <a:t> Hervey Allen</a:t>
            </a:r>
          </a:p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r>
              <a:rPr lang="en-GB" sz="2200" i="1" dirty="0" smtClean="0">
                <a:solidFill>
                  <a:srgbClr val="000000"/>
                </a:solidFill>
                <a:latin typeface="Utopia" pitchFamily="16" charset="0"/>
                <a:hlinkClick r:id="rId3"/>
              </a:rPr>
              <a:t>      hervey@nsrc.org</a:t>
            </a:r>
            <a:endParaRPr lang="en-GB" sz="2200" i="1" dirty="0" smtClean="0">
              <a:solidFill>
                <a:srgbClr val="000000"/>
              </a:solidFill>
              <a:latin typeface="Utopia" pitchFamily="16" charset="0"/>
            </a:endParaRPr>
          </a:p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endParaRPr lang="en-GB" sz="2200" i="1" dirty="0" smtClean="0">
              <a:solidFill>
                <a:srgbClr val="000000"/>
              </a:solidFill>
              <a:latin typeface="Utopia" pitchFamily="16" charset="0"/>
            </a:endParaRPr>
          </a:p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endParaRPr lang="en-GB" sz="2200" i="1" dirty="0" smtClean="0">
              <a:solidFill>
                <a:srgbClr val="000000"/>
              </a:solidFill>
              <a:latin typeface="Utopia" pitchFamily="16" charset="0"/>
            </a:endParaRPr>
          </a:p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r>
              <a:rPr lang="en-GB" sz="2200" i="1" dirty="0" smtClean="0">
                <a:solidFill>
                  <a:srgbClr val="000000"/>
                </a:solidFill>
                <a:latin typeface="Utopia" pitchFamily="16" charset="0"/>
              </a:rPr>
              <a:t>Carlos </a:t>
            </a:r>
            <a:r>
              <a:rPr lang="en-GB" sz="2200" i="1" dirty="0" err="1" smtClean="0">
                <a:solidFill>
                  <a:srgbClr val="000000"/>
                </a:solidFill>
                <a:latin typeface="Utopia" pitchFamily="16" charset="0"/>
              </a:rPr>
              <a:t>Armas</a:t>
            </a:r>
            <a:endParaRPr lang="en-GB" sz="2200" i="1" dirty="0" smtClean="0">
              <a:solidFill>
                <a:srgbClr val="000000"/>
              </a:solidFill>
              <a:latin typeface="Utopia" pitchFamily="16" charset="0"/>
            </a:endParaRPr>
          </a:p>
          <a:p>
            <a:pPr>
              <a:buNone/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r>
              <a:rPr lang="en-GB" sz="1800" i="1" dirty="0" smtClean="0">
                <a:solidFill>
                  <a:srgbClr val="000000"/>
                </a:solidFill>
                <a:latin typeface="Utopia" pitchFamily="16" charset="0"/>
                <a:hlinkClick r:id="rId3"/>
              </a:rPr>
              <a:t>carmas@roundtripnetworks.com</a:t>
            </a:r>
          </a:p>
          <a:p>
            <a:pPr>
              <a:tabLst>
                <a:tab pos="383007" algn="l"/>
                <a:tab pos="601866" algn="l"/>
                <a:tab pos="1009350" algn="l"/>
                <a:tab pos="1416834" algn="l"/>
                <a:tab pos="1824318" algn="l"/>
                <a:tab pos="2231802" algn="l"/>
                <a:tab pos="2639285" algn="l"/>
                <a:tab pos="3046769" algn="l"/>
                <a:tab pos="3454253" algn="l"/>
                <a:tab pos="3861737" algn="l"/>
                <a:tab pos="4269221" algn="l"/>
                <a:tab pos="4676704" algn="l"/>
                <a:tab pos="5084188" algn="l"/>
                <a:tab pos="5491671" algn="l"/>
                <a:tab pos="5899156" algn="l"/>
                <a:tab pos="6308080" algn="l"/>
                <a:tab pos="6714124" algn="l"/>
                <a:tab pos="7121607" algn="l"/>
                <a:tab pos="7529091" algn="l"/>
                <a:tab pos="7936574" algn="l"/>
                <a:tab pos="8344059" algn="l"/>
              </a:tabLst>
            </a:pPr>
            <a:endParaRPr lang="en-GB" sz="2200" i="1" dirty="0">
              <a:solidFill>
                <a:srgbClr val="000000"/>
              </a:solidFill>
              <a:latin typeface="Utopia" pitchFamily="1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905000"/>
            <a:ext cx="3505200" cy="9286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65120" y="6401474"/>
            <a:ext cx="1347840" cy="348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" name="Picture 5" descr="RTNLogoGreyWeb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8600" y="3733800"/>
            <a:ext cx="3352800" cy="5259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Picture 10" descr="cc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" y="6459538"/>
            <a:ext cx="9144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1465263" y="6400800"/>
            <a:ext cx="7319962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lIns="182880" anchor="ctr"/>
          <a:lstStyle/>
          <a:p>
            <a:r>
              <a:rPr lang="en-US" sz="1000" dirty="0">
                <a:solidFill>
                  <a:schemeClr val="tx1"/>
                </a:solidFill>
              </a:rPr>
              <a:t>These materials are licensed under the Creative Commons </a:t>
            </a:r>
            <a:r>
              <a:rPr lang="en-US" sz="1000" i="1" dirty="0">
                <a:solidFill>
                  <a:schemeClr val="tx1"/>
                </a:solidFill>
              </a:rPr>
              <a:t>Attribution-Noncommercial 3.0 </a:t>
            </a:r>
            <a:r>
              <a:rPr lang="en-US" sz="1000" i="1" dirty="0" err="1">
                <a:solidFill>
                  <a:schemeClr val="tx1"/>
                </a:solidFill>
              </a:rPr>
              <a:t>Unported</a:t>
            </a:r>
            <a:r>
              <a:rPr lang="en-US" sz="1000" dirty="0">
                <a:solidFill>
                  <a:schemeClr val="tx1"/>
                </a:solidFill>
              </a:rPr>
              <a:t>  license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(http://creativecommons.org/licenses/by-nc/3.0/) as part of the </a:t>
            </a:r>
            <a:r>
              <a:rPr lang="en-US" sz="1000" dirty="0" smtClean="0">
                <a:solidFill>
                  <a:schemeClr val="tx1"/>
                </a:solidFill>
              </a:rPr>
              <a:t> NSRC </a:t>
            </a:r>
            <a:r>
              <a:rPr lang="en-US" sz="1000" dirty="0">
                <a:solidFill>
                  <a:schemeClr val="tx1"/>
                </a:solidFill>
              </a:rPr>
              <a:t>Registry Operations Curriculum.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err="1" smtClean="0"/>
              <a:t>Ejemplo</a:t>
            </a:r>
            <a:r>
              <a:rPr lang="en-GB" dirty="0" smtClean="0"/>
              <a:t>: MRTG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352800"/>
            <a:ext cx="8229600" cy="2516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1600201"/>
            <a:ext cx="7779694" cy="453329"/>
          </a:xfrm>
          <a:prstGeom prst="rect">
            <a:avLst/>
          </a:prstGeom>
          <a:noFill/>
        </p:spPr>
        <p:txBody>
          <a:bodyPr wrap="none" lIns="91430" tIns="45715" rIns="91430" bIns="45715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Herramienta</a:t>
            </a:r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colección</a:t>
            </a:r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y </a:t>
            </a:r>
            <a:r>
              <a:rPr lang="en-US" dirty="0" err="1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visualización</a:t>
            </a:r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tráfico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idx="1"/>
          </p:nvPr>
        </p:nvSpPr>
        <p:spPr>
          <a:xfrm>
            <a:off x="527050" y="1143001"/>
            <a:ext cx="8191500" cy="676757"/>
          </a:xfrm>
        </p:spPr>
        <p:txBody>
          <a:bodyPr lIns="90351" tIns="44276" rIns="90351" bIns="44276">
            <a:spAutoFit/>
          </a:bodyPr>
          <a:lstStyle/>
          <a:p>
            <a:pPr>
              <a:spcBef>
                <a:spcPts val="45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smtClean="0"/>
              <a:t>Cacti (</a:t>
            </a:r>
            <a:r>
              <a:rPr lang="en-GB" sz="1600" dirty="0" smtClean="0">
                <a:solidFill>
                  <a:srgbClr val="FF0000"/>
                </a:solidFill>
              </a:rPr>
              <a:t>www.cacti.net</a:t>
            </a:r>
            <a:r>
              <a:rPr lang="en-GB" sz="1600" dirty="0" smtClean="0"/>
              <a:t>)</a:t>
            </a:r>
          </a:p>
          <a:p>
            <a:pPr>
              <a:spcBef>
                <a:spcPts val="450"/>
              </a:spcBef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581859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3200" dirty="0" err="1" smtClean="0"/>
              <a:t>Ejemplo</a:t>
            </a:r>
            <a:r>
              <a:rPr lang="en-GB" sz="3200" dirty="0" smtClean="0"/>
              <a:t>: Cacti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828800" y="1905000"/>
          <a:ext cx="4976813" cy="4064000"/>
        </p:xfrm>
        <a:graphic>
          <a:graphicData uri="http://schemas.openxmlformats.org/presentationml/2006/ole">
            <p:oleObj spid="_x0000_s2050" r:id="rId4" imgW="9190476" imgH="7504762" progId="PBrush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err="1" smtClean="0"/>
              <a:t>Ejemplo</a:t>
            </a:r>
            <a:r>
              <a:rPr lang="en-GB" dirty="0" smtClean="0"/>
              <a:t>: </a:t>
            </a:r>
            <a:r>
              <a:rPr lang="en-GB" dirty="0" err="1" smtClean="0"/>
              <a:t>Flowscan</a:t>
            </a:r>
            <a:endParaRPr lang="en-GB" dirty="0" smtClean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5564" y="1576389"/>
            <a:ext cx="3952875" cy="3705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191500" cy="5020510"/>
          </a:xfrm>
        </p:spPr>
        <p:txBody>
          <a:bodyPr lIns="90351" tIns="44276" rIns="90351" bIns="44276">
            <a:spAutoFit/>
          </a:bodyPr>
          <a:lstStyle/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Identificación</a:t>
            </a:r>
            <a:r>
              <a:rPr lang="en-GB" sz="2000" b="1" dirty="0" smtClean="0"/>
              <a:t> 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Sondeo</a:t>
            </a:r>
            <a:r>
              <a:rPr lang="en-GB" sz="1800" dirty="0" smtClean="0"/>
              <a:t> regular de los </a:t>
            </a:r>
            <a:r>
              <a:rPr lang="en-GB" sz="1800" dirty="0" err="1" smtClean="0"/>
              <a:t>elementos</a:t>
            </a:r>
            <a:r>
              <a:rPr lang="en-GB" sz="1800" dirty="0" smtClean="0"/>
              <a:t> de la red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Notificación</a:t>
            </a:r>
            <a:r>
              <a:rPr lang="en-GB" sz="1800" dirty="0" smtClean="0"/>
              <a:t> &lt;- </a:t>
            </a:r>
            <a:r>
              <a:rPr lang="en-GB" sz="1800" dirty="0" err="1" smtClean="0"/>
              <a:t>importante</a:t>
            </a:r>
            <a:r>
              <a:rPr lang="en-GB" sz="1800" dirty="0" smtClean="0"/>
              <a:t>!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Diagnostico</a:t>
            </a:r>
            <a:r>
              <a:rPr lang="en-GB" sz="2000" b="1" dirty="0" smtClean="0"/>
              <a:t> y </a:t>
            </a:r>
            <a:r>
              <a:rPr lang="en-GB" sz="2000" b="1" dirty="0" err="1" smtClean="0"/>
              <a:t>aislamiento</a:t>
            </a:r>
            <a:r>
              <a:rPr lang="en-GB" sz="2000" b="1" dirty="0" smtClean="0"/>
              <a:t> de </a:t>
            </a:r>
            <a:r>
              <a:rPr lang="en-GB" sz="2000" b="1" dirty="0" err="1" smtClean="0"/>
              <a:t>falla</a:t>
            </a:r>
            <a:r>
              <a:rPr lang="en-GB" sz="2000" b="1" dirty="0" smtClean="0"/>
              <a:t> </a:t>
            </a:r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Establecer</a:t>
            </a:r>
            <a:r>
              <a:rPr lang="en-GB" sz="1800" dirty="0" smtClean="0"/>
              <a:t> el “</a:t>
            </a:r>
            <a:r>
              <a:rPr lang="en-GB" sz="1800" dirty="0" err="1" smtClean="0"/>
              <a:t>dominio</a:t>
            </a:r>
            <a:r>
              <a:rPr lang="en-GB" sz="1800" dirty="0" smtClean="0"/>
              <a:t> de </a:t>
            </a:r>
            <a:r>
              <a:rPr lang="en-GB" sz="1800" dirty="0" err="1" smtClean="0"/>
              <a:t>fallo</a:t>
            </a:r>
            <a:r>
              <a:rPr lang="en-GB" sz="1800" dirty="0" smtClean="0"/>
              <a:t>” consume mucho </a:t>
            </a:r>
            <a:r>
              <a:rPr lang="en-GB" sz="1800" dirty="0" err="1" smtClean="0"/>
              <a:t>tiempo</a:t>
            </a:r>
            <a:r>
              <a:rPr lang="en-GB" sz="1800" dirty="0" smtClean="0"/>
              <a:t>.</a:t>
            </a:r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Documentación</a:t>
            </a:r>
            <a:r>
              <a:rPr lang="en-GB" sz="1800" dirty="0" smtClean="0"/>
              <a:t> </a:t>
            </a:r>
            <a:r>
              <a:rPr lang="en-GB" sz="1800" dirty="0" err="1" smtClean="0"/>
              <a:t>es</a:t>
            </a:r>
            <a:r>
              <a:rPr lang="en-GB" sz="1800" dirty="0" smtClean="0"/>
              <a:t> </a:t>
            </a:r>
            <a:r>
              <a:rPr lang="en-GB" sz="1800" dirty="0" err="1" smtClean="0"/>
              <a:t>esencial</a:t>
            </a:r>
            <a:r>
              <a:rPr lang="en-GB" sz="1800" dirty="0" smtClean="0"/>
              <a:t>!</a:t>
            </a:r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000" dirty="0" smtClean="0"/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Reacción</a:t>
            </a:r>
            <a:endParaRPr lang="en-GB" sz="2000" b="1" dirty="0" smtClean="0"/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Proceso</a:t>
            </a:r>
            <a:r>
              <a:rPr lang="en-GB" sz="1800" dirty="0" smtClean="0"/>
              <a:t> pre-</a:t>
            </a:r>
            <a:r>
              <a:rPr lang="en-GB" sz="1800" dirty="0" err="1" smtClean="0"/>
              <a:t>establecido</a:t>
            </a:r>
            <a:r>
              <a:rPr lang="en-GB" sz="1800" dirty="0" smtClean="0"/>
              <a:t> :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smtClean="0"/>
              <a:t>A </a:t>
            </a:r>
            <a:r>
              <a:rPr lang="en-GB" sz="1600" dirty="0" err="1" smtClean="0"/>
              <a:t>quien</a:t>
            </a:r>
            <a:r>
              <a:rPr lang="en-GB" sz="1600" dirty="0" smtClean="0"/>
              <a:t> se </a:t>
            </a:r>
            <a:r>
              <a:rPr lang="en-GB" sz="1600" dirty="0" err="1" smtClean="0"/>
              <a:t>asigna</a:t>
            </a:r>
            <a:r>
              <a:rPr lang="en-GB" sz="1600" dirty="0" smtClean="0"/>
              <a:t> la </a:t>
            </a:r>
            <a:r>
              <a:rPr lang="en-GB" sz="1600" dirty="0" err="1" smtClean="0"/>
              <a:t>tarea</a:t>
            </a:r>
            <a:r>
              <a:rPr lang="en-GB" sz="1600" dirty="0" smtClean="0"/>
              <a:t> de </a:t>
            </a:r>
            <a:r>
              <a:rPr lang="en-GB" sz="1600" dirty="0" err="1" smtClean="0"/>
              <a:t>recuperación</a:t>
            </a:r>
            <a:r>
              <a:rPr lang="en-GB" sz="1600" dirty="0" smtClean="0"/>
              <a:t>,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Pasos</a:t>
            </a:r>
            <a:r>
              <a:rPr lang="en-GB" sz="1600" dirty="0" smtClean="0"/>
              <a:t> a </a:t>
            </a:r>
            <a:r>
              <a:rPr lang="en-GB" sz="1600" dirty="0" err="1" smtClean="0"/>
              <a:t>seguir</a:t>
            </a:r>
            <a:endParaRPr lang="en-GB" sz="1600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600" dirty="0" smtClean="0"/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Resolución</a:t>
            </a:r>
            <a:endParaRPr lang="en-GB" sz="2000" b="1" dirty="0" smtClean="0"/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smtClean="0"/>
              <a:t>Resolver, o </a:t>
            </a:r>
            <a:r>
              <a:rPr lang="en-GB" sz="1800" dirty="0" err="1" smtClean="0"/>
              <a:t>escalar</a:t>
            </a:r>
            <a:endParaRPr lang="en-GB" sz="1800" dirty="0" smtClean="0"/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Notificación</a:t>
            </a:r>
            <a:r>
              <a:rPr lang="en-GB" sz="1800" dirty="0" smtClean="0"/>
              <a:t> al </a:t>
            </a:r>
            <a:r>
              <a:rPr lang="en-GB" sz="1800" dirty="0" err="1" smtClean="0"/>
              <a:t>cliente</a:t>
            </a:r>
            <a:r>
              <a:rPr lang="en-GB" sz="1800" dirty="0" smtClean="0"/>
              <a:t> y </a:t>
            </a:r>
            <a:r>
              <a:rPr lang="en-GB" sz="1800" dirty="0" err="1" smtClean="0"/>
              <a:t>demás</a:t>
            </a:r>
            <a:r>
              <a:rPr lang="en-GB" sz="1800" dirty="0" smtClean="0"/>
              <a:t> </a:t>
            </a:r>
            <a:r>
              <a:rPr lang="en-GB" sz="1800" dirty="0" err="1" smtClean="0"/>
              <a:t>partes</a:t>
            </a:r>
            <a:r>
              <a:rPr lang="en-GB" sz="1800" dirty="0" smtClean="0"/>
              <a:t> </a:t>
            </a:r>
            <a:r>
              <a:rPr lang="en-GB" sz="1800" dirty="0" err="1" smtClean="0"/>
              <a:t>interesadas</a:t>
            </a:r>
            <a:endParaRPr lang="en-GB" sz="1800" dirty="0" smtClean="0"/>
          </a:p>
          <a:p>
            <a:pPr lvl="1">
              <a:lnSpc>
                <a:spcPct val="85000"/>
              </a:lnSpc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</p:txBody>
      </p:sp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err="1" smtClean="0"/>
              <a:t>Gestión</a:t>
            </a:r>
            <a:r>
              <a:rPr lang="en-GB" dirty="0" smtClean="0"/>
              <a:t> de </a:t>
            </a:r>
            <a:r>
              <a:rPr lang="en-GB" dirty="0" err="1" smtClean="0"/>
              <a:t>fallas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527050" y="1447801"/>
            <a:ext cx="8191500" cy="4078714"/>
          </a:xfrm>
        </p:spPr>
        <p:txBody>
          <a:bodyPr lIns="90351" tIns="44276" rIns="90351" bIns="44276">
            <a:spAutoFit/>
          </a:bodyPr>
          <a:lstStyle/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Establecer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procedimientos</a:t>
            </a:r>
            <a:r>
              <a:rPr lang="en-GB" sz="2000" b="1" dirty="0" smtClean="0"/>
              <a:t> de </a:t>
            </a:r>
            <a:r>
              <a:rPr lang="en-GB" sz="2000" b="1" dirty="0" err="1" smtClean="0"/>
              <a:t>notificación</a:t>
            </a:r>
            <a:r>
              <a:rPr lang="en-GB" sz="2000" dirty="0" smtClean="0"/>
              <a:t>: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Notificación</a:t>
            </a:r>
            <a:r>
              <a:rPr lang="en-GB" sz="1400" dirty="0" smtClean="0"/>
              <a:t> al personal </a:t>
            </a:r>
            <a:r>
              <a:rPr lang="en-GB" sz="1400" dirty="0" err="1" smtClean="0"/>
              <a:t>técnico</a:t>
            </a:r>
            <a:r>
              <a:rPr lang="en-GB" sz="1400" dirty="0" smtClean="0"/>
              <a:t> del NOC 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Notificación</a:t>
            </a:r>
            <a:r>
              <a:rPr lang="en-GB" sz="1400" dirty="0" smtClean="0"/>
              <a:t> a </a:t>
            </a:r>
            <a:r>
              <a:rPr lang="en-GB" sz="1400" dirty="0" err="1" smtClean="0"/>
              <a:t>clientes</a:t>
            </a:r>
            <a:r>
              <a:rPr lang="en-GB" sz="1400" dirty="0" smtClean="0"/>
              <a:t> , </a:t>
            </a:r>
            <a:r>
              <a:rPr lang="en-GB" sz="1400" dirty="0" err="1" smtClean="0"/>
              <a:t>gerentes</a:t>
            </a:r>
            <a:r>
              <a:rPr lang="en-GB" sz="1400" dirty="0" smtClean="0"/>
              <a:t> u </a:t>
            </a:r>
            <a:r>
              <a:rPr lang="en-GB" sz="1400" dirty="0" err="1" smtClean="0"/>
              <a:t>otro</a:t>
            </a:r>
            <a:r>
              <a:rPr lang="en-GB" sz="1400" dirty="0" smtClean="0"/>
              <a:t> personal de </a:t>
            </a:r>
            <a:r>
              <a:rPr lang="en-GB" sz="1400" dirty="0" err="1" smtClean="0"/>
              <a:t>acuerdo</a:t>
            </a:r>
            <a:r>
              <a:rPr lang="en-GB" sz="1400" dirty="0" smtClean="0"/>
              <a:t> a </a:t>
            </a:r>
            <a:r>
              <a:rPr lang="en-GB" sz="1400" dirty="0" err="1" smtClean="0"/>
              <a:t>protocolo</a:t>
            </a:r>
            <a:r>
              <a:rPr lang="en-GB" sz="1400" dirty="0" smtClean="0"/>
              <a:t> pre-</a:t>
            </a:r>
            <a:r>
              <a:rPr lang="en-GB" sz="1400" dirty="0" err="1" smtClean="0"/>
              <a:t>establecido</a:t>
            </a:r>
            <a:endParaRPr lang="en-GB" sz="1400" dirty="0" smtClean="0"/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Tener</a:t>
            </a:r>
            <a:r>
              <a:rPr lang="en-GB" sz="2000" b="1" dirty="0" smtClean="0"/>
              <a:t> un </a:t>
            </a:r>
            <a:r>
              <a:rPr lang="en-GB" sz="2000" b="1" dirty="0" err="1" smtClean="0"/>
              <a:t>buen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sistema</a:t>
            </a:r>
            <a:r>
              <a:rPr lang="en-GB" sz="2000" b="1" dirty="0" smtClean="0"/>
              <a:t> de </a:t>
            </a:r>
            <a:r>
              <a:rPr lang="en-GB" sz="2000" b="1" dirty="0" err="1" smtClean="0"/>
              <a:t>monitoreo</a:t>
            </a:r>
            <a:r>
              <a:rPr lang="en-GB" sz="2000" b="1" dirty="0" smtClean="0"/>
              <a:t> y </a:t>
            </a:r>
            <a:r>
              <a:rPr lang="en-GB" sz="2000" b="1" dirty="0" err="1" smtClean="0"/>
              <a:t>alarma</a:t>
            </a:r>
            <a:endParaRPr lang="en-GB" sz="2000" b="1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Sistema</a:t>
            </a:r>
            <a:r>
              <a:rPr lang="en-GB" sz="1400" dirty="0" smtClean="0"/>
              <a:t> </a:t>
            </a:r>
            <a:r>
              <a:rPr lang="en-GB" sz="1400" dirty="0" err="1" smtClean="0"/>
              <a:t>Automático</a:t>
            </a:r>
            <a:r>
              <a:rPr lang="en-GB" sz="1400" dirty="0" smtClean="0"/>
              <a:t> (</a:t>
            </a:r>
            <a:r>
              <a:rPr lang="en-GB" sz="1400" dirty="0" err="1" smtClean="0"/>
              <a:t>Nagios</a:t>
            </a:r>
            <a:r>
              <a:rPr lang="en-GB" sz="1400" dirty="0" smtClean="0"/>
              <a:t>, Cacti, </a:t>
            </a:r>
            <a:r>
              <a:rPr lang="en-GB" sz="1400" dirty="0" err="1" smtClean="0"/>
              <a:t>otros</a:t>
            </a:r>
            <a:r>
              <a:rPr lang="en-GB" sz="1400" dirty="0" smtClean="0"/>
              <a:t>)</a:t>
            </a:r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Establecer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procedimientos</a:t>
            </a:r>
            <a:r>
              <a:rPr lang="en-GB" sz="2000" b="1" dirty="0" smtClean="0"/>
              <a:t> de </a:t>
            </a:r>
            <a:r>
              <a:rPr lang="en-GB" sz="2000" b="1" dirty="0" err="1" smtClean="0"/>
              <a:t>reparación</a:t>
            </a:r>
            <a:r>
              <a:rPr lang="en-GB" sz="2000" b="1" dirty="0" smtClean="0"/>
              <a:t>/</a:t>
            </a:r>
            <a:r>
              <a:rPr lang="en-GB" sz="2000" b="1" dirty="0" err="1" smtClean="0"/>
              <a:t>recuperación</a:t>
            </a:r>
            <a:endParaRPr lang="en-GB" sz="2000" b="1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Documentar</a:t>
            </a:r>
            <a:r>
              <a:rPr lang="en-GB" sz="1400" dirty="0" smtClean="0"/>
              <a:t> </a:t>
            </a:r>
            <a:r>
              <a:rPr lang="en-GB" sz="1400" dirty="0" err="1" smtClean="0"/>
              <a:t>procedimientos</a:t>
            </a:r>
            <a:r>
              <a:rPr lang="en-GB" sz="1400" dirty="0" smtClean="0"/>
              <a:t> </a:t>
            </a:r>
            <a:r>
              <a:rPr lang="en-GB" sz="1400" dirty="0" err="1" smtClean="0"/>
              <a:t>estándares</a:t>
            </a:r>
            <a:r>
              <a:rPr lang="en-GB" sz="1400" dirty="0" smtClean="0"/>
              <a:t>  (SOP)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Entrenar</a:t>
            </a:r>
            <a:r>
              <a:rPr lang="en-GB" sz="1400" dirty="0" smtClean="0"/>
              <a:t> al personal </a:t>
            </a:r>
            <a:r>
              <a:rPr lang="en-GB" sz="1400" dirty="0" err="1" smtClean="0"/>
              <a:t>técnico</a:t>
            </a:r>
            <a:r>
              <a:rPr lang="en-GB" sz="1400" dirty="0" smtClean="0"/>
              <a:t>, </a:t>
            </a:r>
          </a:p>
          <a:p>
            <a:pPr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="1" dirty="0" err="1" smtClean="0"/>
              <a:t>Mantener</a:t>
            </a:r>
            <a:r>
              <a:rPr lang="en-GB" sz="2000" b="1" dirty="0" smtClean="0"/>
              <a:t> un </a:t>
            </a:r>
            <a:r>
              <a:rPr lang="en-GB" sz="2000" b="1" dirty="0" err="1" smtClean="0"/>
              <a:t>sistema</a:t>
            </a:r>
            <a:r>
              <a:rPr lang="en-GB" sz="2000" b="1" dirty="0" smtClean="0"/>
              <a:t> de </a:t>
            </a:r>
            <a:r>
              <a:rPr lang="en-GB" sz="2000" b="1" dirty="0" err="1" smtClean="0"/>
              <a:t>manejo</a:t>
            </a:r>
            <a:r>
              <a:rPr lang="en-GB" sz="2000" b="1" dirty="0" smtClean="0"/>
              <a:t> de </a:t>
            </a:r>
            <a:r>
              <a:rPr lang="en-GB" sz="2000" b="1" dirty="0" err="1" smtClean="0"/>
              <a:t>incidencias</a:t>
            </a:r>
            <a:r>
              <a:rPr lang="en-GB" sz="2000" b="1" dirty="0" smtClean="0"/>
              <a:t> (ticketing system)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Conocer</a:t>
            </a:r>
            <a:r>
              <a:rPr lang="en-GB" sz="1400" dirty="0" smtClean="0"/>
              <a:t> </a:t>
            </a:r>
            <a:r>
              <a:rPr lang="en-GB" sz="1400" dirty="0" err="1" smtClean="0"/>
              <a:t>cantidad</a:t>
            </a:r>
            <a:r>
              <a:rPr lang="en-GB" sz="1400" dirty="0" smtClean="0"/>
              <a:t>, </a:t>
            </a:r>
            <a:r>
              <a:rPr lang="en-GB" sz="1400" dirty="0" err="1" smtClean="0"/>
              <a:t>prioridad</a:t>
            </a:r>
            <a:r>
              <a:rPr lang="en-GB" sz="1400" dirty="0" smtClean="0"/>
              <a:t>, y </a:t>
            </a:r>
            <a:r>
              <a:rPr lang="en-GB" sz="1400" dirty="0" err="1" smtClean="0"/>
              <a:t>estado</a:t>
            </a:r>
            <a:r>
              <a:rPr lang="en-GB" sz="1400" dirty="0" smtClean="0"/>
              <a:t> de </a:t>
            </a:r>
            <a:r>
              <a:rPr lang="en-GB" sz="1400" dirty="0" err="1" smtClean="0"/>
              <a:t>resolución</a:t>
            </a:r>
            <a:r>
              <a:rPr lang="en-GB" sz="1400" dirty="0" smtClean="0"/>
              <a:t> de </a:t>
            </a:r>
            <a:r>
              <a:rPr lang="en-GB" sz="1400" dirty="0" err="1" smtClean="0"/>
              <a:t>cada</a:t>
            </a:r>
            <a:r>
              <a:rPr lang="en-GB" sz="1400" dirty="0" smtClean="0"/>
              <a:t> </a:t>
            </a:r>
            <a:r>
              <a:rPr lang="en-GB" sz="1400" dirty="0" err="1" smtClean="0"/>
              <a:t>problema</a:t>
            </a:r>
            <a:endParaRPr lang="en-GB" sz="1400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Excelente</a:t>
            </a:r>
            <a:r>
              <a:rPr lang="en-GB" sz="1400" dirty="0" smtClean="0"/>
              <a:t> base de </a:t>
            </a:r>
            <a:r>
              <a:rPr lang="en-GB" sz="1400" dirty="0" err="1" smtClean="0"/>
              <a:t>conocimiento</a:t>
            </a:r>
            <a:r>
              <a:rPr lang="en-GB" sz="1400" dirty="0" smtClean="0"/>
              <a:t>, </a:t>
            </a:r>
            <a:r>
              <a:rPr lang="en-GB" sz="1400" dirty="0" err="1" smtClean="0"/>
              <a:t>datos</a:t>
            </a:r>
            <a:r>
              <a:rPr lang="en-GB" sz="1400" dirty="0" smtClean="0"/>
              <a:t> </a:t>
            </a:r>
            <a:r>
              <a:rPr lang="en-GB" sz="1400" dirty="0" err="1" smtClean="0"/>
              <a:t>históricos</a:t>
            </a:r>
            <a:endParaRPr lang="en-GB" sz="1400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Regla</a:t>
            </a:r>
            <a:r>
              <a:rPr lang="en-GB" sz="1400" dirty="0" smtClean="0"/>
              <a:t> de 80-20: 80% del </a:t>
            </a:r>
            <a:r>
              <a:rPr lang="en-GB" sz="1400" dirty="0" err="1" smtClean="0"/>
              <a:t>tiempo</a:t>
            </a:r>
            <a:r>
              <a:rPr lang="en-GB" sz="1400" dirty="0" smtClean="0"/>
              <a:t> se </a:t>
            </a:r>
            <a:r>
              <a:rPr lang="en-GB" sz="1400" dirty="0" err="1" smtClean="0"/>
              <a:t>emplea</a:t>
            </a:r>
            <a:r>
              <a:rPr lang="en-GB" sz="1400" dirty="0" smtClean="0"/>
              <a:t> en </a:t>
            </a:r>
            <a:r>
              <a:rPr lang="en-GB" sz="1400" dirty="0" err="1" smtClean="0"/>
              <a:t>diagnóstico</a:t>
            </a:r>
            <a:endParaRPr lang="en-GB" sz="1400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Administrar</a:t>
            </a:r>
            <a:r>
              <a:rPr lang="en-GB" sz="1400" dirty="0" smtClean="0"/>
              <a:t> </a:t>
            </a:r>
            <a:r>
              <a:rPr lang="en-GB" sz="1400" dirty="0" err="1" smtClean="0"/>
              <a:t>carga</a:t>
            </a:r>
            <a:r>
              <a:rPr lang="en-GB" sz="1400" dirty="0" smtClean="0"/>
              <a:t> de </a:t>
            </a:r>
            <a:r>
              <a:rPr lang="en-GB" sz="1400" dirty="0" err="1" smtClean="0"/>
              <a:t>trabajo</a:t>
            </a:r>
            <a:r>
              <a:rPr lang="en-GB" sz="1400" dirty="0" smtClean="0"/>
              <a:t> de </a:t>
            </a:r>
            <a:r>
              <a:rPr lang="en-GB" sz="1400" dirty="0" err="1" smtClean="0"/>
              <a:t>ingenieros</a:t>
            </a:r>
            <a:endParaRPr lang="en-GB" sz="1400" dirty="0" smtClean="0"/>
          </a:p>
          <a:p>
            <a:pPr lvl="3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200" dirty="0" err="1" smtClean="0"/>
              <a:t>Ejemplo</a:t>
            </a:r>
            <a:r>
              <a:rPr lang="en-GB" sz="1200" dirty="0" smtClean="0"/>
              <a:t>: RT (Request Tracker</a:t>
            </a:r>
            <a:r>
              <a:rPr lang="en-GB" sz="1400" dirty="0" smtClean="0"/>
              <a:t>) </a:t>
            </a:r>
          </a:p>
        </p:txBody>
      </p:sp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1"/>
            <a:ext cx="8191500" cy="951191"/>
          </a:xfrm>
        </p:spPr>
        <p:txBody>
          <a:bodyPr lIns="90351" tIns="44276" rIns="90351" bIns="44276" anchor="b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2800" dirty="0" err="1" smtClean="0"/>
              <a:t>Requisitos</a:t>
            </a:r>
            <a:r>
              <a:rPr lang="en-GB" sz="2800" dirty="0" smtClean="0"/>
              <a:t> </a:t>
            </a:r>
            <a:r>
              <a:rPr lang="en-GB" sz="2800" dirty="0" err="1" smtClean="0"/>
              <a:t>para</a:t>
            </a:r>
            <a:r>
              <a:rPr lang="en-GB" sz="2800" dirty="0" smtClean="0"/>
              <a:t> </a:t>
            </a:r>
            <a:r>
              <a:rPr lang="en-GB" sz="2800" dirty="0" err="1" smtClean="0"/>
              <a:t>tener</a:t>
            </a:r>
            <a:r>
              <a:rPr lang="en-GB" sz="2800" dirty="0" smtClean="0"/>
              <a:t> un </a:t>
            </a:r>
            <a:r>
              <a:rPr lang="en-GB" sz="2800" dirty="0" err="1" smtClean="0"/>
              <a:t>buen</a:t>
            </a:r>
            <a:r>
              <a:rPr lang="en-GB" sz="2800" dirty="0" smtClean="0"/>
              <a:t> </a:t>
            </a:r>
            <a:r>
              <a:rPr lang="en-GB" sz="2800" dirty="0" err="1" smtClean="0"/>
              <a:t>sistema</a:t>
            </a:r>
            <a:r>
              <a:rPr lang="en-GB" sz="2800" dirty="0" smtClean="0"/>
              <a:t> de </a:t>
            </a:r>
            <a:r>
              <a:rPr lang="en-GB" sz="2800" dirty="0" err="1" smtClean="0"/>
              <a:t>gestión</a:t>
            </a:r>
            <a:r>
              <a:rPr lang="en-GB" sz="2800" dirty="0" smtClean="0"/>
              <a:t> de </a:t>
            </a:r>
            <a:r>
              <a:rPr lang="en-GB" sz="2800" dirty="0" err="1" smtClean="0"/>
              <a:t>fallas</a:t>
            </a:r>
            <a:endParaRPr lang="en-GB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191500" cy="3453671"/>
          </a:xfrm>
        </p:spPr>
        <p:txBody>
          <a:bodyPr lIns="90351" tIns="44276" rIns="90351" bIns="44276">
            <a:spAutoFit/>
          </a:bodyPr>
          <a:lstStyle/>
          <a:p>
            <a:pPr>
              <a:lnSpc>
                <a:spcPct val="85000"/>
              </a:lnSpc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400" dirty="0" smtClean="0">
                <a:latin typeface="Verdana" pitchFamily="32" charset="0"/>
              </a:rPr>
              <a:t>¿</a:t>
            </a:r>
            <a:r>
              <a:rPr lang="en-GB" sz="2400" dirty="0" err="1" smtClean="0">
                <a:latin typeface="Verdana" pitchFamily="32" charset="0"/>
              </a:rPr>
              <a:t>Quién</a:t>
            </a:r>
            <a:r>
              <a:rPr lang="en-GB" sz="2400" dirty="0" smtClean="0">
                <a:latin typeface="Verdana" pitchFamily="32" charset="0"/>
              </a:rPr>
              <a:t> </a:t>
            </a:r>
            <a:r>
              <a:rPr lang="en-GB" sz="2400" dirty="0" err="1" smtClean="0">
                <a:latin typeface="Verdana" pitchFamily="32" charset="0"/>
              </a:rPr>
              <a:t>detecta</a:t>
            </a:r>
            <a:r>
              <a:rPr lang="en-GB" sz="2400" dirty="0" smtClean="0">
                <a:latin typeface="Verdana" pitchFamily="32" charset="0"/>
              </a:rPr>
              <a:t> un </a:t>
            </a:r>
            <a:r>
              <a:rPr lang="en-GB" sz="2400" dirty="0" err="1" smtClean="0">
                <a:latin typeface="Verdana" pitchFamily="32" charset="0"/>
              </a:rPr>
              <a:t>problema</a:t>
            </a:r>
            <a:r>
              <a:rPr lang="en-GB" sz="2400" dirty="0" smtClean="0">
                <a:latin typeface="Verdana" pitchFamily="32" charset="0"/>
              </a:rPr>
              <a:t> en la red?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Idealmente</a:t>
            </a:r>
            <a:r>
              <a:rPr lang="en-GB" sz="1600" dirty="0" smtClean="0"/>
              <a:t>, </a:t>
            </a:r>
            <a:r>
              <a:rPr lang="en-GB" sz="1600" dirty="0" err="1" smtClean="0"/>
              <a:t>sistema</a:t>
            </a:r>
            <a:r>
              <a:rPr lang="en-GB" sz="1600" dirty="0" smtClean="0"/>
              <a:t> de </a:t>
            </a:r>
            <a:r>
              <a:rPr lang="en-GB" sz="1600" dirty="0" err="1" smtClean="0"/>
              <a:t>monitoreo</a:t>
            </a:r>
            <a:endParaRPr lang="en-GB" sz="1600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Ingenieros</a:t>
            </a:r>
            <a:r>
              <a:rPr lang="en-GB" sz="1600" dirty="0" smtClean="0"/>
              <a:t> del NOC </a:t>
            </a:r>
            <a:r>
              <a:rPr lang="en-GB" sz="1600" dirty="0" err="1" smtClean="0"/>
              <a:t>durante</a:t>
            </a:r>
            <a:r>
              <a:rPr lang="en-GB" sz="1600" dirty="0" smtClean="0"/>
              <a:t> </a:t>
            </a:r>
            <a:r>
              <a:rPr lang="en-GB" sz="1600" dirty="0" err="1" smtClean="0"/>
              <a:t>chequeo</a:t>
            </a:r>
            <a:r>
              <a:rPr lang="en-GB" sz="1600" dirty="0" smtClean="0"/>
              <a:t> regular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Llamada</a:t>
            </a:r>
            <a:r>
              <a:rPr lang="en-GB" sz="1600" dirty="0" smtClean="0"/>
              <a:t> de </a:t>
            </a:r>
            <a:r>
              <a:rPr lang="en-GB" sz="1600" dirty="0" err="1" smtClean="0"/>
              <a:t>cliente</a:t>
            </a:r>
            <a:r>
              <a:rPr lang="en-GB" sz="1600" dirty="0" smtClean="0"/>
              <a:t> (¡</a:t>
            </a:r>
            <a:r>
              <a:rPr lang="en-GB" sz="1600" dirty="0" err="1" smtClean="0"/>
              <a:t>mejor</a:t>
            </a:r>
            <a:r>
              <a:rPr lang="en-GB" sz="1600" dirty="0" smtClean="0"/>
              <a:t> </a:t>
            </a:r>
            <a:r>
              <a:rPr lang="en-GB" sz="1600" dirty="0" err="1" smtClean="0"/>
              <a:t>que</a:t>
            </a:r>
            <a:r>
              <a:rPr lang="en-GB" sz="1600" dirty="0" smtClean="0"/>
              <a:t> no! :)</a:t>
            </a:r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lnSpc>
                <a:spcPct val="85000"/>
              </a:lnSpc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Que</a:t>
            </a:r>
            <a:r>
              <a:rPr lang="en-GB" dirty="0" smtClean="0"/>
              <a:t>’ </a:t>
            </a:r>
            <a:r>
              <a:rPr lang="en-GB" dirty="0" err="1" smtClean="0"/>
              <a:t>pasos</a:t>
            </a:r>
            <a:r>
              <a:rPr lang="en-GB" dirty="0" smtClean="0"/>
              <a:t> se </a:t>
            </a:r>
            <a:r>
              <a:rPr lang="en-GB" dirty="0" err="1" smtClean="0"/>
              <a:t>deben</a:t>
            </a:r>
            <a:r>
              <a:rPr lang="en-GB" dirty="0" smtClean="0"/>
              <a:t> </a:t>
            </a:r>
            <a:r>
              <a:rPr lang="en-GB" dirty="0" err="1" smtClean="0"/>
              <a:t>tomar</a:t>
            </a:r>
            <a:r>
              <a:rPr lang="en-GB" dirty="0" smtClean="0"/>
              <a:t>?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Crear</a:t>
            </a:r>
            <a:r>
              <a:rPr lang="en-GB" sz="1600" dirty="0" smtClean="0"/>
              <a:t> un </a:t>
            </a:r>
            <a:r>
              <a:rPr lang="en-GB" sz="1600" dirty="0" err="1" smtClean="0"/>
              <a:t>un</a:t>
            </a:r>
            <a:r>
              <a:rPr lang="en-GB" sz="1600" dirty="0" smtClean="0"/>
              <a:t> </a:t>
            </a:r>
            <a:r>
              <a:rPr lang="en-GB" sz="1600" dirty="0" err="1" smtClean="0"/>
              <a:t>caso</a:t>
            </a:r>
            <a:r>
              <a:rPr lang="en-GB" sz="1600" dirty="0" smtClean="0"/>
              <a:t> en el </a:t>
            </a:r>
            <a:r>
              <a:rPr lang="en-GB" sz="1600" dirty="0" err="1" smtClean="0"/>
              <a:t>sistema</a:t>
            </a:r>
            <a:r>
              <a:rPr lang="en-GB" sz="1600" dirty="0" smtClean="0"/>
              <a:t> de </a:t>
            </a:r>
            <a:r>
              <a:rPr lang="en-GB" sz="1600" dirty="0" err="1" smtClean="0"/>
              <a:t>gestión</a:t>
            </a:r>
            <a:endParaRPr lang="en-GB" sz="1600" dirty="0" smtClean="0"/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Diagnosticar</a:t>
            </a:r>
            <a:r>
              <a:rPr lang="en-GB" sz="1600" dirty="0" smtClean="0"/>
              <a:t> y </a:t>
            </a:r>
            <a:r>
              <a:rPr lang="en-GB" sz="1600" dirty="0" err="1" smtClean="0"/>
              <a:t>aislar</a:t>
            </a:r>
            <a:r>
              <a:rPr lang="en-GB" sz="1600" dirty="0" smtClean="0"/>
              <a:t> la </a:t>
            </a:r>
            <a:r>
              <a:rPr lang="en-GB" sz="1600" dirty="0" err="1" smtClean="0"/>
              <a:t>falla</a:t>
            </a:r>
            <a:r>
              <a:rPr lang="en-GB" sz="1600" dirty="0" smtClean="0"/>
              <a:t>(</a:t>
            </a:r>
            <a:r>
              <a:rPr lang="en-GB" sz="1600" dirty="0" err="1" smtClean="0"/>
              <a:t>usualmente</a:t>
            </a:r>
            <a:r>
              <a:rPr lang="en-GB" sz="1600" dirty="0" smtClean="0"/>
              <a:t> 80% del </a:t>
            </a:r>
            <a:r>
              <a:rPr lang="en-GB" sz="1600" dirty="0" err="1" smtClean="0"/>
              <a:t>tiempo</a:t>
            </a:r>
            <a:r>
              <a:rPr lang="en-GB" sz="1600" dirty="0" smtClean="0"/>
              <a:t>) </a:t>
            </a:r>
          </a:p>
          <a:p>
            <a:pPr lvl="2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Punto</a:t>
            </a:r>
            <a:r>
              <a:rPr lang="en-GB" sz="1600" dirty="0" smtClean="0"/>
              <a:t> de </a:t>
            </a:r>
            <a:r>
              <a:rPr lang="en-GB" sz="1600" dirty="0" err="1" smtClean="0"/>
              <a:t>decisión</a:t>
            </a:r>
            <a:r>
              <a:rPr lang="en-GB" sz="1600" dirty="0" smtClean="0"/>
              <a:t>:</a:t>
            </a:r>
          </a:p>
          <a:p>
            <a:pPr lvl="3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Asignar</a:t>
            </a:r>
            <a:r>
              <a:rPr lang="en-GB" sz="1400" dirty="0" smtClean="0"/>
              <a:t> un </a:t>
            </a:r>
            <a:r>
              <a:rPr lang="en-GB" sz="1400" dirty="0" err="1" smtClean="0"/>
              <a:t>ingeniero</a:t>
            </a:r>
            <a:r>
              <a:rPr lang="en-GB" sz="1400" dirty="0" smtClean="0"/>
              <a:t> al </a:t>
            </a:r>
            <a:r>
              <a:rPr lang="en-GB" sz="1400" dirty="0" err="1" smtClean="0"/>
              <a:t>caso</a:t>
            </a:r>
            <a:r>
              <a:rPr lang="en-GB" sz="1400" dirty="0" smtClean="0"/>
              <a:t> o </a:t>
            </a:r>
            <a:r>
              <a:rPr lang="en-GB" sz="1400" dirty="0" err="1" smtClean="0"/>
              <a:t>escalar</a:t>
            </a:r>
            <a:r>
              <a:rPr lang="en-GB" sz="1400" dirty="0" smtClean="0"/>
              <a:t> la </a:t>
            </a:r>
            <a:r>
              <a:rPr lang="en-GB" sz="1400" dirty="0" err="1" smtClean="0"/>
              <a:t>incidencia</a:t>
            </a:r>
            <a:endParaRPr lang="en-GB" sz="1400" dirty="0" smtClean="0"/>
          </a:p>
          <a:p>
            <a:pPr lvl="3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Notificar</a:t>
            </a:r>
            <a:r>
              <a:rPr lang="en-GB" sz="1400" dirty="0" smtClean="0"/>
              <a:t> a </a:t>
            </a:r>
            <a:r>
              <a:rPr lang="en-GB" sz="1400" dirty="0" err="1" smtClean="0"/>
              <a:t>partes</a:t>
            </a:r>
            <a:r>
              <a:rPr lang="en-GB" sz="1400" dirty="0" smtClean="0"/>
              <a:t> </a:t>
            </a:r>
            <a:r>
              <a:rPr lang="en-GB" sz="1400" dirty="0" err="1" smtClean="0"/>
              <a:t>interesadas</a:t>
            </a:r>
            <a:r>
              <a:rPr lang="en-GB" sz="1400" dirty="0" smtClean="0"/>
              <a:t> de </a:t>
            </a:r>
            <a:r>
              <a:rPr lang="en-GB" sz="1400" dirty="0" err="1" smtClean="0"/>
              <a:t>acuerdo</a:t>
            </a:r>
            <a:r>
              <a:rPr lang="en-GB" sz="1400" dirty="0" smtClean="0"/>
              <a:t> con el </a:t>
            </a:r>
            <a:r>
              <a:rPr lang="en-GB" sz="1400" dirty="0" err="1" smtClean="0"/>
              <a:t>protocolo</a:t>
            </a:r>
            <a:r>
              <a:rPr lang="en-GB" sz="1400" dirty="0" smtClean="0"/>
              <a:t> de </a:t>
            </a:r>
            <a:r>
              <a:rPr lang="en-GB" sz="1400" dirty="0" err="1" smtClean="0"/>
              <a:t>notificación</a:t>
            </a:r>
            <a:endParaRPr lang="en-GB" sz="1400" dirty="0" smtClean="0"/>
          </a:p>
          <a:p>
            <a:pPr lvl="1">
              <a:lnSpc>
                <a:spcPct val="85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</p:txBody>
      </p:sp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581090"/>
          </a:xfrm>
        </p:spPr>
        <p:txBody>
          <a:bodyPr lIns="90351" tIns="44276" rIns="90351" bIns="44276" anchor="b">
            <a:spAutoFit/>
          </a:bodyPr>
          <a:lstStyle/>
          <a:p>
            <a:pPr>
              <a:lnSpc>
                <a:spcPct val="85000"/>
              </a:lnSpc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3600" dirty="0" err="1" smtClean="0"/>
              <a:t>Detección</a:t>
            </a:r>
            <a:r>
              <a:rPr lang="en-GB" sz="3600" dirty="0" smtClean="0"/>
              <a:t> y </a:t>
            </a:r>
            <a:r>
              <a:rPr lang="en-GB" sz="3600" dirty="0" err="1" smtClean="0"/>
              <a:t>Gestión</a:t>
            </a:r>
            <a:r>
              <a:rPr lang="en-GB" sz="3600" dirty="0" smtClean="0"/>
              <a:t> de </a:t>
            </a:r>
            <a:r>
              <a:rPr lang="en-GB" sz="3600" dirty="0" err="1" smtClean="0"/>
              <a:t>Fallas</a:t>
            </a:r>
            <a:endParaRPr lang="en-GB" sz="3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260350" y="1447801"/>
            <a:ext cx="8534400" cy="3680143"/>
          </a:xfrm>
        </p:spPr>
        <p:txBody>
          <a:bodyPr lIns="90351" tIns="44276" rIns="90351" bIns="44276">
            <a:spAutoFit/>
          </a:bodyPr>
          <a:lstStyle/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/>
              <a:t>El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provee</a:t>
            </a:r>
            <a:r>
              <a:rPr lang="en-GB" dirty="0" smtClean="0"/>
              <a:t>:</a:t>
            </a:r>
          </a:p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Programación</a:t>
            </a:r>
            <a:r>
              <a:rPr lang="en-GB" dirty="0" smtClean="0"/>
              <a:t> y </a:t>
            </a:r>
            <a:r>
              <a:rPr lang="en-GB" dirty="0" err="1" smtClean="0"/>
              <a:t>asignación</a:t>
            </a:r>
            <a:r>
              <a:rPr lang="en-GB" dirty="0" smtClean="0"/>
              <a:t> de </a:t>
            </a:r>
            <a:r>
              <a:rPr lang="en-GB" dirty="0" err="1" smtClean="0"/>
              <a:t>tareas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Registro</a:t>
            </a:r>
            <a:r>
              <a:rPr lang="en-GB" dirty="0" smtClean="0"/>
              <a:t> de la </a:t>
            </a:r>
            <a:r>
              <a:rPr lang="en-GB" dirty="0" err="1" smtClean="0"/>
              <a:t>notificación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Registro</a:t>
            </a:r>
            <a:r>
              <a:rPr lang="en-GB" dirty="0" smtClean="0"/>
              <a:t> de </a:t>
            </a:r>
            <a:r>
              <a:rPr lang="en-GB" dirty="0" err="1" smtClean="0"/>
              <a:t>tiempo</a:t>
            </a:r>
            <a:r>
              <a:rPr lang="en-GB" dirty="0" smtClean="0"/>
              <a:t> de </a:t>
            </a:r>
            <a:r>
              <a:rPr lang="en-GB" dirty="0" err="1" smtClean="0"/>
              <a:t>notificación</a:t>
            </a:r>
            <a:r>
              <a:rPr lang="en-GB" dirty="0" smtClean="0"/>
              <a:t> y </a:t>
            </a:r>
            <a:r>
              <a:rPr lang="en-GB" dirty="0" err="1" smtClean="0"/>
              <a:t>otros</a:t>
            </a:r>
            <a:r>
              <a:rPr lang="en-GB" dirty="0" smtClean="0"/>
              <a:t> </a:t>
            </a:r>
            <a:r>
              <a:rPr lang="en-GB" dirty="0" err="1" smtClean="0"/>
              <a:t>pasos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Comentarios</a:t>
            </a:r>
            <a:r>
              <a:rPr lang="en-GB" dirty="0" smtClean="0"/>
              <a:t>, </a:t>
            </a:r>
            <a:r>
              <a:rPr lang="en-GB" dirty="0" err="1" smtClean="0"/>
              <a:t>escalamiento</a:t>
            </a:r>
            <a:r>
              <a:rPr lang="en-GB" dirty="0" smtClean="0"/>
              <a:t>, </a:t>
            </a:r>
            <a:r>
              <a:rPr lang="en-GB" dirty="0" err="1" smtClean="0"/>
              <a:t>notas</a:t>
            </a:r>
            <a:r>
              <a:rPr lang="en-GB" dirty="0" smtClean="0"/>
              <a:t> </a:t>
            </a:r>
            <a:r>
              <a:rPr lang="en-GB" dirty="0" err="1" smtClean="0"/>
              <a:t>técnicas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Análisis</a:t>
            </a:r>
            <a:r>
              <a:rPr lang="en-GB" dirty="0" smtClean="0"/>
              <a:t> </a:t>
            </a:r>
            <a:r>
              <a:rPr lang="en-GB" dirty="0" err="1" smtClean="0"/>
              <a:t>estadístico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Supervisión</a:t>
            </a:r>
            <a:r>
              <a:rPr lang="en-GB" dirty="0" smtClean="0"/>
              <a:t> y </a:t>
            </a:r>
            <a:r>
              <a:rPr lang="en-GB" dirty="0" err="1" smtClean="0"/>
              <a:t>delimitación</a:t>
            </a:r>
            <a:r>
              <a:rPr lang="en-GB" dirty="0" smtClean="0"/>
              <a:t> de </a:t>
            </a:r>
            <a:r>
              <a:rPr lang="en-GB" dirty="0" err="1" smtClean="0"/>
              <a:t>responsabilidades</a:t>
            </a:r>
            <a:r>
              <a:rPr lang="en-GB" dirty="0" smtClean="0"/>
              <a:t> (</a:t>
            </a:r>
            <a:r>
              <a:rPr lang="en-GB" dirty="0" err="1" smtClean="0"/>
              <a:t>quién</a:t>
            </a:r>
            <a:r>
              <a:rPr lang="en-GB" dirty="0" smtClean="0"/>
              <a:t> </a:t>
            </a:r>
            <a:r>
              <a:rPr lang="en-GB" dirty="0" err="1" smtClean="0"/>
              <a:t>hizo</a:t>
            </a:r>
            <a:r>
              <a:rPr lang="en-GB" dirty="0" smtClean="0"/>
              <a:t> </a:t>
            </a:r>
            <a:r>
              <a:rPr lang="en-GB" dirty="0" err="1" smtClean="0"/>
              <a:t>qué</a:t>
            </a:r>
            <a:r>
              <a:rPr lang="en-GB" dirty="0" smtClean="0"/>
              <a:t>, y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qué</a:t>
            </a:r>
            <a:r>
              <a:rPr lang="en-GB" dirty="0" smtClean="0"/>
              <a:t>)</a:t>
            </a:r>
          </a:p>
        </p:txBody>
      </p:sp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0" y="196851"/>
            <a:ext cx="8661400" cy="458749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2400" dirty="0" err="1" smtClean="0"/>
              <a:t>Gestión</a:t>
            </a:r>
            <a:r>
              <a:rPr lang="en-GB" sz="2400" dirty="0" smtClean="0"/>
              <a:t> de </a:t>
            </a:r>
            <a:r>
              <a:rPr lang="en-GB" sz="2400" dirty="0" err="1" smtClean="0"/>
              <a:t>Fallas</a:t>
            </a:r>
            <a:r>
              <a:rPr lang="en-GB" sz="2400" dirty="0" smtClean="0"/>
              <a:t>: </a:t>
            </a:r>
            <a:r>
              <a:rPr lang="en-GB" sz="2400" dirty="0" err="1" smtClean="0"/>
              <a:t>Sistema</a:t>
            </a:r>
            <a:r>
              <a:rPr lang="en-GB" sz="2400" dirty="0" smtClean="0"/>
              <a:t> de Control de </a:t>
            </a:r>
            <a:r>
              <a:rPr lang="en-GB" sz="2400" dirty="0" err="1" smtClean="0"/>
              <a:t>Incidencias</a:t>
            </a:r>
            <a:endParaRPr lang="en-GB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14401"/>
            <a:ext cx="8191500" cy="4138217"/>
          </a:xfrm>
        </p:spPr>
        <p:txBody>
          <a:bodyPr lIns="90351" tIns="44276" rIns="90351" bIns="44276">
            <a:sp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Crear</a:t>
            </a:r>
            <a:r>
              <a:rPr lang="en-GB" sz="2000" dirty="0" smtClean="0"/>
              <a:t> un </a:t>
            </a:r>
            <a:r>
              <a:rPr lang="en-GB" sz="2000" dirty="0" err="1" smtClean="0"/>
              <a:t>caso</a:t>
            </a:r>
            <a:r>
              <a:rPr lang="en-GB" sz="2000" dirty="0" smtClean="0"/>
              <a:t> </a:t>
            </a:r>
            <a:r>
              <a:rPr lang="en-GB" sz="2000" dirty="0" err="1" smtClean="0"/>
              <a:t>por</a:t>
            </a:r>
            <a:r>
              <a:rPr lang="en-GB" sz="2000" dirty="0" smtClean="0"/>
              <a:t> </a:t>
            </a:r>
            <a:r>
              <a:rPr lang="en-GB" sz="2000" dirty="0" err="1" smtClean="0"/>
              <a:t>cada</a:t>
            </a:r>
            <a:r>
              <a:rPr lang="en-GB" sz="2000" dirty="0" smtClean="0"/>
              <a:t> </a:t>
            </a:r>
            <a:r>
              <a:rPr lang="en-GB" sz="2000" dirty="0" err="1" smtClean="0"/>
              <a:t>incidente</a:t>
            </a:r>
            <a:r>
              <a:rPr lang="en-GB" sz="2000" dirty="0" smtClean="0"/>
              <a:t> </a:t>
            </a:r>
            <a:r>
              <a:rPr lang="en-GB" sz="2000" dirty="0" err="1" smtClean="0"/>
              <a:t>detectado</a:t>
            </a:r>
            <a:r>
              <a:rPr lang="en-GB" sz="2000" dirty="0" smtClean="0"/>
              <a:t> </a:t>
            </a:r>
            <a:endParaRPr lang="en-GB" sz="2000" u="sng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0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Crear</a:t>
            </a:r>
            <a:r>
              <a:rPr lang="en-GB" sz="2000" dirty="0" smtClean="0"/>
              <a:t> un </a:t>
            </a:r>
            <a:r>
              <a:rPr lang="en-GB" sz="2000" dirty="0" err="1" smtClean="0"/>
              <a:t>caso</a:t>
            </a:r>
            <a:r>
              <a:rPr lang="en-GB" sz="2000" dirty="0" smtClean="0"/>
              <a:t> </a:t>
            </a:r>
            <a:r>
              <a:rPr lang="en-GB" sz="2000" dirty="0" err="1" smtClean="0"/>
              <a:t>por</a:t>
            </a:r>
            <a:r>
              <a:rPr lang="en-GB" sz="2000" dirty="0" smtClean="0"/>
              <a:t>  </a:t>
            </a:r>
            <a:r>
              <a:rPr lang="en-GB" sz="2000" dirty="0" err="1" smtClean="0"/>
              <a:t>cada</a:t>
            </a:r>
            <a:r>
              <a:rPr lang="en-GB" sz="2000" dirty="0" smtClean="0"/>
              <a:t> </a:t>
            </a:r>
            <a:r>
              <a:rPr lang="en-GB" sz="2000" dirty="0" err="1" smtClean="0"/>
              <a:t>mantenimiento</a:t>
            </a:r>
            <a:r>
              <a:rPr lang="en-GB" sz="2000" dirty="0" smtClean="0"/>
              <a:t> </a:t>
            </a:r>
            <a:r>
              <a:rPr lang="en-GB" sz="2000" dirty="0" err="1" smtClean="0"/>
              <a:t>programado</a:t>
            </a:r>
            <a:endParaRPr lang="en-GB" sz="20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0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Enviar</a:t>
            </a:r>
            <a:r>
              <a:rPr lang="en-GB" sz="2000" dirty="0" smtClean="0"/>
              <a:t> </a:t>
            </a:r>
            <a:r>
              <a:rPr lang="en-GB" sz="2000" dirty="0" err="1" smtClean="0"/>
              <a:t>copia</a:t>
            </a:r>
            <a:r>
              <a:rPr lang="en-GB" sz="2000" dirty="0" smtClean="0"/>
              <a:t> del </a:t>
            </a:r>
            <a:r>
              <a:rPr lang="en-GB" sz="2000" dirty="0" err="1" smtClean="0"/>
              <a:t>caso</a:t>
            </a:r>
            <a:r>
              <a:rPr lang="en-GB" sz="2000" dirty="0" smtClean="0"/>
              <a:t> a </a:t>
            </a:r>
            <a:r>
              <a:rPr lang="en-GB" sz="2000" dirty="0" err="1" smtClean="0"/>
              <a:t>quién</a:t>
            </a:r>
            <a:r>
              <a:rPr lang="en-GB" sz="2000" dirty="0" smtClean="0"/>
              <a:t> </a:t>
            </a:r>
            <a:r>
              <a:rPr lang="en-GB" sz="2000" dirty="0" err="1" smtClean="0"/>
              <a:t>reporta</a:t>
            </a:r>
            <a:r>
              <a:rPr lang="en-GB" sz="2000" dirty="0" smtClean="0"/>
              <a:t>, y a </a:t>
            </a:r>
            <a:r>
              <a:rPr lang="en-GB" sz="2000" dirty="0" err="1" smtClean="0"/>
              <a:t>una</a:t>
            </a:r>
            <a:r>
              <a:rPr lang="en-GB" sz="2000" dirty="0" smtClean="0"/>
              <a:t> </a:t>
            </a:r>
            <a:r>
              <a:rPr lang="en-GB" sz="2000" dirty="0" err="1" smtClean="0"/>
              <a:t>lista</a:t>
            </a:r>
            <a:r>
              <a:rPr lang="en-GB" sz="2000" dirty="0" smtClean="0"/>
              <a:t> de </a:t>
            </a:r>
            <a:r>
              <a:rPr lang="en-GB" sz="2000" dirty="0" err="1" smtClean="0"/>
              <a:t>distribución</a:t>
            </a:r>
            <a:endParaRPr lang="en-GB" sz="20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0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smtClean="0"/>
              <a:t>El </a:t>
            </a:r>
            <a:r>
              <a:rPr lang="en-GB" sz="2000" dirty="0" err="1" smtClean="0"/>
              <a:t>caso</a:t>
            </a:r>
            <a:r>
              <a:rPr lang="en-GB" sz="2000" dirty="0" smtClean="0"/>
              <a:t> </a:t>
            </a:r>
            <a:r>
              <a:rPr lang="en-GB" sz="2000" dirty="0" err="1" smtClean="0"/>
              <a:t>transita</a:t>
            </a:r>
            <a:r>
              <a:rPr lang="en-GB" sz="2000" dirty="0" smtClean="0"/>
              <a:t> a </a:t>
            </a:r>
            <a:r>
              <a:rPr lang="en-GB" sz="2000" dirty="0" err="1" smtClean="0"/>
              <a:t>través</a:t>
            </a:r>
            <a:r>
              <a:rPr lang="en-GB" sz="2000" dirty="0" smtClean="0"/>
              <a:t> de </a:t>
            </a:r>
            <a:r>
              <a:rPr lang="en-GB" sz="2000" dirty="0" err="1" smtClean="0"/>
              <a:t>una</a:t>
            </a:r>
            <a:r>
              <a:rPr lang="en-GB" sz="2000" dirty="0" smtClean="0"/>
              <a:t> “</a:t>
            </a:r>
            <a:r>
              <a:rPr lang="en-GB" sz="2000" dirty="0" err="1" smtClean="0"/>
              <a:t>máquina</a:t>
            </a:r>
            <a:r>
              <a:rPr lang="en-GB" sz="2000" dirty="0" smtClean="0"/>
              <a:t> de </a:t>
            </a:r>
            <a:r>
              <a:rPr lang="en-GB" sz="2000" dirty="0" err="1" smtClean="0"/>
              <a:t>estado</a:t>
            </a:r>
            <a:r>
              <a:rPr lang="en-GB" sz="1600" dirty="0" smtClean="0"/>
              <a:t>”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400" dirty="0" err="1" smtClean="0"/>
              <a:t>abierto</a:t>
            </a:r>
            <a:r>
              <a:rPr lang="en-GB" sz="1400" dirty="0" smtClean="0"/>
              <a:t> =&gt; </a:t>
            </a:r>
            <a:r>
              <a:rPr lang="en-GB" sz="1400" dirty="0" err="1" smtClean="0"/>
              <a:t>asignado</a:t>
            </a:r>
            <a:r>
              <a:rPr lang="en-GB" sz="1400" dirty="0" smtClean="0"/>
              <a:t> =&gt; </a:t>
            </a:r>
            <a:r>
              <a:rPr lang="en-GB" sz="1400" dirty="0" err="1" smtClean="0"/>
              <a:t>en_progreso</a:t>
            </a:r>
            <a:r>
              <a:rPr lang="en-GB" sz="1400" dirty="0" smtClean="0"/>
              <a:t> =&gt; </a:t>
            </a:r>
            <a:r>
              <a:rPr lang="en-GB" sz="1400" dirty="0" err="1" smtClean="0"/>
              <a:t>resuelto</a:t>
            </a:r>
            <a:r>
              <a:rPr lang="en-GB" sz="1400" dirty="0" smtClean="0"/>
              <a:t> (o </a:t>
            </a:r>
            <a:r>
              <a:rPr lang="en-GB" sz="1400" dirty="0" err="1" smtClean="0"/>
              <a:t>escalado</a:t>
            </a:r>
            <a:r>
              <a:rPr lang="en-GB" sz="1400" dirty="0" smtClean="0"/>
              <a:t>) =&gt; </a:t>
            </a:r>
            <a:r>
              <a:rPr lang="en-GB" sz="1400" dirty="0" err="1" smtClean="0"/>
              <a:t>cerrado</a:t>
            </a:r>
            <a:endParaRPr lang="en-GB" sz="18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0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Quién</a:t>
            </a:r>
            <a:r>
              <a:rPr lang="en-GB" sz="2000" dirty="0" smtClean="0"/>
              <a:t> </a:t>
            </a:r>
            <a:r>
              <a:rPr lang="en-GB" sz="2000" dirty="0" err="1" smtClean="0"/>
              <a:t>creó</a:t>
            </a:r>
            <a:r>
              <a:rPr lang="en-GB" sz="2000" dirty="0" smtClean="0"/>
              <a:t> el </a:t>
            </a:r>
            <a:r>
              <a:rPr lang="en-GB" sz="2000" dirty="0" err="1" smtClean="0"/>
              <a:t>caso</a:t>
            </a:r>
            <a:r>
              <a:rPr lang="en-GB" sz="2000" dirty="0" smtClean="0"/>
              <a:t> </a:t>
            </a:r>
            <a:r>
              <a:rPr lang="en-GB" sz="2000" dirty="0" err="1" smtClean="0"/>
              <a:t>determina</a:t>
            </a:r>
            <a:r>
              <a:rPr lang="en-GB" sz="2000" dirty="0" smtClean="0"/>
              <a:t> </a:t>
            </a:r>
            <a:r>
              <a:rPr lang="en-GB" sz="2000" dirty="0" err="1" smtClean="0"/>
              <a:t>cuándo</a:t>
            </a:r>
            <a:r>
              <a:rPr lang="en-GB" sz="2000" dirty="0" smtClean="0"/>
              <a:t> </a:t>
            </a:r>
            <a:r>
              <a:rPr lang="en-GB" sz="2000" dirty="0" err="1" smtClean="0"/>
              <a:t>debe</a:t>
            </a:r>
            <a:r>
              <a:rPr lang="en-GB" sz="2000" dirty="0" smtClean="0"/>
              <a:t> ser </a:t>
            </a:r>
            <a:r>
              <a:rPr lang="en-GB" sz="2000" dirty="0" err="1" smtClean="0"/>
              <a:t>cerrada</a:t>
            </a:r>
            <a:r>
              <a:rPr lang="en-GB" sz="2000" dirty="0" smtClean="0"/>
              <a:t> la </a:t>
            </a:r>
            <a:r>
              <a:rPr lang="en-GB" sz="2000" dirty="0" err="1" smtClean="0"/>
              <a:t>incidencia</a:t>
            </a:r>
            <a:endParaRPr lang="en-GB" sz="2000" dirty="0" smtClean="0"/>
          </a:p>
        </p:txBody>
      </p:sp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1"/>
            <a:ext cx="8191500" cy="458749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2400" dirty="0" err="1" smtClean="0"/>
              <a:t>Gestión</a:t>
            </a:r>
            <a:r>
              <a:rPr lang="en-GB" sz="2400" dirty="0" smtClean="0"/>
              <a:t> de </a:t>
            </a:r>
            <a:r>
              <a:rPr lang="en-GB" sz="2400" dirty="0" err="1" smtClean="0"/>
              <a:t>fallas</a:t>
            </a:r>
            <a:r>
              <a:rPr lang="en-GB" sz="2400" dirty="0" smtClean="0"/>
              <a:t>: </a:t>
            </a:r>
            <a:r>
              <a:rPr lang="en-GB" sz="2400" dirty="0" err="1" smtClean="0"/>
              <a:t>guía</a:t>
            </a:r>
            <a:r>
              <a:rPr lang="en-GB" sz="2400" dirty="0" smtClean="0"/>
              <a:t> de </a:t>
            </a:r>
            <a:r>
              <a:rPr lang="en-GB" sz="2400" dirty="0" err="1" smtClean="0"/>
              <a:t>acción</a:t>
            </a:r>
            <a:r>
              <a:rPr lang="en-GB" sz="24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19201"/>
            <a:ext cx="8191500" cy="3633977"/>
          </a:xfrm>
        </p:spPr>
        <p:txBody>
          <a:bodyPr lIns="90351" tIns="44276" rIns="90351" bIns="44276">
            <a:sp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800" dirty="0" smtClean="0"/>
              <a:t>¿</a:t>
            </a:r>
            <a:r>
              <a:rPr lang="en-GB" sz="2800" dirty="0" err="1" smtClean="0"/>
              <a:t>Qué</a:t>
            </a:r>
            <a:r>
              <a:rPr lang="en-GB" sz="2800" dirty="0" smtClean="0"/>
              <a:t> se </a:t>
            </a:r>
            <a:r>
              <a:rPr lang="en-GB" sz="2800" dirty="0" err="1" smtClean="0"/>
              <a:t>necesita</a:t>
            </a:r>
            <a:r>
              <a:rPr lang="en-GB" sz="2800" dirty="0" smtClean="0"/>
              <a:t> </a:t>
            </a:r>
            <a:r>
              <a:rPr lang="en-GB" sz="2800" dirty="0" err="1" smtClean="0"/>
              <a:t>contabilizar</a:t>
            </a:r>
            <a:r>
              <a:rPr lang="en-GB" sz="2800" dirty="0" smtClean="0"/>
              <a:t>?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400" dirty="0" smtClean="0"/>
              <a:t>La </a:t>
            </a:r>
            <a:r>
              <a:rPr lang="en-GB" sz="2400" dirty="0" err="1" smtClean="0"/>
              <a:t>utilización</a:t>
            </a:r>
            <a:r>
              <a:rPr lang="en-GB" sz="2400" dirty="0" smtClean="0"/>
              <a:t> de la red y los </a:t>
            </a:r>
            <a:r>
              <a:rPr lang="en-GB" sz="2400" dirty="0" err="1" smtClean="0"/>
              <a:t>servicios</a:t>
            </a:r>
            <a:r>
              <a:rPr lang="en-GB" sz="2400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</a:t>
            </a:r>
            <a:r>
              <a:rPr lang="en-GB" sz="2400" dirty="0" err="1" smtClean="0"/>
              <a:t>provee</a:t>
            </a:r>
            <a:endParaRPr lang="en-GB" sz="2400" dirty="0" smtClean="0"/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800" dirty="0" smtClean="0"/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800" dirty="0" smtClean="0"/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800" dirty="0" smtClean="0"/>
              <a:t>Los </a:t>
            </a:r>
            <a:r>
              <a:rPr lang="en-GB" sz="2800" dirty="0" err="1" smtClean="0"/>
              <a:t>datos</a:t>
            </a:r>
            <a:r>
              <a:rPr lang="en-GB" sz="2800" dirty="0" smtClean="0"/>
              <a:t> de </a:t>
            </a:r>
            <a:r>
              <a:rPr lang="en-GB" sz="2800" dirty="0" err="1" smtClean="0"/>
              <a:t>contabilidad</a:t>
            </a:r>
            <a:r>
              <a:rPr lang="en-GB" sz="2800" dirty="0" smtClean="0"/>
              <a:t> </a:t>
            </a:r>
            <a:r>
              <a:rPr lang="en-GB" sz="2800" dirty="0" err="1" smtClean="0"/>
              <a:t>afectan</a:t>
            </a:r>
            <a:r>
              <a:rPr lang="en-GB" sz="2800" dirty="0" smtClean="0"/>
              <a:t> los </a:t>
            </a:r>
            <a:r>
              <a:rPr lang="en-GB" sz="2800" dirty="0" err="1" smtClean="0"/>
              <a:t>modelos</a:t>
            </a:r>
            <a:r>
              <a:rPr lang="en-GB" sz="2800" dirty="0" smtClean="0"/>
              <a:t> de </a:t>
            </a:r>
            <a:r>
              <a:rPr lang="en-GB" sz="2800" dirty="0" err="1" smtClean="0"/>
              <a:t>negocio</a:t>
            </a:r>
            <a:endParaRPr lang="en-GB" sz="2800" dirty="0" smtClean="0"/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800" dirty="0" smtClean="0"/>
          </a:p>
          <a:p>
            <a:pPr lvl="1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400" dirty="0" smtClean="0"/>
              <a:t>¿</a:t>
            </a:r>
            <a:r>
              <a:rPr lang="en-GB" sz="2400" dirty="0" err="1" smtClean="0"/>
              <a:t>Facturar</a:t>
            </a:r>
            <a:r>
              <a:rPr lang="en-GB" sz="2400" dirty="0" smtClean="0"/>
              <a:t> la </a:t>
            </a:r>
            <a:r>
              <a:rPr lang="en-GB" sz="2400" dirty="0" err="1" smtClean="0"/>
              <a:t>utilización</a:t>
            </a:r>
            <a:r>
              <a:rPr lang="en-GB" sz="2400" dirty="0" smtClean="0"/>
              <a:t>?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400" dirty="0" smtClean="0"/>
              <a:t>¿</a:t>
            </a:r>
            <a:r>
              <a:rPr lang="en-GB" sz="2400" dirty="0" err="1" smtClean="0"/>
              <a:t>Facturar</a:t>
            </a:r>
            <a:r>
              <a:rPr lang="en-GB" sz="2400" dirty="0" smtClean="0"/>
              <a:t> via </a:t>
            </a:r>
            <a:r>
              <a:rPr lang="en-GB" sz="2400" dirty="0" err="1" smtClean="0"/>
              <a:t>tarifa</a:t>
            </a:r>
            <a:r>
              <a:rPr lang="en-GB" sz="2400" dirty="0" smtClean="0"/>
              <a:t> </a:t>
            </a:r>
            <a:r>
              <a:rPr lang="en-GB" sz="2400" dirty="0" err="1" smtClean="0"/>
              <a:t>plana</a:t>
            </a:r>
            <a:r>
              <a:rPr lang="en-GB" sz="2400" dirty="0" smtClean="0"/>
              <a:t>?</a:t>
            </a:r>
          </a:p>
        </p:txBody>
      </p:sp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err="1" smtClean="0"/>
              <a:t>Gestión</a:t>
            </a:r>
            <a:r>
              <a:rPr lang="en-GB" dirty="0" smtClean="0"/>
              <a:t> de </a:t>
            </a:r>
            <a:r>
              <a:rPr lang="en-GB" dirty="0" err="1" smtClean="0"/>
              <a:t>contabilidad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idx="1"/>
          </p:nvPr>
        </p:nvSpPr>
        <p:spPr>
          <a:xfrm>
            <a:off x="527050" y="1447800"/>
            <a:ext cx="8191500" cy="5077962"/>
          </a:xfrm>
        </p:spPr>
        <p:txBody>
          <a:bodyPr lIns="90351" tIns="44276" rIns="90351" bIns="44276">
            <a:spAutoFit/>
          </a:bodyPr>
          <a:lstStyle/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Controlar</a:t>
            </a:r>
            <a:r>
              <a:rPr lang="en-GB" dirty="0" smtClean="0"/>
              <a:t> </a:t>
            </a:r>
            <a:r>
              <a:rPr lang="en-GB" dirty="0" err="1" smtClean="0"/>
              <a:t>acceso</a:t>
            </a:r>
            <a:r>
              <a:rPr lang="en-GB" dirty="0" smtClean="0"/>
              <a:t> a los </a:t>
            </a:r>
            <a:r>
              <a:rPr lang="en-GB" dirty="0" err="1" smtClean="0"/>
              <a:t>recursos</a:t>
            </a:r>
            <a:r>
              <a:rPr lang="en-GB" dirty="0" smtClean="0"/>
              <a:t> de la red de </a:t>
            </a:r>
            <a:r>
              <a:rPr lang="en-GB" dirty="0" err="1" smtClean="0"/>
              <a:t>acuerdo</a:t>
            </a:r>
            <a:r>
              <a:rPr lang="en-GB" dirty="0" smtClean="0"/>
              <a:t> a </a:t>
            </a:r>
            <a:r>
              <a:rPr lang="en-GB" dirty="0" err="1" smtClean="0"/>
              <a:t>regulaciones</a:t>
            </a:r>
            <a:r>
              <a:rPr lang="en-GB" dirty="0" smtClean="0"/>
              <a:t> </a:t>
            </a:r>
            <a:r>
              <a:rPr lang="en-GB" dirty="0" err="1" smtClean="0"/>
              <a:t>bien</a:t>
            </a:r>
            <a:r>
              <a:rPr lang="en-GB" dirty="0" smtClean="0"/>
              <a:t> </a:t>
            </a:r>
            <a:r>
              <a:rPr lang="en-GB" dirty="0" err="1" smtClean="0"/>
              <a:t>definidas</a:t>
            </a:r>
            <a:endParaRPr lang="en-GB" dirty="0" smtClean="0"/>
          </a:p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Medidas</a:t>
            </a:r>
            <a:r>
              <a:rPr lang="en-GB" sz="1800" dirty="0" smtClean="0"/>
              <a:t> </a:t>
            </a:r>
            <a:r>
              <a:rPr lang="en-GB" sz="1800" dirty="0" err="1" smtClean="0"/>
              <a:t>organizativas</a:t>
            </a:r>
            <a:r>
              <a:rPr lang="en-GB" sz="1800" dirty="0" smtClean="0"/>
              <a:t> y </a:t>
            </a:r>
            <a:r>
              <a:rPr lang="en-GB" sz="1800" dirty="0" err="1" smtClean="0"/>
              <a:t>técnicas</a:t>
            </a:r>
            <a:r>
              <a:rPr lang="en-GB" sz="1800" dirty="0" smtClean="0"/>
              <a:t> </a:t>
            </a:r>
            <a:r>
              <a:rPr lang="en-GB" sz="1800" dirty="0" err="1" smtClean="0"/>
              <a:t>que</a:t>
            </a:r>
            <a:r>
              <a:rPr lang="en-GB" sz="1800" dirty="0" smtClean="0"/>
              <a:t> </a:t>
            </a:r>
            <a:r>
              <a:rPr lang="en-GB" sz="1800" dirty="0" err="1" smtClean="0"/>
              <a:t>combinadas</a:t>
            </a:r>
            <a:r>
              <a:rPr lang="en-GB" sz="1800" dirty="0" smtClean="0"/>
              <a:t> </a:t>
            </a:r>
            <a:r>
              <a:rPr lang="en-GB" sz="1800" dirty="0" err="1" smtClean="0"/>
              <a:t>garantizan</a:t>
            </a:r>
            <a:r>
              <a:rPr lang="en-GB" sz="1800" dirty="0" smtClean="0"/>
              <a:t> </a:t>
            </a:r>
            <a:r>
              <a:rPr lang="en-GB" sz="1800" dirty="0" err="1" smtClean="0"/>
              <a:t>disponibilidad</a:t>
            </a:r>
            <a:r>
              <a:rPr lang="en-GB" sz="1800" dirty="0" smtClean="0"/>
              <a:t>, </a:t>
            </a:r>
            <a:r>
              <a:rPr lang="en-GB" sz="1800" dirty="0" err="1" smtClean="0"/>
              <a:t>confidencialidad</a:t>
            </a:r>
            <a:r>
              <a:rPr lang="en-GB" sz="1800" dirty="0" smtClean="0"/>
              <a:t>, e </a:t>
            </a:r>
            <a:r>
              <a:rPr lang="en-GB" sz="1800" dirty="0" err="1" smtClean="0"/>
              <a:t>integridad</a:t>
            </a:r>
            <a:r>
              <a:rPr lang="en-GB" sz="1800" dirty="0" smtClean="0"/>
              <a:t> de la red, </a:t>
            </a:r>
            <a:r>
              <a:rPr lang="en-GB" sz="1800" dirty="0" err="1" smtClean="0"/>
              <a:t>como</a:t>
            </a:r>
            <a:r>
              <a:rPr lang="en-GB" sz="1800" dirty="0" smtClean="0"/>
              <a:t>: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Quién</a:t>
            </a:r>
            <a:r>
              <a:rPr lang="en-GB" sz="1800" dirty="0" smtClean="0"/>
              <a:t> y </a:t>
            </a:r>
            <a:r>
              <a:rPr lang="en-GB" sz="1800" dirty="0" err="1" smtClean="0"/>
              <a:t>como</a:t>
            </a:r>
            <a:r>
              <a:rPr lang="en-GB" sz="1800" dirty="0" smtClean="0"/>
              <a:t> </a:t>
            </a:r>
            <a:r>
              <a:rPr lang="en-GB" sz="1800" dirty="0" err="1" smtClean="0"/>
              <a:t>autoriza</a:t>
            </a:r>
            <a:r>
              <a:rPr lang="en-GB" sz="1800" dirty="0" smtClean="0"/>
              <a:t> </a:t>
            </a:r>
            <a:r>
              <a:rPr lang="en-GB" sz="1800" dirty="0" err="1" smtClean="0"/>
              <a:t>acceso</a:t>
            </a:r>
            <a:r>
              <a:rPr lang="en-GB" sz="1800" dirty="0" smtClean="0"/>
              <a:t>?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Protegerse</a:t>
            </a:r>
            <a:r>
              <a:rPr lang="en-GB" sz="1800" dirty="0" smtClean="0"/>
              <a:t> de </a:t>
            </a:r>
            <a:r>
              <a:rPr lang="en-GB" sz="1800" dirty="0" err="1" smtClean="0"/>
              <a:t>posibilidad</a:t>
            </a:r>
            <a:r>
              <a:rPr lang="en-GB" sz="1800" dirty="0" smtClean="0"/>
              <a:t> de </a:t>
            </a:r>
            <a:r>
              <a:rPr lang="en-GB" sz="1800" dirty="0" err="1" smtClean="0"/>
              <a:t>acceso</a:t>
            </a:r>
            <a:r>
              <a:rPr lang="en-GB" sz="1800" dirty="0" smtClean="0"/>
              <a:t> no </a:t>
            </a:r>
            <a:r>
              <a:rPr lang="en-GB" sz="1800" dirty="0" err="1" smtClean="0"/>
              <a:t>autorizado</a:t>
            </a:r>
            <a:endParaRPr lang="en-GB" sz="1800" dirty="0" smtClean="0"/>
          </a:p>
          <a:p>
            <a:pPr lvl="2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smtClean="0"/>
              <a:t> (</a:t>
            </a:r>
            <a:r>
              <a:rPr lang="en-GB" sz="1600" dirty="0" err="1" smtClean="0"/>
              <a:t>palabras</a:t>
            </a:r>
            <a:r>
              <a:rPr lang="en-GB" sz="1600" dirty="0" smtClean="0"/>
              <a:t> claves, </a:t>
            </a:r>
            <a:r>
              <a:rPr lang="en-GB" sz="1600" dirty="0" err="1" smtClean="0"/>
              <a:t>generadores</a:t>
            </a:r>
            <a:r>
              <a:rPr lang="en-GB" sz="1600" dirty="0" smtClean="0"/>
              <a:t> de claves </a:t>
            </a:r>
            <a:r>
              <a:rPr lang="en-GB" sz="1600" dirty="0" err="1" smtClean="0"/>
              <a:t>aleatorias</a:t>
            </a:r>
            <a:r>
              <a:rPr lang="en-GB" sz="1600" dirty="0" smtClean="0"/>
              <a:t>, </a:t>
            </a:r>
            <a:r>
              <a:rPr lang="en-GB" sz="1600" dirty="0" err="1" smtClean="0"/>
              <a:t>certificados</a:t>
            </a:r>
            <a:r>
              <a:rPr lang="en-GB" sz="1600" dirty="0" smtClean="0"/>
              <a:t> de SSL)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Uso</a:t>
            </a:r>
            <a:r>
              <a:rPr lang="en-GB" sz="1800" dirty="0" smtClean="0"/>
              <a:t> </a:t>
            </a:r>
            <a:r>
              <a:rPr lang="en-GB" sz="1800" dirty="0" err="1" smtClean="0"/>
              <a:t>periódico</a:t>
            </a:r>
            <a:r>
              <a:rPr lang="en-GB" sz="1800" dirty="0" smtClean="0"/>
              <a:t> de </a:t>
            </a:r>
            <a:r>
              <a:rPr lang="en-GB" sz="1800" dirty="0" err="1" smtClean="0"/>
              <a:t>herramientas</a:t>
            </a:r>
            <a:r>
              <a:rPr lang="en-GB" sz="1800" dirty="0" smtClean="0"/>
              <a:t> </a:t>
            </a:r>
            <a:r>
              <a:rPr lang="en-GB" sz="1800" dirty="0" err="1" smtClean="0"/>
              <a:t>para</a:t>
            </a:r>
            <a:r>
              <a:rPr lang="en-GB" sz="1800" dirty="0" smtClean="0"/>
              <a:t> </a:t>
            </a:r>
            <a:r>
              <a:rPr lang="en-GB" sz="1800" dirty="0" err="1" smtClean="0"/>
              <a:t>analizar</a:t>
            </a:r>
            <a:r>
              <a:rPr lang="en-GB" sz="1800" dirty="0" smtClean="0"/>
              <a:t> y </a:t>
            </a:r>
            <a:r>
              <a:rPr lang="en-GB" sz="1800" dirty="0" err="1" smtClean="0"/>
              <a:t>controlar</a:t>
            </a:r>
            <a:r>
              <a:rPr lang="en-GB" sz="1800" dirty="0" smtClean="0"/>
              <a:t> el </a:t>
            </a:r>
            <a:r>
              <a:rPr lang="en-GB" sz="1800" dirty="0" err="1" smtClean="0"/>
              <a:t>uso</a:t>
            </a:r>
            <a:r>
              <a:rPr lang="en-GB" sz="1800" dirty="0" smtClean="0"/>
              <a:t> </a:t>
            </a:r>
            <a:r>
              <a:rPr lang="en-GB" sz="1800" dirty="0" err="1" smtClean="0"/>
              <a:t>legítimo</a:t>
            </a:r>
            <a:r>
              <a:rPr lang="en-GB" sz="1800" dirty="0" smtClean="0"/>
              <a:t> de la red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1800" dirty="0" smtClean="0"/>
          </a:p>
        </p:txBody>
      </p:sp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64341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3600" dirty="0" err="1" smtClean="0"/>
              <a:t>Gestión</a:t>
            </a:r>
            <a:r>
              <a:rPr lang="en-GB" sz="3600" dirty="0" smtClean="0"/>
              <a:t> de </a:t>
            </a:r>
            <a:r>
              <a:rPr lang="en-GB" sz="3600" dirty="0" err="1" smtClean="0"/>
              <a:t>Seguridad</a:t>
            </a:r>
            <a:endParaRPr lang="en-GB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’ </a:t>
            </a:r>
            <a:r>
              <a:rPr lang="en-US" dirty="0" err="1" smtClean="0"/>
              <a:t>gerencia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604964"/>
            <a:ext cx="8229600" cy="3272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22" marR="0" lvl="0" indent="-25600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Para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administrar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hay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conocer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65722" marR="0" lvl="0" indent="-25600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  <a:defRPr/>
            </a:pPr>
            <a:r>
              <a:rPr lang="en-GB" sz="2000" baseline="0" dirty="0" smtClean="0">
                <a:solidFill>
                  <a:schemeClr val="tx1"/>
                </a:solidFill>
                <a:latin typeface="+mn-lt"/>
                <a:cs typeface="+mn-cs"/>
              </a:rPr>
              <a:t>2)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 Para </a:t>
            </a: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conocer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, hay </a:t>
            </a: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que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medir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,</a:t>
            </a:r>
          </a:p>
          <a:p>
            <a:pPr marL="365722" marR="0" lvl="0" indent="-25600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medir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hay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establecer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estado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coincide con:</a:t>
            </a:r>
          </a:p>
          <a:p>
            <a:pPr marL="1280027" lvl="2" indent="-256005" defTabSz="914400" eaLnBrk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aseline="0" dirty="0" err="1" smtClean="0">
                <a:solidFill>
                  <a:schemeClr val="tx1"/>
                </a:solidFill>
                <a:latin typeface="+mn-lt"/>
                <a:cs typeface="+mn-cs"/>
              </a:rPr>
              <a:t>Niveles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aceptables</a:t>
            </a:r>
            <a:endParaRPr lang="en-GB" sz="20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marL="1280027" lvl="2" indent="-256005" defTabSz="914400" eaLnBrk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Niveles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alerta</a:t>
            </a:r>
            <a:endParaRPr kumimoji="0" lang="en-GB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80027" lvl="2" indent="-256005" defTabSz="914400" eaLnBrk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baseline="0" dirty="0" err="1" smtClean="0">
                <a:solidFill>
                  <a:schemeClr val="tx1"/>
                </a:solidFill>
                <a:latin typeface="+mn-lt"/>
                <a:cs typeface="+mn-cs"/>
              </a:rPr>
              <a:t>Niveles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 de </a:t>
            </a: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emergencia</a:t>
            </a:r>
            <a:endParaRPr lang="en-GB" sz="20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marL="822875" lvl="1" indent="-256005" defTabSz="914400" eaLnBrk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875" lvl="1" indent="-256005" defTabSz="914400" eaLnBrk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Por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+mn-lt"/>
                <a:cs typeface="+mn-cs"/>
              </a:rPr>
              <a:t>tanto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cs typeface="+mn-cs"/>
              </a:rPr>
              <a:t>:</a:t>
            </a:r>
          </a:p>
          <a:p>
            <a:pPr marL="822875" lvl="1" indent="-256005" defTabSz="914400" eaLnBrk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 se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mide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 se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puede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administrar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81001"/>
            <a:ext cx="607745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Gestión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de </a:t>
            </a:r>
            <a:r>
              <a:rPr lang="en-US" sz="2400" dirty="0" err="1" smtClean="0"/>
              <a:t>Seguridad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>
          <a:xfrm>
            <a:off x="1371601" y="1219201"/>
            <a:ext cx="7010400" cy="4913301"/>
          </a:xfrm>
        </p:spPr>
        <p:txBody>
          <a:bodyPr wrap="square" lIns="90351" tIns="44276" rIns="90351" bIns="44276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Herramientas</a:t>
            </a:r>
            <a:endParaRPr lang="en-GB" sz="2000" dirty="0" smtClean="0"/>
          </a:p>
          <a:p>
            <a:pPr lvl="3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Sondeo</a:t>
            </a:r>
            <a:r>
              <a:rPr lang="en-GB" sz="1600" dirty="0" smtClean="0"/>
              <a:t> de </a:t>
            </a:r>
            <a:r>
              <a:rPr lang="en-GB" sz="1600" dirty="0" err="1" smtClean="0"/>
              <a:t>vulnerabilidades</a:t>
            </a:r>
            <a:endParaRPr lang="en-GB" sz="1600" dirty="0" smtClean="0"/>
          </a:p>
          <a:p>
            <a:pPr lvl="5">
              <a:lnSpc>
                <a:spcPct val="8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500" dirty="0" err="1" smtClean="0"/>
              <a:t>Nessus</a:t>
            </a:r>
            <a:r>
              <a:rPr lang="en-GB" sz="1500" dirty="0" smtClean="0"/>
              <a:t> (</a:t>
            </a:r>
            <a:r>
              <a:rPr lang="en-GB" sz="1500" dirty="0" smtClean="0">
                <a:solidFill>
                  <a:srgbClr val="FF0000"/>
                </a:solidFill>
                <a:hlinkClick r:id="rId3"/>
              </a:rPr>
              <a:t>www.nessus.org</a:t>
            </a:r>
            <a:r>
              <a:rPr lang="en-GB" sz="1500" dirty="0" smtClean="0"/>
              <a:t>)</a:t>
            </a:r>
          </a:p>
          <a:p>
            <a:pPr lvl="3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Análisis</a:t>
            </a:r>
            <a:r>
              <a:rPr lang="en-GB" sz="1600" dirty="0" smtClean="0"/>
              <a:t> de </a:t>
            </a:r>
            <a:r>
              <a:rPr lang="en-GB" sz="1600" dirty="0" err="1" smtClean="0"/>
              <a:t>bitácoras</a:t>
            </a:r>
            <a:r>
              <a:rPr lang="en-GB" sz="1600" dirty="0" smtClean="0"/>
              <a:t> (logs)</a:t>
            </a:r>
          </a:p>
          <a:p>
            <a:pPr lvl="5">
              <a:lnSpc>
                <a:spcPct val="8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500" dirty="0" smtClean="0"/>
              <a:t>swatch – </a:t>
            </a:r>
            <a:r>
              <a:rPr lang="en-GB" sz="1500" dirty="0" err="1" smtClean="0"/>
              <a:t>reportes</a:t>
            </a:r>
            <a:r>
              <a:rPr lang="en-GB" sz="1500" dirty="0" smtClean="0"/>
              <a:t> via e-mail</a:t>
            </a:r>
          </a:p>
          <a:p>
            <a:pPr lvl="3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Filtros</a:t>
            </a:r>
            <a:r>
              <a:rPr lang="en-GB" sz="1600" dirty="0" smtClean="0"/>
              <a:t> de </a:t>
            </a:r>
            <a:r>
              <a:rPr lang="en-GB" sz="1600" dirty="0" err="1" smtClean="0"/>
              <a:t>Servicios</a:t>
            </a:r>
            <a:endParaRPr lang="en-GB" sz="1600" dirty="0" smtClean="0"/>
          </a:p>
          <a:p>
            <a:pPr lvl="5">
              <a:lnSpc>
                <a:spcPct val="8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500" dirty="0" err="1" smtClean="0"/>
              <a:t>iptables</a:t>
            </a:r>
            <a:r>
              <a:rPr lang="en-GB" sz="1500" dirty="0" smtClean="0"/>
              <a:t>, </a:t>
            </a:r>
            <a:r>
              <a:rPr lang="en-GB" sz="1500" dirty="0" err="1" smtClean="0"/>
              <a:t>tcpwrappers</a:t>
            </a:r>
            <a:r>
              <a:rPr lang="en-GB" sz="1500" dirty="0" smtClean="0"/>
              <a:t>, firewalls</a:t>
            </a:r>
          </a:p>
          <a:p>
            <a:pPr lvl="3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Cifrado</a:t>
            </a:r>
            <a:endParaRPr lang="en-GB" sz="1600" dirty="0" smtClean="0"/>
          </a:p>
          <a:p>
            <a:pPr lvl="5">
              <a:lnSpc>
                <a:spcPct val="8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500" dirty="0" smtClean="0"/>
              <a:t>SSH – </a:t>
            </a:r>
            <a:r>
              <a:rPr lang="en-GB" sz="1500" dirty="0" err="1" smtClean="0"/>
              <a:t>cifrado</a:t>
            </a:r>
            <a:r>
              <a:rPr lang="en-GB" sz="1500" dirty="0" smtClean="0"/>
              <a:t> de </a:t>
            </a:r>
            <a:r>
              <a:rPr lang="en-GB" sz="1500" dirty="0" err="1" smtClean="0"/>
              <a:t>sesiones</a:t>
            </a:r>
            <a:r>
              <a:rPr lang="en-GB" sz="1500" dirty="0" smtClean="0"/>
              <a:t> </a:t>
            </a:r>
            <a:r>
              <a:rPr lang="en-GB" sz="1500" dirty="0" err="1" smtClean="0"/>
              <a:t>interactivas</a:t>
            </a:r>
            <a:endParaRPr lang="en-GB" sz="1500" dirty="0" smtClean="0"/>
          </a:p>
          <a:p>
            <a:pPr lvl="5">
              <a:lnSpc>
                <a:spcPct val="8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500" dirty="0" smtClean="0"/>
              <a:t>SSL</a:t>
            </a:r>
          </a:p>
          <a:p>
            <a:pPr lvl="3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Revisión</a:t>
            </a:r>
            <a:r>
              <a:rPr lang="en-GB" sz="1600" dirty="0" smtClean="0"/>
              <a:t> de </a:t>
            </a:r>
            <a:r>
              <a:rPr lang="en-GB" sz="1600" dirty="0" err="1" smtClean="0"/>
              <a:t>Integridad</a:t>
            </a:r>
            <a:endParaRPr lang="en-GB" sz="1600" dirty="0" smtClean="0"/>
          </a:p>
          <a:p>
            <a:pPr lvl="5">
              <a:lnSpc>
                <a:spcPct val="8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500" dirty="0" smtClean="0"/>
              <a:t>Tripwire – </a:t>
            </a:r>
            <a:r>
              <a:rPr lang="en-GB" sz="1500" dirty="0" err="1" smtClean="0"/>
              <a:t>monitorea</a:t>
            </a:r>
            <a:r>
              <a:rPr lang="en-GB" sz="1500" dirty="0" smtClean="0"/>
              <a:t> </a:t>
            </a:r>
            <a:r>
              <a:rPr lang="en-GB" sz="1500" dirty="0" err="1" smtClean="0"/>
              <a:t>cambios</a:t>
            </a:r>
            <a:r>
              <a:rPr lang="en-GB" sz="1500" dirty="0" smtClean="0"/>
              <a:t> en </a:t>
            </a:r>
            <a:r>
              <a:rPr lang="en-GB" sz="1500" dirty="0" err="1" smtClean="0"/>
              <a:t>sistema</a:t>
            </a:r>
            <a:r>
              <a:rPr lang="en-GB" sz="1500" dirty="0" smtClean="0"/>
              <a:t> de </a:t>
            </a:r>
            <a:r>
              <a:rPr lang="en-GB" sz="1500" dirty="0" err="1" smtClean="0"/>
              <a:t>ficheros</a:t>
            </a:r>
            <a:endParaRPr lang="en-GB" sz="1500" dirty="0" smtClean="0"/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sz="2000" dirty="0" smtClean="0"/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Mantenerse</a:t>
            </a:r>
            <a:r>
              <a:rPr lang="en-GB" sz="2000" dirty="0" smtClean="0"/>
              <a:t>  </a:t>
            </a:r>
            <a:r>
              <a:rPr lang="en-GB" sz="2000" dirty="0" err="1" smtClean="0"/>
              <a:t>actualizado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</a:t>
            </a:r>
            <a:r>
              <a:rPr lang="en-GB" sz="2000" dirty="0" err="1" smtClean="0"/>
              <a:t>muy</a:t>
            </a:r>
            <a:r>
              <a:rPr lang="en-GB" sz="2000" dirty="0" smtClean="0"/>
              <a:t> </a:t>
            </a:r>
            <a:r>
              <a:rPr lang="en-GB" sz="2000" dirty="0" err="1" smtClean="0"/>
              <a:t>importante</a:t>
            </a:r>
            <a:endParaRPr lang="en-GB" sz="2000" dirty="0" smtClean="0"/>
          </a:p>
          <a:p>
            <a:pPr lvl="1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800" dirty="0" err="1" smtClean="0"/>
              <a:t>Listas</a:t>
            </a:r>
            <a:r>
              <a:rPr lang="en-GB" sz="1800" dirty="0" smtClean="0"/>
              <a:t> de </a:t>
            </a:r>
            <a:r>
              <a:rPr lang="en-GB" sz="1800" dirty="0" err="1" smtClean="0"/>
              <a:t>información</a:t>
            </a:r>
            <a:endParaRPr lang="en-GB" sz="1800" dirty="0" smtClean="0"/>
          </a:p>
          <a:p>
            <a:pPr lvl="3">
              <a:lnSpc>
                <a:spcPct val="80000"/>
              </a:lnSpc>
              <a:spcBef>
                <a:spcPts val="45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200" dirty="0" smtClean="0"/>
              <a:t>CERT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200" dirty="0" err="1" smtClean="0"/>
              <a:t>BugTraq</a:t>
            </a:r>
            <a:endParaRPr lang="en-GB" sz="1200" dirty="0" smtClean="0"/>
          </a:p>
          <a:p>
            <a:pPr lvl="1">
              <a:lnSpc>
                <a:spcPct val="80000"/>
              </a:lnSpc>
              <a:spcBef>
                <a:spcPts val="6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Mantener</a:t>
            </a:r>
            <a:r>
              <a:rPr lang="en-GB" sz="2000" dirty="0" smtClean="0"/>
              <a:t> software y firmware </a:t>
            </a:r>
            <a:r>
              <a:rPr lang="en-GB" sz="2000" dirty="0" err="1" smtClean="0"/>
              <a:t>actualizado</a:t>
            </a:r>
            <a:endParaRPr lang="en-GB" sz="2000" dirty="0" smtClean="0"/>
          </a:p>
        </p:txBody>
      </p:sp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532615"/>
          </a:xfrm>
        </p:spPr>
        <p:txBody>
          <a:bodyPr lIns="90351" tIns="44276" rIns="90351" bIns="44276" anchor="b">
            <a:spAutoFit/>
          </a:bodyPr>
          <a:lstStyle/>
          <a:p>
            <a:pPr>
              <a:lnSpc>
                <a:spcPct val="80000"/>
              </a:lnSpc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sz="3600" dirty="0" err="1" smtClean="0"/>
              <a:t>Gestión</a:t>
            </a:r>
            <a:r>
              <a:rPr lang="en-GB" sz="3600" dirty="0" smtClean="0"/>
              <a:t> de </a:t>
            </a:r>
            <a:r>
              <a:rPr lang="en-GB" sz="3600" dirty="0" err="1" smtClean="0"/>
              <a:t>Seguridad</a:t>
            </a:r>
            <a:r>
              <a:rPr lang="en-GB" sz="3600" dirty="0" smtClean="0"/>
              <a:t>: </a:t>
            </a:r>
            <a:r>
              <a:rPr lang="en-GB" sz="3600" dirty="0" err="1" smtClean="0"/>
              <a:t>Herramientas</a:t>
            </a:r>
            <a:endParaRPr lang="en-GB" sz="3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295400"/>
            <a:ext cx="8229600" cy="4724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000" dirty="0" smtClean="0"/>
              <a:t>Este </a:t>
            </a:r>
            <a:r>
              <a:rPr lang="en-US" sz="4000" dirty="0" err="1" smtClean="0"/>
              <a:t>es</a:t>
            </a:r>
            <a:r>
              <a:rPr lang="en-US" sz="4000" dirty="0" smtClean="0"/>
              <a:t> un </a:t>
            </a:r>
            <a:r>
              <a:rPr lang="en-US" sz="4000" dirty="0" err="1" smtClean="0"/>
              <a:t>caso</a:t>
            </a:r>
            <a:r>
              <a:rPr lang="en-US" sz="4000" dirty="0" smtClean="0"/>
              <a:t> </a:t>
            </a:r>
            <a:r>
              <a:rPr lang="en-US" sz="4000" dirty="0" err="1" smtClean="0"/>
              <a:t>tomado</a:t>
            </a:r>
            <a:r>
              <a:rPr lang="en-US" sz="4000" dirty="0" smtClean="0"/>
              <a:t> de la </a:t>
            </a:r>
            <a:r>
              <a:rPr lang="en-US" sz="4000" dirty="0" err="1" smtClean="0"/>
              <a:t>vida</a:t>
            </a:r>
            <a:r>
              <a:rPr lang="en-US" sz="4000" dirty="0" smtClean="0"/>
              <a:t> real….</a:t>
            </a:r>
          </a:p>
          <a:p>
            <a:pPr>
              <a:buNone/>
            </a:pPr>
            <a:r>
              <a:rPr lang="en-US" sz="4000" dirty="0" smtClean="0"/>
              <a:t>…..</a:t>
            </a:r>
          </a:p>
          <a:p>
            <a:pPr>
              <a:buNone/>
            </a:pPr>
            <a:r>
              <a:rPr lang="en-US" dirty="0" smtClean="0"/>
              <a:t>tcp4       0      0 147.28.0.34.80         193.169.4.191.10558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193.169.4.154.10589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193.169.4.154.10589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193.169.4.164.11353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193.169.4.164.11353    SYN_RCVD</a:t>
            </a:r>
          </a:p>
          <a:p>
            <a:pPr>
              <a:buNone/>
            </a:pPr>
            <a:r>
              <a:rPr lang="en-US" dirty="0" smtClean="0"/>
              <a:t>tcp4       0      0 147.28.0.62.25         201.88.17.237.2104 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193.169.4.224.5167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193.169.4.224.5167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193.169.4.178.5323 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193.169.4.178.5323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193.169.4.207.7156 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193.169.4.207.7156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193.169.4.203.6892 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193.169.4.203.6892 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193.169.4.213.7608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193.169.4.213.7608     SYN_RCVD</a:t>
            </a:r>
          </a:p>
          <a:p>
            <a:pPr>
              <a:buNone/>
            </a:pPr>
            <a:r>
              <a:rPr lang="en-US" dirty="0" smtClean="0"/>
              <a:t>tcp4       0      0 147.28.0.62.80         193.169.4.227.72  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193.169.4.227.72       SYN_RCVD</a:t>
            </a:r>
          </a:p>
          <a:p>
            <a:pPr>
              <a:buNone/>
            </a:pPr>
            <a:r>
              <a:rPr lang="en-US" dirty="0" smtClean="0"/>
              <a:t>tcp4       0      0 147.28.0.34.80         193.169.4.131.760      SYN_RCVD</a:t>
            </a:r>
          </a:p>
          <a:p>
            <a:pPr>
              <a:buNone/>
            </a:pPr>
            <a:r>
              <a:rPr lang="en-US" dirty="0" smtClean="0"/>
              <a:t>$ </a:t>
            </a:r>
            <a:r>
              <a:rPr lang="en-US" dirty="0" err="1" smtClean="0"/>
              <a:t>netstat</a:t>
            </a:r>
            <a:r>
              <a:rPr lang="en-US" dirty="0" smtClean="0"/>
              <a:t> -</a:t>
            </a:r>
            <a:r>
              <a:rPr lang="en-US" dirty="0" err="1" smtClean="0"/>
              <a:t>na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SYN_RCVD | </a:t>
            </a:r>
            <a:r>
              <a:rPr lang="en-US" dirty="0" err="1" smtClean="0"/>
              <a:t>grep</a:t>
            </a:r>
            <a:r>
              <a:rPr lang="en-US" dirty="0" smtClean="0"/>
              <a:t> 193.169 | </a:t>
            </a:r>
            <a:r>
              <a:rPr lang="en-US" dirty="0" err="1" smtClean="0"/>
              <a:t>wc</a:t>
            </a:r>
            <a:r>
              <a:rPr lang="en-US" dirty="0" smtClean="0"/>
              <a:t> -l</a:t>
            </a:r>
          </a:p>
          <a:p>
            <a:pPr>
              <a:buNone/>
            </a:pPr>
            <a:r>
              <a:rPr lang="en-US" dirty="0" smtClean="0"/>
              <a:t>     248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Gestión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191500" cy="4490750"/>
          </a:xfrm>
        </p:spPr>
        <p:txBody>
          <a:bodyPr lIns="90351" tIns="44276" rIns="90351" bIns="44276">
            <a:spAutoFit/>
          </a:bodyPr>
          <a:lstStyle/>
          <a:p>
            <a:pPr>
              <a:lnSpc>
                <a:spcPct val="90000"/>
              </a:lnSpc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Mientras</a:t>
            </a:r>
            <a:r>
              <a:rPr lang="en-GB" dirty="0" smtClean="0"/>
              <a:t> </a:t>
            </a:r>
            <a:r>
              <a:rPr lang="en-GB" dirty="0" err="1" smtClean="0"/>
              <a:t>más</a:t>
            </a:r>
            <a:r>
              <a:rPr lang="en-GB" dirty="0" smtClean="0"/>
              <a:t> simple de </a:t>
            </a:r>
            <a:r>
              <a:rPr lang="en-GB" dirty="0" err="1" smtClean="0"/>
              <a:t>mantener</a:t>
            </a:r>
            <a:r>
              <a:rPr lang="en-GB" dirty="0" smtClean="0"/>
              <a:t>, </a:t>
            </a:r>
            <a:r>
              <a:rPr lang="en-GB" dirty="0" err="1" smtClean="0"/>
              <a:t>mejor</a:t>
            </a:r>
            <a:endParaRPr lang="en-GB" dirty="0" smtClean="0"/>
          </a:p>
          <a:p>
            <a:pPr lvl="3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/>
              <a:t>Son </a:t>
            </a:r>
            <a:r>
              <a:rPr lang="en-GB" dirty="0" err="1" smtClean="0"/>
              <a:t>herramientas</a:t>
            </a:r>
            <a:r>
              <a:rPr lang="en-GB" dirty="0" smtClean="0"/>
              <a:t>, no </a:t>
            </a:r>
            <a:r>
              <a:rPr lang="en-GB" dirty="0" err="1" smtClean="0"/>
              <a:t>productos</a:t>
            </a:r>
            <a:r>
              <a:rPr lang="en-GB" dirty="0" smtClean="0"/>
              <a:t> </a:t>
            </a:r>
            <a:r>
              <a:rPr lang="en-GB" dirty="0" err="1" smtClean="0"/>
              <a:t>comerciales</a:t>
            </a:r>
            <a:endParaRPr lang="en-GB" dirty="0" smtClean="0"/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/>
              <a:t>No “</a:t>
            </a:r>
            <a:r>
              <a:rPr lang="en-GB" dirty="0" err="1" smtClean="0"/>
              <a:t>reinventar</a:t>
            </a:r>
            <a:r>
              <a:rPr lang="en-GB" dirty="0" smtClean="0"/>
              <a:t> la </a:t>
            </a:r>
            <a:r>
              <a:rPr lang="en-GB" dirty="0" err="1" smtClean="0"/>
              <a:t>rueda</a:t>
            </a:r>
            <a:r>
              <a:rPr lang="en-GB" dirty="0" smtClean="0"/>
              <a:t>”</a:t>
            </a:r>
          </a:p>
          <a:p>
            <a:pPr lvl="3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Seguro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alguien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</a:t>
            </a:r>
            <a:r>
              <a:rPr lang="en-GB" dirty="0" err="1" smtClean="0"/>
              <a:t>paso</a:t>
            </a:r>
            <a:r>
              <a:rPr lang="en-GB" dirty="0" smtClean="0"/>
              <a:t>’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esto</a:t>
            </a:r>
            <a:r>
              <a:rPr lang="en-GB" dirty="0" smtClean="0"/>
              <a:t>, y </a:t>
            </a:r>
            <a:r>
              <a:rPr lang="en-GB" dirty="0" err="1" smtClean="0"/>
              <a:t>preparó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solución</a:t>
            </a:r>
            <a:endParaRPr lang="en-GB" dirty="0" smtClean="0"/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Hacer</a:t>
            </a:r>
            <a:r>
              <a:rPr lang="en-GB" dirty="0" smtClean="0"/>
              <a:t> </a:t>
            </a:r>
            <a:r>
              <a:rPr lang="en-GB" dirty="0" err="1" smtClean="0"/>
              <a:t>uso</a:t>
            </a:r>
            <a:r>
              <a:rPr lang="en-GB" dirty="0" smtClean="0"/>
              <a:t> de </a:t>
            </a:r>
            <a:r>
              <a:rPr lang="en-GB" dirty="0" err="1" smtClean="0"/>
              <a:t>herramientas</a:t>
            </a:r>
            <a:r>
              <a:rPr lang="en-GB" dirty="0" smtClean="0"/>
              <a:t> </a:t>
            </a:r>
            <a:r>
              <a:rPr lang="en-GB" dirty="0" err="1" smtClean="0"/>
              <a:t>gratuitas</a:t>
            </a:r>
            <a:endParaRPr lang="en-GB" dirty="0" smtClean="0"/>
          </a:p>
          <a:p>
            <a:pPr lvl="3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Muchas</a:t>
            </a:r>
            <a:r>
              <a:rPr lang="en-GB" dirty="0" smtClean="0"/>
              <a:t>!) </a:t>
            </a:r>
            <a:r>
              <a:rPr lang="en-GB" dirty="0" err="1" smtClean="0"/>
              <a:t>Nagios</a:t>
            </a:r>
            <a:r>
              <a:rPr lang="en-GB" dirty="0" smtClean="0"/>
              <a:t>, </a:t>
            </a:r>
            <a:r>
              <a:rPr lang="en-GB" dirty="0" err="1" smtClean="0"/>
              <a:t>Zabbix</a:t>
            </a:r>
            <a:r>
              <a:rPr lang="en-GB" dirty="0" smtClean="0"/>
              <a:t>, </a:t>
            </a:r>
            <a:r>
              <a:rPr lang="en-GB" dirty="0" err="1" smtClean="0"/>
              <a:t>OpenNMS</a:t>
            </a:r>
            <a:r>
              <a:rPr lang="en-GB" dirty="0" smtClean="0"/>
              <a:t>, Cacti, others...</a:t>
            </a:r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Automatizar</a:t>
            </a:r>
            <a:r>
              <a:rPr lang="en-GB" dirty="0" smtClean="0"/>
              <a:t>, </a:t>
            </a:r>
            <a:r>
              <a:rPr lang="en-GB" dirty="0" err="1" smtClean="0"/>
              <a:t>automatizar</a:t>
            </a:r>
            <a:r>
              <a:rPr lang="en-GB" dirty="0" smtClean="0"/>
              <a:t>!</a:t>
            </a:r>
          </a:p>
          <a:p>
            <a:pPr lvl="3">
              <a:lnSpc>
                <a:spcPct val="90000"/>
              </a:lnSpc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/>
              <a:t>RANCID, Puppet, </a:t>
            </a:r>
            <a:r>
              <a:rPr lang="en-GB" dirty="0" err="1" smtClean="0"/>
              <a:t>Nagios</a:t>
            </a:r>
            <a:r>
              <a:rPr lang="en-GB" dirty="0" smtClean="0"/>
              <a:t>, </a:t>
            </a:r>
            <a:r>
              <a:rPr lang="en-GB" dirty="0" err="1" smtClean="0"/>
              <a:t>cfengine</a:t>
            </a:r>
            <a:r>
              <a:rPr lang="en-GB" dirty="0" smtClean="0"/>
              <a:t>....</a:t>
            </a:r>
          </a:p>
        </p:txBody>
      </p:sp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1"/>
            <a:ext cx="8191500" cy="720367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smtClean="0"/>
              <a:t>¿</a:t>
            </a:r>
            <a:r>
              <a:rPr lang="en-GB" dirty="0" err="1" smtClean="0"/>
              <a:t>Cuales</a:t>
            </a:r>
            <a:r>
              <a:rPr lang="en-GB" dirty="0" smtClean="0"/>
              <a:t> </a:t>
            </a:r>
            <a:r>
              <a:rPr lang="en-GB" dirty="0" err="1" smtClean="0"/>
              <a:t>herramientas</a:t>
            </a:r>
            <a:r>
              <a:rPr lang="en-GB" dirty="0" smtClean="0"/>
              <a:t> </a:t>
            </a:r>
            <a:r>
              <a:rPr lang="en-GB" dirty="0" err="1" smtClean="0"/>
              <a:t>usar</a:t>
            </a:r>
            <a:r>
              <a:rPr lang="en-GB" dirty="0" smtClean="0"/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191500" cy="720367"/>
          </a:xfrm>
        </p:spPr>
        <p:txBody>
          <a:bodyPr lIns="90351" tIns="44276" rIns="90351" bIns="44276" anchor="b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smtClean="0"/>
              <a:t>¿</a:t>
            </a:r>
            <a:r>
              <a:rPr lang="en-GB" dirty="0" err="1" smtClean="0"/>
              <a:t>Preguntas</a:t>
            </a:r>
            <a:r>
              <a:rPr lang="en-GB" dirty="0" smtClean="0"/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4"/>
            <a:ext cx="8229600" cy="3129052"/>
          </a:xfrm>
        </p:spPr>
        <p:txBody>
          <a:bodyPr wrap="square">
            <a:spAutoFit/>
          </a:bodyPr>
          <a:lstStyle/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Muchas</a:t>
            </a:r>
            <a:r>
              <a:rPr lang="en-GB" dirty="0" smtClean="0"/>
              <a:t> </a:t>
            </a:r>
            <a:r>
              <a:rPr lang="en-GB" dirty="0" err="1" smtClean="0"/>
              <a:t>definiciones</a:t>
            </a:r>
            <a:r>
              <a:rPr lang="en-GB" dirty="0" smtClean="0"/>
              <a:t>, </a:t>
            </a:r>
            <a:r>
              <a:rPr lang="en-GB" dirty="0" err="1" smtClean="0"/>
              <a:t>pero</a:t>
            </a:r>
            <a:r>
              <a:rPr lang="en-GB" dirty="0" smtClean="0"/>
              <a:t> en </a:t>
            </a:r>
            <a:r>
              <a:rPr lang="en-GB" dirty="0" err="1" smtClean="0"/>
              <a:t>esencia</a:t>
            </a:r>
            <a:r>
              <a:rPr lang="en-GB" dirty="0" smtClean="0"/>
              <a:t>:</a:t>
            </a:r>
          </a:p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 lvl="1">
              <a:spcBef>
                <a:spcPts val="8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000" b="1" dirty="0" err="1" smtClean="0">
                <a:latin typeface="Arial" charset="0"/>
                <a:ea typeface="ＭＳ Ｐゴシック" charset="-128"/>
              </a:rPr>
              <a:t>Seguridad</a:t>
            </a:r>
            <a:r>
              <a:rPr lang="en-US" sz="2000" b="1" dirty="0" smtClean="0">
                <a:latin typeface="Arial" charset="0"/>
                <a:ea typeface="ＭＳ Ｐゴシック" charset="-128"/>
              </a:rPr>
              <a:t>: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	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Proteger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en contra de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uso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no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autorizado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</a:t>
            </a:r>
            <a:br>
              <a:rPr lang="en-US" sz="2000" dirty="0" smtClean="0">
                <a:latin typeface="Arial" charset="0"/>
                <a:ea typeface="ＭＳ Ｐゴシック" charset="-128"/>
              </a:rPr>
            </a:b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lvl="1">
              <a:spcBef>
                <a:spcPts val="8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000" b="1" dirty="0" err="1" smtClean="0">
                <a:latin typeface="Arial" charset="0"/>
                <a:ea typeface="ＭＳ Ｐゴシック" charset="-128"/>
              </a:rPr>
              <a:t>Desempeño</a:t>
            </a:r>
            <a:r>
              <a:rPr lang="en-US" sz="2000" b="1" dirty="0" smtClean="0">
                <a:latin typeface="Arial" charset="0"/>
                <a:ea typeface="ＭＳ Ｐゴシック" charset="-128"/>
              </a:rPr>
              <a:t>: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	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Eliminar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limitaciones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(“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cuellos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de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botella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”)</a:t>
            </a:r>
            <a:br>
              <a:rPr lang="en-US" sz="2000" dirty="0" smtClean="0">
                <a:latin typeface="Arial" charset="0"/>
                <a:ea typeface="ＭＳ Ｐゴシック" charset="-128"/>
              </a:rPr>
            </a:b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lvl="1">
              <a:spcBef>
                <a:spcPts val="8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US" sz="2000" b="1" dirty="0" err="1" smtClean="0">
                <a:latin typeface="Arial" charset="0"/>
                <a:ea typeface="ＭＳ Ｐゴシック" charset="-128"/>
              </a:rPr>
              <a:t>Confiabilidad</a:t>
            </a:r>
            <a:r>
              <a:rPr lang="en-US" sz="2000" b="1" dirty="0" smtClean="0">
                <a:latin typeface="Arial" charset="0"/>
                <a:ea typeface="ＭＳ Ｐゴシック" charset="-128"/>
              </a:rPr>
              <a:t>: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	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Asegurar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que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la red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este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’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disponible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,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respondiendo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rapidamente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a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incidentes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(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averías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, 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fallas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)</a:t>
            </a:r>
            <a:endParaRPr lang="en-GB" sz="2000" dirty="0" smtClean="0"/>
          </a:p>
        </p:txBody>
      </p:sp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720553"/>
          </a:xfrm>
        </p:spPr>
        <p:txBody>
          <a:bodyPr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smtClean="0"/>
              <a:t>¿</a:t>
            </a:r>
            <a:r>
              <a:rPr lang="en-GB" dirty="0" err="1" smtClean="0"/>
              <a:t>Qué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la </a:t>
            </a:r>
            <a:r>
              <a:rPr lang="en-GB" dirty="0" err="1" smtClean="0"/>
              <a:t>Gestión</a:t>
            </a:r>
            <a:r>
              <a:rPr lang="en-GB" dirty="0" smtClean="0"/>
              <a:t> de </a:t>
            </a:r>
            <a:r>
              <a:rPr lang="en-GB" dirty="0" err="1" smtClean="0"/>
              <a:t>Redes</a:t>
            </a:r>
            <a:r>
              <a:rPr lang="en-GB" dirty="0" smtClean="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527050" y="1447800"/>
            <a:ext cx="8191500" cy="2859406"/>
          </a:xfrm>
        </p:spPr>
        <p:txBody>
          <a:bodyPr lIns="90351" tIns="44276" rIns="90351" bIns="44276">
            <a:spAutoFit/>
          </a:bodyPr>
          <a:lstStyle/>
          <a:p>
            <a:pPr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s-DO" dirty="0" smtClean="0">
              <a:latin typeface="Verdana" pitchFamily="32" charset="0"/>
            </a:endParaRP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s-DO" dirty="0" smtClean="0"/>
              <a:t>Control de configuraciones/cambios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s-DO" dirty="0" smtClean="0"/>
              <a:t>Gestión de rendimiento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s-DO" dirty="0" smtClean="0"/>
              <a:t>Análisis y resolución de fallas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s-DO" dirty="0" smtClean="0"/>
              <a:t>Medición de uso (contabilidad)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s-DO" dirty="0" smtClean="0"/>
              <a:t>Gestión de seguridad</a:t>
            </a:r>
          </a:p>
          <a:p>
            <a:pPr lvl="1"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s-DO" dirty="0" smtClean="0"/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191500" cy="642938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s-DO" sz="3600" dirty="0" err="1" smtClean="0"/>
              <a:t>Areas</a:t>
            </a:r>
            <a:r>
              <a:rPr lang="es-DO" sz="3600" dirty="0" smtClean="0"/>
              <a:t> de Gestión de Redes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685800" y="4767262"/>
            <a:ext cx="8191500" cy="642938"/>
          </a:xfrm>
          <a:prstGeom prst="rect">
            <a:avLst/>
          </a:prstGeom>
        </p:spPr>
        <p:txBody>
          <a:bodyPr vert="horz" lIns="90351" tIns="44276" rIns="90351" bIns="44276" rtlCol="0" anchor="b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  <a:defRPr/>
            </a:pPr>
            <a:r>
              <a:rPr kumimoji="0" lang="es-DO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Analicemos</a:t>
            </a:r>
            <a:r>
              <a:rPr kumimoji="0" lang="es-DO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estas </a:t>
            </a:r>
            <a:r>
              <a:rPr kumimoji="0" lang="es-DO" sz="36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areas</a:t>
            </a:r>
            <a:r>
              <a:rPr kumimoji="0" lang="es-DO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en detalle…</a:t>
            </a:r>
            <a:endParaRPr kumimoji="0" lang="es-DO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527050" y="1447800"/>
            <a:ext cx="8191500" cy="3474959"/>
          </a:xfrm>
        </p:spPr>
        <p:txBody>
          <a:bodyPr lIns="90351" tIns="44276" rIns="90351" bIns="44276">
            <a:spAutoFit/>
          </a:bodyPr>
          <a:lstStyle/>
          <a:p>
            <a:pPr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>
                <a:latin typeface="Verdana" pitchFamily="32" charset="0"/>
              </a:rPr>
              <a:t>Network Operations </a:t>
            </a:r>
            <a:r>
              <a:rPr lang="en-GB" dirty="0" err="1" smtClean="0">
                <a:latin typeface="Verdana" pitchFamily="32" charset="0"/>
              </a:rPr>
              <a:t>Center</a:t>
            </a:r>
            <a:r>
              <a:rPr lang="en-GB" dirty="0" smtClean="0">
                <a:latin typeface="Verdana" pitchFamily="32" charset="0"/>
              </a:rPr>
              <a:t> </a:t>
            </a:r>
          </a:p>
          <a:p>
            <a:pPr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smtClean="0">
                <a:latin typeface="Verdana" pitchFamily="32" charset="0"/>
              </a:rPr>
              <a:t>(Centro de </a:t>
            </a:r>
            <a:r>
              <a:rPr lang="en-GB" dirty="0" err="1" smtClean="0">
                <a:latin typeface="Verdana" pitchFamily="32" charset="0"/>
              </a:rPr>
              <a:t>Operaciones</a:t>
            </a:r>
            <a:r>
              <a:rPr lang="en-GB" dirty="0" smtClean="0">
                <a:latin typeface="Verdana" pitchFamily="32" charset="0"/>
              </a:rPr>
              <a:t> de Red)</a:t>
            </a:r>
          </a:p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  <a:p>
            <a:pPr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Desde</a:t>
            </a:r>
            <a:r>
              <a:rPr lang="en-GB" dirty="0" smtClean="0"/>
              <a:t> </a:t>
            </a:r>
            <a:r>
              <a:rPr lang="en-GB" dirty="0" err="1" smtClean="0"/>
              <a:t>donde</a:t>
            </a:r>
            <a:r>
              <a:rPr lang="en-GB" dirty="0" smtClean="0"/>
              <a:t> se </a:t>
            </a:r>
            <a:r>
              <a:rPr lang="en-GB" dirty="0" err="1" smtClean="0"/>
              <a:t>administra</a:t>
            </a:r>
            <a:r>
              <a:rPr lang="en-GB" dirty="0" smtClean="0"/>
              <a:t> la red:</a:t>
            </a:r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Disponibilidad</a:t>
            </a:r>
            <a:r>
              <a:rPr lang="en-GB" dirty="0" smtClean="0"/>
              <a:t> actual, </a:t>
            </a:r>
            <a:r>
              <a:rPr lang="en-GB" dirty="0" err="1" smtClean="0"/>
              <a:t>histórica</a:t>
            </a:r>
            <a:r>
              <a:rPr lang="en-GB" dirty="0" smtClean="0"/>
              <a:t> y </a:t>
            </a:r>
            <a:r>
              <a:rPr lang="en-GB" dirty="0" err="1" smtClean="0"/>
              <a:t>futura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Monitoreo</a:t>
            </a:r>
            <a:r>
              <a:rPr lang="en-GB" dirty="0" smtClean="0"/>
              <a:t> de </a:t>
            </a:r>
            <a:r>
              <a:rPr lang="en-GB" dirty="0" err="1" smtClean="0"/>
              <a:t>estado</a:t>
            </a:r>
            <a:r>
              <a:rPr lang="en-GB" dirty="0" smtClean="0"/>
              <a:t> y </a:t>
            </a:r>
            <a:r>
              <a:rPr lang="en-GB" dirty="0" err="1" smtClean="0"/>
              <a:t>estadísticas</a:t>
            </a:r>
            <a:r>
              <a:rPr lang="en-GB" dirty="0" smtClean="0"/>
              <a:t> de </a:t>
            </a:r>
            <a:r>
              <a:rPr lang="en-GB" dirty="0" err="1" smtClean="0"/>
              <a:t>operación</a:t>
            </a:r>
            <a:endParaRPr lang="en-GB" dirty="0" smtClean="0"/>
          </a:p>
          <a:p>
            <a:pPr lvl="1"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dirty="0" err="1" smtClean="0"/>
              <a:t>Gestión</a:t>
            </a:r>
            <a:r>
              <a:rPr lang="en-GB" dirty="0" smtClean="0"/>
              <a:t> y </a:t>
            </a:r>
            <a:r>
              <a:rPr lang="en-GB" dirty="0" err="1" smtClean="0"/>
              <a:t>resolución</a:t>
            </a:r>
            <a:r>
              <a:rPr lang="en-GB" dirty="0" smtClean="0"/>
              <a:t> de </a:t>
            </a:r>
            <a:r>
              <a:rPr lang="en-GB" dirty="0" err="1" smtClean="0"/>
              <a:t>fallas</a:t>
            </a:r>
            <a:endParaRPr lang="en-GB" dirty="0" smtClean="0"/>
          </a:p>
          <a:p>
            <a:pPr lvl="1"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endParaRPr lang="en-GB" dirty="0" smtClean="0"/>
          </a:p>
        </p:txBody>
      </p:sp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smtClean="0"/>
              <a:t>¿</a:t>
            </a:r>
            <a:r>
              <a:rPr lang="en-GB" dirty="0" err="1" smtClean="0"/>
              <a:t>Qué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un NOC?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343775" y="0"/>
            <a:ext cx="1651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306513" y="6461125"/>
            <a:ext cx="1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895725" y="1611313"/>
            <a:ext cx="1795463" cy="81597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Monitoreo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buFontTx/>
              <a:buChar char="-"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Coleccion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de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datos</a:t>
            </a:r>
            <a:endParaRPr lang="en-GB" sz="1600" b="1" dirty="0" smtClean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buFontTx/>
              <a:buChar char="-"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Contablilidad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770688" y="3276600"/>
            <a:ext cx="2122487" cy="979488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Planear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capacidad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Disponibilidad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(SLAs</a:t>
            </a: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)</a:t>
            </a:r>
            <a:r>
              <a:rPr lang="ar-SA" sz="1600" b="1" dirty="0">
                <a:solidFill>
                  <a:srgbClr val="000000"/>
                </a:solidFill>
                <a:ea typeface="MS Gothic" charset="-128"/>
              </a:rPr>
              <a:t>‏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Tendencias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Detectar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problemas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760413" y="2884488"/>
            <a:ext cx="2122487" cy="65405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Control de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cambios</a:t>
            </a: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/>
            </a:r>
            <a:br>
              <a:rPr lang="en-GB" sz="1600" b="1" dirty="0">
                <a:solidFill>
                  <a:srgbClr val="000000"/>
                </a:solidFill>
                <a:ea typeface="MS Gothic" charset="-128"/>
              </a:rPr>
            </a:b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   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y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monitoreo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793750" y="4419600"/>
            <a:ext cx="2122488" cy="65405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Perfeccionamiento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962400" y="5954713"/>
            <a:ext cx="2133600" cy="4905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Arreglar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problemas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810125" y="4845050"/>
            <a:ext cx="1893888" cy="654050"/>
          </a:xfrm>
          <a:prstGeom prst="rect">
            <a:avLst/>
          </a:prstGeom>
          <a:solidFill>
            <a:srgbClr val="E6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Quejas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de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clientes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Pedidos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3581400" y="3276600"/>
            <a:ext cx="2362200" cy="979488"/>
          </a:xfrm>
          <a:prstGeom prst="ellipse">
            <a:avLst/>
          </a:prstGeom>
          <a:solidFill>
            <a:srgbClr val="23FF2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3449" rIns="81639" bIns="40820" anchor="ctr"/>
          <a:lstStyle/>
          <a:p>
            <a:pPr>
              <a:lnSpc>
                <a:spcPct val="93000"/>
              </a:lnSpc>
              <a:buFontTx/>
              <a:buChar char="-"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Herramientas</a:t>
            </a:r>
            <a:endParaRPr lang="en-GB" sz="1600" b="1" dirty="0" smtClean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     del NOC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  <a:p>
            <a:pPr>
              <a:lnSpc>
                <a:spcPct val="9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1600" b="1" dirty="0">
                <a:solidFill>
                  <a:srgbClr val="000000"/>
                </a:solidFill>
                <a:ea typeface="MS Gothic" charset="-128"/>
              </a:rPr>
              <a:t>- </a:t>
            </a:r>
            <a:r>
              <a:rPr lang="en-GB" sz="1600" b="1" dirty="0" err="1" smtClean="0">
                <a:solidFill>
                  <a:srgbClr val="000000"/>
                </a:solidFill>
                <a:ea typeface="MS Gothic" charset="-128"/>
              </a:rPr>
              <a:t>Sistema</a:t>
            </a:r>
            <a:r>
              <a:rPr lang="en-GB" sz="1600" b="1" dirty="0" smtClean="0">
                <a:solidFill>
                  <a:srgbClr val="000000"/>
                </a:solidFill>
                <a:ea typeface="MS Gothic" charset="-128"/>
              </a:rPr>
              <a:t> de tickets </a:t>
            </a:r>
            <a:endParaRPr lang="en-GB" sz="1600" b="1" dirty="0">
              <a:solidFill>
                <a:srgbClr val="000000"/>
              </a:solidFill>
              <a:ea typeface="MS Gothic" charset="-128"/>
            </a:endParaRP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5789613" y="2036763"/>
            <a:ext cx="1960562" cy="1587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7750175" y="2036763"/>
            <a:ext cx="0" cy="1143000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781925" y="4386263"/>
            <a:ext cx="1588" cy="1795462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 flipV="1">
            <a:off x="6172200" y="6137593"/>
            <a:ext cx="1611312" cy="45719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1738313" y="6183313"/>
            <a:ext cx="2125662" cy="1587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1739900" y="5203825"/>
            <a:ext cx="1588" cy="981075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1739900" y="3667125"/>
            <a:ext cx="1588" cy="655638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1739900" y="2035175"/>
            <a:ext cx="1588" cy="785813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1739900" y="2036763"/>
            <a:ext cx="2122488" cy="1587"/>
          </a:xfrm>
          <a:prstGeom prst="line">
            <a:avLst/>
          </a:prstGeom>
          <a:noFill/>
          <a:ln w="36720">
            <a:solidFill>
              <a:srgbClr val="000000"/>
            </a:solidFill>
            <a:bevel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5365750" y="4257675"/>
            <a:ext cx="1588" cy="488950"/>
          </a:xfrm>
          <a:prstGeom prst="line">
            <a:avLst/>
          </a:prstGeom>
          <a:noFill/>
          <a:ln w="36720">
            <a:solidFill>
              <a:srgbClr val="800000"/>
            </a:solidFill>
            <a:bevel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V="1">
            <a:off x="4679950" y="4321175"/>
            <a:ext cx="0" cy="1473200"/>
          </a:xfrm>
          <a:prstGeom prst="line">
            <a:avLst/>
          </a:prstGeom>
          <a:noFill/>
          <a:ln w="36720">
            <a:solidFill>
              <a:srgbClr val="800000"/>
            </a:solidFill>
            <a:bevel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3014663" y="4189413"/>
            <a:ext cx="979487" cy="492125"/>
          </a:xfrm>
          <a:prstGeom prst="line">
            <a:avLst/>
          </a:prstGeom>
          <a:noFill/>
          <a:ln w="36720">
            <a:solidFill>
              <a:srgbClr val="800000"/>
            </a:solidFill>
            <a:bevel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5856288" y="3767138"/>
            <a:ext cx="815975" cy="1587"/>
          </a:xfrm>
          <a:prstGeom prst="line">
            <a:avLst/>
          </a:prstGeom>
          <a:noFill/>
          <a:ln w="36720">
            <a:solidFill>
              <a:srgbClr val="800000"/>
            </a:solidFill>
            <a:bevel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4745038" y="2525713"/>
            <a:ext cx="1587" cy="654050"/>
          </a:xfrm>
          <a:prstGeom prst="line">
            <a:avLst/>
          </a:prstGeom>
          <a:noFill/>
          <a:ln w="36720">
            <a:solidFill>
              <a:srgbClr val="800000"/>
            </a:solidFill>
            <a:bevel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5789613" y="1871663"/>
            <a:ext cx="2611437" cy="1587"/>
          </a:xfrm>
          <a:prstGeom prst="line">
            <a:avLst/>
          </a:prstGeom>
          <a:noFill/>
          <a:ln w="36720">
            <a:solidFill>
              <a:srgbClr val="FF6309"/>
            </a:solidFill>
            <a:bevel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060825" y="2689225"/>
            <a:ext cx="815975" cy="319088"/>
          </a:xfrm>
          <a:prstGeom prst="rect">
            <a:avLst/>
          </a:prstGeom>
          <a:noFill/>
          <a:ln w="36720">
            <a:noFill/>
            <a:bevel/>
            <a:headEnd/>
            <a:tailEnd/>
          </a:ln>
        </p:spPr>
        <p:txBody>
          <a:bodyPr lIns="98293" tIns="66617" rIns="98293" bIns="57474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da-DK" sz="1500" b="1">
                <a:solidFill>
                  <a:srgbClr val="800000"/>
                </a:solidFill>
                <a:ea typeface="MS Gothic" charset="-128"/>
              </a:rPr>
              <a:t>Ticket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882900" y="4100513"/>
            <a:ext cx="817563" cy="319087"/>
          </a:xfrm>
          <a:prstGeom prst="rect">
            <a:avLst/>
          </a:prstGeom>
          <a:noFill/>
          <a:ln w="36720">
            <a:noFill/>
            <a:bevel/>
            <a:headEnd/>
            <a:tailEnd/>
          </a:ln>
        </p:spPr>
        <p:txBody>
          <a:bodyPr lIns="98293" tIns="66617" rIns="98293" bIns="57474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da-DK" sz="1500" b="1">
                <a:solidFill>
                  <a:srgbClr val="800000"/>
                </a:solidFill>
                <a:ea typeface="MS Gothic" charset="-128"/>
              </a:rPr>
              <a:t>Ticket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5856288" y="3373438"/>
            <a:ext cx="815975" cy="320675"/>
          </a:xfrm>
          <a:prstGeom prst="rect">
            <a:avLst/>
          </a:prstGeom>
          <a:noFill/>
          <a:ln w="36720">
            <a:noFill/>
            <a:bevel/>
            <a:headEnd/>
            <a:tailEnd/>
          </a:ln>
        </p:spPr>
        <p:txBody>
          <a:bodyPr lIns="98293" tIns="66617" rIns="98293" bIns="57474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da-DK" sz="1500" b="1">
                <a:solidFill>
                  <a:srgbClr val="800000"/>
                </a:solidFill>
                <a:ea typeface="MS Gothic" charset="-128"/>
              </a:rPr>
              <a:t>Ticket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5332413" y="4360863"/>
            <a:ext cx="817562" cy="319087"/>
          </a:xfrm>
          <a:prstGeom prst="rect">
            <a:avLst/>
          </a:prstGeom>
          <a:noFill/>
          <a:ln w="36720">
            <a:noFill/>
            <a:bevel/>
            <a:headEnd/>
            <a:tailEnd/>
          </a:ln>
        </p:spPr>
        <p:txBody>
          <a:bodyPr lIns="98293" tIns="66617" rIns="98293" bIns="57474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da-DK" sz="1500" b="1">
                <a:solidFill>
                  <a:srgbClr val="800000"/>
                </a:solidFill>
                <a:ea typeface="MS Gothic" charset="-128"/>
              </a:rPr>
              <a:t>Ticket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962400" y="4845050"/>
            <a:ext cx="815975" cy="319088"/>
          </a:xfrm>
          <a:prstGeom prst="rect">
            <a:avLst/>
          </a:prstGeom>
          <a:noFill/>
          <a:ln w="36720">
            <a:noFill/>
            <a:bevel/>
            <a:headEnd/>
            <a:tailEnd/>
          </a:ln>
        </p:spPr>
        <p:txBody>
          <a:bodyPr lIns="98293" tIns="66617" rIns="98293" bIns="57474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da-DK" sz="1500" b="1">
                <a:solidFill>
                  <a:srgbClr val="800000"/>
                </a:solidFill>
                <a:ea typeface="MS Gothic" charset="-128"/>
              </a:rPr>
              <a:t>Ticket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6443663" y="1577975"/>
            <a:ext cx="1308100" cy="320675"/>
          </a:xfrm>
          <a:prstGeom prst="rect">
            <a:avLst/>
          </a:prstGeom>
          <a:noFill/>
          <a:ln w="36720">
            <a:noFill/>
            <a:bevel/>
            <a:headEnd/>
            <a:tailEnd/>
          </a:ln>
        </p:spPr>
        <p:txBody>
          <a:bodyPr wrap="none" lIns="98293" tIns="66617" rIns="98293" bIns="57474"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da-DK" sz="1500" b="1" dirty="0" smtClean="0">
                <a:solidFill>
                  <a:srgbClr val="FF6309"/>
                </a:solidFill>
                <a:ea typeface="MS Gothic" charset="-128"/>
              </a:rPr>
              <a:t>Notificaciones</a:t>
            </a:r>
            <a:endParaRPr lang="da-DK" sz="1500" b="1" dirty="0">
              <a:solidFill>
                <a:srgbClr val="FF6309"/>
              </a:solidFill>
              <a:ea typeface="MS Gothic" charset="-128"/>
            </a:endParaRP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gradFill flip="none">
            <a:gsLst>
              <a:gs pos="0">
                <a:schemeClr val="accent1">
                  <a:tint val="50000"/>
                  <a:satMod val="300000"/>
                </a:schemeClr>
              </a:gs>
              <a:gs pos="23000">
                <a:schemeClr val="accent1">
                  <a:tint val="37000"/>
                  <a:satMod val="300000"/>
                </a:schemeClr>
              </a:gs>
              <a:gs pos="88000">
                <a:schemeClr val="accent1">
                  <a:tint val="15000"/>
                  <a:satMod val="350000"/>
                </a:schemeClr>
              </a:gs>
            </a:gsLst>
            <a:path path="circle"/>
            <a:tileRect r="-100000" b="-100000"/>
          </a:gradFill>
          <a:ln cap="flat" algn="ctr">
            <a:solidFill>
              <a:schemeClr val="accent1">
                <a:shade val="95000"/>
                <a:satMod val="10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US" dirty="0" err="1" smtClean="0">
                <a:latin typeface="Arial" charset="0"/>
                <a:ea typeface="ＭＳ Ｐゴシック" charset="-128"/>
                <a:cs typeface="Arial" charset="0"/>
              </a:rPr>
              <a:t>Generalizando</a:t>
            </a:r>
            <a:r>
              <a:rPr lang="en-US" dirty="0" smtClean="0">
                <a:latin typeface="Arial" charset="0"/>
                <a:ea typeface="ＭＳ Ｐゴシック" charset="-128"/>
                <a:cs typeface="Arial" charset="0"/>
              </a:rPr>
              <a:t>….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22375"/>
            <a:ext cx="8191500" cy="828081"/>
          </a:xfrm>
        </p:spPr>
        <p:txBody>
          <a:bodyPr lIns="90351" tIns="44276" rIns="90351" bIns="44276">
            <a:spAutoFit/>
          </a:bodyPr>
          <a:lstStyle/>
          <a:p>
            <a:pPr marL="0" indent="0">
              <a:spcBef>
                <a:spcPts val="600"/>
              </a:spcBef>
              <a:buNone/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2400" dirty="0" smtClean="0"/>
              <a:t>Conocer configuración de dispositivos de la red, y detectar cambios </a:t>
            </a:r>
          </a:p>
        </p:txBody>
      </p:sp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1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s-DO" dirty="0" smtClean="0"/>
              <a:t>Control de Configuración</a:t>
            </a:r>
          </a:p>
        </p:txBody>
      </p:sp>
      <p:pic>
        <p:nvPicPr>
          <p:cNvPr id="17412" name="Picture 4" descr="C:\Documents and Settings\carmas\Local Settings\Temporary Internet Files\Content.IE5\20C0MP5B\MCj032351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971801"/>
            <a:ext cx="2286000" cy="2447761"/>
          </a:xfrm>
          <a:prstGeom prst="rect">
            <a:avLst/>
          </a:prstGeom>
          <a:noFill/>
        </p:spPr>
      </p:pic>
      <p:pic>
        <p:nvPicPr>
          <p:cNvPr id="9" name="Picture 4" descr="C:\Documents and Settings\carmas\Local Settings\Temporary Internet Files\Content.IE5\20C0MP5B\MCj032351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1"/>
            <a:ext cx="2286000" cy="2447761"/>
          </a:xfrm>
          <a:prstGeom prst="rect">
            <a:avLst/>
          </a:prstGeom>
          <a:noFill/>
        </p:spPr>
      </p:pic>
      <p:sp>
        <p:nvSpPr>
          <p:cNvPr id="10" name="Oval Callout 9"/>
          <p:cNvSpPr/>
          <p:nvPr/>
        </p:nvSpPr>
        <p:spPr>
          <a:xfrm>
            <a:off x="3581400" y="2057401"/>
            <a:ext cx="2362200" cy="1371600"/>
          </a:xfrm>
          <a:prstGeom prst="wedgeEllipseCallout">
            <a:avLst>
              <a:gd name="adj1" fmla="val -54627"/>
              <a:gd name="adj2" fmla="val 3701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Como </a:t>
            </a:r>
            <a:r>
              <a:rPr lang="en-US" sz="1600" dirty="0" err="1" smtClean="0">
                <a:solidFill>
                  <a:schemeClr val="tx1"/>
                </a:solidFill>
              </a:rPr>
              <a:t>está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conectado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ese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enrutador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5943600" y="2514601"/>
            <a:ext cx="2667000" cy="2057400"/>
          </a:xfrm>
          <a:prstGeom prst="wedgeEllipseCallout">
            <a:avLst>
              <a:gd name="adj1" fmla="val -65407"/>
              <a:gd name="adj2" fmla="val 36171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 </a:t>
            </a:r>
            <a:r>
              <a:rPr lang="en-US" sz="1600" dirty="0" err="1" smtClean="0">
                <a:solidFill>
                  <a:schemeClr val="tx1"/>
                </a:solidFill>
              </a:rPr>
              <a:t>sé</a:t>
            </a:r>
            <a:r>
              <a:rPr lang="en-US" sz="1600" dirty="0" smtClean="0">
                <a:solidFill>
                  <a:schemeClr val="tx1"/>
                </a:solidFill>
              </a:rPr>
              <a:t>..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Hervey </a:t>
            </a:r>
            <a:r>
              <a:rPr lang="en-US" sz="1600" dirty="0" err="1" smtClean="0">
                <a:solidFill>
                  <a:schemeClr val="tx1"/>
                </a:solidFill>
              </a:rPr>
              <a:t>sabe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pero</a:t>
            </a:r>
            <a:r>
              <a:rPr lang="en-US" sz="1600" dirty="0" smtClean="0">
                <a:solidFill>
                  <a:schemeClr val="tx1"/>
                </a:solidFill>
              </a:rPr>
              <a:t> se </a:t>
            </a:r>
            <a:r>
              <a:rPr lang="en-US" sz="1600" dirty="0" err="1" smtClean="0">
                <a:solidFill>
                  <a:schemeClr val="tx1"/>
                </a:solidFill>
              </a:rPr>
              <a:t>fué</a:t>
            </a:r>
            <a:r>
              <a:rPr lang="en-US" sz="1600" dirty="0" smtClean="0">
                <a:solidFill>
                  <a:schemeClr val="tx1"/>
                </a:solidFill>
              </a:rPr>
              <a:t> de </a:t>
            </a:r>
            <a:r>
              <a:rPr lang="en-US" sz="1600" dirty="0" err="1" smtClean="0">
                <a:solidFill>
                  <a:schemeClr val="tx1"/>
                </a:solidFill>
              </a:rPr>
              <a:t>viaje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>
                <a:solidFill>
                  <a:schemeClr val="tx1"/>
                </a:solidFill>
              </a:rPr>
              <a:t>Santa Cruz</a:t>
            </a:r>
            <a:r>
              <a:rPr lang="en-US" sz="1600" dirty="0" smtClean="0">
                <a:solidFill>
                  <a:schemeClr val="tx1"/>
                </a:solidFill>
              </a:rPr>
              <a:t>…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Había</a:t>
            </a:r>
            <a:r>
              <a:rPr lang="en-US" sz="1600" dirty="0" smtClean="0">
                <a:solidFill>
                  <a:schemeClr val="tx1"/>
                </a:solidFill>
              </a:rPr>
              <a:t> un </a:t>
            </a:r>
            <a:r>
              <a:rPr lang="en-US" sz="1600" dirty="0" err="1" smtClean="0">
                <a:solidFill>
                  <a:schemeClr val="tx1"/>
                </a:solidFill>
              </a:rPr>
              <a:t>dibujo</a:t>
            </a:r>
            <a:r>
              <a:rPr lang="en-US" sz="1600" dirty="0" smtClean="0">
                <a:solidFill>
                  <a:schemeClr val="tx1"/>
                </a:solidFill>
              </a:rPr>
              <a:t> en el </a:t>
            </a:r>
            <a:r>
              <a:rPr lang="en-US" sz="1600" dirty="0" err="1" smtClean="0">
                <a:solidFill>
                  <a:schemeClr val="tx1"/>
                </a:solidFill>
              </a:rPr>
              <a:t>pizarrón</a:t>
            </a:r>
            <a:r>
              <a:rPr lang="en-US" sz="1600" dirty="0" smtClean="0">
                <a:solidFill>
                  <a:schemeClr val="tx1"/>
                </a:solidFill>
              </a:rPr>
              <a:t>…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4"/>
            <a:ext cx="8229600" cy="3080385"/>
          </a:xfrm>
        </p:spPr>
        <p:txBody>
          <a:bodyPr>
            <a:spAutoFit/>
          </a:bodyPr>
          <a:lstStyle/>
          <a:p>
            <a:pPr marL="0" indent="0"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dirty="0" smtClean="0"/>
              <a:t> Inventario, y estado actual</a:t>
            </a:r>
          </a:p>
          <a:p>
            <a:pPr lvl="1">
              <a:lnSpc>
                <a:spcPct val="97000"/>
              </a:lnSpc>
              <a:spcBef>
                <a:spcPts val="5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endParaRPr lang="es-DO" sz="2000" b="1" dirty="0" smtClean="0">
              <a:latin typeface="Verdana" pitchFamily="32" charset="0"/>
            </a:endParaRPr>
          </a:p>
          <a:p>
            <a:pPr lvl="2">
              <a:lnSpc>
                <a:spcPct val="97000"/>
              </a:lnSpc>
              <a:spcBef>
                <a:spcPts val="4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1800" b="1" dirty="0" smtClean="0">
                <a:latin typeface="Verdana" pitchFamily="32" charset="0"/>
              </a:rPr>
              <a:t>Qué está instalado?</a:t>
            </a:r>
          </a:p>
          <a:p>
            <a:pPr lvl="2">
              <a:lnSpc>
                <a:spcPct val="97000"/>
              </a:lnSpc>
              <a:spcBef>
                <a:spcPts val="4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1800" b="1" dirty="0" smtClean="0">
                <a:latin typeface="Verdana" pitchFamily="32" charset="0"/>
              </a:rPr>
              <a:t>Dónde está instalado?</a:t>
            </a:r>
          </a:p>
          <a:p>
            <a:pPr lvl="2">
              <a:lnSpc>
                <a:spcPct val="97000"/>
              </a:lnSpc>
              <a:spcBef>
                <a:spcPts val="4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1800" b="1" dirty="0" smtClean="0">
                <a:latin typeface="Verdana" pitchFamily="32" charset="0"/>
              </a:rPr>
              <a:t>Cómo está conectado?</a:t>
            </a:r>
          </a:p>
          <a:p>
            <a:pPr lvl="2">
              <a:lnSpc>
                <a:spcPct val="97000"/>
              </a:lnSpc>
              <a:spcBef>
                <a:spcPts val="4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1800" b="1" dirty="0" smtClean="0">
                <a:latin typeface="Verdana" pitchFamily="32" charset="0"/>
              </a:rPr>
              <a:t>Quiénes son responsables por el  dispositivo?</a:t>
            </a:r>
          </a:p>
          <a:p>
            <a:pPr lvl="2">
              <a:lnSpc>
                <a:spcPct val="97000"/>
              </a:lnSpc>
              <a:spcBef>
                <a:spcPts val="4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1800" b="1" dirty="0" smtClean="0">
                <a:latin typeface="Verdana" pitchFamily="32" charset="0"/>
              </a:rPr>
              <a:t>Cómo contactarlos?</a:t>
            </a:r>
          </a:p>
          <a:p>
            <a:pPr lvl="2">
              <a:lnSpc>
                <a:spcPct val="97000"/>
              </a:lnSpc>
              <a:spcBef>
                <a:spcPts val="400"/>
              </a:spcBef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r>
              <a:rPr lang="es-DO" sz="1800" b="1" dirty="0" smtClean="0">
                <a:latin typeface="Verdana" pitchFamily="32" charset="0"/>
              </a:rPr>
              <a:t>Cual es el estado actual de cada elemento?</a:t>
            </a:r>
          </a:p>
          <a:p>
            <a:pPr marL="0" indent="0">
              <a:lnSpc>
                <a:spcPct val="97000"/>
              </a:lnSpc>
              <a:buNone/>
              <a:tabLst>
                <a:tab pos="569854" algn="l"/>
                <a:tab pos="1484159" algn="l"/>
                <a:tab pos="2398464" algn="l"/>
                <a:tab pos="3312769" algn="l"/>
                <a:tab pos="4227075" algn="l"/>
                <a:tab pos="5141380" algn="l"/>
                <a:tab pos="6055685" algn="l"/>
                <a:tab pos="6969990" algn="l"/>
                <a:tab pos="7884295" algn="l"/>
                <a:tab pos="8798601" algn="l"/>
                <a:tab pos="9712906" algn="l"/>
              </a:tabLst>
            </a:pPr>
            <a:endParaRPr lang="es-DO" sz="1600" b="1" dirty="0" smtClean="0">
              <a:latin typeface="Verdana" pitchFamily="32" charset="0"/>
            </a:endParaRPr>
          </a:p>
        </p:txBody>
      </p:sp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720553"/>
          </a:xfrm>
        </p:spPr>
        <p:txBody>
          <a:bodyPr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smtClean="0"/>
              <a:t>Control de </a:t>
            </a:r>
            <a:r>
              <a:rPr lang="en-GB" dirty="0" err="1" smtClean="0"/>
              <a:t>Configuración</a:t>
            </a:r>
            <a:r>
              <a:rPr lang="en-GB" dirty="0" smtClean="0"/>
              <a:t> II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527050" y="1447801"/>
            <a:ext cx="8191500" cy="3253360"/>
          </a:xfrm>
        </p:spPr>
        <p:txBody>
          <a:bodyPr lIns="90351" tIns="44276" rIns="90351" bIns="44276">
            <a:spAutoFit/>
          </a:bodyPr>
          <a:lstStyle/>
          <a:p>
            <a:pPr>
              <a:spcBef>
                <a:spcPts val="700"/>
              </a:spcBef>
              <a:buNone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800" b="1" dirty="0" err="1" smtClean="0">
                <a:latin typeface="Arial" charset="0"/>
              </a:rPr>
              <a:t>Objetivo</a:t>
            </a:r>
            <a:r>
              <a:rPr lang="en-GB" sz="2800" b="1" dirty="0" smtClean="0">
                <a:latin typeface="Arial" charset="0"/>
              </a:rPr>
              <a:t>: </a:t>
            </a:r>
            <a:r>
              <a:rPr lang="en-GB" sz="2000" b="1" dirty="0" err="1" smtClean="0">
                <a:latin typeface="Arial" charset="0"/>
              </a:rPr>
              <a:t>Garantizar</a:t>
            </a:r>
            <a:r>
              <a:rPr lang="en-GB" sz="2000" b="1" dirty="0" smtClean="0">
                <a:latin typeface="Arial" charset="0"/>
              </a:rPr>
              <a:t> un </a:t>
            </a:r>
            <a:r>
              <a:rPr lang="en-GB" sz="2000" b="1" dirty="0" err="1" smtClean="0">
                <a:latin typeface="Arial" charset="0"/>
              </a:rPr>
              <a:t>nivel</a:t>
            </a:r>
            <a:r>
              <a:rPr lang="en-GB" sz="2000" b="1" dirty="0" smtClean="0">
                <a:latin typeface="Arial" charset="0"/>
              </a:rPr>
              <a:t> de </a:t>
            </a:r>
            <a:r>
              <a:rPr lang="en-GB" sz="2000" b="1" dirty="0" err="1" smtClean="0">
                <a:latin typeface="Arial" charset="0"/>
              </a:rPr>
              <a:t>rendimiento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consistente</a:t>
            </a:r>
            <a:endParaRPr lang="en-GB" sz="2000" b="1" dirty="0" smtClean="0">
              <a:latin typeface="Arial" charset="0"/>
            </a:endParaRPr>
          </a:p>
          <a:p>
            <a:pPr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Colección</a:t>
            </a:r>
            <a:r>
              <a:rPr lang="en-GB" sz="2000" dirty="0" smtClean="0"/>
              <a:t> de </a:t>
            </a:r>
            <a:r>
              <a:rPr lang="en-GB" sz="2000" dirty="0" err="1" smtClean="0"/>
              <a:t>datos</a:t>
            </a:r>
            <a:endParaRPr lang="en-GB" sz="2000" dirty="0" smtClean="0"/>
          </a:p>
          <a:p>
            <a:pPr lvl="2">
              <a:lnSpc>
                <a:spcPct val="9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Estadísticas</a:t>
            </a:r>
            <a:r>
              <a:rPr lang="en-GB" sz="1600" dirty="0" smtClean="0"/>
              <a:t> de interfaces, y </a:t>
            </a:r>
            <a:r>
              <a:rPr lang="en-GB" sz="1600" dirty="0" err="1" smtClean="0"/>
              <a:t>tráfico</a:t>
            </a:r>
            <a:endParaRPr lang="en-GB" sz="1600" dirty="0" smtClean="0"/>
          </a:p>
          <a:p>
            <a:pPr lvl="2">
              <a:lnSpc>
                <a:spcPct val="9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Tasas</a:t>
            </a:r>
            <a:r>
              <a:rPr lang="en-GB" sz="1600" dirty="0" smtClean="0"/>
              <a:t> de error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Utilización</a:t>
            </a:r>
            <a:r>
              <a:rPr lang="en-GB" sz="1600" dirty="0" smtClean="0"/>
              <a:t> del canal y/o </a:t>
            </a:r>
            <a:r>
              <a:rPr lang="en-GB" sz="1600" dirty="0" err="1" smtClean="0"/>
              <a:t>dispositivo</a:t>
            </a:r>
            <a:endParaRPr lang="en-GB" sz="1600" dirty="0" smtClean="0"/>
          </a:p>
          <a:p>
            <a:pPr lvl="2">
              <a:lnSpc>
                <a:spcPct val="90000"/>
              </a:lnSpc>
              <a:spcBef>
                <a:spcPts val="5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Disponibilidad</a:t>
            </a:r>
            <a:r>
              <a:rPr lang="en-GB" sz="1600" dirty="0" smtClean="0"/>
              <a:t> </a:t>
            </a:r>
          </a:p>
          <a:p>
            <a:pPr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2000" dirty="0" err="1" smtClean="0"/>
              <a:t>Análisis</a:t>
            </a:r>
            <a:r>
              <a:rPr lang="en-GB" sz="2000" dirty="0" smtClean="0"/>
              <a:t> de </a:t>
            </a:r>
            <a:r>
              <a:rPr lang="en-GB" sz="2000" dirty="0" err="1" smtClean="0"/>
              <a:t>datos</a:t>
            </a:r>
            <a:r>
              <a:rPr lang="en-GB" sz="2000" dirty="0" smtClean="0"/>
              <a:t>:</a:t>
            </a:r>
          </a:p>
          <a:p>
            <a:pPr lvl="1"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niveles</a:t>
            </a:r>
            <a:r>
              <a:rPr lang="en-GB" sz="1600" dirty="0" smtClean="0"/>
              <a:t> </a:t>
            </a:r>
            <a:r>
              <a:rPr lang="en-GB" sz="1600" dirty="0" err="1" smtClean="0"/>
              <a:t>límite</a:t>
            </a:r>
            <a:r>
              <a:rPr lang="en-GB" sz="1600" dirty="0" smtClean="0"/>
              <a:t> de </a:t>
            </a:r>
            <a:r>
              <a:rPr lang="en-GB" sz="1600" dirty="0" err="1" smtClean="0"/>
              <a:t>rendimiento</a:t>
            </a:r>
            <a:endParaRPr lang="en-GB" sz="1600" dirty="0" smtClean="0"/>
          </a:p>
          <a:p>
            <a:pPr lvl="1">
              <a:spcBef>
                <a:spcPts val="700"/>
              </a:spcBef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GB" sz="1600" dirty="0" err="1" smtClean="0"/>
              <a:t>Planificación</a:t>
            </a:r>
            <a:r>
              <a:rPr lang="en-GB" sz="1600" dirty="0" smtClean="0"/>
              <a:t> de </a:t>
            </a:r>
            <a:r>
              <a:rPr lang="en-GB" sz="1600" dirty="0" err="1" smtClean="0"/>
              <a:t>capacidad</a:t>
            </a:r>
            <a:r>
              <a:rPr lang="en-GB" sz="1600" dirty="0" smtClean="0"/>
              <a:t> </a:t>
            </a:r>
            <a:r>
              <a:rPr lang="en-GB" sz="1600" dirty="0" err="1" smtClean="0"/>
              <a:t>futura</a:t>
            </a:r>
            <a:endParaRPr lang="en-GB" sz="1600" dirty="0" smtClean="0"/>
          </a:p>
        </p:txBody>
      </p:sp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717645"/>
          </a:xfrm>
        </p:spPr>
        <p:txBody>
          <a:bodyPr lIns="90351" tIns="44276" rIns="90351" bIns="44276" anchor="b">
            <a:spAutoFit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GB" dirty="0" err="1" smtClean="0"/>
              <a:t>Gestión</a:t>
            </a:r>
            <a:r>
              <a:rPr lang="en-GB" dirty="0" smtClean="0"/>
              <a:t> del </a:t>
            </a:r>
            <a:r>
              <a:rPr lang="en-GB" dirty="0" err="1" smtClean="0"/>
              <a:t>Rendimiento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8201</TotalTime>
  <Words>1176</Words>
  <PresentationFormat>On-screen Show (4:3)</PresentationFormat>
  <Paragraphs>254</Paragraphs>
  <Slides>24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Introducción a la Gestión de Redes</vt:lpstr>
      <vt:lpstr>Por que’ gerencia de redes?</vt:lpstr>
      <vt:lpstr>¿Qué es la Gestión de Redes?</vt:lpstr>
      <vt:lpstr>Areas de Gestión de Redes</vt:lpstr>
      <vt:lpstr>¿Qué es un NOC? </vt:lpstr>
      <vt:lpstr>Generalizando….</vt:lpstr>
      <vt:lpstr>Control de Configuración</vt:lpstr>
      <vt:lpstr>Control de Configuración II</vt:lpstr>
      <vt:lpstr>Gestión del Rendimiento</vt:lpstr>
      <vt:lpstr>Ejemplo: MRTG</vt:lpstr>
      <vt:lpstr>Ejemplo: Cacti</vt:lpstr>
      <vt:lpstr>Ejemplo: Flowscan</vt:lpstr>
      <vt:lpstr>Gestión de fallas</vt:lpstr>
      <vt:lpstr>Requisitos para tener un buen sistema de gestión de fallas</vt:lpstr>
      <vt:lpstr>Detección y Gestión de Fallas</vt:lpstr>
      <vt:lpstr>Gestión de Fallas: Sistema de Control de Incidencias</vt:lpstr>
      <vt:lpstr>Gestión de fallas: guía de acción </vt:lpstr>
      <vt:lpstr>Gestión de contabilidad</vt:lpstr>
      <vt:lpstr>Gestión de Seguridad</vt:lpstr>
      <vt:lpstr>Gestión  de Seguridad</vt:lpstr>
      <vt:lpstr>Gestión de Seguridad: Herramientas</vt:lpstr>
      <vt:lpstr>Gestión de Seguridad</vt:lpstr>
      <vt:lpstr>¿Cuales herramientas usar?</vt:lpstr>
      <vt:lpstr>¿Preguntas?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Gestión de Redes</dc:title>
  <dc:creator>Jose Dominguez</dc:creator>
  <cp:lastModifiedBy>carmas</cp:lastModifiedBy>
  <cp:revision>83</cp:revision>
  <dcterms:modified xsi:type="dcterms:W3CDTF">2010-10-11T04:33:51Z</dcterms:modified>
</cp:coreProperties>
</file>