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4572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9144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3716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18288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3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71563" y="728663"/>
            <a:ext cx="5168900" cy="359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D55B1BD-2C94-4D30-A082-8A5BC0A0FA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1055A4-A81C-4684-9F61-76DBC4DDC99A}" type="slidenum">
              <a:rPr lang="en-US"/>
              <a:pPr/>
              <a:t>1</a:t>
            </a:fld>
            <a:endParaRPr lang="en-US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7EC94A-8E8D-4BD0-A886-E6453C409E29}" type="slidenum">
              <a:rPr lang="en-US"/>
              <a:pPr/>
              <a:t>10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A9DBAB-46F0-4F72-8D78-A2945B90EBE4}" type="slidenum">
              <a:rPr lang="en-US"/>
              <a:pPr/>
              <a:t>11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36284A-F255-4DAB-9836-49922E49693A}" type="slidenum">
              <a:rPr lang="en-US"/>
              <a:pPr/>
              <a:t>12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73F64-181E-42B9-A7DE-6FE8E5CA1090}" type="slidenum">
              <a:rPr lang="en-US"/>
              <a:pPr/>
              <a:t>13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C1520C-253B-48A0-BD0A-17288AD8325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4204BB-D28B-459E-A084-1A7B53ACA304}" type="slidenum">
              <a:rPr lang="en-US"/>
              <a:pPr/>
              <a:t>15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EC572F-D10A-4329-8170-3546A8D4AE7E}" type="slidenum">
              <a:rPr lang="en-US"/>
              <a:pPr/>
              <a:t>16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17A6C5-FC08-4160-B9E6-E64B886E906F}" type="slidenum">
              <a:rPr lang="en-US"/>
              <a:pPr/>
              <a:t>17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71C698-5C54-4514-BD2D-21A2A79C9BB6}" type="slidenum">
              <a:rPr lang="en-US"/>
              <a:pPr/>
              <a:t>18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D54FE7-0DE2-4090-82FA-AED8E47EDEC5}" type="slidenum">
              <a:rPr lang="en-US"/>
              <a:pPr/>
              <a:t>19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79ADD0-53FB-476A-8EFF-A066E2BA338E}" type="slidenum">
              <a:rPr lang="en-US"/>
              <a:pPr/>
              <a:t>2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4D8393-C889-493E-8B72-1027D5CF34B7}" type="slidenum">
              <a:rPr lang="en-US"/>
              <a:pPr/>
              <a:t>20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EFCB08-C174-4E36-9CB2-531E4677683D}" type="slidenum">
              <a:rPr lang="en-US"/>
              <a:pPr/>
              <a:t>21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9FB2FB-6FF9-4B9F-80B8-BDC7095D1A41}" type="slidenum">
              <a:rPr lang="en-US"/>
              <a:pPr/>
              <a:t>22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A49DAC-B68D-4161-ACB0-A504CF573907}" type="slidenum">
              <a:rPr lang="en-US"/>
              <a:pPr/>
              <a:t>23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6DEE03-D677-4CF7-9B45-F623B8EC74CB}" type="slidenum">
              <a:rPr lang="en-US"/>
              <a:pPr/>
              <a:t>24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2AF124-D773-4521-8553-376B647CB8F6}" type="slidenum">
              <a:rPr lang="en-US"/>
              <a:pPr/>
              <a:t>25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FCD4ED-0001-4D28-986C-D226EA0E90CA}" type="slidenum">
              <a:rPr lang="en-US"/>
              <a:pPr/>
              <a:t>3</a:t>
            </a:fld>
            <a:endParaRPr lang="en-US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D16A7D-946C-4A7D-BDCE-7DA1BFDBF861}" type="slidenum">
              <a:rPr lang="en-US"/>
              <a:pPr/>
              <a:t>4</a:t>
            </a:fld>
            <a:endParaRPr lang="en-US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BCB3CE-161C-4288-AC1F-7535A3C13F91}" type="slidenum">
              <a:rPr lang="en-US"/>
              <a:pPr/>
              <a:t>5</a:t>
            </a:fld>
            <a:endParaRPr lang="en-US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339E39-C43E-4318-A5CB-DA9FE7D9DEA6}" type="slidenum">
              <a:rPr lang="en-US"/>
              <a:pPr/>
              <a:t>6</a:t>
            </a:fld>
            <a:endParaRPr lang="en-US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0A5374-E9D3-4DD9-B197-6EAB98E1C47A}" type="slidenum">
              <a:rPr lang="en-US"/>
              <a:pPr/>
              <a:t>7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3824FA-6E0D-4640-B199-02705D957144}" type="slidenum">
              <a:rPr lang="en-US"/>
              <a:pPr/>
              <a:t>8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0D5955-E3D8-4BEF-B98B-B74571C11CA5}" type="slidenum">
              <a:rPr lang="en-US"/>
              <a:pPr/>
              <a:t>9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1A8A1-2EC5-42C7-B4BB-116D54B3BB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6B4FF3-C946-4B1D-AD27-1816DD0C0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B54CA-4CB0-48A6-9614-F8F91332D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-125413"/>
            <a:ext cx="8226425" cy="1392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560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fld id="{48216146-3ECE-4654-98D6-E40D1B327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-125413"/>
            <a:ext cx="8226425" cy="1392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560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fld id="{33DA6121-160D-4343-A6C7-50A98FFAD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0D10A-C3AF-4F25-98C3-BBBC3963B7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5AAD9-6D4C-40EA-90A3-63FBDFDC3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1EFA2C-657C-4192-82AF-81F1109DE2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D0082-35EE-4A2E-81F2-A77EBD9FD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B41D-69D8-446E-9D2F-1A3ECD30A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AA9D8-F3D3-4815-B37E-B08593F1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4905BB-3E09-4929-B3B8-E2787822D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BEC14-65DB-449E-B9B4-FB3601BD6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F2AC00-590C-4F9D-A70D-3755221D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-times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eillynet.com/pub/au/680" TargetMode="External"/><Relationship Id="rId4" Type="http://schemas.openxmlformats.org/officeDocument/2006/relationships/hyperlink" Target="http://www.oreillynet.com/pub/au/67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4025"/>
            <a:ext cx="8229600" cy="20923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/>
              <a:t>SNMP: </a:t>
            </a:r>
            <a:r>
              <a:rPr lang="en-GB" sz="3600" dirty="0" err="1"/>
              <a:t>Conceptos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33800" y="2133600"/>
            <a:ext cx="5105400" cy="4343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Preparado con materiales de: 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Carlos Vicente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Servicios de Red/Universidad de Oregon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Presentación: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Carlos Armas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Roundtrip Networks 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Hervey Allen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NSRC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Algunos</a:t>
            </a:r>
            <a:r>
              <a:rPr lang="en-GB" dirty="0"/>
              <a:t> </a:t>
            </a:r>
            <a:r>
              <a:rPr lang="en-GB" dirty="0" err="1"/>
              <a:t>tipos</a:t>
            </a:r>
            <a:r>
              <a:rPr lang="en-GB" dirty="0"/>
              <a:t> de </a:t>
            </a:r>
            <a:r>
              <a:rPr lang="en-GB" dirty="0" err="1"/>
              <a:t>datos</a:t>
            </a:r>
            <a:r>
              <a:rPr lang="en-GB" dirty="0"/>
              <a:t> </a:t>
            </a:r>
            <a:r>
              <a:rPr lang="en-GB" dirty="0" err="1"/>
              <a:t>relevantes</a:t>
            </a:r>
            <a:r>
              <a:rPr lang="en-GB" dirty="0"/>
              <a:t>: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Integer:  </a:t>
            </a:r>
            <a:r>
              <a:rPr lang="en-GB" sz="2200" dirty="0" err="1"/>
              <a:t>Entero</a:t>
            </a:r>
            <a:r>
              <a:rPr lang="en-GB" sz="2200" dirty="0"/>
              <a:t> de 32 bits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Octet String:  </a:t>
            </a:r>
            <a:r>
              <a:rPr lang="en-GB" sz="2200" dirty="0" err="1"/>
              <a:t>Cadena</a:t>
            </a:r>
            <a:r>
              <a:rPr lang="en-GB" sz="2200" dirty="0"/>
              <a:t> de bytes (2^16)‏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Counter32:  </a:t>
            </a:r>
            <a:r>
              <a:rPr lang="en-GB" sz="2200" dirty="0" err="1"/>
              <a:t>Entero</a:t>
            </a:r>
            <a:r>
              <a:rPr lang="en-GB" sz="2200" dirty="0"/>
              <a:t> de 32 bits </a:t>
            </a:r>
            <a:r>
              <a:rPr lang="en-GB" sz="2200" dirty="0" err="1"/>
              <a:t>que</a:t>
            </a:r>
            <a:r>
              <a:rPr lang="en-GB" sz="2200" dirty="0"/>
              <a:t> se </a:t>
            </a:r>
            <a:r>
              <a:rPr lang="en-GB" sz="2200" dirty="0" err="1"/>
              <a:t>incrementa</a:t>
            </a:r>
            <a:endParaRPr lang="en-GB" sz="22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Counter64:  </a:t>
            </a:r>
            <a:r>
              <a:rPr lang="en-GB" sz="2200" dirty="0" err="1"/>
              <a:t>Entero</a:t>
            </a:r>
            <a:r>
              <a:rPr lang="en-GB" sz="2200" dirty="0"/>
              <a:t> de 64 bits </a:t>
            </a:r>
            <a:r>
              <a:rPr lang="en-GB" sz="2200" dirty="0" err="1"/>
              <a:t>que</a:t>
            </a:r>
            <a:r>
              <a:rPr lang="en-GB" sz="2200" dirty="0"/>
              <a:t> se </a:t>
            </a:r>
            <a:r>
              <a:rPr lang="en-GB" sz="2200" dirty="0" err="1"/>
              <a:t>incrementa</a:t>
            </a:r>
            <a:endParaRPr lang="en-GB" sz="22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Gauge32:  </a:t>
            </a:r>
            <a:r>
              <a:rPr lang="en-GB" sz="2200" dirty="0" err="1"/>
              <a:t>Entero</a:t>
            </a:r>
            <a:r>
              <a:rPr lang="en-GB" sz="2200" dirty="0"/>
              <a:t> de 32 bits </a:t>
            </a:r>
            <a:r>
              <a:rPr lang="en-GB" sz="2200" dirty="0" err="1"/>
              <a:t>que</a:t>
            </a:r>
            <a:r>
              <a:rPr lang="en-GB" sz="2200" dirty="0"/>
              <a:t> no se </a:t>
            </a:r>
            <a:r>
              <a:rPr lang="en-GB" sz="2200" dirty="0" err="1"/>
              <a:t>incrementa</a:t>
            </a:r>
            <a:endParaRPr lang="en-GB" sz="22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TimeTicks</a:t>
            </a:r>
            <a:r>
              <a:rPr lang="en-GB" sz="2200" dirty="0"/>
              <a:t>: </a:t>
            </a:r>
            <a:r>
              <a:rPr lang="en-GB" sz="2200" dirty="0" err="1"/>
              <a:t>Tiempo</a:t>
            </a:r>
            <a:r>
              <a:rPr lang="en-GB" sz="2200" dirty="0"/>
              <a:t> </a:t>
            </a:r>
            <a:r>
              <a:rPr lang="en-GB" sz="2200" dirty="0" err="1"/>
              <a:t>medido</a:t>
            </a:r>
            <a:r>
              <a:rPr lang="en-GB" sz="2200" dirty="0"/>
              <a:t> en </a:t>
            </a:r>
            <a:r>
              <a:rPr lang="en-GB" sz="2200" dirty="0" err="1"/>
              <a:t>centésimas</a:t>
            </a:r>
            <a:r>
              <a:rPr lang="en-GB" sz="2200" dirty="0"/>
              <a:t> de </a:t>
            </a:r>
            <a:r>
              <a:rPr lang="en-GB" sz="2200" dirty="0" err="1"/>
              <a:t>segundo</a:t>
            </a:r>
            <a:r>
              <a:rPr lang="en-GB" sz="2200" dirty="0"/>
              <a:t> </a:t>
            </a:r>
            <a:r>
              <a:rPr lang="en-GB" sz="2200" dirty="0" err="1"/>
              <a:t>desde</a:t>
            </a:r>
            <a:r>
              <a:rPr lang="en-GB" sz="2200" dirty="0"/>
              <a:t> </a:t>
            </a:r>
            <a:r>
              <a:rPr lang="en-GB" sz="2200" dirty="0" err="1"/>
              <a:t>algún</a:t>
            </a:r>
            <a:r>
              <a:rPr lang="en-GB" sz="2200" dirty="0"/>
              <a:t> </a:t>
            </a:r>
            <a:r>
              <a:rPr lang="en-GB" sz="2200" dirty="0" err="1"/>
              <a:t>momento</a:t>
            </a:r>
            <a:r>
              <a:rPr lang="en-GB" sz="2200" dirty="0"/>
              <a:t> </a:t>
            </a:r>
            <a:r>
              <a:rPr lang="en-GB" sz="2200" dirty="0" err="1"/>
              <a:t>determinado</a:t>
            </a:r>
            <a:endParaRPr lang="en-GB" sz="2200" dirty="0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533400" y="304800"/>
            <a:ext cx="8229600" cy="1146175"/>
          </a:xfrm>
          <a:prstGeom prst="rect">
            <a:avLst/>
          </a:prstGeom>
          <a:ln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SMI: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Estructura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Información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Gestión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(Structure of Management Information)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7772400" cy="4081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ipForwarding OBJECT-TYPE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SYNTAX      INTEGER {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        forwarding(1),    -- acting as a router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        notForwarding(2)  -- NOT acting as a router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    }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MAX-ACCESS  read-write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STATUS      current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DESCRIPTION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"The indication of whether this entity is acting as an IP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router in respect to the forwarding of datagrams received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by, but not addressed to, this entity.  IP routers forward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datagrams.  IP hosts do not (except those source-routed via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        the host)."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::= { ip 1 }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/>
              <a:t>SMI: </a:t>
            </a:r>
            <a:r>
              <a:rPr lang="en-GB" sz="2800" dirty="0" err="1" smtClean="0"/>
              <a:t>Estructura</a:t>
            </a:r>
            <a:r>
              <a:rPr lang="en-GB" sz="2800" dirty="0" smtClean="0"/>
              <a:t> de </a:t>
            </a:r>
            <a:r>
              <a:rPr lang="en-GB" sz="2800" dirty="0" err="1" smtClean="0"/>
              <a:t>Información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Gestión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000" dirty="0" smtClean="0"/>
              <a:t>(Structure </a:t>
            </a:r>
            <a:r>
              <a:rPr lang="en-GB" sz="2000" dirty="0"/>
              <a:t>of Management </a:t>
            </a:r>
            <a:r>
              <a:rPr lang="en-GB" sz="2000" dirty="0" smtClean="0"/>
              <a:t>Information)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431925"/>
            <a:ext cx="8229600" cy="451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ipMIB MODULE-IDENTITY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LAST-UPDATED "9411010000Z"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ORGANIZATION "IETF SNMPv2 Working Group"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CONTACT-INFO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"        Keith McCloghrie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500" b="1">
              <a:solidFill>
                <a:srgbClr val="000000"/>
              </a:solidFill>
            </a:endParaRP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Postal: Cisco Systems, Inc.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        170 West Tasman Drive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        San Jose, CA  95134-1706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        US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500" b="1">
              <a:solidFill>
                <a:srgbClr val="000000"/>
              </a:solidFill>
            </a:endParaRP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Phone:  +1 408 526 5260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 Email:  kzm@cisco.com"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DESCRIPTION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"The MIB module for managing IP and ICMP implementations,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but excluding their management of IP routes."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REVISION      "9103310000Z"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DESCRIPTION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        "The initial revision of this MIB module was part of MIB-II."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500" b="1">
                <a:solidFill>
                  <a:srgbClr val="000000"/>
                </a:solidFill>
              </a:rPr>
              <a:t>    ::= { mib-2 48}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/>
              <a:t>SMI: </a:t>
            </a:r>
            <a:r>
              <a:rPr lang="en-GB" sz="2800" dirty="0" err="1" smtClean="0"/>
              <a:t>Estructura</a:t>
            </a:r>
            <a:r>
              <a:rPr lang="en-GB" sz="2800" dirty="0" smtClean="0"/>
              <a:t> de </a:t>
            </a:r>
            <a:r>
              <a:rPr lang="en-GB" sz="2800" dirty="0" err="1" smtClean="0"/>
              <a:t>Información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Gestión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000" dirty="0" smtClean="0"/>
              <a:t>(Structure </a:t>
            </a:r>
            <a:r>
              <a:rPr lang="en-GB" sz="2000" dirty="0"/>
              <a:t>of Management </a:t>
            </a:r>
            <a:r>
              <a:rPr lang="en-GB" sz="2000" dirty="0" smtClean="0"/>
              <a:t>Information)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>
            <a:normAutofit/>
          </a:bodyPr>
          <a:lstStyle/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 err="1" smtClean="0"/>
              <a:t>Agrupación</a:t>
            </a:r>
            <a:r>
              <a:rPr lang="en-GB" sz="2400" dirty="0" smtClean="0"/>
              <a:t> </a:t>
            </a:r>
            <a:r>
              <a:rPr lang="en-GB" sz="2400" dirty="0"/>
              <a:t>de </a:t>
            </a:r>
            <a:r>
              <a:rPr lang="en-GB" sz="2400" dirty="0" err="1"/>
              <a:t>objetos</a:t>
            </a:r>
            <a:r>
              <a:rPr lang="en-GB" sz="2400" dirty="0"/>
              <a:t> de </a:t>
            </a:r>
            <a:r>
              <a:rPr lang="en-GB" sz="2400" dirty="0" err="1"/>
              <a:t>gestión</a:t>
            </a:r>
            <a:r>
              <a:rPr lang="en-GB" sz="2400" dirty="0"/>
              <a:t> en </a:t>
            </a:r>
            <a:r>
              <a:rPr lang="en-GB" sz="2400" dirty="0" err="1"/>
              <a:t>módulos</a:t>
            </a:r>
            <a:endParaRPr lang="en-GB" sz="24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Hay </a:t>
            </a:r>
            <a:r>
              <a:rPr lang="en-GB" sz="2400" dirty="0" err="1"/>
              <a:t>cientos</a:t>
            </a:r>
            <a:r>
              <a:rPr lang="en-GB" sz="2400" dirty="0"/>
              <a:t> de </a:t>
            </a:r>
            <a:r>
              <a:rPr lang="en-GB" sz="2400" dirty="0" err="1"/>
              <a:t>módulos</a:t>
            </a:r>
            <a:r>
              <a:rPr lang="en-GB" sz="2400" dirty="0"/>
              <a:t> </a:t>
            </a:r>
            <a:r>
              <a:rPr lang="en-GB" sz="2400" dirty="0" err="1"/>
              <a:t>estándar</a:t>
            </a:r>
            <a:r>
              <a:rPr lang="en-GB" sz="2400" dirty="0"/>
              <a:t> </a:t>
            </a:r>
            <a:r>
              <a:rPr lang="en-GB" sz="2400" dirty="0" err="1"/>
              <a:t>definidos</a:t>
            </a:r>
            <a:r>
              <a:rPr lang="en-GB" sz="2400" dirty="0"/>
              <a:t> </a:t>
            </a:r>
            <a:r>
              <a:rPr lang="en-GB" sz="2400" dirty="0" err="1"/>
              <a:t>por</a:t>
            </a:r>
            <a:r>
              <a:rPr lang="en-GB" sz="2400" dirty="0"/>
              <a:t> la IETF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Hay </a:t>
            </a:r>
            <a:r>
              <a:rPr lang="en-GB" sz="2400" b="1" dirty="0"/>
              <a:t>miles</a:t>
            </a:r>
            <a:r>
              <a:rPr lang="en-GB" sz="2400" dirty="0"/>
              <a:t> de </a:t>
            </a:r>
            <a:r>
              <a:rPr lang="en-GB" sz="2400" dirty="0" err="1"/>
              <a:t>módulos</a:t>
            </a:r>
            <a:r>
              <a:rPr lang="en-GB" sz="2400" dirty="0"/>
              <a:t> </a:t>
            </a:r>
            <a:r>
              <a:rPr lang="en-GB" sz="2400" dirty="0" err="1"/>
              <a:t>privados</a:t>
            </a:r>
            <a:r>
              <a:rPr lang="en-GB" sz="2400" dirty="0"/>
              <a:t> </a:t>
            </a:r>
            <a:r>
              <a:rPr lang="en-GB" sz="2400" dirty="0" err="1"/>
              <a:t>definidos</a:t>
            </a:r>
            <a:r>
              <a:rPr lang="en-GB" sz="2400" dirty="0"/>
              <a:t> y </a:t>
            </a:r>
            <a:r>
              <a:rPr lang="en-GB" sz="2400" dirty="0" err="1"/>
              <a:t>registrados</a:t>
            </a:r>
            <a:r>
              <a:rPr lang="en-GB" sz="2400" dirty="0"/>
              <a:t> </a:t>
            </a:r>
            <a:r>
              <a:rPr lang="en-GB" sz="2400" dirty="0" err="1"/>
              <a:t>por</a:t>
            </a:r>
            <a:r>
              <a:rPr lang="en-GB" sz="2400" dirty="0"/>
              <a:t> </a:t>
            </a:r>
            <a:r>
              <a:rPr lang="en-GB" sz="2400" dirty="0" err="1"/>
              <a:t>fabricantes</a:t>
            </a:r>
            <a:r>
              <a:rPr lang="en-GB" sz="2400" dirty="0"/>
              <a:t> </a:t>
            </a:r>
            <a:r>
              <a:rPr lang="en-GB" sz="2400" dirty="0" err="1"/>
              <a:t>para</a:t>
            </a:r>
            <a:r>
              <a:rPr lang="en-GB" sz="2400" dirty="0"/>
              <a:t> la </a:t>
            </a:r>
            <a:r>
              <a:rPr lang="en-GB" sz="2400" dirty="0" err="1"/>
              <a:t>gestión</a:t>
            </a:r>
            <a:r>
              <a:rPr lang="en-GB" sz="2400" dirty="0"/>
              <a:t> de </a:t>
            </a:r>
            <a:r>
              <a:rPr lang="en-GB" sz="2400" dirty="0" err="1"/>
              <a:t>sus</a:t>
            </a:r>
            <a:r>
              <a:rPr lang="en-GB" sz="2400" dirty="0"/>
              <a:t> </a:t>
            </a:r>
            <a:r>
              <a:rPr lang="en-GB" sz="2400" dirty="0" err="1"/>
              <a:t>equipos</a:t>
            </a:r>
            <a:endParaRPr lang="en-GB" sz="24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 err="1"/>
              <a:t>Muchas</a:t>
            </a:r>
            <a:r>
              <a:rPr lang="en-GB" sz="2400" dirty="0"/>
              <a:t> </a:t>
            </a:r>
            <a:r>
              <a:rPr lang="en-GB" sz="2400" dirty="0" err="1"/>
              <a:t>veces</a:t>
            </a:r>
            <a:r>
              <a:rPr lang="en-GB" sz="2400" dirty="0"/>
              <a:t>, los </a:t>
            </a:r>
            <a:r>
              <a:rPr lang="en-GB" sz="2400" dirty="0" err="1" smtClean="0"/>
              <a:t>fabricantes</a:t>
            </a:r>
            <a:r>
              <a:rPr lang="en-GB" sz="2400" dirty="0" smtClean="0"/>
              <a:t> </a:t>
            </a:r>
            <a:r>
              <a:rPr lang="en-GB" sz="2400" dirty="0" err="1"/>
              <a:t>indizan</a:t>
            </a:r>
            <a:r>
              <a:rPr lang="en-GB" sz="2400" dirty="0"/>
              <a:t> </a:t>
            </a:r>
            <a:r>
              <a:rPr lang="en-GB" sz="2400" dirty="0" err="1"/>
              <a:t>información</a:t>
            </a:r>
            <a:r>
              <a:rPr lang="en-GB" sz="2400" dirty="0"/>
              <a:t> </a:t>
            </a:r>
            <a:r>
              <a:rPr lang="en-GB" sz="2400" dirty="0" err="1"/>
              <a:t>estándar</a:t>
            </a:r>
            <a:r>
              <a:rPr lang="en-GB" sz="2400" dirty="0"/>
              <a:t> </a:t>
            </a:r>
            <a:r>
              <a:rPr lang="en-GB" sz="2400" u="sng" dirty="0" err="1"/>
              <a:t>sólo</a:t>
            </a:r>
            <a:r>
              <a:rPr lang="en-GB" sz="2400" dirty="0"/>
              <a:t> en </a:t>
            </a:r>
            <a:r>
              <a:rPr lang="en-GB" sz="2400" dirty="0" err="1"/>
              <a:t>sus</a:t>
            </a:r>
            <a:r>
              <a:rPr lang="en-GB" sz="2400" dirty="0"/>
              <a:t> </a:t>
            </a:r>
            <a:r>
              <a:rPr lang="en-GB" sz="2400" dirty="0" err="1"/>
              <a:t>módulos</a:t>
            </a:r>
            <a:r>
              <a:rPr lang="en-GB" sz="2400" dirty="0"/>
              <a:t> </a:t>
            </a:r>
            <a:r>
              <a:rPr lang="en-GB" sz="2400" dirty="0" err="1"/>
              <a:t>privados</a:t>
            </a:r>
            <a:r>
              <a:rPr lang="en-GB" sz="2400" dirty="0"/>
              <a:t> 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Hace</a:t>
            </a:r>
            <a:r>
              <a:rPr lang="en-GB" dirty="0"/>
              <a:t> </a:t>
            </a:r>
            <a:r>
              <a:rPr lang="en-GB" dirty="0" err="1"/>
              <a:t>muy</a:t>
            </a:r>
            <a:r>
              <a:rPr lang="en-GB" dirty="0"/>
              <a:t> </a:t>
            </a:r>
            <a:r>
              <a:rPr lang="en-GB" dirty="0" err="1"/>
              <a:t>difícil</a:t>
            </a:r>
            <a:r>
              <a:rPr lang="en-GB" dirty="0"/>
              <a:t> la </a:t>
            </a:r>
            <a:r>
              <a:rPr lang="en-GB" dirty="0" err="1"/>
              <a:t>utilización</a:t>
            </a:r>
            <a:r>
              <a:rPr lang="en-GB" dirty="0"/>
              <a:t> de </a:t>
            </a:r>
            <a:r>
              <a:rPr lang="en-GB" dirty="0" err="1"/>
              <a:t>herramientas</a:t>
            </a:r>
            <a:r>
              <a:rPr lang="en-GB" dirty="0"/>
              <a:t> </a:t>
            </a:r>
            <a:r>
              <a:rPr lang="en-GB" dirty="0" err="1"/>
              <a:t>comunes</a:t>
            </a:r>
            <a:r>
              <a:rPr lang="en-GB" dirty="0"/>
              <a:t> </a:t>
            </a:r>
            <a:r>
              <a:rPr lang="en-GB" dirty="0" err="1"/>
              <a:t>para</a:t>
            </a:r>
            <a:r>
              <a:rPr lang="en-GB" dirty="0"/>
              <a:t> </a:t>
            </a:r>
            <a:r>
              <a:rPr lang="en-GB" dirty="0" err="1"/>
              <a:t>gestionar</a:t>
            </a:r>
            <a:r>
              <a:rPr lang="en-GB" dirty="0"/>
              <a:t> </a:t>
            </a:r>
            <a:r>
              <a:rPr lang="en-GB" dirty="0" err="1"/>
              <a:t>redes</a:t>
            </a:r>
            <a:r>
              <a:rPr lang="en-GB" dirty="0"/>
              <a:t> </a:t>
            </a:r>
            <a:r>
              <a:rPr lang="en-GB" dirty="0" err="1"/>
              <a:t>heterogéneas</a:t>
            </a:r>
            <a:r>
              <a:rPr lang="en-GB" dirty="0"/>
              <a:t>   :-(</a:t>
            </a: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>
            <a:normAutofit fontScale="90000"/>
          </a:bodyPr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/>
              <a:t>MIB: </a:t>
            </a:r>
            <a:r>
              <a:rPr lang="en-GB" sz="3600" dirty="0" smtClean="0"/>
              <a:t>Base de </a:t>
            </a:r>
            <a:r>
              <a:rPr lang="en-GB" sz="3600" dirty="0" err="1" smtClean="0"/>
              <a:t>Información</a:t>
            </a:r>
            <a:r>
              <a:rPr lang="en-GB" sz="3600" dirty="0" smtClean="0"/>
              <a:t> de </a:t>
            </a:r>
            <a:r>
              <a:rPr lang="en-GB" sz="3600" dirty="0" err="1" smtClean="0"/>
              <a:t>Gestion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(</a:t>
            </a:r>
            <a:r>
              <a:rPr lang="en-GB" sz="2200" dirty="0" smtClean="0"/>
              <a:t>Management </a:t>
            </a:r>
            <a:r>
              <a:rPr lang="en-GB" sz="2200" dirty="0"/>
              <a:t>Information </a:t>
            </a:r>
            <a:r>
              <a:rPr lang="en-GB" sz="2200" dirty="0" smtClean="0"/>
              <a:t>Base)</a:t>
            </a:r>
            <a:endParaRPr lang="en-GB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838200"/>
          </a:xfrm>
          <a:ln/>
        </p:spPr>
        <p:txBody>
          <a:bodyPr lIns="90360" tIns="44280" rIns="90360" bIns="44280" anchor="b">
            <a:normAutofit fontScale="90000"/>
          </a:bodyPr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err="1"/>
              <a:t>Arbol</a:t>
            </a:r>
            <a:r>
              <a:rPr lang="en-GB" sz="2800" dirty="0"/>
              <a:t> de </a:t>
            </a:r>
            <a:r>
              <a:rPr lang="en-GB" sz="2800" dirty="0" err="1"/>
              <a:t>identificación</a:t>
            </a:r>
            <a:r>
              <a:rPr lang="en-GB" sz="2800" dirty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de </a:t>
            </a:r>
            <a:r>
              <a:rPr lang="en-GB" sz="2800" dirty="0" err="1"/>
              <a:t>objetos</a:t>
            </a:r>
            <a:r>
              <a:rPr lang="en-GB" sz="2800" dirty="0"/>
              <a:t> de ISO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990600"/>
            <a:ext cx="4724400" cy="5403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4130675" y="3681413"/>
            <a:ext cx="1384300" cy="1320800"/>
          </a:xfrm>
          <a:prstGeom prst="ellipse">
            <a:avLst/>
          </a:prstGeom>
          <a:noFill/>
          <a:ln w="126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286000" y="3657600"/>
            <a:ext cx="1371600" cy="1371600"/>
          </a:xfrm>
          <a:prstGeom prst="ellipse">
            <a:avLst/>
          </a:prstGeom>
          <a:noFill/>
          <a:ln w="936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84150"/>
            <a:ext cx="8229600" cy="730250"/>
          </a:xfrm>
          <a:ln/>
        </p:spPr>
        <p:txBody>
          <a:bodyPr lIns="90360" tIns="44280" rIns="90360" bIns="44280" anchor="b"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err="1" smtClean="0"/>
              <a:t>Arbol</a:t>
            </a:r>
            <a:r>
              <a:rPr lang="en-GB" sz="2800" dirty="0" smtClean="0"/>
              <a:t> </a:t>
            </a:r>
            <a:r>
              <a:rPr lang="en-GB" sz="2800" dirty="0"/>
              <a:t>de </a:t>
            </a:r>
            <a:r>
              <a:rPr lang="en-GB" sz="2800" dirty="0" err="1"/>
              <a:t>identificación</a:t>
            </a:r>
            <a:r>
              <a:rPr lang="en-GB" sz="2800" dirty="0"/>
              <a:t> de </a:t>
            </a:r>
            <a:r>
              <a:rPr lang="en-GB" sz="2800" dirty="0" err="1"/>
              <a:t>objetos</a:t>
            </a:r>
            <a:r>
              <a:rPr lang="en-GB" sz="2800" dirty="0"/>
              <a:t> de ISO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371600" y="5679826"/>
            <a:ext cx="7696200" cy="4505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err="1">
                <a:solidFill>
                  <a:srgbClr val="000000"/>
                </a:solidFill>
                <a:latin typeface="Lucida Sans Unicode" pitchFamily="34" charset="0"/>
                <a:cs typeface="Lucida Sans Unicode" pitchFamily="34" charset="0"/>
              </a:rPr>
              <a:t>Equivale</a:t>
            </a:r>
            <a:r>
              <a:rPr lang="en-GB" sz="1200" dirty="0">
                <a:solidFill>
                  <a:srgbClr val="000000"/>
                </a:solidFill>
                <a:latin typeface="Lucida Sans Unicode" pitchFamily="34" charset="0"/>
                <a:cs typeface="Lucida Sans Unicode" pitchFamily="34" charset="0"/>
              </a:rPr>
              <a:t> a:  </a:t>
            </a:r>
            <a:r>
              <a:rPr lang="en-GB" sz="1200" dirty="0" smtClean="0">
                <a:solidFill>
                  <a:srgbClr val="DC2300"/>
                </a:solidFill>
                <a:latin typeface="Lucida Sans Unicode" pitchFamily="34" charset="0"/>
                <a:cs typeface="Lucida Sans Unicode" pitchFamily="34" charset="0"/>
              </a:rPr>
              <a:t>.iso.org.dod.internet.private.enterprise.cisco.temporary.tmpappletalk.atForward</a:t>
            </a:r>
          </a:p>
          <a:p>
            <a:pPr>
              <a:lnSpc>
                <a:spcPct val="9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O </a:t>
            </a:r>
            <a:r>
              <a:rPr lang="en-GB" sz="1200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tambien</a:t>
            </a:r>
            <a:r>
              <a:rPr lang="en-GB" sz="12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: </a:t>
            </a:r>
            <a:r>
              <a:rPr lang="en-GB" sz="1200" dirty="0" smtClean="0">
                <a:solidFill>
                  <a:srgbClr val="DC2300"/>
                </a:solidFill>
                <a:latin typeface="Lucida Sans Unicode" pitchFamily="34" charset="0"/>
                <a:cs typeface="Lucida Sans Unicode" pitchFamily="34" charset="0"/>
              </a:rPr>
              <a:t>.1.3.6.1.4.1.9.3.3.4</a:t>
            </a:r>
            <a:endParaRPr lang="en-GB" sz="1200" dirty="0">
              <a:solidFill>
                <a:srgbClr val="DC230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2122488" y="1019175"/>
            <a:ext cx="4300537" cy="4570413"/>
            <a:chOff x="1337" y="642"/>
            <a:chExt cx="2709" cy="2879"/>
          </a:xfrm>
        </p:grpSpPr>
        <p:sp>
          <p:nvSpPr>
            <p:cNvPr id="20" name="Oval 4"/>
            <p:cNvSpPr>
              <a:spLocks noChangeArrowheads="1"/>
            </p:cNvSpPr>
            <p:nvPr/>
          </p:nvSpPr>
          <p:spPr bwMode="auto">
            <a:xfrm>
              <a:off x="2751" y="2658"/>
              <a:ext cx="432" cy="288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7" y="642"/>
              <a:ext cx="2710" cy="28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3234" y="1113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2822" y="1367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auto">
            <a:xfrm>
              <a:off x="2273" y="733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9"/>
            <p:cNvSpPr>
              <a:spLocks noChangeArrowheads="1"/>
            </p:cNvSpPr>
            <p:nvPr/>
          </p:nvSpPr>
          <p:spPr bwMode="auto">
            <a:xfrm>
              <a:off x="2548" y="1620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10"/>
            <p:cNvSpPr>
              <a:spLocks noChangeArrowheads="1"/>
            </p:cNvSpPr>
            <p:nvPr/>
          </p:nvSpPr>
          <p:spPr bwMode="auto">
            <a:xfrm>
              <a:off x="2822" y="1874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2822" y="2127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12"/>
            <p:cNvSpPr>
              <a:spLocks noChangeArrowheads="1"/>
            </p:cNvSpPr>
            <p:nvPr/>
          </p:nvSpPr>
          <p:spPr bwMode="auto">
            <a:xfrm>
              <a:off x="2548" y="2634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13"/>
            <p:cNvSpPr>
              <a:spLocks noChangeArrowheads="1"/>
            </p:cNvSpPr>
            <p:nvPr/>
          </p:nvSpPr>
          <p:spPr bwMode="auto">
            <a:xfrm>
              <a:off x="2548" y="3268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2751" y="2370"/>
              <a:ext cx="412" cy="254"/>
            </a:xfrm>
            <a:prstGeom prst="ellipse">
              <a:avLst/>
            </a:prstGeom>
            <a:noFill/>
            <a:ln w="936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Freeform 15"/>
          <p:cNvSpPr>
            <a:spLocks/>
          </p:cNvSpPr>
          <p:nvPr/>
        </p:nvSpPr>
        <p:spPr bwMode="auto">
          <a:xfrm>
            <a:off x="5943600" y="1143000"/>
            <a:ext cx="914400" cy="457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40" y="2540"/>
              </a:cxn>
              <a:cxn ang="0">
                <a:pos x="0" y="4445"/>
              </a:cxn>
              <a:cxn ang="0">
                <a:pos x="2540" y="6350"/>
              </a:cxn>
              <a:cxn ang="0">
                <a:pos x="1270" y="9525"/>
              </a:cxn>
              <a:cxn ang="0">
                <a:pos x="1270" y="12700"/>
              </a:cxn>
            </a:cxnLst>
            <a:rect l="0" t="0" r="r" b="b"/>
            <a:pathLst>
              <a:path w="2541" h="12701">
                <a:moveTo>
                  <a:pt x="0" y="0"/>
                </a:moveTo>
                <a:lnTo>
                  <a:pt x="2540" y="2540"/>
                </a:lnTo>
                <a:lnTo>
                  <a:pt x="0" y="4445"/>
                </a:lnTo>
                <a:lnTo>
                  <a:pt x="2540" y="6350"/>
                </a:lnTo>
                <a:lnTo>
                  <a:pt x="1270" y="9525"/>
                </a:lnTo>
                <a:lnTo>
                  <a:pt x="1270" y="12700"/>
                </a:lnTo>
              </a:path>
            </a:pathLst>
          </a:custGeom>
          <a:noFill/>
          <a:ln w="9360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5375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Generalmente</a:t>
            </a:r>
            <a:r>
              <a:rPr lang="en-GB" sz="2200" dirty="0"/>
              <a:t> </a:t>
            </a:r>
            <a:r>
              <a:rPr lang="en-GB" sz="2200" dirty="0" err="1"/>
              <a:t>utilizado</a:t>
            </a:r>
            <a:r>
              <a:rPr lang="en-GB" sz="2200" dirty="0"/>
              <a:t> en </a:t>
            </a:r>
            <a:r>
              <a:rPr lang="en-GB" sz="2200" dirty="0" err="1"/>
              <a:t>modo</a:t>
            </a:r>
            <a:r>
              <a:rPr lang="en-GB" sz="2200" dirty="0"/>
              <a:t> </a:t>
            </a:r>
            <a:r>
              <a:rPr lang="en-GB" sz="2200" u="sng" dirty="0" err="1"/>
              <a:t>pregunta-respuesta</a:t>
            </a:r>
            <a:endParaRPr lang="en-GB" sz="2200" u="sng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Ya</a:t>
            </a:r>
            <a:r>
              <a:rPr lang="en-GB" sz="2200" dirty="0"/>
              <a:t> sea </a:t>
            </a:r>
            <a:r>
              <a:rPr lang="en-GB" sz="2200" dirty="0" err="1"/>
              <a:t>para</a:t>
            </a:r>
            <a:r>
              <a:rPr lang="en-GB" sz="2200" dirty="0"/>
              <a:t> leer (get) o </a:t>
            </a:r>
            <a:r>
              <a:rPr lang="en-GB" sz="2200" dirty="0" err="1"/>
              <a:t>escribir</a:t>
            </a:r>
            <a:r>
              <a:rPr lang="en-GB" sz="2200" dirty="0"/>
              <a:t> un </a:t>
            </a:r>
            <a:r>
              <a:rPr lang="en-GB" sz="2200" dirty="0" err="1"/>
              <a:t>dato</a:t>
            </a:r>
            <a:r>
              <a:rPr lang="en-GB" sz="2200" dirty="0"/>
              <a:t> (set)‏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 smtClean="0"/>
              <a:t>Minimalista</a:t>
            </a:r>
            <a:endParaRPr lang="en-GB" sz="2200" dirty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También</a:t>
            </a:r>
            <a:r>
              <a:rPr lang="en-GB" sz="2200" dirty="0"/>
              <a:t> </a:t>
            </a:r>
            <a:r>
              <a:rPr lang="en-GB" sz="2200" dirty="0" err="1"/>
              <a:t>puede</a:t>
            </a:r>
            <a:r>
              <a:rPr lang="en-GB" sz="2200" dirty="0"/>
              <a:t> </a:t>
            </a:r>
            <a:r>
              <a:rPr lang="en-GB" sz="2200" dirty="0" err="1"/>
              <a:t>enviar</a:t>
            </a:r>
            <a:r>
              <a:rPr lang="en-GB" sz="2200" dirty="0"/>
              <a:t> </a:t>
            </a:r>
            <a:r>
              <a:rPr lang="en-GB" sz="2200" dirty="0" err="1"/>
              <a:t>mensajes</a:t>
            </a:r>
            <a:r>
              <a:rPr lang="en-GB" sz="2200" dirty="0"/>
              <a:t> (no-</a:t>
            </a:r>
            <a:r>
              <a:rPr lang="en-GB" sz="2200" dirty="0" err="1"/>
              <a:t>solicitados</a:t>
            </a:r>
            <a:r>
              <a:rPr lang="en-GB" sz="2200" dirty="0"/>
              <a:t>) a la </a:t>
            </a:r>
            <a:r>
              <a:rPr lang="en-GB" sz="2200" dirty="0" err="1"/>
              <a:t>entidad</a:t>
            </a:r>
            <a:r>
              <a:rPr lang="en-GB" sz="2200" dirty="0"/>
              <a:t> </a:t>
            </a:r>
            <a:r>
              <a:rPr lang="en-GB" sz="2200" dirty="0" err="1"/>
              <a:t>gestora</a:t>
            </a:r>
            <a:r>
              <a:rPr lang="en-GB" sz="2200" dirty="0"/>
              <a:t> </a:t>
            </a:r>
            <a:r>
              <a:rPr lang="en-GB" sz="2200" dirty="0" err="1"/>
              <a:t>para</a:t>
            </a:r>
            <a:r>
              <a:rPr lang="en-GB" sz="2200" dirty="0"/>
              <a:t> </a:t>
            </a:r>
            <a:r>
              <a:rPr lang="en-GB" sz="2200" dirty="0" err="1"/>
              <a:t>notificar</a:t>
            </a:r>
            <a:r>
              <a:rPr lang="en-GB" sz="2200" dirty="0"/>
              <a:t> </a:t>
            </a:r>
            <a:r>
              <a:rPr lang="en-GB" sz="2200" dirty="0" err="1"/>
              <a:t>acerca</a:t>
            </a:r>
            <a:r>
              <a:rPr lang="en-GB" sz="2200" dirty="0"/>
              <a:t> de </a:t>
            </a:r>
            <a:r>
              <a:rPr lang="en-GB" sz="2200" dirty="0" err="1"/>
              <a:t>algún</a:t>
            </a:r>
            <a:r>
              <a:rPr lang="en-GB" sz="2200" dirty="0"/>
              <a:t> </a:t>
            </a:r>
            <a:r>
              <a:rPr lang="en-GB" sz="2200" dirty="0" err="1"/>
              <a:t>estado</a:t>
            </a:r>
            <a:r>
              <a:rPr lang="en-GB" sz="2200" dirty="0"/>
              <a:t> </a:t>
            </a:r>
            <a:r>
              <a:rPr lang="en-GB" sz="2200" dirty="0" err="1"/>
              <a:t>anormal</a:t>
            </a:r>
            <a:r>
              <a:rPr lang="en-GB" sz="2200" dirty="0"/>
              <a:t>.  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Ejemplos</a:t>
            </a:r>
            <a:r>
              <a:rPr lang="en-GB" sz="2200" dirty="0"/>
              <a:t>: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Cuando</a:t>
            </a:r>
            <a:r>
              <a:rPr lang="en-GB" sz="2200" dirty="0"/>
              <a:t> </a:t>
            </a:r>
            <a:r>
              <a:rPr lang="en-GB" sz="2200" dirty="0" err="1"/>
              <a:t>una</a:t>
            </a:r>
            <a:r>
              <a:rPr lang="en-GB" sz="2200" dirty="0"/>
              <a:t> </a:t>
            </a:r>
            <a:r>
              <a:rPr lang="en-GB" sz="2200" dirty="0" err="1"/>
              <a:t>interfaz</a:t>
            </a:r>
            <a:r>
              <a:rPr lang="en-GB" sz="2200" dirty="0"/>
              <a:t> se “</a:t>
            </a:r>
            <a:r>
              <a:rPr lang="en-GB" sz="2200" dirty="0" err="1"/>
              <a:t>cae</a:t>
            </a:r>
            <a:r>
              <a:rPr lang="en-GB" sz="2200" dirty="0"/>
              <a:t>”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/>
              <a:t>La </a:t>
            </a:r>
            <a:r>
              <a:rPr lang="en-GB" sz="2200" dirty="0" err="1"/>
              <a:t>utilización</a:t>
            </a:r>
            <a:r>
              <a:rPr lang="en-GB" sz="2200" dirty="0"/>
              <a:t> del CPU </a:t>
            </a:r>
            <a:r>
              <a:rPr lang="en-GB" sz="2200" dirty="0" err="1"/>
              <a:t>sobrepasa</a:t>
            </a:r>
            <a:r>
              <a:rPr lang="en-GB" sz="2200" dirty="0"/>
              <a:t> el 85%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Estos</a:t>
            </a:r>
            <a:r>
              <a:rPr lang="en-GB" sz="2200" dirty="0"/>
              <a:t> </a:t>
            </a:r>
            <a:r>
              <a:rPr lang="en-GB" sz="2200" dirty="0" err="1"/>
              <a:t>mensajes</a:t>
            </a:r>
            <a:r>
              <a:rPr lang="en-GB" sz="2200" dirty="0"/>
              <a:t> se </a:t>
            </a:r>
            <a:r>
              <a:rPr lang="en-GB" sz="2200" dirty="0" err="1"/>
              <a:t>conocen</a:t>
            </a:r>
            <a:r>
              <a:rPr lang="en-GB" sz="2200" dirty="0"/>
              <a:t> </a:t>
            </a:r>
            <a:r>
              <a:rPr lang="en-GB" sz="2200" dirty="0" err="1"/>
              <a:t>como</a:t>
            </a:r>
            <a:r>
              <a:rPr lang="en-GB" sz="2200" dirty="0"/>
              <a:t> “traps”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200" dirty="0" err="1"/>
              <a:t>Cada</a:t>
            </a:r>
            <a:r>
              <a:rPr lang="en-GB" sz="2200" dirty="0"/>
              <a:t> </a:t>
            </a:r>
            <a:r>
              <a:rPr lang="en-GB" sz="2200" dirty="0" err="1"/>
              <a:t>tipo</a:t>
            </a:r>
            <a:r>
              <a:rPr lang="en-GB" sz="2200" dirty="0"/>
              <a:t> de </a:t>
            </a:r>
            <a:r>
              <a:rPr lang="en-GB" sz="2200" dirty="0" err="1"/>
              <a:t>mensaje</a:t>
            </a:r>
            <a:r>
              <a:rPr lang="en-GB" sz="2200" dirty="0"/>
              <a:t> </a:t>
            </a:r>
            <a:r>
              <a:rPr lang="en-GB" sz="2200" dirty="0" err="1"/>
              <a:t>tiene</a:t>
            </a:r>
            <a:r>
              <a:rPr lang="en-GB" sz="2200" dirty="0"/>
              <a:t> un </a:t>
            </a:r>
            <a:r>
              <a:rPr lang="en-GB" sz="2200" dirty="0" err="1"/>
              <a:t>correspondiente</a:t>
            </a:r>
            <a:r>
              <a:rPr lang="en-GB" sz="2200" dirty="0"/>
              <a:t> PDU (Protocol Data Unit)‏</a:t>
            </a:r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El protocolo SNMP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Tres versiones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Fácil implementación gracias a la modularidad del diseño: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El lenguaje de definición de datos (SMI) es independiente de las bases de datos de objetos (MIBs), que a la vez son independientes del protocolo de comunicación (SNMP)‏</a:t>
            </a: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El protocolo SNMP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Utiliza un método muy simple de autenticación, basado en 'comunidades'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Provee los siguientes tipos de operaciones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/>
              <a:t>GET</a:t>
            </a:r>
            <a:r>
              <a:rPr lang="en-GB" sz="2400"/>
              <a:t> (petición de un valor)‏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/>
              <a:t>GET-NEXT</a:t>
            </a:r>
            <a:r>
              <a:rPr lang="en-GB" sz="2400"/>
              <a:t> (petición del valor siguiente en la tabla)‏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/>
              <a:t>GET-RESPONSE </a:t>
            </a:r>
            <a:r>
              <a:rPr lang="en-GB" sz="2400"/>
              <a:t>(respuesta al get o set)‏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/>
              <a:t>SET-REQUEST</a:t>
            </a:r>
            <a:r>
              <a:rPr lang="en-GB" sz="2400"/>
              <a:t> (petición de escritura)‏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/>
              <a:t>TRAP </a:t>
            </a:r>
            <a:r>
              <a:rPr lang="en-GB" sz="2400"/>
              <a:t>(alarma espontánea enviada por el agente)‏</a:t>
            </a:r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SNMP v1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1825625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Información Tabular:</a:t>
            </a:r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SNMP v1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85825" y="2286000"/>
            <a:ext cx="6657975" cy="893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>
              <a:lnSpc>
                <a:spcPct val="92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GB" sz="10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Destination                  NextHop         Metric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        10.0.0.99                    89.1.1.42       5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        9.1.2.3                      99.0.0.3        3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        10.0.0.51                    89.1.1.42       5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3665538"/>
            <a:ext cx="6858000" cy="90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GetNextRequest ( ipRouteDest, ipRouteNextHop, ipRouteMetric1 )‏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4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4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400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85800" y="4343400"/>
            <a:ext cx="6858000" cy="893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>
              <a:lnSpc>
                <a:spcPct val="92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GetResponse (( ipRouteDest.9.1.2.3 =  "9.1.2.3" ),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              ( ipRouteNextHop.9.1.2.3 = "99.0.0.3" ),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 b="1">
                <a:solidFill>
                  <a:srgbClr val="000000"/>
                </a:solidFill>
                <a:latin typeface="Courier New" pitchFamily="49" charset="0"/>
              </a:rPr>
              <a:t>              ( ipRouteMetric1.9.1.2.3 = 3 ))‏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400" b="1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En una red heterogénea, es necesario definir (y estandarizar) una serie de elementos para su fácil gestión: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Las entidades que participan en la gestión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Las estructuras de datos que se van a utilizar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Los protocolos de comunicación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Necesidad de una arquitectura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8013" cy="4525962"/>
          </a:xfrm>
          <a:ln/>
        </p:spPr>
        <p:txBody>
          <a:bodyPr/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Contiene una serie de mejoras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Tipos de datos</a:t>
            </a:r>
          </a:p>
          <a:p>
            <a:pPr marL="1143000" lvl="2" indent="-228600" eaLnBrk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Counter64</a:t>
            </a:r>
          </a:p>
          <a:p>
            <a:pPr marL="1143000" lvl="2" indent="-228600" eaLnBrk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Cadenas de bits</a:t>
            </a:r>
          </a:p>
          <a:p>
            <a:pPr marL="1143000" lvl="2" indent="-228600" eaLnBrk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Direcciones de red (además de IP)‏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Operaciones</a:t>
            </a:r>
          </a:p>
          <a:p>
            <a:pPr marL="1143000" lvl="2" indent="-228600" eaLnBrk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GetBulk</a:t>
            </a:r>
          </a:p>
          <a:p>
            <a:pPr marL="1143000" lvl="2" indent="-228600" eaLnBrk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Inform</a:t>
            </a:r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SNMP v2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8013" cy="4525962"/>
          </a:xfrm>
          <a:ln/>
        </p:spPr>
        <p:txBody>
          <a:bodyPr/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A </a:t>
            </a:r>
            <a:r>
              <a:rPr lang="en-GB" dirty="0" err="1"/>
              <a:t>pesar</a:t>
            </a:r>
            <a:r>
              <a:rPr lang="en-GB" dirty="0"/>
              <a:t> de </a:t>
            </a:r>
            <a:r>
              <a:rPr lang="en-GB" dirty="0" err="1"/>
              <a:t>sus</a:t>
            </a:r>
            <a:r>
              <a:rPr lang="en-GB" dirty="0"/>
              <a:t> </a:t>
            </a:r>
            <a:r>
              <a:rPr lang="en-GB" dirty="0" err="1"/>
              <a:t>mejoras</a:t>
            </a:r>
            <a:r>
              <a:rPr lang="en-GB" dirty="0"/>
              <a:t>, </a:t>
            </a:r>
            <a:r>
              <a:rPr lang="en-GB" dirty="0" smtClean="0"/>
              <a:t>no </a:t>
            </a:r>
            <a:r>
              <a:rPr lang="en-GB" dirty="0" err="1" smtClean="0"/>
              <a:t>es</a:t>
            </a:r>
            <a:r>
              <a:rPr lang="en-GB" dirty="0" smtClean="0"/>
              <a:t> lo </a:t>
            </a:r>
            <a:r>
              <a:rPr lang="en-GB" dirty="0" err="1" smtClean="0"/>
              <a:t>suficientemente</a:t>
            </a:r>
            <a:r>
              <a:rPr lang="en-GB" dirty="0" smtClean="0"/>
              <a:t> </a:t>
            </a:r>
            <a:r>
              <a:rPr lang="en-GB" u="sng" dirty="0" err="1" smtClean="0"/>
              <a:t>seguro</a:t>
            </a:r>
            <a:endParaRPr lang="en-GB" u="sng" dirty="0"/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Sigue</a:t>
            </a:r>
            <a:r>
              <a:rPr lang="en-GB" dirty="0"/>
              <a:t> </a:t>
            </a:r>
            <a:r>
              <a:rPr lang="en-GB" dirty="0" err="1"/>
              <a:t>utilizando</a:t>
            </a:r>
            <a:r>
              <a:rPr lang="en-GB" dirty="0"/>
              <a:t> el </a:t>
            </a:r>
            <a:r>
              <a:rPr lang="en-GB" dirty="0" err="1"/>
              <a:t>esquema</a:t>
            </a:r>
            <a:r>
              <a:rPr lang="en-GB" dirty="0"/>
              <a:t> de '</a:t>
            </a:r>
            <a:r>
              <a:rPr lang="en-GB" dirty="0" err="1"/>
              <a:t>comunidades</a:t>
            </a:r>
            <a:r>
              <a:rPr lang="en-GB" dirty="0"/>
              <a:t>'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medio</a:t>
            </a:r>
            <a:r>
              <a:rPr lang="en-GB" dirty="0"/>
              <a:t> de </a:t>
            </a:r>
            <a:r>
              <a:rPr lang="en-GB" dirty="0" err="1" smtClean="0"/>
              <a:t>identificación</a:t>
            </a:r>
            <a:endParaRPr lang="en-GB" dirty="0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SNMP v2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8013" cy="4697412"/>
          </a:xfrm>
          <a:ln/>
        </p:spPr>
        <p:txBody>
          <a:bodyPr/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Principalmente, resuelve los problemas de seguridad de versiones anteriores:</a:t>
            </a:r>
          </a:p>
          <a:p>
            <a:pPr marL="735013" lvl="1" indent="-277813" eaLnBrk="0">
              <a:lnSpc>
                <a:spcPct val="108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>
                <a:latin typeface="Tahoma" pitchFamily="32" charset="0"/>
                <a:ea typeface="Bitstream Vera Sans" charset="0"/>
                <a:cs typeface="Bitstream Vera Sans" charset="0"/>
              </a:rPr>
              <a:t>¿</a:t>
            </a:r>
            <a:r>
              <a:rPr lang="en-GB" sz="2400"/>
              <a:t>El mensaje solicitando una operación ha sido alterado? </a:t>
            </a:r>
            <a:r>
              <a:rPr lang="en-GB" sz="2400">
                <a:latin typeface="Tahoma" pitchFamily="32" charset="0"/>
                <a:ea typeface="Bitstream Vera Sans" charset="0"/>
                <a:cs typeface="Bitstream Vera Sans" charset="0"/>
              </a:rPr>
              <a:t>¿</a:t>
            </a:r>
            <a:r>
              <a:rPr lang="en-GB" sz="2400"/>
              <a:t>Ha llegado en el momento adecuado?</a:t>
            </a:r>
          </a:p>
          <a:p>
            <a:pPr marL="735013" lvl="1" indent="-277813" eaLnBrk="0">
              <a:lnSpc>
                <a:spcPct val="108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>
                <a:latin typeface="Tahoma" pitchFamily="32" charset="0"/>
                <a:ea typeface="Bitstream Vera Sans" charset="0"/>
                <a:cs typeface="Bitstream Vera Sans" charset="0"/>
              </a:rPr>
              <a:t>¿</a:t>
            </a:r>
            <a:r>
              <a:rPr lang="en-GB" sz="2400"/>
              <a:t>Quién solicitó la operación?</a:t>
            </a:r>
          </a:p>
          <a:p>
            <a:pPr marL="735013" lvl="1" indent="-277813" eaLnBrk="0">
              <a:lnSpc>
                <a:spcPct val="108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>
                <a:latin typeface="Tahoma" pitchFamily="32" charset="0"/>
                <a:ea typeface="Bitstream Vera Sans" charset="0"/>
                <a:cs typeface="Bitstream Vera Sans" charset="0"/>
              </a:rPr>
              <a:t>¿</a:t>
            </a:r>
            <a:r>
              <a:rPr lang="en-GB" sz="2400"/>
              <a:t>A qué objetos se accederá en esta operación?</a:t>
            </a:r>
          </a:p>
          <a:p>
            <a:pPr marL="735013" lvl="1" indent="-277813" eaLnBrk="0">
              <a:lnSpc>
                <a:spcPct val="108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>
                <a:latin typeface="Tahoma" pitchFamily="32" charset="0"/>
                <a:ea typeface="Bitstream Vera Sans" charset="0"/>
                <a:cs typeface="Bitstream Vera Sans" charset="0"/>
              </a:rPr>
              <a:t>¿</a:t>
            </a:r>
            <a:r>
              <a:rPr lang="en-GB" sz="2400"/>
              <a:t>Qué privilegios tiene el solicitante sobre los objetos en cuestión?</a:t>
            </a:r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SNMP v3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8013" cy="4756150"/>
          </a:xfrm>
          <a:ln/>
        </p:spPr>
        <p:txBody>
          <a:bodyPr>
            <a:normAutofit lnSpcReduction="10000"/>
          </a:bodyPr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La </a:t>
            </a:r>
            <a:r>
              <a:rPr lang="en-GB" sz="2400" dirty="0" err="1"/>
              <a:t>arquitectura</a:t>
            </a:r>
            <a:r>
              <a:rPr lang="en-GB" sz="2400" dirty="0"/>
              <a:t> de </a:t>
            </a:r>
            <a:r>
              <a:rPr lang="en-GB" sz="2400" dirty="0" err="1"/>
              <a:t>seguridad</a:t>
            </a:r>
            <a:r>
              <a:rPr lang="en-GB" sz="2400" dirty="0"/>
              <a:t> se </a:t>
            </a:r>
            <a:r>
              <a:rPr lang="en-GB" sz="2400" dirty="0" err="1"/>
              <a:t>diseñó</a:t>
            </a:r>
            <a:r>
              <a:rPr lang="en-GB" sz="2400" dirty="0"/>
              <a:t> </a:t>
            </a:r>
            <a:r>
              <a:rPr lang="en-GB" sz="2400" dirty="0" err="1"/>
              <a:t>para</a:t>
            </a:r>
            <a:r>
              <a:rPr lang="en-GB" sz="2400" dirty="0"/>
              <a:t> </a:t>
            </a:r>
            <a:r>
              <a:rPr lang="en-GB" sz="2400" dirty="0" err="1"/>
              <a:t>adaptar</a:t>
            </a:r>
            <a:r>
              <a:rPr lang="en-GB" sz="2400" dirty="0"/>
              <a:t> </a:t>
            </a:r>
            <a:r>
              <a:rPr lang="en-GB" sz="2400" dirty="0" err="1"/>
              <a:t>diferentes</a:t>
            </a:r>
            <a:r>
              <a:rPr lang="en-GB" sz="2400" dirty="0"/>
              <a:t> </a:t>
            </a:r>
            <a:r>
              <a:rPr lang="en-GB" sz="2400" dirty="0" err="1"/>
              <a:t>modelos</a:t>
            </a:r>
            <a:r>
              <a:rPr lang="en-GB" sz="2400" dirty="0"/>
              <a:t> de </a:t>
            </a:r>
            <a:r>
              <a:rPr lang="en-GB" sz="2400" dirty="0" err="1"/>
              <a:t>seguridad</a:t>
            </a:r>
            <a:endParaRPr lang="en-GB" sz="2400" dirty="0"/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El </a:t>
            </a:r>
            <a:r>
              <a:rPr lang="en-GB" sz="2400" dirty="0" err="1"/>
              <a:t>modelo</a:t>
            </a:r>
            <a:r>
              <a:rPr lang="en-GB" sz="2400" dirty="0"/>
              <a:t> </a:t>
            </a:r>
            <a:r>
              <a:rPr lang="en-GB" sz="2400" dirty="0" err="1"/>
              <a:t>más</a:t>
            </a:r>
            <a:r>
              <a:rPr lang="en-GB" sz="2400" dirty="0"/>
              <a:t> </a:t>
            </a:r>
            <a:r>
              <a:rPr lang="en-GB" sz="2400" dirty="0" err="1"/>
              <a:t>común</a:t>
            </a:r>
            <a:r>
              <a:rPr lang="en-GB" sz="2400" dirty="0"/>
              <a:t> </a:t>
            </a:r>
            <a:r>
              <a:rPr lang="en-GB" sz="2400" dirty="0" err="1"/>
              <a:t>es</a:t>
            </a:r>
            <a:r>
              <a:rPr lang="en-GB" sz="2400" dirty="0"/>
              <a:t> </a:t>
            </a:r>
            <a:r>
              <a:rPr lang="en-GB" sz="2400" dirty="0" err="1"/>
              <a:t>basado</a:t>
            </a:r>
            <a:r>
              <a:rPr lang="en-GB" sz="2400" dirty="0"/>
              <a:t> en </a:t>
            </a:r>
            <a:r>
              <a:rPr lang="en-GB" sz="2400" dirty="0" err="1"/>
              <a:t>usuarios</a:t>
            </a:r>
            <a:r>
              <a:rPr lang="en-GB" sz="2400" dirty="0"/>
              <a:t> (User-based Security Model, o USM)‏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Autenticidad</a:t>
            </a:r>
            <a:r>
              <a:rPr lang="en-GB" sz="2400" b="1" dirty="0"/>
              <a:t> e </a:t>
            </a:r>
            <a:r>
              <a:rPr lang="en-GB" sz="2400" b="1" dirty="0" err="1"/>
              <a:t>Integridad</a:t>
            </a:r>
            <a:r>
              <a:rPr lang="en-GB" sz="2400" dirty="0"/>
              <a:t>: Se </a:t>
            </a:r>
            <a:r>
              <a:rPr lang="en-GB" sz="2400" dirty="0" err="1"/>
              <a:t>utilizan</a:t>
            </a:r>
            <a:r>
              <a:rPr lang="en-GB" sz="2400" dirty="0"/>
              <a:t> claves </a:t>
            </a:r>
            <a:r>
              <a:rPr lang="en-GB" sz="2400" dirty="0" err="1"/>
              <a:t>por</a:t>
            </a:r>
            <a:r>
              <a:rPr lang="en-GB" sz="2400" dirty="0"/>
              <a:t> </a:t>
            </a:r>
            <a:r>
              <a:rPr lang="en-GB" sz="2400" dirty="0" err="1"/>
              <a:t>usuario</a:t>
            </a:r>
            <a:r>
              <a:rPr lang="en-GB" sz="2400" dirty="0"/>
              <a:t>, y los </a:t>
            </a:r>
            <a:r>
              <a:rPr lang="en-GB" sz="2400" dirty="0" err="1"/>
              <a:t>mensajes</a:t>
            </a:r>
            <a:r>
              <a:rPr lang="en-GB" sz="2400" dirty="0"/>
              <a:t> van </a:t>
            </a:r>
            <a:r>
              <a:rPr lang="en-GB" sz="2400" dirty="0" err="1"/>
              <a:t>acompañados</a:t>
            </a:r>
            <a:r>
              <a:rPr lang="en-GB" sz="2400" dirty="0"/>
              <a:t> de </a:t>
            </a:r>
            <a:r>
              <a:rPr lang="en-GB" sz="2400" dirty="0" smtClean="0"/>
              <a:t>“</a:t>
            </a:r>
            <a:r>
              <a:rPr lang="en-GB" sz="2400" dirty="0" err="1" smtClean="0"/>
              <a:t>huellas</a:t>
            </a:r>
            <a:r>
              <a:rPr lang="en-GB" sz="2400" dirty="0" smtClean="0"/>
              <a:t> </a:t>
            </a:r>
            <a:r>
              <a:rPr lang="en-GB" sz="2400" dirty="0" err="1" smtClean="0"/>
              <a:t>digitales</a:t>
            </a:r>
            <a:r>
              <a:rPr lang="en-GB" sz="2400" dirty="0" smtClean="0"/>
              <a:t>” </a:t>
            </a:r>
            <a:r>
              <a:rPr lang="en-GB" sz="2400" dirty="0" err="1"/>
              <a:t>generadas</a:t>
            </a:r>
            <a:r>
              <a:rPr lang="en-GB" sz="2400" dirty="0"/>
              <a:t> con </a:t>
            </a:r>
            <a:r>
              <a:rPr lang="en-GB" sz="2400" dirty="0" err="1"/>
              <a:t>una</a:t>
            </a:r>
            <a:r>
              <a:rPr lang="en-GB" sz="2400" dirty="0"/>
              <a:t> </a:t>
            </a:r>
            <a:r>
              <a:rPr lang="en-GB" sz="2400" dirty="0" err="1"/>
              <a:t>función</a:t>
            </a:r>
            <a:r>
              <a:rPr lang="en-GB" sz="2400" dirty="0"/>
              <a:t> hash (MD5 o SHA)‏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Privacidad</a:t>
            </a:r>
            <a:r>
              <a:rPr lang="en-GB" sz="2400" dirty="0"/>
              <a:t>: Los </a:t>
            </a:r>
            <a:r>
              <a:rPr lang="en-GB" sz="2400" dirty="0" err="1"/>
              <a:t>mensajes</a:t>
            </a:r>
            <a:r>
              <a:rPr lang="en-GB" sz="2400" dirty="0"/>
              <a:t> </a:t>
            </a:r>
            <a:r>
              <a:rPr lang="en-GB" sz="2400" dirty="0" err="1"/>
              <a:t>pueden</a:t>
            </a:r>
            <a:r>
              <a:rPr lang="en-GB" sz="2400" dirty="0"/>
              <a:t> ser </a:t>
            </a:r>
            <a:r>
              <a:rPr lang="en-GB" sz="2400" dirty="0" err="1"/>
              <a:t>cifrados</a:t>
            </a:r>
            <a:r>
              <a:rPr lang="en-GB" sz="2400" dirty="0"/>
              <a:t> con </a:t>
            </a:r>
            <a:r>
              <a:rPr lang="en-GB" sz="2400" dirty="0" err="1" smtClean="0"/>
              <a:t>algoritmos</a:t>
            </a:r>
            <a:r>
              <a:rPr lang="en-GB" sz="2400" dirty="0" smtClean="0"/>
              <a:t> </a:t>
            </a:r>
            <a:r>
              <a:rPr lang="en-GB" sz="2400" dirty="0"/>
              <a:t>de clave </a:t>
            </a:r>
            <a:r>
              <a:rPr lang="en-GB" sz="2400" dirty="0" err="1"/>
              <a:t>secreta</a:t>
            </a:r>
            <a:r>
              <a:rPr lang="en-GB" sz="2400" dirty="0"/>
              <a:t> (CBC-DES)‏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Validez</a:t>
            </a:r>
            <a:r>
              <a:rPr lang="en-GB" sz="2400" b="1" dirty="0"/>
              <a:t> temporal</a:t>
            </a:r>
            <a:r>
              <a:rPr lang="en-GB" sz="2400" dirty="0"/>
              <a:t>: </a:t>
            </a:r>
            <a:r>
              <a:rPr lang="en-GB" sz="2400" dirty="0" err="1"/>
              <a:t>Utiliza</a:t>
            </a:r>
            <a:r>
              <a:rPr lang="en-GB" sz="2400" dirty="0"/>
              <a:t> </a:t>
            </a:r>
            <a:r>
              <a:rPr lang="en-GB" sz="2400" dirty="0" err="1" smtClean="0"/>
              <a:t>reloj</a:t>
            </a:r>
            <a:r>
              <a:rPr lang="en-GB" sz="2400" dirty="0" smtClean="0"/>
              <a:t> </a:t>
            </a:r>
            <a:r>
              <a:rPr lang="en-GB" sz="2400" dirty="0" err="1" smtClean="0"/>
              <a:t>sincronizados</a:t>
            </a:r>
            <a:r>
              <a:rPr lang="en-GB" sz="2400" dirty="0" smtClean="0"/>
              <a:t>, </a:t>
            </a:r>
            <a:r>
              <a:rPr lang="en-GB" sz="2400" dirty="0"/>
              <a:t>y </a:t>
            </a:r>
            <a:r>
              <a:rPr lang="en-GB" sz="2400" dirty="0" err="1"/>
              <a:t>una</a:t>
            </a:r>
            <a:r>
              <a:rPr lang="en-GB" sz="2400" dirty="0"/>
              <a:t> </a:t>
            </a:r>
            <a:r>
              <a:rPr lang="en-GB" sz="2400" dirty="0" err="1"/>
              <a:t>ventana</a:t>
            </a:r>
            <a:r>
              <a:rPr lang="en-GB" sz="2400" dirty="0"/>
              <a:t> de 150 </a:t>
            </a:r>
            <a:r>
              <a:rPr lang="en-GB" sz="2400" dirty="0" err="1"/>
              <a:t>segundos</a:t>
            </a:r>
            <a:r>
              <a:rPr lang="en-GB" sz="2400" dirty="0"/>
              <a:t> con </a:t>
            </a:r>
            <a:r>
              <a:rPr lang="en-GB" sz="2400" dirty="0" err="1"/>
              <a:t>chequeo</a:t>
            </a:r>
            <a:r>
              <a:rPr lang="en-GB" sz="2400" dirty="0"/>
              <a:t> de </a:t>
            </a:r>
            <a:r>
              <a:rPr lang="en-GB" sz="2400" dirty="0" err="1"/>
              <a:t>secuencia</a:t>
            </a:r>
            <a:endParaRPr lang="en-GB" sz="2400" dirty="0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SNMP v3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8013" cy="4525962"/>
          </a:xfrm>
          <a:ln/>
        </p:spPr>
        <p:txBody>
          <a:bodyPr/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800" dirty="0" err="1"/>
              <a:t>Prácticamente</a:t>
            </a:r>
            <a:r>
              <a:rPr lang="en-GB" sz="2800" dirty="0"/>
              <a:t> </a:t>
            </a:r>
            <a:r>
              <a:rPr lang="en-GB" sz="2800" dirty="0" err="1"/>
              <a:t>todos</a:t>
            </a:r>
            <a:r>
              <a:rPr lang="en-GB" sz="2800" dirty="0"/>
              <a:t> los </a:t>
            </a:r>
            <a:r>
              <a:rPr lang="en-GB" sz="2800" dirty="0" err="1"/>
              <a:t>equipos</a:t>
            </a:r>
            <a:r>
              <a:rPr lang="en-GB" sz="2800" dirty="0"/>
              <a:t> de red </a:t>
            </a:r>
            <a:r>
              <a:rPr lang="en-GB" sz="2800" dirty="0" err="1"/>
              <a:t>soportan</a:t>
            </a:r>
            <a:r>
              <a:rPr lang="en-GB" sz="2800" dirty="0"/>
              <a:t> SNMPv1</a:t>
            </a:r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800" dirty="0"/>
              <a:t>La </a:t>
            </a:r>
            <a:r>
              <a:rPr lang="en-GB" sz="2800" dirty="0" err="1"/>
              <a:t>mayoría</a:t>
            </a:r>
            <a:r>
              <a:rPr lang="en-GB" sz="2800" dirty="0"/>
              <a:t> de los </a:t>
            </a:r>
            <a:r>
              <a:rPr lang="en-GB" sz="2800" dirty="0" err="1"/>
              <a:t>equipos</a:t>
            </a:r>
            <a:r>
              <a:rPr lang="en-GB" sz="2800" dirty="0"/>
              <a:t> </a:t>
            </a:r>
            <a:r>
              <a:rPr lang="en-GB" sz="2800" dirty="0" err="1"/>
              <a:t>actualmente</a:t>
            </a:r>
            <a:r>
              <a:rPr lang="en-GB" sz="2800" dirty="0"/>
              <a:t> </a:t>
            </a:r>
            <a:r>
              <a:rPr lang="en-GB" sz="2800" dirty="0" err="1"/>
              <a:t>soportan</a:t>
            </a:r>
            <a:r>
              <a:rPr lang="en-GB" sz="2800" dirty="0"/>
              <a:t> SNMPv2</a:t>
            </a:r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800" dirty="0" err="1" smtClean="0"/>
              <a:t>Actualmente</a:t>
            </a:r>
            <a:r>
              <a:rPr lang="en-GB" sz="2800" dirty="0" smtClean="0"/>
              <a:t> </a:t>
            </a:r>
            <a:r>
              <a:rPr lang="en-GB" sz="2800" dirty="0" err="1" smtClean="0"/>
              <a:t>muchos</a:t>
            </a:r>
            <a:r>
              <a:rPr lang="en-GB" sz="2800" dirty="0" smtClean="0"/>
              <a:t> </a:t>
            </a:r>
            <a:r>
              <a:rPr lang="en-GB" sz="2800" dirty="0" err="1"/>
              <a:t>fabricantes</a:t>
            </a:r>
            <a:r>
              <a:rPr lang="en-GB" sz="2800" dirty="0"/>
              <a:t> </a:t>
            </a:r>
            <a:r>
              <a:rPr lang="en-GB" sz="2800" dirty="0" err="1"/>
              <a:t>aún</a:t>
            </a:r>
            <a:r>
              <a:rPr lang="en-GB" sz="2800" dirty="0"/>
              <a:t> no </a:t>
            </a:r>
            <a:r>
              <a:rPr lang="en-GB" sz="2800" dirty="0" err="1"/>
              <a:t>han</a:t>
            </a:r>
            <a:r>
              <a:rPr lang="en-GB" sz="2800" dirty="0"/>
              <a:t> </a:t>
            </a:r>
            <a:r>
              <a:rPr lang="en-GB" sz="2800" dirty="0" err="1"/>
              <a:t>implementado</a:t>
            </a:r>
            <a:r>
              <a:rPr lang="en-GB" sz="2800" dirty="0"/>
              <a:t> SNMPv3</a:t>
            </a: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/>
              <a:t>SNMP: Estado actual de la </a:t>
            </a:r>
            <a:r>
              <a:rPr lang="en-GB" sz="2800" dirty="0" err="1"/>
              <a:t>implementación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241300" y="1611313"/>
            <a:ext cx="8534400" cy="4953000"/>
          </a:xfrm>
          <a:ln/>
        </p:spPr>
        <p:txBody>
          <a:bodyPr lIns="90360" tIns="44280" rIns="90360" bIns="44280"/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RFCs 1157, 1901, 1905, 2570, 2574</a:t>
            </a:r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Computer Networking: A Top-Down Approach Featuring the Internet. James F. Kurose.</a:t>
            </a:r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Internetworking with TCP/IP, </a:t>
            </a:r>
            <a:r>
              <a:rPr lang="en-GB" sz="2400" dirty="0" err="1"/>
              <a:t>Vol</a:t>
            </a:r>
            <a:r>
              <a:rPr lang="en-GB" sz="2400" dirty="0"/>
              <a:t> 1: Principles, Protocols and Architectures.  Douglas Comer.</a:t>
            </a:r>
          </a:p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/>
              <a:t>The Simple </a:t>
            </a:r>
            <a:r>
              <a:rPr lang="en-GB" sz="2400" dirty="0" smtClean="0"/>
              <a:t>Times  </a:t>
            </a:r>
            <a:r>
              <a:rPr lang="en-GB" sz="2400" dirty="0" smtClean="0">
                <a:hlinkClick r:id="rId3"/>
              </a:rPr>
              <a:t>www.simple-times.org</a:t>
            </a:r>
            <a:endParaRPr lang="en-GB" sz="2400" dirty="0" smtClean="0"/>
          </a:p>
          <a:p>
            <a:r>
              <a:rPr lang="en-US" sz="2400" dirty="0" smtClean="0"/>
              <a:t>Essential SNMP (O’Reilly Books)  </a:t>
            </a:r>
            <a:r>
              <a:rPr lang="en-US" sz="2400" dirty="0" smtClean="0">
                <a:hlinkClick r:id="rId4"/>
              </a:rPr>
              <a:t>Douglas Mauro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5"/>
              </a:rPr>
              <a:t>Kevin </a:t>
            </a:r>
            <a:r>
              <a:rPr lang="en-US" sz="2400" dirty="0" err="1" smtClean="0">
                <a:hlinkClick r:id="rId5"/>
              </a:rPr>
              <a:t>Schmi</a:t>
            </a:r>
            <a:endParaRPr lang="en-GB" sz="2400" dirty="0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838200"/>
          </a:xfrm>
          <a:ln/>
        </p:spPr>
        <p:txBody>
          <a:bodyPr lIns="90360" tIns="44280" rIns="90360" bIns="44280" anchor="b"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Referencias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La </a:t>
            </a:r>
            <a:r>
              <a:rPr lang="en-GB" b="1" i="1" dirty="0" err="1"/>
              <a:t>entidad</a:t>
            </a:r>
            <a:r>
              <a:rPr lang="en-GB" b="1" i="1" dirty="0"/>
              <a:t> </a:t>
            </a:r>
            <a:r>
              <a:rPr lang="en-GB" b="1" i="1" dirty="0" err="1"/>
              <a:t>gestora</a:t>
            </a:r>
            <a:endParaRPr lang="en-GB" b="1" i="1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Hardware y software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reune</a:t>
            </a:r>
            <a:r>
              <a:rPr lang="en-GB" dirty="0"/>
              <a:t>, </a:t>
            </a:r>
            <a:r>
              <a:rPr lang="en-GB" dirty="0" err="1"/>
              <a:t>procesa</a:t>
            </a:r>
            <a:r>
              <a:rPr lang="en-GB" dirty="0"/>
              <a:t>, </a:t>
            </a:r>
            <a:r>
              <a:rPr lang="en-GB" dirty="0" err="1"/>
              <a:t>analiza</a:t>
            </a:r>
            <a:r>
              <a:rPr lang="en-GB" dirty="0"/>
              <a:t> y </a:t>
            </a:r>
            <a:r>
              <a:rPr lang="en-GB" dirty="0" err="1"/>
              <a:t>presenta</a:t>
            </a:r>
            <a:r>
              <a:rPr lang="en-GB" dirty="0"/>
              <a:t> la </a:t>
            </a:r>
            <a:r>
              <a:rPr lang="en-GB" dirty="0" err="1"/>
              <a:t>información</a:t>
            </a:r>
            <a:r>
              <a:rPr lang="en-GB" dirty="0"/>
              <a:t> de red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Interactúa</a:t>
            </a:r>
            <a:r>
              <a:rPr lang="en-GB" dirty="0"/>
              <a:t> con el </a:t>
            </a:r>
            <a:r>
              <a:rPr lang="en-GB" dirty="0" err="1"/>
              <a:t>administrador</a:t>
            </a:r>
            <a:r>
              <a:rPr lang="en-GB" dirty="0"/>
              <a:t> de red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Punto</a:t>
            </a:r>
            <a:r>
              <a:rPr lang="en-GB" dirty="0"/>
              <a:t> central de control de los </a:t>
            </a:r>
            <a:r>
              <a:rPr lang="en-GB" dirty="0" err="1"/>
              <a:t>dispositivos</a:t>
            </a:r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Componentes de la Infraestructura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713287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El </a:t>
            </a:r>
            <a:r>
              <a:rPr lang="en-GB" b="1" i="1"/>
              <a:t>dispositivo gestionado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Contiene uno o más </a:t>
            </a:r>
            <a:r>
              <a:rPr lang="en-GB" u="sng"/>
              <a:t>objetos gestionados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Una tarjeta de red, el CPU, la pila de protocolos IP, el ventilador...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Estos objetos contienen información que puede ser recogida (y a también cambiada) por la entidad gestora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Contiene un </a:t>
            </a:r>
            <a:r>
              <a:rPr lang="en-GB" u="sng"/>
              <a:t>agente de gestión</a:t>
            </a:r>
            <a:r>
              <a:rPr lang="en-GB"/>
              <a:t> cuya función es comunicarse con la entidad gestora y ejecutar acciones localmente (leer, escribir un dato)‏</a:t>
            </a: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Componentes de la infraestructura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El </a:t>
            </a:r>
            <a:r>
              <a:rPr lang="en-GB" b="1" i="1"/>
              <a:t>protocolo de gestión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Provee las reglas de comunicación entre la entidad gestora y los agentes de gestión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Define cosas como: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Tipos de mensajes y operaciones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Seguridad (autenticación, privacidad)‏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/>
              <a:t>Manejo de secuencias</a:t>
            </a:r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Componentes de la infraestructura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074863"/>
            <a:ext cx="3581400" cy="2954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57400"/>
            <a:ext cx="4016375" cy="4384675"/>
          </a:xfrm>
          <a:ln/>
        </p:spPr>
        <p:txBody>
          <a:bodyPr anchor="t"/>
          <a:lstStyle/>
          <a:p>
            <a:pPr marL="334963" indent="-20638" algn="l" eaLnBrk="0"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None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0">
                <a:solidFill>
                  <a:srgbClr val="000000"/>
                </a:solidFill>
              </a:rPr>
              <a:t>“Los </a:t>
            </a:r>
            <a:r>
              <a:rPr lang="en-GB" sz="2400" b="0" i="1">
                <a:solidFill>
                  <a:srgbClr val="000000"/>
                </a:solidFill>
              </a:rPr>
              <a:t>agentes de gestión</a:t>
            </a:r>
            <a:r>
              <a:rPr lang="en-GB" sz="2400" b="0">
                <a:solidFill>
                  <a:srgbClr val="000000"/>
                </a:solidFill>
              </a:rPr>
              <a:t>, localizados en los </a:t>
            </a:r>
            <a:r>
              <a:rPr lang="en-GB" sz="2400" b="0" i="1">
                <a:solidFill>
                  <a:srgbClr val="000000"/>
                </a:solidFill>
              </a:rPr>
              <a:t>dispositivos gestionados</a:t>
            </a:r>
            <a:r>
              <a:rPr lang="en-GB" sz="2400" b="0">
                <a:solidFill>
                  <a:srgbClr val="000000"/>
                </a:solidFill>
              </a:rPr>
              <a:t>, son sondeados periódicamente por la </a:t>
            </a:r>
            <a:r>
              <a:rPr lang="en-GB" sz="2400" b="0" i="1">
                <a:solidFill>
                  <a:srgbClr val="000000"/>
                </a:solidFill>
              </a:rPr>
              <a:t>entidad gestora</a:t>
            </a:r>
            <a:r>
              <a:rPr lang="en-GB" sz="2400" b="0">
                <a:solidFill>
                  <a:srgbClr val="000000"/>
                </a:solidFill>
              </a:rPr>
              <a:t>, utilizando un </a:t>
            </a:r>
            <a:r>
              <a:rPr lang="en-GB" sz="2400" b="0" i="1">
                <a:solidFill>
                  <a:srgbClr val="000000"/>
                </a:solidFill>
              </a:rPr>
              <a:t>protocolo de gestión</a:t>
            </a:r>
            <a:r>
              <a:rPr lang="en-GB" sz="2400" b="0">
                <a:solidFill>
                  <a:srgbClr val="000000"/>
                </a:solidFill>
              </a:rPr>
              <a:t>”</a:t>
            </a:r>
          </a:p>
          <a:p>
            <a:pPr marL="334963" indent="-20638" algn="l" eaLnBrk="0"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None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sz="2400" b="0">
              <a:solidFill>
                <a:srgbClr val="000000"/>
              </a:solidFill>
            </a:endParaRPr>
          </a:p>
          <a:p>
            <a:pPr marL="334963" indent="-20638" algn="l" eaLnBrk="0"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None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sz="2400" b="0">
              <a:solidFill>
                <a:srgbClr val="00000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273050"/>
            <a:ext cx="8229600" cy="1146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>
              <a:lnSpc>
                <a:spcPct val="104000"/>
              </a:lnSpc>
              <a:buClr>
                <a:srgbClr val="A50021"/>
              </a:buClr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FFFFFF"/>
                </a:solidFill>
                <a:latin typeface="Arial" charset="0"/>
              </a:rPr>
              <a:t>Componentes de la infraestructura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649787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Dos </a:t>
            </a:r>
            <a:r>
              <a:rPr lang="en-GB" dirty="0" err="1"/>
              <a:t>grupos</a:t>
            </a:r>
            <a:r>
              <a:rPr lang="en-GB" dirty="0"/>
              <a:t> </a:t>
            </a:r>
            <a:r>
              <a:rPr lang="en-GB" dirty="0" err="1"/>
              <a:t>principales</a:t>
            </a:r>
            <a:r>
              <a:rPr lang="en-GB" dirty="0"/>
              <a:t>: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Definidos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OSI (Open Systems Interconnection)‏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CMISE/CMIP </a:t>
            </a:r>
            <a:r>
              <a:rPr lang="en-GB" sz="1800" dirty="0"/>
              <a:t>(</a:t>
            </a:r>
            <a:r>
              <a:rPr lang="en-GB" sz="1800" dirty="0" err="1"/>
              <a:t>Commmon</a:t>
            </a:r>
            <a:r>
              <a:rPr lang="en-GB" sz="1800" dirty="0"/>
              <a:t> Management Information Services Element/Common Management Information Protocol)‏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 smtClean="0"/>
              <a:t>DoD</a:t>
            </a:r>
            <a:r>
              <a:rPr lang="en-GB" dirty="0" smtClean="0"/>
              <a:t> </a:t>
            </a:r>
            <a:r>
              <a:rPr lang="en-GB" dirty="0" smtClean="0"/>
              <a:t>– TCP/IP (actual </a:t>
            </a:r>
            <a:r>
              <a:rPr lang="en-GB" dirty="0" smtClean="0"/>
              <a:t>Internet)</a:t>
            </a:r>
            <a:endParaRPr lang="en-GB" dirty="0"/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/>
              <a:t>SNMP (Simple Network Management Protocol)‏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/>
              <a:t>Terminó</a:t>
            </a:r>
            <a:r>
              <a:rPr lang="en-GB" dirty="0"/>
              <a:t> </a:t>
            </a:r>
            <a:r>
              <a:rPr lang="en-GB" dirty="0" err="1"/>
              <a:t>siendo</a:t>
            </a:r>
            <a:r>
              <a:rPr lang="en-GB" dirty="0"/>
              <a:t> el </a:t>
            </a:r>
            <a:r>
              <a:rPr lang="en-GB" dirty="0" err="1"/>
              <a:t>más</a:t>
            </a:r>
            <a:r>
              <a:rPr lang="en-GB" dirty="0"/>
              <a:t> </a:t>
            </a:r>
            <a:r>
              <a:rPr lang="en-GB" dirty="0" err="1" smtClean="0"/>
              <a:t>utilizado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5425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Diferentes estándares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5073650"/>
          </a:xfrm>
          <a:ln/>
        </p:spPr>
        <p:txBody>
          <a:bodyPr/>
          <a:lstStyle/>
          <a:p>
            <a:pPr marL="428625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Se define un </a:t>
            </a:r>
            <a:r>
              <a:rPr lang="en-US" dirty="0" err="1"/>
              <a:t>marco</a:t>
            </a:r>
            <a:r>
              <a:rPr lang="en-US" dirty="0"/>
              <a:t> de </a:t>
            </a:r>
            <a:r>
              <a:rPr lang="en-US" dirty="0" err="1"/>
              <a:t>referencia</a:t>
            </a:r>
            <a:r>
              <a:rPr lang="en-US" dirty="0"/>
              <a:t> y no </a:t>
            </a:r>
            <a:r>
              <a:rPr lang="en-US" dirty="0" err="1"/>
              <a:t>sólo</a:t>
            </a:r>
            <a:r>
              <a:rPr lang="en-US" dirty="0"/>
              <a:t> un </a:t>
            </a:r>
            <a:r>
              <a:rPr lang="en-US" dirty="0" err="1"/>
              <a:t>protocolo</a:t>
            </a:r>
            <a:r>
              <a:rPr lang="en-US" dirty="0"/>
              <a:t> (SNMP)‏</a:t>
            </a:r>
          </a:p>
          <a:p>
            <a:pPr marL="1292225" lvl="2" indent="-214313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/>
              <a:t>SNMP no </a:t>
            </a:r>
            <a:r>
              <a:rPr lang="en-US" dirty="0" err="1"/>
              <a:t>es</a:t>
            </a:r>
            <a:r>
              <a:rPr lang="en-US" dirty="0"/>
              <a:t> tan “simple”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tiene</a:t>
            </a:r>
            <a:r>
              <a:rPr lang="en-US" dirty="0"/>
              <a:t> en 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.</a:t>
            </a:r>
          </a:p>
          <a:p>
            <a:pPr marL="428625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/>
              <a:t>Resuelve</a:t>
            </a:r>
            <a:r>
              <a:rPr lang="en-US" dirty="0"/>
              <a:t> los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:</a:t>
            </a:r>
          </a:p>
          <a:p>
            <a:pPr marL="1292225" lvl="2" indent="-214313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gestionar</a:t>
            </a:r>
            <a:r>
              <a:rPr lang="en-US" dirty="0"/>
              <a:t> y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control se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ejercer</a:t>
            </a:r>
            <a:r>
              <a:rPr lang="en-US" dirty="0"/>
              <a:t>?</a:t>
            </a:r>
          </a:p>
          <a:p>
            <a:pPr marL="1292225" lvl="2" indent="-214313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En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formatos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transmitir</a:t>
            </a:r>
            <a:r>
              <a:rPr lang="en-US" dirty="0"/>
              <a:t> la </a:t>
            </a:r>
            <a:r>
              <a:rPr lang="en-US" dirty="0" err="1"/>
              <a:t>información</a:t>
            </a:r>
            <a:r>
              <a:rPr lang="en-US" dirty="0"/>
              <a:t>?</a:t>
            </a:r>
          </a:p>
          <a:p>
            <a:pPr marL="1292225" lvl="2" indent="-214313">
              <a:lnSpc>
                <a:spcPct val="100000"/>
              </a:lnSpc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/>
              <a:t>reglas</a:t>
            </a:r>
            <a:r>
              <a:rPr lang="en-US" dirty="0"/>
              <a:t> se van a </a:t>
            </a:r>
            <a:r>
              <a:rPr lang="en-US" dirty="0" err="1"/>
              <a:t>seguir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transmisión</a:t>
            </a:r>
            <a:r>
              <a:rPr lang="en-US" dirty="0"/>
              <a:t> de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?</a:t>
            </a: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/>
              <a:t>Marco de Referencia Estándar de Gestión en Internet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5308600"/>
          </a:xfrm>
          <a:ln/>
        </p:spPr>
        <p:txBody>
          <a:bodyPr>
            <a:normAutofit/>
          </a:bodyPr>
          <a:lstStyle/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sz="2000" dirty="0" smtClean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smtClean="0"/>
              <a:t>Es </a:t>
            </a:r>
            <a:r>
              <a:rPr lang="en-GB" sz="2000" dirty="0"/>
              <a:t>un </a:t>
            </a:r>
            <a:r>
              <a:rPr lang="en-GB" sz="2000" dirty="0" err="1"/>
              <a:t>lenguaje</a:t>
            </a:r>
            <a:r>
              <a:rPr lang="en-GB" sz="2000" dirty="0"/>
              <a:t> de </a:t>
            </a:r>
            <a:r>
              <a:rPr lang="en-GB" sz="2000" dirty="0" err="1"/>
              <a:t>definición</a:t>
            </a:r>
            <a:r>
              <a:rPr lang="en-GB" sz="2000" dirty="0"/>
              <a:t> de </a:t>
            </a:r>
            <a:r>
              <a:rPr lang="en-GB" sz="2000" dirty="0" err="1"/>
              <a:t>datos</a:t>
            </a:r>
            <a:r>
              <a:rPr lang="en-GB" sz="2000" dirty="0"/>
              <a:t> (DDL)‏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Elimina</a:t>
            </a:r>
            <a:r>
              <a:rPr lang="en-GB" sz="2000" dirty="0"/>
              <a:t> la </a:t>
            </a:r>
            <a:r>
              <a:rPr lang="en-GB" sz="2000" dirty="0" err="1"/>
              <a:t>ambigüedad</a:t>
            </a:r>
            <a:r>
              <a:rPr lang="en-GB" sz="2000" dirty="0"/>
              <a:t> en la </a:t>
            </a:r>
            <a:r>
              <a:rPr lang="en-GB" sz="2000" dirty="0" err="1"/>
              <a:t>sintaxis</a:t>
            </a:r>
            <a:r>
              <a:rPr lang="en-GB" sz="2000" dirty="0"/>
              <a:t> y </a:t>
            </a:r>
            <a:r>
              <a:rPr lang="en-GB" sz="2000" dirty="0" err="1"/>
              <a:t>semántica</a:t>
            </a:r>
            <a:r>
              <a:rPr lang="en-GB" sz="2000" dirty="0"/>
              <a:t> de los </a:t>
            </a:r>
            <a:r>
              <a:rPr lang="en-GB" sz="2000" dirty="0" err="1"/>
              <a:t>datos</a:t>
            </a:r>
            <a:endParaRPr lang="en-GB" sz="2000" dirty="0"/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Por</a:t>
            </a:r>
            <a:r>
              <a:rPr lang="en-GB" sz="2000" dirty="0"/>
              <a:t> </a:t>
            </a:r>
            <a:r>
              <a:rPr lang="en-GB" sz="2000" dirty="0" err="1"/>
              <a:t>ejemplo</a:t>
            </a:r>
            <a:r>
              <a:rPr lang="en-GB" sz="2000" dirty="0"/>
              <a:t>, </a:t>
            </a:r>
            <a:r>
              <a:rPr lang="en-GB" sz="2000" dirty="0" err="1"/>
              <a:t>cómo</a:t>
            </a:r>
            <a:r>
              <a:rPr lang="en-GB" sz="2000" dirty="0"/>
              <a:t> se </a:t>
            </a:r>
            <a:r>
              <a:rPr lang="en-GB" sz="2000" dirty="0" err="1"/>
              <a:t>han</a:t>
            </a:r>
            <a:r>
              <a:rPr lang="en-GB" sz="2000" dirty="0"/>
              <a:t> de </a:t>
            </a:r>
            <a:r>
              <a:rPr lang="en-GB" sz="2000" dirty="0" err="1"/>
              <a:t>representar</a:t>
            </a:r>
            <a:r>
              <a:rPr lang="en-GB" sz="2000" dirty="0"/>
              <a:t> los </a:t>
            </a:r>
            <a:r>
              <a:rPr lang="en-GB" sz="2000" dirty="0" err="1"/>
              <a:t>números</a:t>
            </a:r>
            <a:r>
              <a:rPr lang="en-GB" sz="2000" dirty="0"/>
              <a:t> </a:t>
            </a:r>
            <a:r>
              <a:rPr lang="en-GB" sz="2000" dirty="0" err="1"/>
              <a:t>enteros</a:t>
            </a:r>
            <a:r>
              <a:rPr lang="en-GB" sz="2000" dirty="0"/>
              <a:t> (big-endian, little-endian)‏</a:t>
            </a:r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Basado</a:t>
            </a:r>
            <a:r>
              <a:rPr lang="en-GB" sz="2000" dirty="0"/>
              <a:t> en ASN.1 (</a:t>
            </a:r>
            <a:r>
              <a:rPr lang="en-GB" sz="2000" dirty="0" err="1"/>
              <a:t>estándar</a:t>
            </a:r>
            <a:r>
              <a:rPr lang="en-GB" sz="2000" dirty="0"/>
              <a:t> de la ISO), </a:t>
            </a:r>
            <a:r>
              <a:rPr lang="en-GB" sz="2000" dirty="0" err="1"/>
              <a:t>pero</a:t>
            </a:r>
            <a:r>
              <a:rPr lang="en-GB" sz="2000" dirty="0"/>
              <a:t> </a:t>
            </a:r>
            <a:r>
              <a:rPr lang="en-GB" sz="2000" dirty="0" err="1"/>
              <a:t>extendido</a:t>
            </a:r>
            <a:endParaRPr lang="en-GB" sz="20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/>
              <a:t>Define lo </a:t>
            </a:r>
            <a:r>
              <a:rPr lang="en-GB" sz="2000" dirty="0" err="1"/>
              <a:t>siguiente</a:t>
            </a:r>
            <a:r>
              <a:rPr lang="en-GB" sz="2000" dirty="0"/>
              <a:t>:</a:t>
            </a:r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Tipos</a:t>
            </a:r>
            <a:r>
              <a:rPr lang="en-GB" sz="2000" dirty="0"/>
              <a:t> de </a:t>
            </a:r>
            <a:r>
              <a:rPr lang="en-GB" sz="2000" dirty="0" err="1"/>
              <a:t>datos</a:t>
            </a:r>
            <a:endParaRPr lang="en-GB" sz="2000" dirty="0"/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Modelo</a:t>
            </a:r>
            <a:r>
              <a:rPr lang="en-GB" sz="2000" dirty="0"/>
              <a:t> de </a:t>
            </a:r>
            <a:r>
              <a:rPr lang="en-GB" sz="2000" dirty="0" err="1"/>
              <a:t>objetos</a:t>
            </a:r>
            <a:endParaRPr lang="en-GB" sz="2000" dirty="0"/>
          </a:p>
          <a:p>
            <a:pPr marL="1143000" lvl="2" indent="-228600" eaLnBrk="0">
              <a:spcBef>
                <a:spcPts val="6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 err="1"/>
              <a:t>Reglas</a:t>
            </a:r>
            <a:r>
              <a:rPr lang="en-GB" sz="2000" dirty="0"/>
              <a:t> </a:t>
            </a:r>
            <a:r>
              <a:rPr lang="en-GB" sz="2000" dirty="0" err="1"/>
              <a:t>para</a:t>
            </a:r>
            <a:r>
              <a:rPr lang="en-GB" sz="2000" dirty="0"/>
              <a:t> </a:t>
            </a:r>
            <a:r>
              <a:rPr lang="en-GB" sz="2000" dirty="0" err="1"/>
              <a:t>revisar</a:t>
            </a:r>
            <a:r>
              <a:rPr lang="en-GB" sz="2000" dirty="0"/>
              <a:t> y </a:t>
            </a:r>
            <a:r>
              <a:rPr lang="en-GB" sz="2000" dirty="0" err="1"/>
              <a:t>cambiar</a:t>
            </a:r>
            <a:r>
              <a:rPr lang="en-GB" sz="2000" dirty="0"/>
              <a:t> los </a:t>
            </a:r>
            <a:r>
              <a:rPr lang="en-GB" sz="2000" dirty="0" err="1"/>
              <a:t>datos</a:t>
            </a:r>
            <a:endParaRPr lang="en-GB" sz="2000" dirty="0"/>
          </a:p>
          <a:p>
            <a:pPr marL="735013" lvl="1" indent="-277813" eaLnBrk="0"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000" dirty="0"/>
              <a:t>RFCs 2578, 2579, 2580  </a:t>
            </a: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/>
              <a:t>SMI: </a:t>
            </a:r>
            <a:r>
              <a:rPr lang="en-GB" sz="2800" dirty="0" err="1" smtClean="0"/>
              <a:t>Estructura</a:t>
            </a:r>
            <a:r>
              <a:rPr lang="en-GB" sz="2800" dirty="0" smtClean="0"/>
              <a:t> de </a:t>
            </a:r>
            <a:r>
              <a:rPr lang="en-GB" sz="2800" dirty="0" err="1" smtClean="0"/>
              <a:t>Información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Gestión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000" dirty="0" smtClean="0"/>
              <a:t>(Structure </a:t>
            </a:r>
            <a:r>
              <a:rPr lang="en-GB" sz="2000" dirty="0"/>
              <a:t>of Management </a:t>
            </a:r>
            <a:r>
              <a:rPr lang="en-GB" sz="2000" dirty="0" smtClean="0"/>
              <a:t>Information)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1387</Words>
  <PresentationFormat>On-screen Show (4:3)</PresentationFormat>
  <Paragraphs>209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SNMP: Conceptos  </vt:lpstr>
      <vt:lpstr>Necesidad de una arquitectura</vt:lpstr>
      <vt:lpstr>Componentes de la Infraestructura</vt:lpstr>
      <vt:lpstr>Componentes de la infraestructura</vt:lpstr>
      <vt:lpstr>Componentes de la infraestructura</vt:lpstr>
      <vt:lpstr>Slide 6</vt:lpstr>
      <vt:lpstr>Diferentes estándares</vt:lpstr>
      <vt:lpstr>Marco de Referencia Estándar de Gestión en Internet</vt:lpstr>
      <vt:lpstr>SMI: Estructura de Información de Gestión (Structure of Management Information)</vt:lpstr>
      <vt:lpstr>Slide 10</vt:lpstr>
      <vt:lpstr>SMI: Estructura de Información de Gestión (Structure of Management Information)</vt:lpstr>
      <vt:lpstr>SMI: Estructura de Información de Gestión (Structure of Management Information)</vt:lpstr>
      <vt:lpstr>MIB: Base de Información de Gestion (Management Information Base)</vt:lpstr>
      <vt:lpstr>Arbol de identificación  de objetos de ISO</vt:lpstr>
      <vt:lpstr>Arbol de identificación de objetos de ISO</vt:lpstr>
      <vt:lpstr>El protocolo SNMP</vt:lpstr>
      <vt:lpstr>El protocolo SNMP</vt:lpstr>
      <vt:lpstr>SNMP v1</vt:lpstr>
      <vt:lpstr>SNMP v1</vt:lpstr>
      <vt:lpstr>SNMP v2</vt:lpstr>
      <vt:lpstr>SNMP v2</vt:lpstr>
      <vt:lpstr>SNMP v3</vt:lpstr>
      <vt:lpstr>SNMP v3</vt:lpstr>
      <vt:lpstr>SNMP: Estado actual de la implementación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Operations and Management</dc:title>
  <dc:creator>Brian Longwe</dc:creator>
  <cp:lastModifiedBy>carmas</cp:lastModifiedBy>
  <cp:revision>7</cp:revision>
  <dcterms:modified xsi:type="dcterms:W3CDTF">2009-09-18T06:08:54Z</dcterms:modified>
</cp:coreProperties>
</file>