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2"/>
  </p:notesMasterIdLst>
  <p:sldIdLst>
    <p:sldId id="274" r:id="rId2"/>
    <p:sldId id="276" r:id="rId3"/>
    <p:sldId id="286" r:id="rId4"/>
    <p:sldId id="283" r:id="rId5"/>
    <p:sldId id="282" r:id="rId6"/>
    <p:sldId id="284" r:id="rId7"/>
    <p:sldId id="285" r:id="rId8"/>
    <p:sldId id="275" r:id="rId9"/>
    <p:sldId id="278" r:id="rId10"/>
    <p:sldId id="279" r:id="rId1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2E1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9" autoAdjust="0"/>
    <p:restoredTop sz="86463" autoAdjust="0"/>
  </p:normalViewPr>
  <p:slideViewPr>
    <p:cSldViewPr>
      <p:cViewPr>
        <p:scale>
          <a:sx n="75" d="100"/>
          <a:sy n="75" d="100"/>
        </p:scale>
        <p:origin x="-1002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25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567491D-4D3A-4DC0-9A19-124563B6ABF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Bénin Télécoms </a:t>
            </a:r>
            <a:r>
              <a:rPr lang="en-GB"/>
              <a:t>2009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852DCC-3FED-4664-A961-9C3E90F3B03A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Bénin Télécoms </a:t>
            </a:r>
            <a:r>
              <a:rPr lang="en-GB"/>
              <a:t>2009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3AA501-5D09-4DF4-898D-293A1947F66C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6225"/>
            <a:ext cx="2055813" cy="604678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6225"/>
            <a:ext cx="6019800" cy="604678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Bénin Télécoms </a:t>
            </a:r>
            <a:r>
              <a:rPr lang="en-GB"/>
              <a:t>2009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DE2B92-D0CF-43D6-B513-9907E3E8D1F4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Bénin Télécoms </a:t>
            </a:r>
            <a:r>
              <a:rPr lang="en-GB"/>
              <a:t>2009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7EFB7-CB1E-40E2-BFC9-F6AC841B67A4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Bénin Télécoms </a:t>
            </a:r>
            <a:r>
              <a:rPr lang="en-GB"/>
              <a:t>2009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8C5D10-CC23-47C1-B55A-B48F22B47697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8600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Bénin Télécoms </a:t>
            </a:r>
            <a:r>
              <a:rPr lang="en-GB"/>
              <a:t>2009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337D91-502A-445B-A444-00B280AEB4A8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Bénin Télécoms </a:t>
            </a:r>
            <a:r>
              <a:rPr lang="en-GB"/>
              <a:t>2009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278DBE-52DB-46F0-B695-2FC95C232FA2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Bénin Télécoms </a:t>
            </a:r>
            <a:r>
              <a:rPr lang="en-GB"/>
              <a:t>2009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7F867E-0EA1-4B0A-9C6E-A2D744588216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Bénin Télécoms </a:t>
            </a:r>
            <a:r>
              <a:rPr lang="en-GB"/>
              <a:t>2009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ADB5B0-7F25-4722-B87B-A321A6CB6F11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Bénin Télécoms </a:t>
            </a:r>
            <a:r>
              <a:rPr lang="en-GB"/>
              <a:t>2009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211E40-398A-4EC4-96EF-F59294A37F41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Bénin Télécoms </a:t>
            </a:r>
            <a:r>
              <a:rPr lang="en-GB"/>
              <a:t>2009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93E63E-F4CE-42BC-8E27-65EA9CCD2ED6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209800" y="1574800"/>
            <a:ext cx="4025900" cy="5207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6 w 5772"/>
              <a:gd name="T1" fmla="*/ 2 h 656"/>
              <a:gd name="T2" fmla="*/ 2542 w 5772"/>
              <a:gd name="T3" fmla="*/ 0 h 656"/>
              <a:gd name="T4" fmla="*/ 4374 w 5772"/>
              <a:gd name="T5" fmla="*/ 367 h 656"/>
              <a:gd name="T6" fmla="*/ 5766 w 5772"/>
              <a:gd name="T7" fmla="*/ 55 h 656"/>
              <a:gd name="T8" fmla="*/ 5772 w 5772"/>
              <a:gd name="T9" fmla="*/ 213 h 656"/>
              <a:gd name="T10" fmla="*/ 4302 w 5772"/>
              <a:gd name="T11" fmla="*/ 439 h 656"/>
              <a:gd name="T12" fmla="*/ 1488 w 5772"/>
              <a:gd name="T13" fmla="*/ 201 h 656"/>
              <a:gd name="T14" fmla="*/ 0 w 5772"/>
              <a:gd name="T15" fmla="*/ 656 h 656"/>
              <a:gd name="T16" fmla="*/ 6 w 5772"/>
              <a:gd name="T17" fmla="*/ 2 h 656"/>
              <a:gd name="T18" fmla="*/ 0 w 5772"/>
              <a:gd name="T19" fmla="*/ 0 h 656"/>
              <a:gd name="T20" fmla="*/ 5772 w 5772"/>
              <a:gd name="T21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T18" t="T19" r="T20" b="T21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/>
              </a:gs>
              <a:gs pos="100000">
                <a:srgbClr val="00EBF8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>
              <a:gd name="T0" fmla="*/ 0 w 3000"/>
              <a:gd name="T1" fmla="*/ 0 h 595"/>
              <a:gd name="T2" fmla="*/ 1668 w 3000"/>
              <a:gd name="T3" fmla="*/ 564 h 595"/>
              <a:gd name="T4" fmla="*/ 3000 w 3000"/>
              <a:gd name="T5" fmla="*/ 186 h 595"/>
              <a:gd name="T6" fmla="*/ 3000 w 3000"/>
              <a:gd name="T7" fmla="*/ 6 h 595"/>
              <a:gd name="T8" fmla="*/ 0 w 3000"/>
              <a:gd name="T9" fmla="*/ 0 h 595"/>
              <a:gd name="T10" fmla="*/ 0 w 3000"/>
              <a:gd name="T11" fmla="*/ 0 h 595"/>
              <a:gd name="T12" fmla="*/ 3000 w 3000"/>
              <a:gd name="T13" fmla="*/ 595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DB6"/>
              </a:gs>
              <a:gs pos="100000">
                <a:srgbClr val="009BE5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6225"/>
            <a:ext cx="8228013" cy="156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4680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3924300" y="6378575"/>
            <a:ext cx="201612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45C75"/>
              </a:buClr>
              <a:buSzPct val="100000"/>
              <a:buFont typeface="Verdana" pitchFamily="34" charset="0"/>
              <a:buNone/>
              <a:defRPr sz="1200">
                <a:solidFill>
                  <a:srgbClr val="045C75"/>
                </a:solidFill>
                <a:latin typeface="Verdana" pitchFamily="34" charset="0"/>
              </a:defRPr>
            </a:lvl1pPr>
          </a:lstStyle>
          <a:p>
            <a:r>
              <a:rPr lang="en-US"/>
              <a:t>© Bénin Télécoms </a:t>
            </a:r>
            <a:r>
              <a:rPr lang="en-GB"/>
              <a:t>2009</a:t>
            </a:r>
          </a:p>
        </p:txBody>
      </p:sp>
      <p:sp>
        <p:nvSpPr>
          <p:cNvPr id="2253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45C75"/>
              </a:buClr>
              <a:buSzPct val="100000"/>
              <a:buFont typeface="Verdana" pitchFamily="34" charset="0"/>
              <a:buNone/>
              <a:defRPr sz="1200">
                <a:solidFill>
                  <a:srgbClr val="045C75"/>
                </a:solidFill>
                <a:latin typeface="Verdana" pitchFamily="34" charset="0"/>
              </a:defRPr>
            </a:lvl1pPr>
          </a:lstStyle>
          <a:p>
            <a:fld id="{56ED9296-6A74-45D2-9F5B-4C1DE24839AD}" type="slidenum">
              <a:rPr lang="en-GB"/>
              <a:pPr/>
              <a:t>‹N°›</a:t>
            </a:fld>
            <a:endParaRPr lang="en-GB"/>
          </a:p>
        </p:txBody>
      </p:sp>
      <p:grpSp>
        <p:nvGrpSpPr>
          <p:cNvPr id="3081" name="Group 10"/>
          <p:cNvGrpSpPr>
            <a:grpSpLocks/>
          </p:cNvGrpSpPr>
          <p:nvPr/>
        </p:nvGrpSpPr>
        <p:grpSpPr bwMode="auto">
          <a:xfrm>
            <a:off x="-36513" y="228600"/>
            <a:ext cx="9178926" cy="646113"/>
            <a:chOff x="-23" y="144"/>
            <a:chExt cx="5782" cy="407"/>
          </a:xfrm>
        </p:grpSpPr>
        <p:grpSp>
          <p:nvGrpSpPr>
            <p:cNvPr id="3082" name="Group 11"/>
            <p:cNvGrpSpPr>
              <a:grpSpLocks/>
            </p:cNvGrpSpPr>
            <p:nvPr/>
          </p:nvGrpSpPr>
          <p:grpSpPr bwMode="auto">
            <a:xfrm>
              <a:off x="-23" y="144"/>
              <a:ext cx="5771" cy="407"/>
              <a:chOff x="-23" y="144"/>
              <a:chExt cx="5771" cy="407"/>
            </a:xfrm>
          </p:grpSpPr>
          <p:pic>
            <p:nvPicPr>
              <p:cNvPr id="3086" name="Picture 12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-9" y="144"/>
                <a:ext cx="5758" cy="40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22541" name="Text Box 13"/>
              <p:cNvSpPr txBox="1">
                <a:spLocks noChangeArrowheads="1"/>
              </p:cNvSpPr>
              <p:nvPr/>
            </p:nvSpPr>
            <p:spPr bwMode="auto">
              <a:xfrm rot="21420000">
                <a:off x="-23" y="318"/>
                <a:ext cx="1" cy="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</p:grpSp>
        <p:grpSp>
          <p:nvGrpSpPr>
            <p:cNvPr id="3083" name="Group 14"/>
            <p:cNvGrpSpPr>
              <a:grpSpLocks/>
            </p:cNvGrpSpPr>
            <p:nvPr/>
          </p:nvGrpSpPr>
          <p:grpSpPr bwMode="auto">
            <a:xfrm>
              <a:off x="-23" y="172"/>
              <a:ext cx="5782" cy="355"/>
              <a:chOff x="-23" y="172"/>
              <a:chExt cx="5782" cy="355"/>
            </a:xfrm>
          </p:grpSpPr>
          <p:pic>
            <p:nvPicPr>
              <p:cNvPr id="3084" name="Picture 15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-13" y="172"/>
                <a:ext cx="5774" cy="35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22544" name="Text Box 16"/>
              <p:cNvSpPr txBox="1">
                <a:spLocks noChangeArrowheads="1"/>
              </p:cNvSpPr>
              <p:nvPr/>
            </p:nvSpPr>
            <p:spPr bwMode="auto">
              <a:xfrm rot="21420000">
                <a:off x="-23" y="347"/>
                <a:ext cx="1" cy="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hf sldNum="0" hdr="0" dt="0"/>
  <p:txStyles>
    <p:titleStyle>
      <a:lvl1pPr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4617B"/>
        </a:buClr>
        <a:buSzPct val="100000"/>
        <a:buFont typeface="Calibri" pitchFamily="34" charset="0"/>
        <a:defRPr sz="5000">
          <a:solidFill>
            <a:srgbClr val="04617B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4617B"/>
        </a:buClr>
        <a:buSzPct val="100000"/>
        <a:buFont typeface="Calibri" pitchFamily="34" charset="0"/>
        <a:defRPr sz="5000">
          <a:solidFill>
            <a:srgbClr val="04617B"/>
          </a:solidFill>
          <a:latin typeface="Calibri" pitchFamily="34" charset="0"/>
          <a:cs typeface="Arial" charset="0"/>
        </a:defRPr>
      </a:lvl2pPr>
      <a:lvl3pPr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4617B"/>
        </a:buClr>
        <a:buSzPct val="100000"/>
        <a:buFont typeface="Calibri" pitchFamily="34" charset="0"/>
        <a:defRPr sz="5000">
          <a:solidFill>
            <a:srgbClr val="04617B"/>
          </a:solidFill>
          <a:latin typeface="Calibri" pitchFamily="34" charset="0"/>
          <a:cs typeface="Arial" charset="0"/>
        </a:defRPr>
      </a:lvl3pPr>
      <a:lvl4pPr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4617B"/>
        </a:buClr>
        <a:buSzPct val="100000"/>
        <a:buFont typeface="Calibri" pitchFamily="34" charset="0"/>
        <a:defRPr sz="5000">
          <a:solidFill>
            <a:srgbClr val="04617B"/>
          </a:solidFill>
          <a:latin typeface="Calibri" pitchFamily="34" charset="0"/>
          <a:cs typeface="Arial" charset="0"/>
        </a:defRPr>
      </a:lvl4pPr>
      <a:lvl5pPr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4617B"/>
        </a:buClr>
        <a:buSzPct val="100000"/>
        <a:buFont typeface="Calibri" pitchFamily="34" charset="0"/>
        <a:defRPr sz="5000">
          <a:solidFill>
            <a:srgbClr val="04617B"/>
          </a:solidFill>
          <a:latin typeface="Calibri" pitchFamily="34" charset="0"/>
          <a:cs typeface="Arial" charset="0"/>
        </a:defRPr>
      </a:lvl5pPr>
      <a:lvl6pPr marL="457200" algn="l" defTabSz="449263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4617B"/>
        </a:buClr>
        <a:buSzPct val="100000"/>
        <a:buFont typeface="Calibri" pitchFamily="34" charset="0"/>
        <a:defRPr sz="5000">
          <a:solidFill>
            <a:srgbClr val="04617B"/>
          </a:solidFill>
          <a:latin typeface="Calibri" pitchFamily="34" charset="0"/>
          <a:cs typeface="Arial" charset="0"/>
        </a:defRPr>
      </a:lvl6pPr>
      <a:lvl7pPr marL="914400" algn="l" defTabSz="449263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4617B"/>
        </a:buClr>
        <a:buSzPct val="100000"/>
        <a:buFont typeface="Calibri" pitchFamily="34" charset="0"/>
        <a:defRPr sz="5000">
          <a:solidFill>
            <a:srgbClr val="04617B"/>
          </a:solidFill>
          <a:latin typeface="Calibri" pitchFamily="34" charset="0"/>
          <a:cs typeface="Arial" charset="0"/>
        </a:defRPr>
      </a:lvl7pPr>
      <a:lvl8pPr marL="1371600" algn="l" defTabSz="449263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4617B"/>
        </a:buClr>
        <a:buSzPct val="100000"/>
        <a:buFont typeface="Calibri" pitchFamily="34" charset="0"/>
        <a:defRPr sz="5000">
          <a:solidFill>
            <a:srgbClr val="04617B"/>
          </a:solidFill>
          <a:latin typeface="Calibri" pitchFamily="34" charset="0"/>
          <a:cs typeface="Arial" charset="0"/>
        </a:defRPr>
      </a:lvl8pPr>
      <a:lvl9pPr marL="1828800" algn="l" defTabSz="449263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4617B"/>
        </a:buClr>
        <a:buSzPct val="100000"/>
        <a:buFont typeface="Calibri" pitchFamily="34" charset="0"/>
        <a:defRPr sz="5000">
          <a:solidFill>
            <a:srgbClr val="04617B"/>
          </a:solidFill>
          <a:latin typeface="Calibri" pitchFamily="34" charset="0"/>
          <a:cs typeface="Arial" charset="0"/>
        </a:defRPr>
      </a:lvl9pPr>
    </p:titleStyle>
    <p:bodyStyle>
      <a:lvl1pPr marL="271463" indent="-271463" algn="l" defTabSz="449263" rtl="0" eaLnBrk="0" fontAlgn="base" hangingPunct="0">
        <a:lnSpc>
          <a:spcPct val="97000"/>
        </a:lnSpc>
        <a:spcBef>
          <a:spcPts val="65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638175" indent="-246063" algn="l" defTabSz="449263" rtl="0" eaLnBrk="0" fontAlgn="base" hangingPunct="0">
        <a:lnSpc>
          <a:spcPct val="97000"/>
        </a:lnSpc>
        <a:spcBef>
          <a:spcPts val="600"/>
        </a:spcBef>
        <a:spcAft>
          <a:spcPct val="0"/>
        </a:spcAft>
        <a:buClr>
          <a:srgbClr val="0F6FC6"/>
        </a:buClr>
        <a:buSzPct val="85000"/>
        <a:buFont typeface="Wingdings 2" pitchFamily="18" charset="2"/>
        <a:buChar char=""/>
        <a:defRPr sz="2400">
          <a:solidFill>
            <a:srgbClr val="000000"/>
          </a:solidFill>
          <a:latin typeface="+mn-lt"/>
          <a:cs typeface="+mn-cs"/>
        </a:defRPr>
      </a:lvl2pPr>
      <a:lvl3pPr marL="914400" indent="-246063" algn="l" defTabSz="449263" rtl="0" eaLnBrk="0" fontAlgn="base" hangingPunct="0">
        <a:lnSpc>
          <a:spcPct val="97000"/>
        </a:lnSpc>
        <a:spcBef>
          <a:spcPts val="525"/>
        </a:spcBef>
        <a:spcAft>
          <a:spcPct val="0"/>
        </a:spcAft>
        <a:buClr>
          <a:srgbClr val="009DD9"/>
        </a:buClr>
        <a:buSzPct val="70000"/>
        <a:buFont typeface="Wingdings 2" pitchFamily="18" charset="2"/>
        <a:buChar char=""/>
        <a:defRPr sz="2100">
          <a:solidFill>
            <a:srgbClr val="000000"/>
          </a:solidFill>
          <a:latin typeface="+mn-lt"/>
          <a:cs typeface="+mn-cs"/>
        </a:defRPr>
      </a:lvl3pPr>
      <a:lvl4pPr marL="1185863" indent="-207963" algn="l" defTabSz="449263" rtl="0" eaLnBrk="0" fontAlgn="base" hangingPunct="0">
        <a:lnSpc>
          <a:spcPct val="97000"/>
        </a:lnSpc>
        <a:spcBef>
          <a:spcPts val="5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>
          <a:solidFill>
            <a:srgbClr val="000000"/>
          </a:solidFill>
          <a:latin typeface="+mn-lt"/>
          <a:cs typeface="+mn-cs"/>
        </a:defRPr>
      </a:lvl4pPr>
      <a:lvl5pPr marL="1460500" indent="-207963" algn="l" defTabSz="449263" rtl="0" eaLnBrk="0" fontAlgn="base" hangingPunct="0">
        <a:lnSpc>
          <a:spcPct val="97000"/>
        </a:lnSpc>
        <a:spcBef>
          <a:spcPts val="5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>
          <a:solidFill>
            <a:srgbClr val="000000"/>
          </a:solidFill>
          <a:latin typeface="+mn-lt"/>
          <a:cs typeface="+mn-cs"/>
        </a:defRPr>
      </a:lvl5pPr>
      <a:lvl6pPr marL="1917700" indent="-207963" algn="l" defTabSz="449263" rtl="0" fontAlgn="base">
        <a:lnSpc>
          <a:spcPct val="97000"/>
        </a:lnSpc>
        <a:spcBef>
          <a:spcPts val="5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>
          <a:solidFill>
            <a:srgbClr val="000000"/>
          </a:solidFill>
          <a:latin typeface="+mn-lt"/>
          <a:cs typeface="+mn-cs"/>
        </a:defRPr>
      </a:lvl6pPr>
      <a:lvl7pPr marL="2374900" indent="-207963" algn="l" defTabSz="449263" rtl="0" fontAlgn="base">
        <a:lnSpc>
          <a:spcPct val="97000"/>
        </a:lnSpc>
        <a:spcBef>
          <a:spcPts val="5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>
          <a:solidFill>
            <a:srgbClr val="000000"/>
          </a:solidFill>
          <a:latin typeface="+mn-lt"/>
          <a:cs typeface="+mn-cs"/>
        </a:defRPr>
      </a:lvl7pPr>
      <a:lvl8pPr marL="2832100" indent="-207963" algn="l" defTabSz="449263" rtl="0" fontAlgn="base">
        <a:lnSpc>
          <a:spcPct val="97000"/>
        </a:lnSpc>
        <a:spcBef>
          <a:spcPts val="5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>
          <a:solidFill>
            <a:srgbClr val="000000"/>
          </a:solidFill>
          <a:latin typeface="+mn-lt"/>
          <a:cs typeface="+mn-cs"/>
        </a:defRPr>
      </a:lvl8pPr>
      <a:lvl9pPr marL="3289300" indent="-207963" algn="l" defTabSz="449263" rtl="0" fontAlgn="base">
        <a:lnSpc>
          <a:spcPct val="97000"/>
        </a:lnSpc>
        <a:spcBef>
          <a:spcPts val="5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nic.bj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pied de page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© Bénin Telecoms </a:t>
            </a:r>
            <a:r>
              <a:rPr lang="en-GB"/>
              <a:t>2012</a:t>
            </a:r>
          </a:p>
        </p:txBody>
      </p:sp>
      <p:sp>
        <p:nvSpPr>
          <p:cNvPr id="80898" name="Titre 1"/>
          <p:cNvSpPr>
            <a:spLocks noGrp="1"/>
          </p:cNvSpPr>
          <p:nvPr>
            <p:ph type="ctrTitle" idx="4294967295"/>
          </p:nvPr>
        </p:nvSpPr>
        <p:spPr>
          <a:xfrm>
            <a:off x="539750" y="476250"/>
            <a:ext cx="7772400" cy="1470025"/>
          </a:xfrm>
        </p:spPr>
        <p:txBody>
          <a:bodyPr lIns="91440" tIns="45720" rIns="91440" bIns="45720" anchor="ctr"/>
          <a:lstStyle/>
          <a:p>
            <a:pPr algn="ctr" eaLnBrk="1" hangingPunct="1">
              <a:defRPr/>
            </a:pPr>
            <a:r>
              <a:rPr lang="en-US" sz="5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Gestion</a:t>
            </a:r>
            <a:r>
              <a:rPr lang="en-US" sz="5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du </a:t>
            </a:r>
            <a:r>
              <a:rPr lang="en-US" sz="5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Domaine</a:t>
            </a:r>
            <a:r>
              <a:rPr lang="en-US" sz="5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.BJ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4294967295"/>
          </p:nvPr>
        </p:nvSpPr>
        <p:spPr>
          <a:xfrm>
            <a:off x="4968875" y="5661025"/>
            <a:ext cx="3995738" cy="792163"/>
          </a:xfrm>
        </p:spPr>
        <p:txBody>
          <a:bodyPr lIns="91440" tIns="45720" rIns="91440" bIns="45720"/>
          <a:lstStyle/>
          <a:p>
            <a:pPr marL="0" indent="0" algn="r" defTabSz="914400" eaLnBrk="1" hangingPunct="1">
              <a:lnSpc>
                <a:spcPct val="77000"/>
              </a:lnSpc>
              <a:buFont typeface="Wingdings 2" pitchFamily="18" charset="2"/>
              <a:buNone/>
            </a:pPr>
            <a:r>
              <a:rPr lang="fr-FR" sz="1500" b="1" smtClean="0">
                <a:solidFill>
                  <a:srgbClr val="C52E1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otum" pitchFamily="34" charset="-127"/>
              </a:rPr>
              <a:t>Présenté par :</a:t>
            </a:r>
          </a:p>
          <a:p>
            <a:pPr marL="0" indent="0" algn="r" defTabSz="914400" eaLnBrk="1" hangingPunct="1">
              <a:lnSpc>
                <a:spcPct val="77000"/>
              </a:lnSpc>
              <a:buFont typeface="Wingdings 2" pitchFamily="18" charset="2"/>
              <a:buNone/>
            </a:pPr>
            <a:r>
              <a:rPr lang="fr-FR" sz="1500" b="1" smtClean="0">
                <a:solidFill>
                  <a:srgbClr val="C52E1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otum" pitchFamily="34" charset="-127"/>
              </a:rPr>
              <a:t>Ruffin Antoine DAGBA</a:t>
            </a:r>
          </a:p>
          <a:p>
            <a:pPr marL="0" indent="0" algn="r" defTabSz="914400" eaLnBrk="1" hangingPunct="1">
              <a:lnSpc>
                <a:spcPct val="77000"/>
              </a:lnSpc>
              <a:buFont typeface="Wingdings 2" pitchFamily="18" charset="2"/>
              <a:buNone/>
            </a:pPr>
            <a:r>
              <a:rPr lang="fr-FR" sz="1500" b="1" smtClean="0">
                <a:solidFill>
                  <a:srgbClr val="C52E1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otum" pitchFamily="34" charset="-127"/>
              </a:rPr>
              <a:t>Email: rdagba@benintelecoms.bj</a:t>
            </a:r>
          </a:p>
        </p:txBody>
      </p:sp>
      <p:pic>
        <p:nvPicPr>
          <p:cNvPr id="4101" name="Picture 4" descr="mw_joomla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2997200"/>
            <a:ext cx="161607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ous-titre 2"/>
          <p:cNvSpPr>
            <a:spLocks/>
          </p:cNvSpPr>
          <p:nvPr/>
        </p:nvSpPr>
        <p:spPr bwMode="auto">
          <a:xfrm>
            <a:off x="111125" y="5805488"/>
            <a:ext cx="3705225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77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fr-FR" sz="2900" b="1">
                <a:solidFill>
                  <a:srgbClr val="C52E1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otum" pitchFamily="34" charset="-127"/>
                <a:hlinkClick r:id="rId4"/>
              </a:rPr>
              <a:t>http://www.nic.bj</a:t>
            </a:r>
            <a:endParaRPr lang="fr-FR" sz="2900" b="1">
              <a:solidFill>
                <a:srgbClr val="C52E1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Dotu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Espace réservé du pied de page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© Bénin Telecoms </a:t>
            </a:r>
            <a:r>
              <a:rPr lang="en-GB"/>
              <a:t>2012</a:t>
            </a: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4140200" y="2060575"/>
            <a:ext cx="4175125" cy="4391025"/>
          </a:xfrm>
          <a:prstGeom prst="rect">
            <a:avLst/>
          </a:prstGeom>
          <a:noFill/>
          <a:ln w="38100">
            <a:solidFill>
              <a:srgbClr val="C52E15"/>
            </a:solidFill>
            <a:prstDash val="dashDot"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549275"/>
            <a:ext cx="8228012" cy="792163"/>
          </a:xfrm>
        </p:spPr>
        <p:txBody>
          <a:bodyPr/>
          <a:lstStyle/>
          <a:p>
            <a:pPr eaLnBrk="1" hangingPunct="1"/>
            <a:r>
              <a:rPr lang="fr-FR" dirty="0" smtClean="0"/>
              <a:t>Architecture future</a:t>
            </a: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>
            <p:ph idx="1"/>
          </p:nvPr>
        </p:nvGraphicFramePr>
        <p:xfrm>
          <a:off x="4284663" y="836613"/>
          <a:ext cx="4103687" cy="5557837"/>
        </p:xfrm>
        <a:graphic>
          <a:graphicData uri="http://schemas.openxmlformats.org/presentationml/2006/ole">
            <p:oleObj spid="_x0000_s2050" name="Visio" r:id="rId4" imgW="4907550" imgH="6643721" progId="">
              <p:embed/>
            </p:oleObj>
          </a:graphicData>
        </a:graphic>
      </p:graphicFrame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250825" y="1916113"/>
            <a:ext cx="3816350" cy="438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271463" indent="-271463" defTabSz="449263">
              <a:lnSpc>
                <a:spcPct val="97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r-FR" sz="1600">
                <a:solidFill>
                  <a:srgbClr val="000000"/>
                </a:solidFill>
                <a:latin typeface="Constantia" pitchFamily="18" charset="0"/>
              </a:rPr>
              <a:t>DNS1 .BJ= serveur primaire</a:t>
            </a:r>
          </a:p>
          <a:p>
            <a:pPr marL="271463" indent="-271463" defTabSz="449263">
              <a:lnSpc>
                <a:spcPct val="97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fr-FR" sz="1600">
              <a:solidFill>
                <a:srgbClr val="000000"/>
              </a:solidFill>
              <a:latin typeface="Constantia" pitchFamily="18" charset="0"/>
            </a:endParaRPr>
          </a:p>
          <a:p>
            <a:pPr marL="271463" indent="-271463" defTabSz="449263">
              <a:lnSpc>
                <a:spcPct val="97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r-FR" sz="1600">
                <a:solidFill>
                  <a:srgbClr val="000000"/>
                </a:solidFill>
                <a:latin typeface="Constantia" pitchFamily="18" charset="0"/>
              </a:rPr>
              <a:t>DNS2 .BJ= serveur secondaire</a:t>
            </a:r>
          </a:p>
          <a:p>
            <a:pPr marL="271463" indent="-271463" defTabSz="449263">
              <a:lnSpc>
                <a:spcPct val="97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fr-FR" sz="1600">
              <a:solidFill>
                <a:srgbClr val="000000"/>
              </a:solidFill>
              <a:latin typeface="Constantia" pitchFamily="18" charset="0"/>
            </a:endParaRPr>
          </a:p>
          <a:p>
            <a:pPr marL="271463" indent="-271463" defTabSz="449263">
              <a:lnSpc>
                <a:spcPct val="97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r-FR" sz="1600">
                <a:solidFill>
                  <a:srgbClr val="000000"/>
                </a:solidFill>
                <a:latin typeface="Constantia" pitchFamily="18" charset="0"/>
              </a:rPr>
              <a:t>Résolver1 client= serveur primaire</a:t>
            </a:r>
          </a:p>
          <a:p>
            <a:pPr marL="271463" indent="-271463" defTabSz="449263">
              <a:lnSpc>
                <a:spcPct val="97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fr-FR" sz="1600">
              <a:solidFill>
                <a:srgbClr val="000000"/>
              </a:solidFill>
              <a:latin typeface="Constantia" pitchFamily="18" charset="0"/>
            </a:endParaRPr>
          </a:p>
          <a:p>
            <a:pPr marL="271463" indent="-271463" defTabSz="449263">
              <a:lnSpc>
                <a:spcPct val="97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r-FR" sz="1600">
                <a:solidFill>
                  <a:srgbClr val="000000"/>
                </a:solidFill>
                <a:latin typeface="Constantia" pitchFamily="18" charset="0"/>
              </a:rPr>
              <a:t>Résolver2 client= serveur secondaire</a:t>
            </a:r>
          </a:p>
        </p:txBody>
      </p:sp>
      <p:sp>
        <p:nvSpPr>
          <p:cNvPr id="259081" name="Text Box 9"/>
          <p:cNvSpPr txBox="1">
            <a:spLocks noChangeArrowheads="1"/>
          </p:cNvSpPr>
          <p:nvPr/>
        </p:nvSpPr>
        <p:spPr bwMode="auto">
          <a:xfrm>
            <a:off x="7596188" y="6021388"/>
            <a:ext cx="67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>
                <a:solidFill>
                  <a:srgbClr val="C52E1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DMZ</a:t>
            </a:r>
          </a:p>
        </p:txBody>
      </p:sp>
      <p:sp>
        <p:nvSpPr>
          <p:cNvPr id="259082" name="Text Box 10"/>
          <p:cNvSpPr txBox="1">
            <a:spLocks noChangeArrowheads="1"/>
          </p:cNvSpPr>
          <p:nvPr/>
        </p:nvSpPr>
        <p:spPr bwMode="auto">
          <a:xfrm>
            <a:off x="4321175" y="3141663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600" b="1">
                <a:solidFill>
                  <a:srgbClr val="C52E1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FW-BJ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u pied de page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© Bénin Telecoms </a:t>
            </a:r>
            <a:r>
              <a:rPr lang="en-GB"/>
              <a:t>2012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5175"/>
            <a:ext cx="8228013" cy="719138"/>
          </a:xfrm>
        </p:spPr>
        <p:txBody>
          <a:bodyPr/>
          <a:lstStyle/>
          <a:p>
            <a:pPr eaLnBrk="1" hangingPunct="1"/>
            <a:r>
              <a:rPr lang="fr-FR" sz="4600" dirty="0" smtClean="0"/>
              <a:t>Présentation du .BJ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8012" cy="4746625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fr-FR" sz="2200" dirty="0" smtClean="0"/>
              <a:t>Le NIC du Bénin est chargé d’attribuer et de gérer les noms de domaine, au sein de la zone de nommage du territoire national. </a:t>
            </a:r>
          </a:p>
          <a:p>
            <a:pPr eaLnBrk="1" hangingPunct="1">
              <a:lnSpc>
                <a:spcPct val="125000"/>
              </a:lnSpc>
            </a:pPr>
            <a:r>
              <a:rPr lang="fr-FR" sz="2200" dirty="0" smtClean="0"/>
              <a:t>Il assure dans l’intérêt général l’attribution des noms de domaine selon des règles non discriminatoires rendues publiques qui veillent notamment au respect, par les demandeurs, des droits de propriété intellectuelle.</a:t>
            </a:r>
          </a:p>
          <a:p>
            <a:pPr eaLnBrk="1" hangingPunct="1">
              <a:lnSpc>
                <a:spcPct val="125000"/>
              </a:lnSpc>
            </a:pPr>
            <a:r>
              <a:rPr lang="fr-FR" sz="2200" dirty="0" smtClean="0"/>
              <a:t>Ex de domaine .BJ:</a:t>
            </a:r>
          </a:p>
          <a:p>
            <a:pPr lvl="2" eaLnBrk="1" hangingPunct="1">
              <a:lnSpc>
                <a:spcPct val="125000"/>
              </a:lnSpc>
            </a:pPr>
            <a:r>
              <a:rPr lang="fr-FR" sz="1900" dirty="0" smtClean="0"/>
              <a:t>nic.bj</a:t>
            </a:r>
          </a:p>
          <a:p>
            <a:pPr lvl="2" eaLnBrk="1" hangingPunct="1">
              <a:lnSpc>
                <a:spcPct val="125000"/>
              </a:lnSpc>
            </a:pPr>
            <a:r>
              <a:rPr lang="fr-FR" sz="1900" dirty="0" smtClean="0"/>
              <a:t>benintelecoms.bj</a:t>
            </a:r>
          </a:p>
          <a:p>
            <a:pPr lvl="2" eaLnBrk="1" hangingPunct="1">
              <a:lnSpc>
                <a:spcPct val="125000"/>
              </a:lnSpc>
            </a:pPr>
            <a:r>
              <a:rPr lang="fr-FR" sz="1900" dirty="0" smtClean="0"/>
              <a:t>kanakoo.bj</a:t>
            </a:r>
          </a:p>
          <a:p>
            <a:pPr lvl="2" eaLnBrk="1" hangingPunct="1">
              <a:lnSpc>
                <a:spcPct val="125000"/>
              </a:lnSpc>
            </a:pPr>
            <a:r>
              <a:rPr lang="fr-FR" sz="1900" dirty="0" smtClean="0"/>
              <a:t>gouv.bj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pied de page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© Bénin Telecoms </a:t>
            </a:r>
            <a:r>
              <a:rPr lang="en-GB"/>
              <a:t>2012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5175"/>
            <a:ext cx="8228013" cy="719138"/>
          </a:xfrm>
        </p:spPr>
        <p:txBody>
          <a:bodyPr/>
          <a:lstStyle/>
          <a:p>
            <a:pPr eaLnBrk="1" hangingPunct="1"/>
            <a:r>
              <a:rPr lang="fr-FR" sz="4600" dirty="0" smtClean="0"/>
              <a:t>Présentation du .BJ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8012" cy="4746625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fr-FR" sz="2200" dirty="0" smtClean="0"/>
              <a:t>Le NIC du Bénin  (.BJ)  est géré par Bénin Télécoms. La gestion technique est faite par un centre technique nommé « Centre des Plateformes IP: CPIP »</a:t>
            </a:r>
          </a:p>
          <a:p>
            <a:pPr eaLnBrk="1" hangingPunct="1">
              <a:lnSpc>
                <a:spcPct val="125000"/>
              </a:lnSpc>
            </a:pPr>
            <a:r>
              <a:rPr lang="fr-FR" sz="2200" dirty="0" smtClean="0"/>
              <a:t>Seul le top level « .BJ » est pris en  compte dans cette présentation.</a:t>
            </a:r>
          </a:p>
          <a:p>
            <a:pPr eaLnBrk="1" hangingPunct="1">
              <a:lnSpc>
                <a:spcPct val="125000"/>
              </a:lnSpc>
            </a:pPr>
            <a:r>
              <a:rPr lang="fr-FR" sz="2200" dirty="0" smtClean="0"/>
              <a:t>Nous autorisons des enregistrements depuis l’étranger.</a:t>
            </a:r>
          </a:p>
          <a:p>
            <a:pPr eaLnBrk="1" hangingPunct="1">
              <a:lnSpc>
                <a:spcPct val="125000"/>
              </a:lnSpc>
            </a:pPr>
            <a:endParaRPr lang="fr-FR" sz="1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pied de page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© Bénin Telecoms </a:t>
            </a:r>
            <a:r>
              <a:rPr lang="en-GB"/>
              <a:t>2012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2150"/>
            <a:ext cx="8228013" cy="719138"/>
          </a:xfrm>
        </p:spPr>
        <p:txBody>
          <a:bodyPr/>
          <a:lstStyle/>
          <a:p>
            <a:pPr eaLnBrk="1" hangingPunct="1"/>
            <a:r>
              <a:rPr lang="fr-FR" sz="4200" dirty="0" smtClean="0"/>
              <a:t>Etat de la gestion actuelle du .BJ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28012" cy="4387850"/>
          </a:xfrm>
        </p:spPr>
        <p:txBody>
          <a:bodyPr/>
          <a:lstStyle/>
          <a:p>
            <a:pPr eaLnBrk="1" hangingPunct="1"/>
            <a:r>
              <a:rPr lang="fr-FR" dirty="0" smtClean="0"/>
              <a:t>Présentation du coût:</a:t>
            </a:r>
          </a:p>
          <a:p>
            <a:pPr lvl="1" eaLnBrk="1" hangingPunct="1"/>
            <a:r>
              <a:rPr lang="fr-FR" dirty="0" smtClean="0"/>
              <a:t>Redevance annuelle : 20.000 (FCFA HT);</a:t>
            </a:r>
          </a:p>
          <a:p>
            <a:pPr lvl="1" eaLnBrk="1" hangingPunct="1"/>
            <a:r>
              <a:rPr lang="fr-FR" dirty="0" smtClean="0"/>
              <a:t>Frais d'accès      : Gratuit.</a:t>
            </a:r>
          </a:p>
          <a:p>
            <a:pPr eaLnBrk="1" hangingPunct="1"/>
            <a:r>
              <a:rPr lang="fr-FR" dirty="0" smtClean="0"/>
              <a:t>Procédures administratives:</a:t>
            </a:r>
          </a:p>
          <a:p>
            <a:pPr lvl="1" eaLnBrk="1" hangingPunct="1"/>
            <a:r>
              <a:rPr lang="fr-FR" dirty="0" smtClean="0"/>
              <a:t>Formulaire à télécharger en ligne sur les sites de www.nic.bj et  www.kanakoo.bj.</a:t>
            </a:r>
          </a:p>
          <a:p>
            <a:pPr lvl="1" eaLnBrk="1" hangingPunct="1"/>
            <a:r>
              <a:rPr lang="fr-FR" dirty="0" smtClean="0"/>
              <a:t>Pièce d'identité de la personne physique ou registre de commerce de la personne morale.</a:t>
            </a:r>
          </a:p>
          <a:p>
            <a:pPr eaLnBrk="1" hangingPunct="1"/>
            <a:r>
              <a:rPr lang="fr-FR" dirty="0" smtClean="0"/>
              <a:t>Indications sur la taille </a:t>
            </a:r>
          </a:p>
          <a:p>
            <a:pPr lvl="1" eaLnBrk="1" hangingPunct="1"/>
            <a:r>
              <a:rPr lang="fr-FR" dirty="0" smtClean="0"/>
              <a:t>Taille: 369 domaines à ce jour (tout type confondu)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Espace réservé du pied de page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© Bénin Telecoms </a:t>
            </a:r>
            <a:r>
              <a:rPr lang="en-GB"/>
              <a:t>2012</a:t>
            </a:r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4140200" y="2060575"/>
            <a:ext cx="4175125" cy="4391025"/>
          </a:xfrm>
          <a:prstGeom prst="rect">
            <a:avLst/>
          </a:prstGeom>
          <a:noFill/>
          <a:ln w="38100">
            <a:solidFill>
              <a:srgbClr val="C52E15"/>
            </a:solidFill>
            <a:prstDash val="dashDot"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title"/>
          </p:nvPr>
        </p:nvSpPr>
        <p:spPr>
          <a:xfrm>
            <a:off x="611188" y="549275"/>
            <a:ext cx="8228012" cy="792163"/>
          </a:xfrm>
        </p:spPr>
        <p:txBody>
          <a:bodyPr/>
          <a:lstStyle/>
          <a:p>
            <a:pPr eaLnBrk="1" hangingPunct="1"/>
            <a:r>
              <a:rPr lang="fr-FR" dirty="0" smtClean="0"/>
              <a:t>Architecture Actuelle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idx="1"/>
          </p:nvPr>
        </p:nvGraphicFramePr>
        <p:xfrm>
          <a:off x="4294188" y="836613"/>
          <a:ext cx="4083050" cy="5557837"/>
        </p:xfrm>
        <a:graphic>
          <a:graphicData uri="http://schemas.openxmlformats.org/presentationml/2006/ole">
            <p:oleObj spid="_x0000_s1026" name="Visio" r:id="rId4" imgW="4926701" imgH="6704249" progId="">
              <p:embed/>
            </p:oleObj>
          </a:graphicData>
        </a:graphic>
      </p:graphicFrame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250825" y="1916113"/>
            <a:ext cx="3816350" cy="438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271463" indent="-271463" defTabSz="449263">
              <a:lnSpc>
                <a:spcPct val="97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r-FR" sz="1600">
                <a:solidFill>
                  <a:srgbClr val="000000"/>
                </a:solidFill>
                <a:latin typeface="Constantia" pitchFamily="18" charset="0"/>
              </a:rPr>
              <a:t>DNS1 .BJ = serveur primaire .BJ + Résolver1 (BIND9)</a:t>
            </a:r>
          </a:p>
          <a:p>
            <a:pPr marL="271463" indent="-271463" defTabSz="449263">
              <a:lnSpc>
                <a:spcPct val="97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fr-FR" sz="1600">
              <a:solidFill>
                <a:srgbClr val="000000"/>
              </a:solidFill>
              <a:latin typeface="Constantia" pitchFamily="18" charset="0"/>
            </a:endParaRPr>
          </a:p>
          <a:p>
            <a:pPr marL="271463" indent="-271463" defTabSz="449263">
              <a:lnSpc>
                <a:spcPct val="97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r-FR" sz="1600">
                <a:solidFill>
                  <a:srgbClr val="000000"/>
                </a:solidFill>
                <a:latin typeface="Constantia" pitchFamily="18" charset="0"/>
              </a:rPr>
              <a:t>DNS2 .BJ = serveur secondaire .BJ + Résolver2 (BIND9)</a:t>
            </a:r>
          </a:p>
        </p:txBody>
      </p:sp>
      <p:sp>
        <p:nvSpPr>
          <p:cNvPr id="264198" name="Text Box 6"/>
          <p:cNvSpPr txBox="1">
            <a:spLocks noChangeArrowheads="1"/>
          </p:cNvSpPr>
          <p:nvPr/>
        </p:nvSpPr>
        <p:spPr bwMode="auto">
          <a:xfrm>
            <a:off x="7596188" y="6021388"/>
            <a:ext cx="67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>
                <a:solidFill>
                  <a:srgbClr val="C52E1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DMZ</a:t>
            </a:r>
          </a:p>
        </p:txBody>
      </p:sp>
      <p:sp>
        <p:nvSpPr>
          <p:cNvPr id="264199" name="Text Box 7"/>
          <p:cNvSpPr txBox="1">
            <a:spLocks noChangeArrowheads="1"/>
          </p:cNvSpPr>
          <p:nvPr/>
        </p:nvSpPr>
        <p:spPr bwMode="auto">
          <a:xfrm>
            <a:off x="4321175" y="3141663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600" b="1">
                <a:solidFill>
                  <a:srgbClr val="C52E1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FW-BJ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u pied de page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© Bénin Telecoms </a:t>
            </a:r>
            <a:r>
              <a:rPr lang="en-GB"/>
              <a:t>2012</a:t>
            </a:r>
          </a:p>
        </p:txBody>
      </p:sp>
      <p:pic>
        <p:nvPicPr>
          <p:cNvPr id="8195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1413" y="1773238"/>
            <a:ext cx="5283200" cy="480218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8196" name="Rectangle 3"/>
          <p:cNvSpPr>
            <a:spLocks noGrp="1" noChangeArrowheads="1"/>
          </p:cNvSpPr>
          <p:nvPr>
            <p:ph type="title"/>
          </p:nvPr>
        </p:nvSpPr>
        <p:spPr>
          <a:xfrm>
            <a:off x="611188" y="549275"/>
            <a:ext cx="8228012" cy="792163"/>
          </a:xfrm>
        </p:spPr>
        <p:txBody>
          <a:bodyPr/>
          <a:lstStyle/>
          <a:p>
            <a:pPr eaLnBrk="1" hangingPunct="1"/>
            <a:r>
              <a:rPr lang="fr-FR" sz="4600" dirty="0" smtClean="0"/>
              <a:t>Descriptions Techniques : NS1</a:t>
            </a:r>
          </a:p>
        </p:txBody>
      </p:sp>
      <p:sp>
        <p:nvSpPr>
          <p:cNvPr id="8197" name="Rectangle 11"/>
          <p:cNvSpPr>
            <a:spLocks noChangeArrowheads="1"/>
          </p:cNvSpPr>
          <p:nvPr/>
        </p:nvSpPr>
        <p:spPr bwMode="auto">
          <a:xfrm>
            <a:off x="468313" y="2349500"/>
            <a:ext cx="4043362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1463" indent="-271463" defTabSz="449263">
              <a:lnSpc>
                <a:spcPct val="9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r-FR" sz="2000" dirty="0">
                <a:solidFill>
                  <a:srgbClr val="000000"/>
                </a:solidFill>
                <a:latin typeface="Constantia" pitchFamily="18" charset="0"/>
              </a:rPr>
              <a:t>IP : 81.91.225.18</a:t>
            </a:r>
          </a:p>
          <a:p>
            <a:pPr marL="271463" indent="-271463" defTabSz="449263">
              <a:lnSpc>
                <a:spcPct val="9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r-FR" sz="2000" dirty="0">
                <a:solidFill>
                  <a:srgbClr val="000000"/>
                </a:solidFill>
                <a:latin typeface="Constantia" pitchFamily="18" charset="0"/>
              </a:rPr>
              <a:t>Interface : Ethernet</a:t>
            </a:r>
          </a:p>
          <a:p>
            <a:pPr marL="271463" indent="-271463" defTabSz="449263">
              <a:lnSpc>
                <a:spcPct val="9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r-FR" sz="2000" dirty="0">
                <a:solidFill>
                  <a:srgbClr val="000000"/>
                </a:solidFill>
                <a:latin typeface="Constantia" pitchFamily="18" charset="0"/>
              </a:rPr>
              <a:t>Marque : </a:t>
            </a:r>
            <a:r>
              <a:rPr lang="fr-FR" sz="2000" dirty="0">
                <a:solidFill>
                  <a:srgbClr val="C52E15"/>
                </a:solidFill>
                <a:latin typeface="Constantia" pitchFamily="18" charset="0"/>
              </a:rPr>
              <a:t>HP Proliant DL380</a:t>
            </a:r>
            <a:r>
              <a:rPr lang="fr-FR" sz="2000" dirty="0">
                <a:solidFill>
                  <a:srgbClr val="000000"/>
                </a:solidFill>
                <a:latin typeface="Constantia" pitchFamily="18" charset="0"/>
              </a:rPr>
              <a:t> serveur</a:t>
            </a:r>
          </a:p>
          <a:p>
            <a:pPr marL="271463" indent="-271463" defTabSz="449263">
              <a:lnSpc>
                <a:spcPct val="9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r-FR" sz="2000" dirty="0">
                <a:solidFill>
                  <a:srgbClr val="000000"/>
                </a:solidFill>
                <a:latin typeface="Constantia" pitchFamily="18" charset="0"/>
              </a:rPr>
              <a:t>Type: Rack</a:t>
            </a:r>
          </a:p>
          <a:p>
            <a:pPr marL="271463" indent="-271463" defTabSz="449263">
              <a:lnSpc>
                <a:spcPct val="9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r-FR" sz="2000" dirty="0">
                <a:solidFill>
                  <a:srgbClr val="000000"/>
                </a:solidFill>
                <a:latin typeface="Constantia" pitchFamily="18" charset="0"/>
              </a:rPr>
              <a:t>Processeur : </a:t>
            </a:r>
            <a:r>
              <a:rPr lang="pt-BR" sz="2000" dirty="0">
                <a:solidFill>
                  <a:srgbClr val="000000"/>
                </a:solidFill>
                <a:latin typeface="Constantia" pitchFamily="18" charset="0"/>
              </a:rPr>
              <a:t> </a:t>
            </a:r>
            <a:r>
              <a:rPr lang="pt-BR" sz="2000" dirty="0">
                <a:solidFill>
                  <a:srgbClr val="C52E15"/>
                </a:solidFill>
                <a:latin typeface="Constantia" pitchFamily="18" charset="0"/>
              </a:rPr>
              <a:t>Intel(R) Xeon(TM) CPU 3.60GHz</a:t>
            </a:r>
          </a:p>
          <a:p>
            <a:pPr marL="271463" indent="-271463" defTabSz="449263">
              <a:lnSpc>
                <a:spcPct val="9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r-FR" sz="2000" dirty="0">
                <a:solidFill>
                  <a:srgbClr val="000000"/>
                </a:solidFill>
                <a:latin typeface="Constantia" pitchFamily="18" charset="0"/>
              </a:rPr>
              <a:t>RAM : </a:t>
            </a:r>
            <a:r>
              <a:rPr lang="fr-FR" sz="2000" dirty="0">
                <a:solidFill>
                  <a:srgbClr val="C52E15"/>
                </a:solidFill>
                <a:latin typeface="Constantia" pitchFamily="18" charset="0"/>
              </a:rPr>
              <a:t>2Go</a:t>
            </a:r>
          </a:p>
          <a:p>
            <a:pPr marL="271463" indent="-271463" defTabSz="449263">
              <a:lnSpc>
                <a:spcPct val="9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r-FR" sz="2000" dirty="0">
                <a:solidFill>
                  <a:srgbClr val="000000"/>
                </a:solidFill>
                <a:latin typeface="Constantia" pitchFamily="18" charset="0"/>
              </a:rPr>
              <a:t>Disque Dur : </a:t>
            </a:r>
            <a:r>
              <a:rPr lang="fr-FR" sz="2000" dirty="0">
                <a:solidFill>
                  <a:srgbClr val="C52E15"/>
                </a:solidFill>
                <a:latin typeface="Constantia" pitchFamily="18" charset="0"/>
              </a:rPr>
              <a:t>146Go</a:t>
            </a:r>
          </a:p>
          <a:p>
            <a:pPr marL="271463" indent="-271463" defTabSz="449263">
              <a:lnSpc>
                <a:spcPct val="9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r-FR" sz="2000" dirty="0">
                <a:solidFill>
                  <a:srgbClr val="000000"/>
                </a:solidFill>
                <a:latin typeface="Constantia" pitchFamily="18" charset="0"/>
              </a:rPr>
              <a:t>SE : Debian Etch (GPL)</a:t>
            </a:r>
          </a:p>
          <a:p>
            <a:pPr marL="271463" indent="-271463" defTabSz="449263">
              <a:lnSpc>
                <a:spcPct val="9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r-FR" sz="2000" dirty="0">
                <a:solidFill>
                  <a:srgbClr val="000000"/>
                </a:solidFill>
                <a:latin typeface="Constantia" pitchFamily="18" charset="0"/>
              </a:rPr>
              <a:t>Service : DNS Primaire</a:t>
            </a:r>
          </a:p>
          <a:p>
            <a:pPr marL="271463" indent="-271463" defTabSz="449263">
              <a:lnSpc>
                <a:spcPct val="9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fr-FR" sz="2000" dirty="0">
              <a:solidFill>
                <a:srgbClr val="000000"/>
              </a:solidFill>
              <a:latin typeface="Constantia" pitchFamily="18" charset="0"/>
            </a:endParaRPr>
          </a:p>
          <a:p>
            <a:pPr marL="271463" indent="-271463" defTabSz="449263">
              <a:lnSpc>
                <a:spcPct val="9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fr-FR" sz="2000" dirty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267276" name="Rectangle 12"/>
          <p:cNvSpPr>
            <a:spLocks noChangeArrowheads="1"/>
          </p:cNvSpPr>
          <p:nvPr/>
        </p:nvSpPr>
        <p:spPr bwMode="auto">
          <a:xfrm>
            <a:off x="457200" y="1330325"/>
            <a:ext cx="4043363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449263">
              <a:lnSpc>
                <a:spcPct val="97000"/>
              </a:lnSpc>
              <a:buClr>
                <a:srgbClr val="04617B"/>
              </a:buClr>
              <a:buSzPct val="100000"/>
              <a:buFont typeface="Calibri" pitchFamily="34" charset="0"/>
              <a:buNone/>
              <a:defRPr/>
            </a:pPr>
            <a:r>
              <a:rPr lang="fr-FR" sz="3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ns1.intnet.bj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u pied de page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© Bénin Telecoms </a:t>
            </a:r>
            <a:r>
              <a:rPr lang="en-GB"/>
              <a:t>2012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49275"/>
            <a:ext cx="8228012" cy="792163"/>
          </a:xfrm>
        </p:spPr>
        <p:txBody>
          <a:bodyPr/>
          <a:lstStyle/>
          <a:p>
            <a:pPr eaLnBrk="1" hangingPunct="1"/>
            <a:r>
              <a:rPr lang="fr-FR" sz="4600" dirty="0" smtClean="0"/>
              <a:t>Descriptions Techniques : NS2</a:t>
            </a:r>
          </a:p>
        </p:txBody>
      </p:sp>
      <p:sp>
        <p:nvSpPr>
          <p:cNvPr id="268291" name="Rectangle 3"/>
          <p:cNvSpPr>
            <a:spLocks noChangeArrowheads="1"/>
          </p:cNvSpPr>
          <p:nvPr/>
        </p:nvSpPr>
        <p:spPr bwMode="auto">
          <a:xfrm>
            <a:off x="457200" y="1277938"/>
            <a:ext cx="42592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449263">
              <a:lnSpc>
                <a:spcPct val="97000"/>
              </a:lnSpc>
              <a:buClr>
                <a:srgbClr val="04617B"/>
              </a:buClr>
              <a:buSzPct val="100000"/>
              <a:buFont typeface="Calibri" pitchFamily="34" charset="0"/>
              <a:buNone/>
              <a:defRPr/>
            </a:pPr>
            <a:r>
              <a:rPr lang="fr-FR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nakayo.leland.bj</a:t>
            </a:r>
          </a:p>
        </p:txBody>
      </p:sp>
      <p:pic>
        <p:nvPicPr>
          <p:cNvPr id="9221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1413" y="1841523"/>
            <a:ext cx="5283200" cy="480218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9222" name="Rectangle 11"/>
          <p:cNvSpPr>
            <a:spLocks noChangeArrowheads="1"/>
          </p:cNvSpPr>
          <p:nvPr/>
        </p:nvSpPr>
        <p:spPr bwMode="auto">
          <a:xfrm>
            <a:off x="468313" y="2349500"/>
            <a:ext cx="4043362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1463" indent="-271463" defTabSz="449263">
              <a:lnSpc>
                <a:spcPct val="9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r-FR" sz="2000" dirty="0">
                <a:solidFill>
                  <a:srgbClr val="000000"/>
                </a:solidFill>
                <a:latin typeface="Constantia" pitchFamily="18" charset="0"/>
              </a:rPr>
              <a:t>IP : 81.91.225.1</a:t>
            </a:r>
          </a:p>
          <a:p>
            <a:pPr marL="271463" indent="-271463" defTabSz="449263">
              <a:lnSpc>
                <a:spcPct val="9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r-FR" sz="2000" dirty="0">
                <a:solidFill>
                  <a:srgbClr val="000000"/>
                </a:solidFill>
                <a:latin typeface="Constantia" pitchFamily="18" charset="0"/>
              </a:rPr>
              <a:t>Interface : Ethernet</a:t>
            </a:r>
          </a:p>
          <a:p>
            <a:pPr marL="271463" indent="-271463" defTabSz="449263">
              <a:lnSpc>
                <a:spcPct val="9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r-FR" sz="2000" dirty="0">
                <a:solidFill>
                  <a:srgbClr val="000000"/>
                </a:solidFill>
                <a:latin typeface="Constantia" pitchFamily="18" charset="0"/>
              </a:rPr>
              <a:t>Marque : </a:t>
            </a:r>
            <a:r>
              <a:rPr lang="fr-FR" sz="2000" dirty="0">
                <a:solidFill>
                  <a:srgbClr val="C52E15"/>
                </a:solidFill>
                <a:latin typeface="Constantia" pitchFamily="18" charset="0"/>
              </a:rPr>
              <a:t>HP Proliant DL380</a:t>
            </a:r>
            <a:r>
              <a:rPr lang="fr-FR" sz="2000" dirty="0">
                <a:solidFill>
                  <a:srgbClr val="000000"/>
                </a:solidFill>
                <a:latin typeface="Constantia" pitchFamily="18" charset="0"/>
              </a:rPr>
              <a:t> serveur</a:t>
            </a:r>
          </a:p>
          <a:p>
            <a:pPr marL="271463" indent="-271463" defTabSz="449263">
              <a:lnSpc>
                <a:spcPct val="9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r-FR" sz="2000" dirty="0">
                <a:solidFill>
                  <a:srgbClr val="000000"/>
                </a:solidFill>
                <a:latin typeface="Constantia" pitchFamily="18" charset="0"/>
              </a:rPr>
              <a:t>Type: Rack</a:t>
            </a:r>
          </a:p>
          <a:p>
            <a:pPr marL="271463" indent="-271463" defTabSz="449263">
              <a:lnSpc>
                <a:spcPct val="9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r-FR" sz="2000" dirty="0">
                <a:solidFill>
                  <a:srgbClr val="000000"/>
                </a:solidFill>
                <a:latin typeface="Constantia" pitchFamily="18" charset="0"/>
              </a:rPr>
              <a:t>Processeur : </a:t>
            </a:r>
            <a:r>
              <a:rPr lang="pt-BR" sz="2000" dirty="0">
                <a:solidFill>
                  <a:srgbClr val="000000"/>
                </a:solidFill>
                <a:latin typeface="Constantia" pitchFamily="18" charset="0"/>
              </a:rPr>
              <a:t> </a:t>
            </a:r>
            <a:r>
              <a:rPr lang="pt-BR" sz="2000" dirty="0">
                <a:solidFill>
                  <a:srgbClr val="C52E15"/>
                </a:solidFill>
                <a:latin typeface="Constantia" pitchFamily="18" charset="0"/>
              </a:rPr>
              <a:t>Intel(R) Xeon(TM) CPU 3.60GHz</a:t>
            </a:r>
          </a:p>
          <a:p>
            <a:pPr marL="271463" indent="-271463" defTabSz="449263">
              <a:lnSpc>
                <a:spcPct val="9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r-FR" sz="2000" dirty="0">
                <a:solidFill>
                  <a:srgbClr val="000000"/>
                </a:solidFill>
                <a:latin typeface="Constantia" pitchFamily="18" charset="0"/>
              </a:rPr>
              <a:t>RAM : </a:t>
            </a:r>
            <a:r>
              <a:rPr lang="fr-FR" sz="2000" dirty="0">
                <a:solidFill>
                  <a:srgbClr val="C52E15"/>
                </a:solidFill>
                <a:latin typeface="Constantia" pitchFamily="18" charset="0"/>
              </a:rPr>
              <a:t>2Go</a:t>
            </a:r>
          </a:p>
          <a:p>
            <a:pPr marL="271463" indent="-271463" defTabSz="449263">
              <a:lnSpc>
                <a:spcPct val="9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r-FR" sz="2000" dirty="0">
                <a:solidFill>
                  <a:srgbClr val="000000"/>
                </a:solidFill>
                <a:latin typeface="Constantia" pitchFamily="18" charset="0"/>
              </a:rPr>
              <a:t>Disque Dur : </a:t>
            </a:r>
            <a:r>
              <a:rPr lang="fr-FR" sz="2000" dirty="0">
                <a:solidFill>
                  <a:srgbClr val="C52E15"/>
                </a:solidFill>
                <a:latin typeface="Constantia" pitchFamily="18" charset="0"/>
              </a:rPr>
              <a:t>146Go</a:t>
            </a:r>
          </a:p>
          <a:p>
            <a:pPr marL="271463" indent="-271463" defTabSz="449263">
              <a:lnSpc>
                <a:spcPct val="9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r-FR" sz="2000" dirty="0">
                <a:solidFill>
                  <a:srgbClr val="000000"/>
                </a:solidFill>
                <a:latin typeface="Constantia" pitchFamily="18" charset="0"/>
              </a:rPr>
              <a:t>SE : Debian Etch (GPL)</a:t>
            </a:r>
          </a:p>
          <a:p>
            <a:pPr marL="271463" indent="-271463" defTabSz="449263">
              <a:lnSpc>
                <a:spcPct val="9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r-FR" sz="2000" dirty="0">
                <a:solidFill>
                  <a:srgbClr val="000000"/>
                </a:solidFill>
                <a:latin typeface="Constantia" pitchFamily="18" charset="0"/>
              </a:rPr>
              <a:t>Service : DNS Primaire</a:t>
            </a:r>
          </a:p>
          <a:p>
            <a:pPr marL="271463" indent="-271463" defTabSz="449263">
              <a:lnSpc>
                <a:spcPct val="9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fr-FR" sz="2000" dirty="0">
              <a:solidFill>
                <a:srgbClr val="000000"/>
              </a:solidFill>
              <a:latin typeface="Constantia" pitchFamily="18" charset="0"/>
            </a:endParaRPr>
          </a:p>
          <a:p>
            <a:pPr marL="271463" indent="-271463" defTabSz="449263">
              <a:lnSpc>
                <a:spcPct val="9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fr-FR" sz="2000" dirty="0">
              <a:solidFill>
                <a:srgbClr val="00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u pied de page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© Bénin Telecoms </a:t>
            </a:r>
            <a:r>
              <a:rPr lang="en-GB"/>
              <a:t>2012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8012" cy="719138"/>
          </a:xfrm>
        </p:spPr>
        <p:txBody>
          <a:bodyPr/>
          <a:lstStyle/>
          <a:p>
            <a:pPr eaLnBrk="1" hangingPunct="1"/>
            <a:r>
              <a:rPr lang="fr-FR" sz="4600" dirty="0" smtClean="0"/>
              <a:t>Perspectives 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8012" cy="4387850"/>
          </a:xfrm>
        </p:spPr>
        <p:txBody>
          <a:bodyPr/>
          <a:lstStyle/>
          <a:p>
            <a:pPr eaLnBrk="1" hangingPunct="1">
              <a:lnSpc>
                <a:spcPct val="87000"/>
              </a:lnSpc>
            </a:pPr>
            <a:r>
              <a:rPr lang="fr-FR" smtClean="0"/>
              <a:t>Une base de données, rendant visible l’accès à un «.pays» cas « .BJ »;</a:t>
            </a:r>
          </a:p>
          <a:p>
            <a:pPr eaLnBrk="1" hangingPunct="1">
              <a:lnSpc>
                <a:spcPct val="87000"/>
              </a:lnSpc>
            </a:pPr>
            <a:r>
              <a:rPr lang="fr-FR" smtClean="0"/>
              <a:t>Les outils permettant de l’exploiter;</a:t>
            </a:r>
          </a:p>
          <a:p>
            <a:pPr lvl="1" eaLnBrk="1" hangingPunct="1">
              <a:lnSpc>
                <a:spcPct val="87000"/>
              </a:lnSpc>
            </a:pPr>
            <a:r>
              <a:rPr lang="fr-FR" smtClean="0"/>
              <a:t>Quelques applications : serveur whois, générateur de zone DNS,…</a:t>
            </a:r>
          </a:p>
          <a:p>
            <a:pPr eaLnBrk="1" hangingPunct="1">
              <a:lnSpc>
                <a:spcPct val="87000"/>
              </a:lnSpc>
            </a:pPr>
            <a:r>
              <a:rPr lang="fr-FR" smtClean="0"/>
              <a:t>Le tout tournant sur du matériel de base;</a:t>
            </a:r>
          </a:p>
          <a:p>
            <a:pPr lvl="1" eaLnBrk="1" hangingPunct="1">
              <a:lnSpc>
                <a:spcPct val="87000"/>
              </a:lnSpc>
            </a:pPr>
            <a:r>
              <a:rPr lang="fr-FR" smtClean="0"/>
              <a:t>Un serveur primaire;</a:t>
            </a:r>
          </a:p>
          <a:p>
            <a:pPr lvl="1" eaLnBrk="1" hangingPunct="1">
              <a:lnSpc>
                <a:spcPct val="87000"/>
              </a:lnSpc>
            </a:pPr>
            <a:r>
              <a:rPr lang="fr-FR" smtClean="0"/>
              <a:t>Un serveur secondaire;</a:t>
            </a:r>
          </a:p>
          <a:p>
            <a:pPr eaLnBrk="1" hangingPunct="1">
              <a:lnSpc>
                <a:spcPct val="87000"/>
              </a:lnSpc>
            </a:pPr>
            <a:r>
              <a:rPr lang="fr-FR" smtClean="0"/>
              <a:t>Une application d’un excellent rapport résultats/coût.</a:t>
            </a:r>
          </a:p>
          <a:p>
            <a:pPr lvl="1" eaLnBrk="1" hangingPunct="1">
              <a:lnSpc>
                <a:spcPct val="87000"/>
              </a:lnSpc>
            </a:pPr>
            <a:r>
              <a:rPr lang="fr-FR" smtClean="0"/>
              <a:t>Gratuite</a:t>
            </a:r>
          </a:p>
          <a:p>
            <a:pPr lvl="1" eaLnBrk="1" hangingPunct="1">
              <a:lnSpc>
                <a:spcPct val="87000"/>
              </a:lnSpc>
            </a:pPr>
            <a:r>
              <a:rPr lang="fr-FR" smtClean="0"/>
              <a:t>payante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pied de page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© Bénin Telecoms </a:t>
            </a:r>
            <a:r>
              <a:rPr lang="en-GB"/>
              <a:t>2012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0713"/>
            <a:ext cx="8228013" cy="719137"/>
          </a:xfrm>
        </p:spPr>
        <p:txBody>
          <a:bodyPr/>
          <a:lstStyle/>
          <a:p>
            <a:pPr eaLnBrk="1" hangingPunct="1"/>
            <a:r>
              <a:rPr lang="fr-FR" sz="4600" dirty="0" smtClean="0"/>
              <a:t>Choix d’une solution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8013" cy="4694238"/>
          </a:xfrm>
        </p:spPr>
        <p:txBody>
          <a:bodyPr/>
          <a:lstStyle/>
          <a:p>
            <a:pPr eaLnBrk="1" hangingPunct="1">
              <a:lnSpc>
                <a:spcPct val="105000"/>
              </a:lnSpc>
              <a:spcBef>
                <a:spcPts val="700"/>
              </a:spcBef>
            </a:pPr>
            <a:r>
              <a:rPr lang="fr-FR" dirty="0" smtClean="0"/>
              <a:t>Un logiciel ouvert, non seulement libre mais paramétrable et modifiable (code source);</a:t>
            </a:r>
          </a:p>
          <a:p>
            <a:pPr eaLnBrk="1" hangingPunct="1">
              <a:lnSpc>
                <a:spcPct val="105000"/>
              </a:lnSpc>
              <a:spcBef>
                <a:spcPts val="700"/>
              </a:spcBef>
            </a:pPr>
            <a:r>
              <a:rPr lang="fr-FR" dirty="0" smtClean="0"/>
              <a:t>Un logiciel adapté aux besoins de la plupart des registres et de leurs «registras» ;</a:t>
            </a:r>
          </a:p>
          <a:p>
            <a:pPr eaLnBrk="1" hangingPunct="1">
              <a:lnSpc>
                <a:spcPct val="105000"/>
              </a:lnSpc>
              <a:spcBef>
                <a:spcPts val="700"/>
              </a:spcBef>
            </a:pPr>
            <a:r>
              <a:rPr lang="fr-FR" dirty="0" smtClean="0"/>
              <a:t>Une  interface Web très intuitives;</a:t>
            </a:r>
          </a:p>
          <a:p>
            <a:pPr eaLnBrk="1" hangingPunct="1">
              <a:lnSpc>
                <a:spcPct val="105000"/>
              </a:lnSpc>
              <a:spcBef>
                <a:spcPts val="700"/>
              </a:spcBef>
            </a:pPr>
            <a:r>
              <a:rPr lang="fr-FR" dirty="0" smtClean="0"/>
              <a:t>100 % logiciel libre, conçu pour être adapté par le registre à ses besoins</a:t>
            </a:r>
            <a:r>
              <a:rPr lang="fr-FR" dirty="0" smtClean="0"/>
              <a:t>.</a:t>
            </a:r>
          </a:p>
          <a:p>
            <a:pPr eaLnBrk="1" hangingPunct="1">
              <a:lnSpc>
                <a:spcPct val="105000"/>
              </a:lnSpc>
              <a:spcBef>
                <a:spcPts val="700"/>
              </a:spcBef>
            </a:pPr>
            <a:endParaRPr lang="fr-FR" dirty="0" smtClean="0"/>
          </a:p>
          <a:p>
            <a:pPr eaLnBrk="1" hangingPunct="1">
              <a:lnSpc>
                <a:spcPct val="105000"/>
              </a:lnSpc>
              <a:spcBef>
                <a:spcPts val="700"/>
              </a:spcBef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odèle par défaut">
  <a:themeElements>
    <a:clrScheme name="1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Modèle par défaut">
      <a:majorFont>
        <a:latin typeface="Calibri"/>
        <a:ea typeface=""/>
        <a:cs typeface="Arial"/>
      </a:majorFont>
      <a:minorFont>
        <a:latin typeface="Constant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1668</TotalTime>
  <Words>447</Words>
  <Application>Microsoft Office PowerPoint</Application>
  <PresentationFormat>Affichage à l'écran (4:3)</PresentationFormat>
  <Paragraphs>89</Paragraphs>
  <Slides>10</Slides>
  <Notes>10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2" baseType="lpstr">
      <vt:lpstr>1_Modèle par défaut</vt:lpstr>
      <vt:lpstr>Visio</vt:lpstr>
      <vt:lpstr>Gestion du Domaine .BJ</vt:lpstr>
      <vt:lpstr>Présentation du .BJ</vt:lpstr>
      <vt:lpstr>Présentation du .BJ</vt:lpstr>
      <vt:lpstr>Etat de la gestion actuelle du .BJ</vt:lpstr>
      <vt:lpstr>Architecture Actuelle</vt:lpstr>
      <vt:lpstr>Descriptions Techniques : NS1</vt:lpstr>
      <vt:lpstr>Descriptions Techniques : NS2</vt:lpstr>
      <vt:lpstr>Perspectives </vt:lpstr>
      <vt:lpstr>Choix d’une solution</vt:lpstr>
      <vt:lpstr>Architecture future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beninpac</dc:creator>
  <cp:lastModifiedBy>ABB</cp:lastModifiedBy>
  <cp:revision>28</cp:revision>
  <dcterms:created xsi:type="dcterms:W3CDTF">2009-04-22T19:20:19Z</dcterms:created>
  <dcterms:modified xsi:type="dcterms:W3CDTF">2012-01-10T11:10:22Z</dcterms:modified>
</cp:coreProperties>
</file>