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  <p:sldMasterId id="2147483734" r:id="rId2"/>
  </p:sldMasterIdLst>
  <p:notesMasterIdLst>
    <p:notesMasterId r:id="rId18"/>
  </p:notesMasterIdLst>
  <p:sldIdLst>
    <p:sldId id="257" r:id="rId3"/>
    <p:sldId id="275" r:id="rId4"/>
    <p:sldId id="293" r:id="rId5"/>
    <p:sldId id="294" r:id="rId6"/>
    <p:sldId id="295" r:id="rId7"/>
    <p:sldId id="303" r:id="rId8"/>
    <p:sldId id="299" r:id="rId9"/>
    <p:sldId id="311" r:id="rId10"/>
    <p:sldId id="297" r:id="rId11"/>
    <p:sldId id="316" r:id="rId12"/>
    <p:sldId id="314" r:id="rId13"/>
    <p:sldId id="300" r:id="rId14"/>
    <p:sldId id="309" r:id="rId15"/>
    <p:sldId id="313" r:id="rId16"/>
    <p:sldId id="302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8F8F8"/>
    <a:srgbClr val="339966"/>
    <a:srgbClr val="6600FF"/>
    <a:srgbClr val="009999"/>
    <a:srgbClr val="FF3300"/>
    <a:srgbClr val="FF6633"/>
    <a:srgbClr val="FFFF99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27" autoAdjust="0"/>
  </p:normalViewPr>
  <p:slideViewPr>
    <p:cSldViewPr>
      <p:cViewPr>
        <p:scale>
          <a:sx n="98" d="100"/>
          <a:sy n="98" d="100"/>
        </p:scale>
        <p:origin x="-354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Cliquer pour modifier les styles du texte du masque</a:t>
            </a:r>
          </a:p>
          <a:p>
            <a:pPr lvl="1"/>
            <a:r>
              <a:rPr lang="en-US" noProof="0" smtClean="0"/>
              <a:t>Deuxième niveau</a:t>
            </a:r>
          </a:p>
          <a:p>
            <a:pPr lvl="2"/>
            <a:r>
              <a:rPr lang="en-US" noProof="0" smtClean="0"/>
              <a:t>Troisième niveau</a:t>
            </a:r>
          </a:p>
          <a:p>
            <a:pPr lvl="3"/>
            <a:r>
              <a:rPr lang="en-US" noProof="0" smtClean="0"/>
              <a:t>Quatrième niveau</a:t>
            </a:r>
          </a:p>
          <a:p>
            <a:pPr lvl="4"/>
            <a:r>
              <a:rPr lang="en-US" noProof="0" smtClean="0"/>
              <a:t>Cinquième niveau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12EAAAB5-4EA2-41F2-AEF3-015BC877D67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/>
              <a:t>Cliquer pour modifier le style du titre du masque</a:t>
            </a:r>
          </a:p>
        </p:txBody>
      </p:sp>
      <p:sp>
        <p:nvSpPr>
          <p:cNvPr id="37891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0292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Cliquer pour modifier le style des sous-titres du masque</a:t>
            </a:r>
          </a:p>
        </p:txBody>
      </p:sp>
      <p:sp>
        <p:nvSpPr>
          <p:cNvPr id="4" name="Rectangle 206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6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6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875088B0-0319-4F18-A736-058CE193888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E5A71-66A8-42DA-8F3B-7B3FA8F44E0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229350" y="76200"/>
            <a:ext cx="1695450" cy="5867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76200"/>
            <a:ext cx="4933950" cy="5867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EE231-C61E-4A78-A3FA-D15DAB391EE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781800" cy="10668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143000" y="1219200"/>
            <a:ext cx="6781800" cy="4724400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BFFFFD-34DB-4CB1-A978-80D15F79C09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20574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en-US"/>
              <a:t>Cliquer pour modifier le style du titre du masque</a:t>
            </a:r>
          </a:p>
        </p:txBody>
      </p:sp>
      <p:sp>
        <p:nvSpPr>
          <p:cNvPr id="37891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029200"/>
            <a:ext cx="6400800" cy="9144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/>
              <a:t>Cliquer pour modifier le style des sous-titres du masque</a:t>
            </a:r>
          </a:p>
        </p:txBody>
      </p:sp>
      <p:sp>
        <p:nvSpPr>
          <p:cNvPr id="4" name="Rectangle 206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6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6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381000"/>
          </a:xfrm>
        </p:spPr>
        <p:txBody>
          <a:bodyPr anchor="b"/>
          <a:lstStyle>
            <a:lvl1pPr>
              <a:defRPr kumimoji="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BB580C00-0684-4FBE-93F6-26C6E071682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22AF3-9B81-40A5-BCEB-BAD04143D3F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1521A-0BE1-4F71-BD38-0070E6A2D36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30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A9D37-217B-4099-BFC1-B791B8DF68A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36221-AF9E-4D12-AE89-AF2F95DE97C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04C8C-43FB-47D3-B73C-562FACB02C9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341E2-F96C-40B8-ACF5-939B2F25A18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42712-5A22-4F69-8C1E-7DFCA132E50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A147F-17C5-4396-9B00-CBBFCF296AD5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24FCE-346B-485A-AFE8-A6A4E2581F6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76E71-5F1A-47A5-92C5-819FC5443EB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229350" y="76200"/>
            <a:ext cx="1695450" cy="5867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76200"/>
            <a:ext cx="4933950" cy="5867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B6F53-BA51-43F4-8029-1E7E1DC1A50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43000" y="76200"/>
            <a:ext cx="6781800" cy="10668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143000" y="1219200"/>
            <a:ext cx="6781800" cy="4724400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486EE-E0EA-4FCA-B62F-65318FF4373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65283-2F85-4049-9DDC-C24A7477C5E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430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3314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44670-2E99-4D0B-8C4C-344B04D565F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D4A98-0DA5-4C60-8B64-F64BA967FE0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33E68-B370-49BD-B3BA-7C90A705B2C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5A78A-5E3D-4A0F-A965-7644E941B25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1CBE9-C4A5-43F9-9BC2-18A90685824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104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4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4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AD3D9-CAF2-494B-BE11-8F11848D741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Cliquer pour modifier le style du titre du masque</a:t>
            </a:r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19200"/>
            <a:ext cx="6781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Cliquer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36886" name="Rectangle 104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7" name="Rectangle 104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8" name="Rectangle 104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cs typeface="+mn-cs"/>
              </a:defRPr>
            </a:lvl1pPr>
          </a:lstStyle>
          <a:p>
            <a:pPr>
              <a:defRPr/>
            </a:pPr>
            <a:fld id="{59465C4E-08D1-44A3-8FE4-1CC64B37E2A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76200"/>
            <a:ext cx="6781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Cliquer pour modifier le style du titre du masque</a:t>
            </a:r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19200"/>
            <a:ext cx="6781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Cliquer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36886" name="Rectangle 104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7" name="Rectangle 104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1"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88" name="Rectangle 104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6E9B94B2-F8D3-4C52-8B42-B04894B3D4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00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6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rgbClr val="000000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rst.edu.m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>
          <a:xfrm>
            <a:off x="250825" y="2708275"/>
            <a:ext cx="8569325" cy="1066800"/>
          </a:xfrm>
        </p:spPr>
        <p:txBody>
          <a:bodyPr/>
          <a:lstStyle/>
          <a:p>
            <a:pPr algn="ctr" eaLnBrk="1" hangingPunct="1"/>
            <a:r>
              <a:rPr lang="fr-FR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solidFill>
                  <a:srgbClr val="00B050"/>
                </a:solidFill>
              </a:rPr>
              <a:t/>
            </a:r>
            <a:br>
              <a:rPr lang="fr-FR" sz="4000" b="1" dirty="0" smtClean="0">
                <a:solidFill>
                  <a:srgbClr val="00B050"/>
                </a:solidFill>
              </a:rPr>
            </a:b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ATELIER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AROC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Organisé par : </a:t>
            </a:r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AFRINIC-AFTLD</a:t>
            </a:r>
            <a:endParaRPr lang="en-US" sz="32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755650" y="4437063"/>
            <a:ext cx="7573963" cy="1223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« 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Présentation  du </a:t>
            </a:r>
            <a:r>
              <a:rPr lang="fr-FR" sz="3200" dirty="0" err="1" smtClean="0">
                <a:latin typeface="Times New Roman" pitchFamily="18" charset="0"/>
                <a:cs typeface="Times New Roman" pitchFamily="18" charset="0"/>
              </a:rPr>
              <a:t>ccTLD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 .ml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 eaLnBrk="1" hangingPunct="1">
              <a:buFontTx/>
              <a:buNone/>
            </a:pPr>
            <a:r>
              <a:rPr lang="fr-FR" sz="2000" dirty="0" smtClean="0"/>
              <a:t>24 </a:t>
            </a:r>
            <a:r>
              <a:rPr lang="fr-FR" sz="2000" dirty="0" smtClean="0"/>
              <a:t>– </a:t>
            </a:r>
            <a:r>
              <a:rPr lang="fr-FR" sz="2000" dirty="0" smtClean="0"/>
              <a:t>29 Novembre </a:t>
            </a:r>
            <a:r>
              <a:rPr lang="fr-FR" sz="2000" dirty="0" smtClean="0"/>
              <a:t>2012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Khartoum-Soudan </a:t>
            </a:r>
            <a:endParaRPr lang="fr-FR" sz="2000" dirty="0" smtClean="0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179388" y="0"/>
            <a:ext cx="8640762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fr-FR" sz="1200">
                <a:latin typeface="Lucida Sans Unicode" pitchFamily="34" charset="0"/>
              </a:rPr>
              <a:t>     MINISTERE DES POSTES ET                                                  		                   REPUBLIQUE DU MALI                                          DES NOUVELLES TECHNOLOGIES                                                                             UN PEUPLE - UN BUT- UNE FOI</a:t>
            </a:r>
            <a:br>
              <a:rPr lang="fr-FR" sz="1200">
                <a:latin typeface="Lucida Sans Unicode" pitchFamily="34" charset="0"/>
              </a:rPr>
            </a:br>
            <a:r>
              <a:rPr lang="fr-FR" sz="1200">
                <a:latin typeface="Lucida Sans Unicode" pitchFamily="34" charset="0"/>
              </a:rPr>
              <a:t>                   *************                                                                                                         ************ </a:t>
            </a:r>
            <a:br>
              <a:rPr lang="fr-FR" sz="1200">
                <a:latin typeface="Lucida Sans Unicode" pitchFamily="34" charset="0"/>
              </a:rPr>
            </a:br>
            <a:r>
              <a:rPr lang="fr-FR" sz="1200">
                <a:latin typeface="Lucida Sans Unicode" pitchFamily="34" charset="0"/>
              </a:rPr>
              <a:t>    AGENCE DES TECHNOLOGIES DE </a:t>
            </a:r>
            <a:br>
              <a:rPr lang="fr-FR" sz="1200">
                <a:latin typeface="Lucida Sans Unicode" pitchFamily="34" charset="0"/>
              </a:rPr>
            </a:br>
            <a:r>
              <a:rPr lang="fr-FR" sz="1200">
                <a:latin typeface="Lucida Sans Unicode" pitchFamily="34" charset="0"/>
              </a:rPr>
              <a:t>L’INFORMATION ET DE LA COMMUNICATION </a:t>
            </a:r>
          </a:p>
          <a:p>
            <a:r>
              <a:rPr lang="fr-FR" sz="1200">
                <a:latin typeface="Lucida Sans Unicode" pitchFamily="34" charset="0"/>
              </a:rPr>
              <a:t>                   *************</a:t>
            </a:r>
          </a:p>
        </p:txBody>
      </p:sp>
      <p:pic>
        <p:nvPicPr>
          <p:cNvPr id="5125" name="Imag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1484313"/>
            <a:ext cx="208915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1476375" y="5949950"/>
            <a:ext cx="6611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dirty="0" err="1" smtClean="0"/>
              <a:t>Ismaila</a:t>
            </a:r>
            <a:r>
              <a:rPr lang="fr-FR" sz="2000" dirty="0" smtClean="0"/>
              <a:t> </a:t>
            </a:r>
            <a:r>
              <a:rPr lang="fr-FR" sz="2000" dirty="0" err="1"/>
              <a:t>Haidara</a:t>
            </a:r>
            <a:r>
              <a:rPr lang="fr-FR" sz="2000" dirty="0"/>
              <a:t> : responsable technique du .</a:t>
            </a:r>
            <a:r>
              <a:rPr lang="fr-FR" sz="2000" dirty="0" smtClean="0"/>
              <a:t>ml</a:t>
            </a:r>
            <a:br>
              <a:rPr lang="fr-FR" sz="2000" dirty="0" smtClean="0"/>
            </a:br>
            <a:r>
              <a:rPr lang="fr-FR" sz="2000" dirty="0" smtClean="0"/>
              <a:t>Mohamed Oumar </a:t>
            </a:r>
            <a:r>
              <a:rPr lang="fr-FR" sz="2000" dirty="0" err="1" smtClean="0"/>
              <a:t>Telfi</a:t>
            </a:r>
            <a:r>
              <a:rPr lang="fr-FR" sz="2000" dirty="0" smtClean="0"/>
              <a:t>   :    </a:t>
            </a:r>
            <a:r>
              <a:rPr lang="fr-FR" sz="2000" dirty="0" err="1" smtClean="0"/>
              <a:t>Ingenieur</a:t>
            </a:r>
            <a:r>
              <a:rPr lang="fr-FR" sz="2000" dirty="0" smtClean="0"/>
              <a:t> Système   </a:t>
            </a:r>
            <a:endParaRPr lang="fr-FR" sz="2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30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5888"/>
            <a:ext cx="8065591" cy="6481464"/>
          </a:xfrm>
        </p:spPr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fr-FR" b="1" dirty="0" smtClean="0"/>
              <a:t>Financement actuel : </a:t>
            </a:r>
          </a:p>
          <a:p>
            <a:pPr marL="457200" lvl="1" indent="0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100 % sur le budget de l’AGETIC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fr-FR" b="1" dirty="0" smtClean="0">
                <a:solidFill>
                  <a:schemeClr val="tx1"/>
                </a:solidFill>
              </a:rPr>
              <a:t>Cout d’un enregistrement de domaine?</a:t>
            </a:r>
            <a:endParaRPr lang="fr-F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Politique tarifaire est en cours d’élaboration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nombre d'enregistrements 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environ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450 reçus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la SOTELMA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30 crées depuis le processus de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delegation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plus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110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sous le gouv.ml gérés par l’AGETIC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Autorisez-vous des entités non-résidents ou étrangers à enregistrer   des domaines dans votre TLD ?  </a:t>
            </a:r>
          </a:p>
          <a:p>
            <a:pPr marL="0" indent="0" eaLnBrk="1" hangingPunct="1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	– Enregistrement est ouvert à tout le monde selon la charte</a:t>
            </a:r>
          </a:p>
          <a:p>
            <a:pPr marL="57150" indent="0">
              <a:buFontTx/>
              <a:buNone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88913"/>
            <a:ext cx="8677275" cy="6669087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Avez-vous des politiques mise en place pour la résolution des litiges/disputes sur les noms de domaine ?</a:t>
            </a:r>
          </a:p>
          <a:p>
            <a:pPr eaLnBrk="1" hangingPunct="1">
              <a:buFontTx/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NON, pas encore – référence politique OMPI ( Mali signataire de cette convention)</a:t>
            </a:r>
          </a:p>
          <a:p>
            <a:pPr eaLnBrk="1" hangingPunct="1">
              <a:buFontTx/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fr-FR" b="1" i="1" dirty="0" smtClean="0">
                <a:solidFill>
                  <a:srgbClr val="00B050"/>
                </a:solidFill>
              </a:rPr>
              <a:t>Quels sont les obstacles auxquels vous êtes confrontés</a:t>
            </a:r>
          </a:p>
          <a:p>
            <a:pPr eaLnBrk="1" hangingPunct="1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Manque de consensus au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niveau National;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Problème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organisationnel (les responsable techniques relèvent d’une autre direction);</a:t>
            </a:r>
          </a:p>
          <a:p>
            <a:pPr eaLnBrk="1" hangingPunct="1">
              <a:buFontTx/>
              <a:buChar char="-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Problème de définitions des politiques par manque de ressources compétentes du domaine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eaLnBrk="1" hangingPunct="1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-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76200"/>
            <a:ext cx="8215313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DEFIS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Sécurité du système d'information liée à la gestion du registre;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Plans d'urgence (DRP);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Point d’Echange Internet;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DNSSEC; 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IPV6;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Automatisation des enregistrements;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Formation continue du personnel en charge de cette gestion.</a:t>
            </a:r>
          </a:p>
          <a:p>
            <a:pPr eaLnBrk="1" hangingPunct="1">
              <a:buFontTx/>
              <a:buNone/>
            </a:pPr>
            <a:endParaRPr lang="fr-FR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76200"/>
            <a:ext cx="8715375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PARTENAIRES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b="1" dirty="0" smtClean="0">
                <a:solidFill>
                  <a:schemeClr val="tx2"/>
                </a:solidFill>
              </a:rPr>
              <a:t>Partenaires Locaux sont :</a:t>
            </a:r>
            <a:endParaRPr lang="fr-FR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MPNT 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AMRTP ( ex CRT) ; et l’ANTIM 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Operateurs, ISP ;  et les Associations TIC 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et tous les maliens.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5715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r-FR" b="1" dirty="0" smtClean="0">
                <a:solidFill>
                  <a:schemeClr val="tx2"/>
                </a:solidFill>
              </a:rPr>
              <a:t>Autres </a:t>
            </a:r>
            <a:r>
              <a:rPr lang="fr-FR" b="1" dirty="0">
                <a:solidFill>
                  <a:schemeClr val="tx2"/>
                </a:solidFill>
              </a:rPr>
              <a:t>Partenaires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 OIF : Organisation International de la Francophonie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AFNIC : Association Française de Nommage</a:t>
            </a: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AFTLD 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African Top Level Domains Organization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NSRC, AFRINIC, AFNOG, ICANN, ISOC, ARC, Etc…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44450"/>
            <a:ext cx="8715375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Conclusions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r-FR" sz="3200" dirty="0"/>
              <a:t>Avec </a:t>
            </a:r>
            <a:r>
              <a:rPr lang="fr-FR" sz="3200" dirty="0" smtClean="0"/>
              <a:t>la finalisation de la ré-délégation du ml, et l’ouverture de cette gestion </a:t>
            </a:r>
            <a:r>
              <a:rPr lang="fr-FR" sz="3200" dirty="0"/>
              <a:t>du </a:t>
            </a:r>
            <a:r>
              <a:rPr lang="fr-FR" sz="3200" dirty="0" smtClean="0"/>
              <a:t>.ml </a:t>
            </a:r>
            <a:r>
              <a:rPr lang="fr-FR" sz="3200" dirty="0"/>
              <a:t>à toute la communauté </a:t>
            </a:r>
            <a:r>
              <a:rPr lang="fr-FR" sz="3200" dirty="0" smtClean="0"/>
              <a:t>Internet, nous souhaitons :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fr-FR" sz="3200" dirty="0" smtClean="0"/>
              <a:t> Constituer un modèle </a:t>
            </a:r>
            <a:r>
              <a:rPr lang="fr-FR" sz="3200" dirty="0"/>
              <a:t>réussi de ré-délégation en Afrique de l’ouest;</a:t>
            </a:r>
          </a:p>
          <a:p>
            <a:pPr eaLnBrk="1" hangingPunct="1">
              <a:buFont typeface="Wingdings" pitchFamily="2" charset="2"/>
              <a:buChar char="ü"/>
              <a:defRPr/>
            </a:pPr>
            <a:r>
              <a:rPr lang="fr-FR" sz="3200" dirty="0" smtClean="0"/>
              <a:t>participer activement au développement des </a:t>
            </a:r>
            <a:r>
              <a:rPr lang="fr-FR" sz="3200" dirty="0" err="1" smtClean="0"/>
              <a:t>ccTLD</a:t>
            </a:r>
            <a:r>
              <a:rPr lang="fr-FR" sz="3200" dirty="0" smtClean="0"/>
              <a:t> africains ;</a:t>
            </a:r>
          </a:p>
          <a:p>
            <a:pPr marL="0" indent="0" eaLnBrk="1" hangingPunct="1">
              <a:buFontTx/>
              <a:buNone/>
              <a:defRPr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75" y="76200"/>
            <a:ext cx="9001125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MERCI POUR VOTRE ATTENTION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fr-FR" sz="10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 eaLnBrk="1" hangingPunct="1">
              <a:buFontTx/>
              <a:buNone/>
            </a:pPr>
            <a:r>
              <a:rPr lang="fr-FR" sz="3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isma@agetic.gouv.ml</a:t>
            </a:r>
            <a:endParaRPr lang="fr-FR" sz="32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Dese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1268760"/>
            <a:ext cx="3803915" cy="28529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33375"/>
            <a:ext cx="6781800" cy="809625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Forme administrative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571500" y="1785938"/>
            <a:ext cx="8031163" cy="502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fr-FR" sz="2800" dirty="0">
                <a:cs typeface="Times New Roman" pitchFamily="18" charset="0"/>
              </a:rPr>
              <a:t>L’Agence des Technologies de l’Information et de la Communication (</a:t>
            </a:r>
            <a:r>
              <a:rPr lang="fr-FR" sz="2800" b="1" i="1" dirty="0">
                <a:cs typeface="Times New Roman" pitchFamily="18" charset="0"/>
              </a:rPr>
              <a:t>AGETIC ) </a:t>
            </a:r>
            <a:r>
              <a:rPr lang="fr-FR" sz="2800" dirty="0">
                <a:cs typeface="Times New Roman" pitchFamily="18" charset="0"/>
              </a:rPr>
              <a:t>est crée par la </a:t>
            </a:r>
            <a:r>
              <a:rPr lang="fr-FR" sz="2800" i="1" dirty="0">
                <a:cs typeface="Times New Roman" pitchFamily="18" charset="0"/>
              </a:rPr>
              <a:t>Loi</a:t>
            </a:r>
            <a:r>
              <a:rPr lang="fr-FR" sz="2800" dirty="0">
                <a:cs typeface="Times New Roman" pitchFamily="18" charset="0"/>
              </a:rPr>
              <a:t> N° 05- 002 du 10 janvier 2005  en tant qu’établissement Public à caractère Scientifique et Technologique</a:t>
            </a:r>
            <a:r>
              <a:rPr lang="fr-FR" sz="2800" dirty="0"/>
              <a:t>.</a:t>
            </a:r>
          </a:p>
          <a:p>
            <a:endParaRPr lang="fr-FR" sz="2800" dirty="0"/>
          </a:p>
          <a:p>
            <a:r>
              <a:rPr lang="fr-FR" sz="2800" dirty="0"/>
              <a:t>AGETIC est une structure rattachée au Ministère des Postes et des Nouvelles Technologies.</a:t>
            </a:r>
          </a:p>
          <a:p>
            <a:endParaRPr lang="fr-FR" sz="2800" dirty="0"/>
          </a:p>
          <a:p>
            <a:r>
              <a:rPr lang="fr-FR" sz="2800" dirty="0">
                <a:cs typeface="Times New Roman" pitchFamily="18" charset="0"/>
              </a:rPr>
              <a:t>A cet effet, elle est chargée de </a:t>
            </a:r>
            <a:r>
              <a:rPr lang="fr-FR" sz="2800" b="1" dirty="0">
                <a:cs typeface="Times New Roman" pitchFamily="18" charset="0"/>
              </a:rPr>
              <a:t>gérer le nom de domaine </a:t>
            </a:r>
            <a:r>
              <a:rPr lang="fr-FR" sz="2800" b="1" dirty="0" smtClean="0">
                <a:cs typeface="Times New Roman" pitchFamily="18" charset="0"/>
              </a:rPr>
              <a:t>.ml </a:t>
            </a:r>
            <a:r>
              <a:rPr lang="fr-FR" sz="2800" dirty="0" smtClean="0">
                <a:cs typeface="Times New Roman" pitchFamily="18" charset="0"/>
              </a:rPr>
              <a:t>dans la définition de ses nombreuses missions </a:t>
            </a:r>
            <a:r>
              <a:rPr lang="fr-FR" sz="2800" dirty="0">
                <a:cs typeface="Times New Roman" pitchFamily="18" charset="0"/>
              </a:rPr>
              <a:t>;</a:t>
            </a:r>
          </a:p>
          <a:p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7358062" cy="809625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/>
            </a:r>
            <a:br>
              <a:rPr lang="fr-FR" sz="4000" b="1" smtClean="0">
                <a:solidFill>
                  <a:srgbClr val="00B050"/>
                </a:solidFill>
              </a:rPr>
            </a:br>
            <a:r>
              <a:rPr lang="fr-FR" sz="4000" b="1" smtClean="0">
                <a:solidFill>
                  <a:srgbClr val="00B050"/>
                </a:solidFill>
              </a:rPr>
              <a:t/>
            </a:r>
            <a:br>
              <a:rPr lang="fr-FR" sz="4000" b="1" smtClean="0">
                <a:solidFill>
                  <a:srgbClr val="00B050"/>
                </a:solidFill>
              </a:rPr>
            </a:br>
            <a:r>
              <a:rPr lang="fr-FR" sz="4000" b="1" smtClean="0">
                <a:solidFill>
                  <a:srgbClr val="00B050"/>
                </a:solidFill>
              </a:rPr>
              <a:t>REORGANISATION DU .ML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fr-FR" sz="3200" b="1" dirty="0" smtClean="0">
                <a:solidFill>
                  <a:schemeClr val="tx1"/>
                </a:solidFill>
              </a:rPr>
              <a:t>LE .ML EN BREF</a:t>
            </a:r>
            <a:endParaRPr lang="fr-FR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Le .ml a été activé en Septembre 1993 par le Centre National de Recherche scientifique et Technique (CNRST)  (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www.cnrst.edu.ml</a:t>
            </a: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 )  et l’IRD (ex ORSTOM) mais les serveurs étaient à Montpellier.</a:t>
            </a:r>
          </a:p>
          <a:p>
            <a:pPr eaLnBrk="1" hangingPunct="1">
              <a:buFontTx/>
              <a:buNone/>
              <a:defRPr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sz="3200" dirty="0" smtClean="0">
                <a:latin typeface="Times New Roman" pitchFamily="18" charset="0"/>
                <a:cs typeface="Times New Roman" pitchFamily="18" charset="0"/>
              </a:rPr>
              <a:t>Avec L’arrivée de full Internet en 1997, le CNRST a cédé cette gestion à la l’opérateur télécom national SOTELMA en 1999;</a:t>
            </a:r>
          </a:p>
          <a:p>
            <a:pPr eaLnBrk="1" hangingPunct="1">
              <a:buFontTx/>
              <a:buNone/>
              <a:defRPr/>
            </a:pPr>
            <a:endParaRPr lang="fr-FR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76200"/>
            <a:ext cx="8215313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REORGANISATION DU .ML</a:t>
            </a:r>
            <a:endParaRPr lang="fr-FR" sz="24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13873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r-FR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Suite à la privatisation définitive de la SOTELMA  depuis Juillet 2009, le Ministère a instruit à l’AGETIC de finaliser le transfert du domaine .ml de la SOTELMA à l’AGETIC. </a:t>
            </a:r>
            <a:br>
              <a:rPr lang="fr-FR" smtClean="0">
                <a:latin typeface="Times New Roman" pitchFamily="18" charset="0"/>
                <a:cs typeface="Times New Roman" pitchFamily="18" charset="0"/>
              </a:rPr>
            </a:br>
            <a:endParaRPr lang="fr-FR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A cet effet l’AGETIC a crée un Service directement rattaché au Directeur General qui se nomme : </a:t>
            </a:r>
          </a:p>
          <a:p>
            <a:pPr eaLnBrk="1" hangingPunct="1">
              <a:buFontTx/>
              <a:buNone/>
            </a:pPr>
            <a:r>
              <a:rPr lang="fr-FR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 Service Gestion du .ml, suivi de Politiques et de Cadre Législatif / Réglementaire TIC ».</a:t>
            </a:r>
            <a:endParaRPr lang="fr-FR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fr-FR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76200"/>
            <a:ext cx="8215313" cy="106680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REORGANISATION DU .ML </a:t>
            </a:r>
            <a:r>
              <a:rPr lang="fr-FR" sz="2400" b="1" i="1" smtClean="0">
                <a:solidFill>
                  <a:srgbClr val="00B050"/>
                </a:solidFill>
              </a:rPr>
              <a:t>SUITE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219200"/>
            <a:ext cx="8893175" cy="5638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Ensuite ce Service a effectué les tâches suivantes :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l’Etat des lieux de la gestion du .ml au niveau de la SOTELMA;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des voyages d’études, afin de voir comment le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ccTLD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est géré ailleurs;</a:t>
            </a:r>
          </a:p>
          <a:p>
            <a:pPr lvl="1">
              <a:buFont typeface="Wingdings" pitchFamily="2" charset="2"/>
              <a:buChar char="v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Mettre à niveau les textes réglementaires et la charte;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Faire un atelier  de validation de la charte avec toutes les parties prenantes;</a:t>
            </a:r>
          </a:p>
          <a:p>
            <a:pPr lvl="1" eaLnBrk="1" hangingPunct="1">
              <a:buFont typeface="Wingdings" pitchFamily="2" charset="2"/>
              <a:buChar char="v"/>
              <a:defRPr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salle technique a été rendue fonctionnelle, et un contrat d’assistance a été signé avec la SOTELMA pour mieux réussir la ré-délégation;</a:t>
            </a:r>
          </a:p>
          <a:p>
            <a:pPr marL="457200" lvl="1" indent="0" eaLnBrk="1" hangingPunct="1">
              <a:buFontTx/>
              <a:buNone/>
              <a:defRPr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535987" cy="882650"/>
          </a:xfrm>
        </p:spPr>
        <p:txBody>
          <a:bodyPr/>
          <a:lstStyle/>
          <a:p>
            <a:pPr algn="ctr" eaLnBrk="1" hangingPunct="1"/>
            <a:r>
              <a:rPr lang="fr-FR" sz="4000" b="1" smtClean="0">
                <a:solidFill>
                  <a:srgbClr val="00B050"/>
                </a:solidFill>
              </a:rPr>
              <a:t>REORGANISATION DU .ML </a:t>
            </a:r>
            <a:r>
              <a:rPr lang="fr-FR" sz="2400" b="1" i="1" smtClean="0">
                <a:solidFill>
                  <a:srgbClr val="00B050"/>
                </a:solidFill>
              </a:rPr>
              <a:t>SUITE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19200"/>
            <a:ext cx="8821737" cy="5138738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Proposer un modèle de Gestion du .ml, à travers le </a:t>
            </a:r>
            <a:r>
              <a:rPr lang="fr-F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 document d'architecture du  registre pour les noms de domaine de premier niveau – cas du .ml »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financé par l’OIF sous la supervision de l’AFTLD;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fr-F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Collecter les lettres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soutien,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  Commencer la procédure IANA (ICANN), en cours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  Proposer un Arrêté Ministériel qui va créer le Comite de Gestion et définir les modalités de Gestion du registre .ml. </a:t>
            </a:r>
          </a:p>
          <a:p>
            <a:pPr marL="0" indent="0" eaLnBrk="1" hangingPunct="1">
              <a:buFontTx/>
              <a:buNone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Ainsi les membres de ce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Comité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de Gestion seront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tous des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parties prenantes.</a:t>
            </a:r>
          </a:p>
          <a:p>
            <a:pPr marL="0" indent="0" eaLnBrk="1" hangingPunct="1">
              <a:buFontTx/>
              <a:buNone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607425" cy="666750"/>
          </a:xfrm>
        </p:spPr>
        <p:txBody>
          <a:bodyPr/>
          <a:lstStyle/>
          <a:p>
            <a:pPr algn="ctr" eaLnBrk="1" hangingPunct="1"/>
            <a:r>
              <a:rPr lang="fr-FR" sz="3200" b="1" smtClean="0">
                <a:solidFill>
                  <a:srgbClr val="00B050"/>
                </a:solidFill>
              </a:rPr>
              <a:t>DESCRIPTION DE L’INFRASTRUCTURES</a:t>
            </a:r>
            <a:endParaRPr lang="fr-FR" sz="3200" b="1" i="1" smtClean="0">
              <a:solidFill>
                <a:srgbClr val="00B05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85888"/>
            <a:ext cx="9001125" cy="51387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Modèle retenu : 3 R et épais dont les orientations stratégiques seront définies par un comité de gestion.</a:t>
            </a:r>
          </a:p>
          <a:p>
            <a:r>
              <a:rPr lang="fr-FR" smtClean="0"/>
              <a:t>Les zones de nommage retenues dans la charte sont :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.ml - Société, et autres 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.pr.ml - pour la présidence et ses projets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.gouv .ml / gov.ml - pour les organismes gouvernementaux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.org.ml - pour les organisations (ONG);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.art.ml - pour les métiers de la culture 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.com .ml - pour les organismes à caractère commercial 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.net.ml - pour les organismes travaillant dans le domaine Telecom / TIC,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.edu .ml - pour les établissements d’enseignement et de formation professionnelle 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.info.ml - pour les organismes de media ;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.inst.ml – pour les institutions de la république </a:t>
            </a:r>
          </a:p>
          <a:p>
            <a:pPr marL="400050" lvl="1" indent="0">
              <a:buFontTx/>
              <a:buNone/>
            </a:pPr>
            <a:r>
              <a:rPr lang="fr-FR" sz="1600" smtClean="0"/>
              <a:t> .asso .ml - pour les associations et ONG 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607425" cy="666750"/>
          </a:xfrm>
        </p:spPr>
        <p:txBody>
          <a:bodyPr/>
          <a:lstStyle/>
          <a:p>
            <a:pPr algn="ctr" eaLnBrk="1" hangingPunct="1"/>
            <a:r>
              <a:rPr lang="fr-FR" sz="3200" b="1" smtClean="0">
                <a:solidFill>
                  <a:srgbClr val="00B050"/>
                </a:solidFill>
              </a:rPr>
              <a:t>DESCRIPTION DE L’INFRASTRUCTURES</a:t>
            </a:r>
            <a:endParaRPr lang="fr-FR" sz="32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3054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r-FR" b="1" dirty="0" smtClean="0">
                <a:solidFill>
                  <a:schemeClr val="tx2"/>
                </a:solidFill>
              </a:rPr>
              <a:t>RESSOURCES TECHNIQUES : </a:t>
            </a:r>
            <a:endParaRPr lang="fr-FR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Quatre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04)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serveurs physiques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Installés sous linux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CentOS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Quadri-processeurs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3.1Ghz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32 GO de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RAM /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Capacité disque de 300GB</a:t>
            </a:r>
          </a:p>
          <a:p>
            <a:pPr marL="0" indent="0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Double cartes Ethernet Gigabit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/ Contrôleur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RAID5</a:t>
            </a:r>
          </a:p>
          <a:p>
            <a:pPr marL="0" indent="0">
              <a:buFontTx/>
              <a:buNone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- Etc... 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logiciel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des serveurs DNS : BIND ver 9; 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Localisation des DNS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autoritatifs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à la racine : deux (2) à l’AGETIC et les secondaires dont un (1) à la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SOTELMA,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un(1) par l'UCAD au Sénégal, un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(1) par RIPE-NCC 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(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1) par ISC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15312" cy="738188"/>
          </a:xfrm>
        </p:spPr>
        <p:txBody>
          <a:bodyPr/>
          <a:lstStyle/>
          <a:p>
            <a:pPr algn="ctr" eaLnBrk="1" hangingPunct="1"/>
            <a:r>
              <a:rPr lang="fr-FR" sz="3200" b="1" smtClean="0">
                <a:solidFill>
                  <a:srgbClr val="00B050"/>
                </a:solidFill>
              </a:rPr>
              <a:t>DESCRIPTION DE L’INFRASTRUCTURE</a:t>
            </a:r>
            <a:endParaRPr lang="fr-FR" sz="3200" b="1" i="1" smtClean="0">
              <a:solidFill>
                <a:srgbClr val="00B050"/>
              </a:solidFill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001125" cy="563880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q"/>
            </a:pP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 Lien Internet: fibre de 8 mégabits avec la Sotelma; un autre lien  avec Orange Mali ou autre opérateur satellite est possible.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fr-FR" sz="2800" smtClean="0">
                <a:latin typeface="Times New Roman" pitchFamily="18" charset="0"/>
                <a:cs typeface="Times New Roman" pitchFamily="18" charset="0"/>
              </a:rPr>
              <a:t> Alimentation Electrique &amp; Groupe électrogène;</a:t>
            </a:r>
          </a:p>
          <a:p>
            <a:pPr eaLnBrk="1" hangingPunct="1">
              <a:buFontTx/>
              <a:buNone/>
            </a:pPr>
            <a:endParaRPr lang="fr-FR" b="1" smtClean="0">
              <a:solidFill>
                <a:schemeClr val="tx2"/>
              </a:solidFill>
            </a:endParaRPr>
          </a:p>
          <a:p>
            <a:pPr eaLnBrk="1" hangingPunct="1">
              <a:buFontTx/>
              <a:buNone/>
            </a:pPr>
            <a:r>
              <a:rPr lang="fr-FR" b="1" smtClean="0">
                <a:solidFill>
                  <a:schemeClr val="tx2"/>
                </a:solidFill>
              </a:rPr>
              <a:t>RESSOURCES HUMAINES :</a:t>
            </a:r>
            <a:endParaRPr lang="fr-FR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fr-FR" sz="32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3 responsables administratifs;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2 responsables techniques ( réseau et système);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3 Juristes ;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   1 secrétaire.</a:t>
            </a:r>
          </a:p>
          <a:p>
            <a:pPr eaLnBrk="1" hangingPunct="1">
              <a:buFontTx/>
              <a:buNone/>
            </a:pPr>
            <a:r>
              <a:rPr lang="fr-FR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b="1" smtClean="0">
                <a:latin typeface="Times New Roman" pitchFamily="18" charset="0"/>
                <a:cs typeface="Times New Roman" pitchFamily="18" charset="0"/>
              </a:rPr>
              <a:t>NB : </a:t>
            </a:r>
            <a:r>
              <a:rPr lang="fr-FR" smtClean="0">
                <a:latin typeface="Times New Roman" pitchFamily="18" charset="0"/>
                <a:cs typeface="Times New Roman" pitchFamily="18" charset="0"/>
              </a:rPr>
              <a:t>Toute l’infrastructure est redondante.</a:t>
            </a:r>
          </a:p>
          <a:p>
            <a:pPr eaLnBrk="1" hangingPunct="1">
              <a:buFontTx/>
              <a:buNone/>
            </a:pPr>
            <a:r>
              <a:rPr lang="fr-FR" sz="320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eaLnBrk="1" hangingPunct="1">
              <a:buFontTx/>
              <a:buNone/>
            </a:pPr>
            <a:endParaRPr lang="fr-FR" sz="32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11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11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  <p:bldP spid="91139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Présentation de produit ou service">
  <a:themeElements>
    <a:clrScheme name="Présentation de produit ou service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Présentation de produit ou servic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ésentation de produit ou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e produit ou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e produit ou service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ésentation de produit ou service">
  <a:themeElements>
    <a:clrScheme name="Présentation de produit ou service 6">
      <a:dk1>
        <a:srgbClr val="000000"/>
      </a:dk1>
      <a:lt1>
        <a:srgbClr val="FFFFFF"/>
      </a:lt1>
      <a:dk2>
        <a:srgbClr val="000000"/>
      </a:dk2>
      <a:lt2>
        <a:srgbClr val="996633"/>
      </a:lt2>
      <a:accent1>
        <a:srgbClr val="CC9900"/>
      </a:accent1>
      <a:accent2>
        <a:srgbClr val="FFE28F"/>
      </a:accent2>
      <a:accent3>
        <a:srgbClr val="FFFFFF"/>
      </a:accent3>
      <a:accent4>
        <a:srgbClr val="000000"/>
      </a:accent4>
      <a:accent5>
        <a:srgbClr val="E2CAAA"/>
      </a:accent5>
      <a:accent6>
        <a:srgbClr val="E7CD81"/>
      </a:accent6>
      <a:hlink>
        <a:srgbClr val="996633"/>
      </a:hlink>
      <a:folHlink>
        <a:srgbClr val="FF9900"/>
      </a:folHlink>
    </a:clrScheme>
    <a:fontScheme name="Présentation de produit ou servic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ésentation de produit ou servic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e produit ou servic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ésentation de produit ou service 5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CB7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D6A6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ésentation de produit ou service 6">
        <a:dk1>
          <a:srgbClr val="000000"/>
        </a:dk1>
        <a:lt1>
          <a:srgbClr val="FFFFFF"/>
        </a:lt1>
        <a:dk2>
          <a:srgbClr val="000000"/>
        </a:dk2>
        <a:lt2>
          <a:srgbClr val="996633"/>
        </a:lt2>
        <a:accent1>
          <a:srgbClr val="CC9900"/>
        </a:accent1>
        <a:accent2>
          <a:srgbClr val="FFE28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E7CD81"/>
        </a:accent6>
        <a:hlink>
          <a:srgbClr val="996633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de produit ou service</Template>
  <TotalTime>6681</TotalTime>
  <Words>852</Words>
  <Application>Microsoft Office PowerPoint</Application>
  <PresentationFormat>Affichage à l'écran (4:3)</PresentationFormat>
  <Paragraphs>113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Times New Roman</vt:lpstr>
      <vt:lpstr>Arial</vt:lpstr>
      <vt:lpstr>Garamond</vt:lpstr>
      <vt:lpstr>Lucida Sans Unicode</vt:lpstr>
      <vt:lpstr>Wingdings</vt:lpstr>
      <vt:lpstr>Présentation de produit ou service</vt:lpstr>
      <vt:lpstr>1_Présentation de produit ou service</vt:lpstr>
      <vt:lpstr>  ATELIER AROC  Organisé par : AFRINIC-AFTLD</vt:lpstr>
      <vt:lpstr>Forme administrative</vt:lpstr>
      <vt:lpstr>  REORGANISATION DU .ML</vt:lpstr>
      <vt:lpstr>REORGANISATION DU .ML</vt:lpstr>
      <vt:lpstr>REORGANISATION DU .ML SUITE</vt:lpstr>
      <vt:lpstr>REORGANISATION DU .ML SUITE</vt:lpstr>
      <vt:lpstr>DESCRIPTION DE L’INFRASTRUCTURES</vt:lpstr>
      <vt:lpstr>DESCRIPTION DE L’INFRASTRUCTURES</vt:lpstr>
      <vt:lpstr>DESCRIPTION DE L’INFRASTRUCTURE</vt:lpstr>
      <vt:lpstr>Diapositive 10</vt:lpstr>
      <vt:lpstr>Diapositive 11</vt:lpstr>
      <vt:lpstr>DEFIS</vt:lpstr>
      <vt:lpstr>PARTENAIRES</vt:lpstr>
      <vt:lpstr>Conclusions</vt:lpstr>
      <vt:lpstr>MERCI POUR VOTRE ATTENTION</vt:lpstr>
    </vt:vector>
  </TitlesOfParts>
  <Company>OB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Vente d'un produit ou service</dc:title>
  <dc:creator>Mme Berthe Hawa</dc:creator>
  <cp:keywords>MPNT - AGETIC</cp:keywords>
  <cp:lastModifiedBy>TOSHIBA</cp:lastModifiedBy>
  <cp:revision>97</cp:revision>
  <dcterms:created xsi:type="dcterms:W3CDTF">2006-09-06T18:41:46Z</dcterms:created>
  <dcterms:modified xsi:type="dcterms:W3CDTF">2012-11-26T03:54:35Z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TC010178481036</vt:lpwstr>
  </property>
</Properties>
</file>