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0" r:id="rId5"/>
    <p:sldId id="266" r:id="rId6"/>
    <p:sldId id="259" r:id="rId7"/>
    <p:sldId id="264" r:id="rId8"/>
    <p:sldId id="267" r:id="rId9"/>
    <p:sldId id="262" r:id="rId10"/>
    <p:sldId id="268" r:id="rId11"/>
    <p:sldId id="270" r:id="rId12"/>
    <p:sldId id="265" r:id="rId13"/>
    <p:sldId id="269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6519" autoAdjust="0"/>
  </p:normalViewPr>
  <p:slideViewPr>
    <p:cSldViewPr>
      <p:cViewPr>
        <p:scale>
          <a:sx n="100" d="100"/>
          <a:sy n="100" d="100"/>
        </p:scale>
        <p:origin x="-872" y="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54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EC62118-1465-4A55-A048-C81F3CFBE977}" type="datetimeFigureOut">
              <a:rPr lang="en-US"/>
              <a:pPr>
                <a:defRPr/>
              </a:pPr>
              <a:t>8/8/12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E5B7F73-3A88-49E1-B36A-0850638D2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221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76315CA-5E88-4C07-BF5A-CBCF6A22618D}" type="datetimeFigureOut">
              <a:rPr lang="en-US"/>
              <a:pPr>
                <a:defRPr/>
              </a:pPr>
              <a:t>8/8/12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587A6AF-441E-4780-963E-8AB4872C99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99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72D76C-B505-440F-AB28-AA5477B1A446}" type="slidenum">
              <a:rPr lang="en-US" smtClean="0">
                <a:latin typeface="Arial" charset="0"/>
              </a:rPr>
              <a:pPr/>
              <a:t>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Finally, we arrive at the collection level, where  the items reside together. Notice the hierarchy of collections and sub-collections at the top of the screen.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87A6AF-441E-4780-963E-8AB4872C99D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99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ibrariesLogo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256338"/>
            <a:ext cx="20574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57200" y="15240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B0C8CCA-EA16-4E78-9561-6008CAF29B85}" type="datetimeFigureOut">
              <a:rPr lang="en-US"/>
              <a:pPr>
                <a:defRPr/>
              </a:pPr>
              <a:t>8/8/12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3B93F63-149B-4507-B92B-27C91215F5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E8828C6-6F62-495F-9DF2-56927FDB58D8}" type="datetimeFigureOut">
              <a:rPr lang="en-US"/>
              <a:pPr>
                <a:defRPr/>
              </a:pPr>
              <a:t>8/8/12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2DB4231-8DA3-4AC4-9CFC-7AE932D11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ibrariesLogo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256338"/>
            <a:ext cx="20574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57200" y="12192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3ACEEB4-D086-43DC-B8F3-EFF8B5560D66}" type="datetimeFigureOut">
              <a:rPr lang="en-US"/>
              <a:pPr>
                <a:defRPr/>
              </a:pPr>
              <a:t>8/8/12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DAC0432-CC37-41F2-9755-297D2A88E9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LibrariesLogo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256338"/>
            <a:ext cx="20574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15240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7150355-90E1-487A-94F1-4A0CB3C212C5}" type="datetimeFigureOut">
              <a:rPr lang="en-US"/>
              <a:pPr>
                <a:defRPr/>
              </a:pPr>
              <a:t>8/8/12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3B0F785-3FCC-416E-8F24-2B20192DEF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86FB315-C325-4135-88F2-7F095A3EC9E9}" type="datetimeFigureOut">
              <a:rPr lang="en-US"/>
              <a:pPr>
                <a:defRPr/>
              </a:pPr>
              <a:t>8/8/12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9029C4D-8D02-4EDD-9AB7-A9B4759EEE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8CF51B-205D-421F-9B08-9BD8700D61CD}" type="datetimeFigureOut">
              <a:rPr lang="en-US"/>
              <a:pPr>
                <a:defRPr/>
              </a:pPr>
              <a:t>8/8/12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solidFill>
                  <a:srgbClr val="898989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440057D-8BBE-4202-9138-47293A71E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6" descr="LibrariesLogo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256338"/>
            <a:ext cx="20574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Box 6"/>
          <p:cNvSpPr txBox="1">
            <a:spLocks noChangeArrowheads="1"/>
          </p:cNvSpPr>
          <p:nvPr userDrawn="1"/>
        </p:nvSpPr>
        <p:spPr bwMode="auto">
          <a:xfrm>
            <a:off x="457200" y="6246813"/>
            <a:ext cx="3505200" cy="27699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latin typeface="Calibri" pitchFamily="34" charset="0"/>
                <a:ea typeface="+mn-ea"/>
              </a:rPr>
              <a:t>	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019800"/>
            <a:ext cx="8229600" cy="1588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14" r:id="rId7"/>
    <p:sldLayoutId id="2147484221" r:id="rId8"/>
    <p:sldLayoutId id="2147484222" r:id="rId9"/>
    <p:sldLayoutId id="2147484223" r:id="rId10"/>
    <p:sldLayoutId id="21474842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flynn@uoregon.edu" TargetMode="External"/><Relationship Id="rId4" Type="http://schemas.openxmlformats.org/officeDocument/2006/relationships/hyperlink" Target="mailto:kestlund@uoregon.edu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dirty="0" err="1" smtClean="0"/>
              <a:t>DSpace</a:t>
            </a:r>
            <a:r>
              <a:rPr lang="en-US" sz="3600" dirty="0" smtClean="0"/>
              <a:t> Structure basics</a:t>
            </a:r>
            <a:endParaRPr lang="en-US" sz="3600" dirty="0" smtClean="0">
              <a:ea typeface="ＭＳ Ｐゴシック" pitchFamily="34" charset="-128"/>
            </a:endParaRPr>
          </a:p>
        </p:txBody>
      </p:sp>
      <p:sp>
        <p:nvSpPr>
          <p:cNvPr id="12291" name="Subtitle 3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20000" cy="1752600"/>
          </a:xfrm>
        </p:spPr>
        <p:txBody>
          <a:bodyPr/>
          <a:lstStyle/>
          <a:p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8/8/2012</a:t>
            </a:r>
          </a:p>
          <a:p>
            <a:pPr algn="l"/>
            <a:endParaRPr lang="en-US" sz="1800" b="1" dirty="0" smtClean="0">
              <a:solidFill>
                <a:srgbClr val="898989"/>
              </a:solidFill>
              <a:ea typeface="ＭＳ Ｐゴシック" pitchFamily="34" charset="-128"/>
            </a:endParaRPr>
          </a:p>
          <a:p>
            <a:pPr algn="l"/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Catherine Flynn-Purvis 	 	Karen Estlund</a:t>
            </a:r>
          </a:p>
          <a:p>
            <a:pPr algn="l"/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Scholar’s Bank Coordinator		Head of Digital Library Services</a:t>
            </a:r>
          </a:p>
          <a:p>
            <a:pPr algn="l"/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  <a:hlinkClick r:id="rId3"/>
              </a:rPr>
              <a:t>cflynn@uoregon.edu</a:t>
            </a:r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 		</a:t>
            </a:r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  <a:hlinkClick r:id="rId4"/>
              </a:rPr>
              <a:t>kestlund@uoregon.edu</a:t>
            </a:r>
            <a:r>
              <a:rPr lang="en-US" sz="1800" b="1" dirty="0" smtClean="0">
                <a:solidFill>
                  <a:srgbClr val="898989"/>
                </a:solidFill>
                <a:ea typeface="ＭＳ Ｐゴシック" pitchFamily="34" charset="-128"/>
              </a:rPr>
              <a:t> </a:t>
            </a:r>
          </a:p>
        </p:txBody>
      </p:sp>
      <p:pic>
        <p:nvPicPr>
          <p:cNvPr id="12292" name="Picture 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2-08-08 at 12.43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1" b="5521"/>
          <a:stretch>
            <a:fillRect/>
          </a:stretch>
        </p:blipFill>
        <p:spPr>
          <a:xfrm>
            <a:off x="228600" y="914400"/>
            <a:ext cx="8229600" cy="452596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6200" y="2362200"/>
            <a:ext cx="5638800" cy="3581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96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2-08-08 at 12.56.3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0" y="1092200"/>
            <a:ext cx="6731000" cy="46609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85800" y="4648200"/>
            <a:ext cx="48768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76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files make up items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 file types can be identified by the system if entered in the Format Registry</a:t>
            </a:r>
          </a:p>
          <a:p>
            <a:r>
              <a:rPr lang="en-US" dirty="0" smtClean="0"/>
              <a:t>Associated files can have a “Description” to help the user identify the files</a:t>
            </a:r>
            <a:endParaRPr lang="en-US" dirty="0"/>
          </a:p>
        </p:txBody>
      </p:sp>
      <p:pic>
        <p:nvPicPr>
          <p:cNvPr id="5" name="Picture 4" descr="Screen shot 2012-08-08 at 12.48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267200"/>
            <a:ext cx="64008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65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2-08-08 at 12.48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0"/>
            <a:ext cx="7188200" cy="575056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57200" y="3124200"/>
            <a:ext cx="5562600" cy="2667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2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</a:t>
            </a:r>
            <a:r>
              <a:rPr lang="en-US" dirty="0" err="1" smtClean="0"/>
              <a:t>DSpace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Communities</a:t>
            </a:r>
          </a:p>
          <a:p>
            <a:pPr lvl="1"/>
            <a:r>
              <a:rPr lang="en-US" dirty="0" smtClean="0"/>
              <a:t>Sub-communities (optional)</a:t>
            </a:r>
          </a:p>
          <a:p>
            <a:pPr lvl="2"/>
            <a:r>
              <a:rPr lang="en-US" b="1" dirty="0" smtClean="0"/>
              <a:t>Collections</a:t>
            </a:r>
          </a:p>
          <a:p>
            <a:pPr lvl="3"/>
            <a:r>
              <a:rPr lang="en-US" dirty="0" smtClean="0"/>
              <a:t>Titles</a:t>
            </a:r>
          </a:p>
          <a:p>
            <a:pPr lvl="4"/>
            <a:r>
              <a:rPr lang="en-US" dirty="0" smtClean="0"/>
              <a:t>Files</a:t>
            </a:r>
          </a:p>
          <a:p>
            <a:pPr lvl="1"/>
            <a:r>
              <a:rPr lang="en-US" b="1" dirty="0" smtClean="0"/>
              <a:t>Collections</a:t>
            </a:r>
          </a:p>
          <a:p>
            <a:pPr lvl="2"/>
            <a:r>
              <a:rPr lang="en-US" dirty="0" smtClean="0"/>
              <a:t>Titles</a:t>
            </a:r>
          </a:p>
          <a:p>
            <a:pPr lvl="3"/>
            <a:r>
              <a:rPr lang="en-US" dirty="0" smtClean="0"/>
              <a:t>Files</a:t>
            </a:r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Collections are required to add items!</a:t>
            </a:r>
          </a:p>
          <a:p>
            <a:r>
              <a:rPr lang="en-US" dirty="0" smtClean="0"/>
              <a:t>Terms can be localized for your needs:</a:t>
            </a:r>
          </a:p>
          <a:p>
            <a:pPr lvl="1"/>
            <a:r>
              <a:rPr lang="en-US" dirty="0" smtClean="0"/>
              <a:t>For example:</a:t>
            </a:r>
          </a:p>
          <a:p>
            <a:pPr lvl="2"/>
            <a:r>
              <a:rPr lang="en-US" dirty="0" smtClean="0"/>
              <a:t>Community </a:t>
            </a:r>
            <a:r>
              <a:rPr lang="en-US" dirty="0"/>
              <a:t>= </a:t>
            </a:r>
            <a:r>
              <a:rPr lang="en-US" dirty="0" err="1" smtClean="0"/>
              <a:t>Dépôt</a:t>
            </a:r>
            <a:endParaRPr lang="en-US" dirty="0"/>
          </a:p>
          <a:p>
            <a:pPr lvl="2"/>
            <a:r>
              <a:rPr lang="en-US" dirty="0" smtClean="0"/>
              <a:t>Collection = </a:t>
            </a:r>
            <a:r>
              <a:rPr lang="fr-FR" dirty="0" smtClean="0"/>
              <a:t>Thème</a:t>
            </a:r>
            <a:endParaRPr lang="en-US" dirty="0" smtClean="0"/>
          </a:p>
          <a:p>
            <a:pPr lvl="1"/>
            <a:r>
              <a:rPr lang="en-US" dirty="0" smtClean="0"/>
              <a:t>Change terms in messages.xml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>Top-level Organization: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838199"/>
          </a:xfrm>
        </p:spPr>
        <p:txBody>
          <a:bodyPr/>
          <a:lstStyle/>
          <a:p>
            <a:r>
              <a:rPr lang="en-US" dirty="0" smtClean="0"/>
              <a:t>“Top-level” communities are displayed on the home page</a:t>
            </a:r>
            <a:endParaRPr lang="en-US" dirty="0"/>
          </a:p>
        </p:txBody>
      </p:sp>
      <p:pic>
        <p:nvPicPr>
          <p:cNvPr id="4" name="Picture 3" descr="Screen shot 2012-08-08 at 11.53.1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057400"/>
            <a:ext cx="5264978" cy="38862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819400" y="4343400"/>
            <a:ext cx="3352800" cy="1676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4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Further thematic or grouping categorization: </a:t>
            </a:r>
            <a:r>
              <a:rPr lang="en-US" dirty="0"/>
              <a:t>s</a:t>
            </a:r>
            <a:r>
              <a:rPr lang="en-US" dirty="0" smtClean="0"/>
              <a:t>ub</a:t>
            </a:r>
            <a:r>
              <a:rPr lang="en-US" dirty="0" smtClean="0"/>
              <a:t>-communities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more </a:t>
            </a:r>
            <a:r>
              <a:rPr lang="en-US" dirty="0" smtClean="0"/>
              <a:t>organizational structure </a:t>
            </a:r>
            <a:r>
              <a:rPr lang="en-US" dirty="0" smtClean="0"/>
              <a:t>is desired, sub-communities can be used. The nomenclature is a little misleading, because they’re all still just communities.</a:t>
            </a:r>
          </a:p>
          <a:p>
            <a:r>
              <a:rPr lang="en-US" dirty="0" smtClean="0"/>
              <a:t>The following example from </a:t>
            </a:r>
            <a:r>
              <a:rPr lang="en-US" dirty="0" smtClean="0"/>
              <a:t>Scholars’ </a:t>
            </a:r>
            <a:r>
              <a:rPr lang="en-US" dirty="0" smtClean="0"/>
              <a:t>Bank illustrates </a:t>
            </a:r>
            <a:r>
              <a:rPr lang="en-US" dirty="0" smtClean="0"/>
              <a:t>sub-communities within the “University Archives” community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935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2-08-08 at 12.05.2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400"/>
            <a:ext cx="7662100" cy="545017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57200" y="4267200"/>
            <a:ext cx="4724400" cy="152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5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Items Go: </a:t>
            </a:r>
            <a:r>
              <a:rPr lang="en-US" dirty="0" smtClean="0"/>
              <a:t>the </a:t>
            </a:r>
            <a:r>
              <a:rPr lang="en-US" dirty="0" smtClean="0"/>
              <a:t>“</a:t>
            </a:r>
            <a:r>
              <a:rPr lang="en-US" dirty="0" smtClean="0"/>
              <a:t>Collection”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DSpace collection is a group of items that are grouped together </a:t>
            </a:r>
            <a:endParaRPr lang="en-US" dirty="0" smtClean="0"/>
          </a:p>
          <a:p>
            <a:r>
              <a:rPr lang="en-US" dirty="0" smtClean="0"/>
              <a:t>In a collection, you can determine: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ho </a:t>
            </a:r>
            <a:r>
              <a:rPr lang="en-US" dirty="0" smtClean="0"/>
              <a:t>can submit to a </a:t>
            </a:r>
            <a:r>
              <a:rPr lang="en-US" dirty="0" smtClean="0"/>
              <a:t>collection</a:t>
            </a:r>
          </a:p>
          <a:p>
            <a:pPr lvl="1"/>
            <a:r>
              <a:rPr lang="en-US" dirty="0" smtClean="0"/>
              <a:t>The review process</a:t>
            </a:r>
          </a:p>
          <a:p>
            <a:pPr lvl="1"/>
            <a:r>
              <a:rPr lang="en-US" dirty="0" smtClean="0"/>
              <a:t>Who is </a:t>
            </a:r>
            <a:r>
              <a:rPr lang="en-US" dirty="0" smtClean="0"/>
              <a:t>allowed to see the </a:t>
            </a:r>
            <a:r>
              <a:rPr lang="en-US" dirty="0" smtClean="0"/>
              <a:t>collection</a:t>
            </a:r>
          </a:p>
          <a:p>
            <a:pPr lvl="1"/>
            <a:r>
              <a:rPr lang="en-US" dirty="0" smtClean="0"/>
              <a:t>The input-forms for a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49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 within Communities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Screen shot 2012-08-08 at 12.39.0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914400"/>
            <a:ext cx="6158011" cy="48006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66800" y="5029200"/>
            <a:ext cx="27432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8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2-08-08 at 12.40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90600"/>
            <a:ext cx="7546911" cy="44704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0" y="2819400"/>
            <a:ext cx="4724400" cy="3581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Individual </a:t>
            </a:r>
            <a:r>
              <a:rPr lang="en-US" dirty="0" smtClean="0"/>
              <a:t>Titles/Items </a:t>
            </a:r>
            <a:r>
              <a:rPr lang="en-US" dirty="0" smtClean="0"/>
              <a:t>within Collections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Items can be part of multiple collections by using the “Item Mapper” tool</a:t>
            </a:r>
          </a:p>
          <a:p>
            <a:r>
              <a:rPr lang="en-US" dirty="0" smtClean="0"/>
              <a:t>Items can have </a:t>
            </a:r>
            <a:r>
              <a:rPr lang="en-US" b="1" dirty="0" smtClean="0"/>
              <a:t>multiple files </a:t>
            </a:r>
            <a:r>
              <a:rPr lang="en-US" dirty="0" smtClean="0"/>
              <a:t>associated with them</a:t>
            </a:r>
          </a:p>
          <a:p>
            <a:r>
              <a:rPr lang="en-US" dirty="0" smtClean="0"/>
              <a:t>Item level records can have a </a:t>
            </a:r>
            <a:r>
              <a:rPr lang="en-US" b="1" dirty="0" smtClean="0"/>
              <a:t>persistent URL </a:t>
            </a:r>
            <a:r>
              <a:rPr lang="en-US" dirty="0" smtClean="0"/>
              <a:t>(handle)</a:t>
            </a:r>
          </a:p>
          <a:p>
            <a:r>
              <a:rPr lang="en-US" dirty="0" smtClean="0"/>
              <a:t>Items can have access controls for who can view and also be have an embargo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4472</TotalTime>
  <Words>308</Words>
  <Application>Microsoft Macintosh PowerPoint</Application>
  <PresentationFormat>On-screen Show (4:3)</PresentationFormat>
  <Paragraphs>45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DSpace Structure basics</vt:lpstr>
      <vt:lpstr>Structure of DSpace</vt:lpstr>
      <vt:lpstr> Top-level Organization: Communities</vt:lpstr>
      <vt:lpstr>Further thematic or grouping categorization: sub-communities</vt:lpstr>
      <vt:lpstr>PowerPoint Presentation</vt:lpstr>
      <vt:lpstr>Where Items Go: the “Collection” </vt:lpstr>
      <vt:lpstr>Collections within Communities </vt:lpstr>
      <vt:lpstr>PowerPoint Presentation</vt:lpstr>
      <vt:lpstr>Individual Titles/Items within Collections </vt:lpstr>
      <vt:lpstr>PowerPoint Presentation</vt:lpstr>
      <vt:lpstr>PowerPoint Presentation</vt:lpstr>
      <vt:lpstr>Individual files make up items </vt:lpstr>
      <vt:lpstr>PowerPoint Presentation</vt:lpstr>
    </vt:vector>
  </TitlesOfParts>
  <Company>University of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Institutional Repository as a Digital Collection</dc:title>
  <dc:creator>karen estlund</dc:creator>
  <cp:lastModifiedBy>Karen Estlund</cp:lastModifiedBy>
  <cp:revision>493</cp:revision>
  <dcterms:created xsi:type="dcterms:W3CDTF">2008-06-05T19:47:04Z</dcterms:created>
  <dcterms:modified xsi:type="dcterms:W3CDTF">2012-08-08T20:02:06Z</dcterms:modified>
</cp:coreProperties>
</file>