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 id="2147483675" r:id="rId3"/>
  </p:sldMasterIdLst>
  <p:notesMasterIdLst>
    <p:notesMasterId r:id="rId33"/>
  </p:notesMasterIdLst>
  <p:handoutMasterIdLst>
    <p:handoutMasterId r:id="rId34"/>
  </p:handoutMasterIdLst>
  <p:sldIdLst>
    <p:sldId id="256" r:id="rId4"/>
    <p:sldId id="492" r:id="rId5"/>
    <p:sldId id="530" r:id="rId6"/>
    <p:sldId id="521" r:id="rId7"/>
    <p:sldId id="451" r:id="rId8"/>
    <p:sldId id="517" r:id="rId9"/>
    <p:sldId id="505" r:id="rId10"/>
    <p:sldId id="454" r:id="rId11"/>
    <p:sldId id="511" r:id="rId12"/>
    <p:sldId id="532" r:id="rId13"/>
    <p:sldId id="353" r:id="rId14"/>
    <p:sldId id="528" r:id="rId15"/>
    <p:sldId id="470" r:id="rId16"/>
    <p:sldId id="472" r:id="rId17"/>
    <p:sldId id="468" r:id="rId18"/>
    <p:sldId id="535" r:id="rId19"/>
    <p:sldId id="537" r:id="rId20"/>
    <p:sldId id="459" r:id="rId21"/>
    <p:sldId id="419" r:id="rId22"/>
    <p:sldId id="534" r:id="rId23"/>
    <p:sldId id="478" r:id="rId24"/>
    <p:sldId id="490" r:id="rId25"/>
    <p:sldId id="480" r:id="rId26"/>
    <p:sldId id="540" r:id="rId27"/>
    <p:sldId id="542" r:id="rId28"/>
    <p:sldId id="541" r:id="rId29"/>
    <p:sldId id="539" r:id="rId30"/>
    <p:sldId id="538" r:id="rId31"/>
    <p:sldId id="507" r:id="rId3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ndra_r" initials="c"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00FFFF"/>
    <a:srgbClr val="008000"/>
    <a:srgbClr val="0033CC"/>
    <a:srgbClr val="0066FF"/>
    <a:srgbClr val="D484F8"/>
    <a:srgbClr val="000000"/>
    <a:srgbClr val="CCFC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6" autoAdjust="0"/>
    <p:restoredTop sz="92738" autoAdjust="0"/>
  </p:normalViewPr>
  <p:slideViewPr>
    <p:cSldViewPr>
      <p:cViewPr varScale="1">
        <p:scale>
          <a:sx n="50" d="100"/>
          <a:sy n="50" d="100"/>
        </p:scale>
        <p:origin x="-1291" y="-72"/>
      </p:cViewPr>
      <p:guideLst>
        <p:guide orient="horz" pos="2160"/>
        <p:guide pos="2880"/>
      </p:guideLst>
    </p:cSldViewPr>
  </p:slideViewPr>
  <p:outlineViewPr>
    <p:cViewPr>
      <p:scale>
        <a:sx n="33" d="100"/>
        <a:sy n="33" d="100"/>
      </p:scale>
      <p:origin x="0" y="3510"/>
    </p:cViewPr>
  </p:outlineViewPr>
  <p:notesTextViewPr>
    <p:cViewPr>
      <p:scale>
        <a:sx n="100" d="100"/>
        <a:sy n="100" d="100"/>
      </p:scale>
      <p:origin x="0" y="0"/>
    </p:cViewPr>
  </p:notesTextViewPr>
  <p:notesViewPr>
    <p:cSldViewPr>
      <p:cViewPr varScale="1">
        <p:scale>
          <a:sx n="56" d="100"/>
          <a:sy n="56" d="100"/>
        </p:scale>
        <p:origin x="-1794" y="-102"/>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ongi_i\AppData\Local\Temp\Internet_users_reg-1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2000" b="1" i="0" u="none" strike="noStrike" baseline="0">
                <a:solidFill>
                  <a:srgbClr val="000000"/>
                </a:solidFill>
                <a:latin typeface="Calibri"/>
                <a:ea typeface="Calibri"/>
                <a:cs typeface="Calibri"/>
              </a:defRPr>
            </a:pPr>
            <a:r>
              <a:rPr lang="en-US"/>
              <a:t>Individuals</a:t>
            </a:r>
            <a:r>
              <a:rPr lang="en-US" baseline="0"/>
              <a:t> using the Internet</a:t>
            </a:r>
            <a:r>
              <a:rPr lang="en-US"/>
              <a:t> per 100 inhabitants, 2011</a:t>
            </a:r>
          </a:p>
        </c:rich>
      </c:tx>
      <c:layout/>
      <c:overlay val="0"/>
    </c:title>
    <c:autoTitleDeleted val="0"/>
    <c:plotArea>
      <c:layout>
        <c:manualLayout>
          <c:layoutTarget val="inner"/>
          <c:xMode val="edge"/>
          <c:yMode val="edge"/>
          <c:x val="6.1423665444045296E-2"/>
          <c:y val="0.11313028764805416"/>
          <c:w val="0.890225454727539"/>
          <c:h val="0.61121254513236545"/>
        </c:manualLayout>
      </c:layout>
      <c:barChart>
        <c:barDir val="col"/>
        <c:grouping val="clustered"/>
        <c:varyColors val="0"/>
        <c:ser>
          <c:idx val="0"/>
          <c:order val="0"/>
          <c:tx>
            <c:strRef>
              <c:f>'Sheet 1'!$B$5</c:f>
              <c:strCache>
                <c:ptCount val="1"/>
                <c:pt idx="0">
                  <c:v>2011</c:v>
                </c:pt>
              </c:strCache>
            </c:strRef>
          </c:tx>
          <c:invertIfNegative val="0"/>
          <c:dPt>
            <c:idx val="3"/>
            <c:invertIfNegative val="0"/>
            <c:bubble3D val="0"/>
            <c:spPr>
              <a:solidFill>
                <a:srgbClr val="C0504D"/>
              </a:solidFill>
            </c:spPr>
          </c:dPt>
          <c:dLbls>
            <c:txPr>
              <a:bodyPr/>
              <a:lstStyle/>
              <a:p>
                <a:pPr>
                  <a:defRPr sz="11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'Sheet 1'!$A$6:$A$12</c:f>
              <c:strCache>
                <c:ptCount val="7"/>
                <c:pt idx="0">
                  <c:v>Europe</c:v>
                </c:pt>
                <c:pt idx="1">
                  <c:v>The Americas</c:v>
                </c:pt>
                <c:pt idx="2">
                  <c:v>CIS*</c:v>
                </c:pt>
                <c:pt idx="3">
                  <c:v> World</c:v>
                </c:pt>
                <c:pt idx="4">
                  <c:v>Arab States</c:v>
                </c:pt>
                <c:pt idx="5">
                  <c:v>Asia &amp; Pacific</c:v>
                </c:pt>
                <c:pt idx="6">
                  <c:v>Africa</c:v>
                </c:pt>
              </c:strCache>
            </c:strRef>
          </c:cat>
          <c:val>
            <c:numRef>
              <c:f>'Sheet 1'!$B$6:$B$12</c:f>
              <c:numCache>
                <c:formatCode>0.0</c:formatCode>
                <c:ptCount val="7"/>
                <c:pt idx="0">
                  <c:v>68.400000000000006</c:v>
                </c:pt>
                <c:pt idx="1">
                  <c:v>53.4</c:v>
                </c:pt>
                <c:pt idx="2">
                  <c:v>40.700000000000003</c:v>
                </c:pt>
                <c:pt idx="3">
                  <c:v>32.5</c:v>
                </c:pt>
                <c:pt idx="4">
                  <c:v>29.1</c:v>
                </c:pt>
                <c:pt idx="5">
                  <c:v>25.5</c:v>
                </c:pt>
                <c:pt idx="6">
                  <c:v>12.4</c:v>
                </c:pt>
              </c:numCache>
            </c:numRef>
          </c:val>
        </c:ser>
        <c:dLbls>
          <c:showLegendKey val="0"/>
          <c:showVal val="0"/>
          <c:showCatName val="0"/>
          <c:showSerName val="0"/>
          <c:showPercent val="0"/>
          <c:showBubbleSize val="0"/>
        </c:dLbls>
        <c:gapWidth val="150"/>
        <c:axId val="76923904"/>
        <c:axId val="37212672"/>
      </c:barChart>
      <c:catAx>
        <c:axId val="76923904"/>
        <c:scaling>
          <c:orientation val="minMax"/>
        </c:scaling>
        <c:delete val="0"/>
        <c:axPos val="b"/>
        <c:numFmt formatCode="General" sourceLinked="1"/>
        <c:majorTickMark val="none"/>
        <c:minorTickMark val="none"/>
        <c:tickLblPos val="nextTo"/>
        <c:txPr>
          <a:bodyPr rot="0" vert="horz"/>
          <a:lstStyle/>
          <a:p>
            <a:pPr>
              <a:defRPr sz="1050" b="0" i="0" u="none" strike="noStrike" baseline="0">
                <a:solidFill>
                  <a:srgbClr val="000000"/>
                </a:solidFill>
                <a:latin typeface="Calibri"/>
                <a:ea typeface="Calibri"/>
                <a:cs typeface="Calibri"/>
              </a:defRPr>
            </a:pPr>
            <a:endParaRPr lang="en-US"/>
          </a:p>
        </c:txPr>
        <c:crossAx val="37212672"/>
        <c:crosses val="autoZero"/>
        <c:auto val="1"/>
        <c:lblAlgn val="ctr"/>
        <c:lblOffset val="100"/>
        <c:tickLblSkip val="1"/>
        <c:tickMarkSkip val="1"/>
        <c:noMultiLvlLbl val="0"/>
      </c:catAx>
      <c:valAx>
        <c:axId val="37212672"/>
        <c:scaling>
          <c:orientation val="minMax"/>
        </c:scaling>
        <c:delete val="0"/>
        <c:axPos val="l"/>
        <c:majorGridlines/>
        <c:numFmt formatCode="0" sourceLinked="0"/>
        <c:majorTickMark val="out"/>
        <c:minorTickMark val="none"/>
        <c:tickLblPos val="nextTo"/>
        <c:txPr>
          <a:bodyPr rot="0" vert="horz"/>
          <a:lstStyle/>
          <a:p>
            <a:pPr>
              <a:defRPr sz="1050" b="0" i="0" u="none" strike="noStrike" baseline="0">
                <a:solidFill>
                  <a:srgbClr val="000000"/>
                </a:solidFill>
                <a:latin typeface="Calibri"/>
                <a:ea typeface="Calibri"/>
                <a:cs typeface="Calibri"/>
              </a:defRPr>
            </a:pPr>
            <a:endParaRPr lang="en-US"/>
          </a:p>
        </c:txPr>
        <c:crossAx val="76923904"/>
        <c:crosses val="autoZero"/>
        <c:crossBetween val="between"/>
      </c:valAx>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AFE829-14FB-4AED-B34C-83A2C8F4EA0F}" type="doc">
      <dgm:prSet loTypeId="urn:microsoft.com/office/officeart/2005/8/layout/radial1" loCatId="cycle" qsTypeId="urn:microsoft.com/office/officeart/2005/8/quickstyle/3d1" qsCatId="3D" csTypeId="urn:microsoft.com/office/officeart/2005/8/colors/accent1_2" csCatId="accent1" phldr="1"/>
      <dgm:spPr/>
      <dgm:t>
        <a:bodyPr/>
        <a:lstStyle/>
        <a:p>
          <a:endParaRPr lang="en-US"/>
        </a:p>
      </dgm:t>
    </dgm:pt>
    <dgm:pt modelId="{076FE4F1-D43C-4267-A7DB-6BDA351856C7}" type="pres">
      <dgm:prSet presAssocID="{03AFE829-14FB-4AED-B34C-83A2C8F4EA0F}" presName="cycle" presStyleCnt="0">
        <dgm:presLayoutVars>
          <dgm:chMax val="1"/>
          <dgm:dir/>
          <dgm:animLvl val="ctr"/>
          <dgm:resizeHandles val="exact"/>
        </dgm:presLayoutVars>
      </dgm:prSet>
      <dgm:spPr/>
      <dgm:t>
        <a:bodyPr/>
        <a:lstStyle/>
        <a:p>
          <a:endParaRPr lang="en-US"/>
        </a:p>
      </dgm:t>
    </dgm:pt>
  </dgm:ptLst>
  <dgm:cxnLst>
    <dgm:cxn modelId="{79EC797A-A22C-4059-8DB5-6B4434C140AB}" type="presOf" srcId="{03AFE829-14FB-4AED-B34C-83A2C8F4EA0F}" destId="{076FE4F1-D43C-4267-A7DB-6BDA351856C7}" srcOrd="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0.85119</cdr:y>
    </cdr:from>
    <cdr:to>
      <cdr:x>0.98251</cdr:x>
      <cdr:y>0.98985</cdr:y>
    </cdr:to>
    <cdr:sp macro="" textlink="">
      <cdr:nvSpPr>
        <cdr:cNvPr id="2" name="TextBox 1"/>
        <cdr:cNvSpPr txBox="1"/>
      </cdr:nvSpPr>
      <cdr:spPr>
        <a:xfrm xmlns:a="http://schemas.openxmlformats.org/drawingml/2006/main">
          <a:off x="0" y="4086224"/>
          <a:ext cx="7514801" cy="6656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rtl="0"/>
          <a:r>
            <a:rPr lang="en-US" sz="900" b="0" i="0" baseline="0">
              <a:latin typeface="Calibri"/>
            </a:rPr>
            <a:t>* Commonwealth of Independent States</a:t>
          </a:r>
          <a:endParaRPr lang="en-US" sz="900"/>
        </a:p>
        <a:p xmlns:a="http://schemas.openxmlformats.org/drawingml/2006/main">
          <a:pPr rtl="0"/>
          <a:r>
            <a:rPr lang="en-GB" sz="900" b="0" i="0" baseline="0">
              <a:latin typeface="Calibri"/>
            </a:rPr>
            <a:t>Regions are based on the ITU BDT Regions, see: http://www.itu.int/ITU-D/ict/definitions/regions/index.html</a:t>
          </a:r>
          <a:r>
            <a:rPr lang="en-US" sz="900" b="0" i="0" baseline="0">
              <a:latin typeface="Calibri"/>
            </a:rPr>
            <a:t/>
          </a:r>
          <a:br>
            <a:rPr lang="en-US" sz="900" b="0" i="0" baseline="0">
              <a:latin typeface="Calibri"/>
            </a:rPr>
          </a:br>
          <a:r>
            <a:rPr lang="en-US" sz="900" b="0" i="0" baseline="0">
              <a:latin typeface="Calibri"/>
            </a:rPr>
            <a:t>Source:  ITU World Telecommunication /ICT Indicators database</a:t>
          </a:r>
          <a:endParaRPr lang="en-US" sz="9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1" cy="464820"/>
          </a:xfrm>
          <a:prstGeom prst="rect">
            <a:avLst/>
          </a:prstGeom>
        </p:spPr>
        <p:txBody>
          <a:bodyPr vert="horz" lIns="93156" tIns="46578" rIns="93156" bIns="46578" rtlCol="0"/>
          <a:lstStyle>
            <a:lvl1pPr algn="l">
              <a:defRPr sz="1200">
                <a:ea typeface="+mn-ea"/>
                <a:cs typeface="+mn-cs"/>
              </a:defRPr>
            </a:lvl1pPr>
          </a:lstStyle>
          <a:p>
            <a:pPr>
              <a:defRPr/>
            </a:pPr>
            <a:endParaRPr lang="en-AU" dirty="0"/>
          </a:p>
        </p:txBody>
      </p:sp>
      <p:sp>
        <p:nvSpPr>
          <p:cNvPr id="3" name="Date Placeholder 2"/>
          <p:cNvSpPr>
            <a:spLocks noGrp="1"/>
          </p:cNvSpPr>
          <p:nvPr>
            <p:ph type="dt" sz="quarter" idx="1"/>
          </p:nvPr>
        </p:nvSpPr>
        <p:spPr>
          <a:xfrm>
            <a:off x="3970939" y="1"/>
            <a:ext cx="3037841" cy="464820"/>
          </a:xfrm>
          <a:prstGeom prst="rect">
            <a:avLst/>
          </a:prstGeom>
        </p:spPr>
        <p:txBody>
          <a:bodyPr vert="horz" lIns="93156" tIns="46578" rIns="93156" bIns="46578" rtlCol="0"/>
          <a:lstStyle>
            <a:lvl1pPr algn="r">
              <a:defRPr sz="1200" smtClean="0">
                <a:ea typeface="+mn-ea"/>
                <a:cs typeface="+mn-cs"/>
              </a:defRPr>
            </a:lvl1pPr>
          </a:lstStyle>
          <a:p>
            <a:pPr>
              <a:defRPr/>
            </a:pPr>
            <a:r>
              <a:rPr lang="en-AU" smtClean="0"/>
              <a:t>21/02/2012</a:t>
            </a:r>
            <a:endParaRPr lang="en-AU" dirty="0"/>
          </a:p>
        </p:txBody>
      </p:sp>
      <p:sp>
        <p:nvSpPr>
          <p:cNvPr id="4" name="Footer Placeholder 3"/>
          <p:cNvSpPr>
            <a:spLocks noGrp="1"/>
          </p:cNvSpPr>
          <p:nvPr>
            <p:ph type="ftr" sz="quarter" idx="2"/>
          </p:nvPr>
        </p:nvSpPr>
        <p:spPr>
          <a:xfrm>
            <a:off x="1" y="8829968"/>
            <a:ext cx="3037841" cy="464820"/>
          </a:xfrm>
          <a:prstGeom prst="rect">
            <a:avLst/>
          </a:prstGeom>
        </p:spPr>
        <p:txBody>
          <a:bodyPr vert="horz" lIns="93156" tIns="46578" rIns="93156" bIns="46578" rtlCol="0" anchor="b"/>
          <a:lstStyle>
            <a:lvl1pPr algn="l">
              <a:defRPr sz="1200">
                <a:ea typeface="+mn-ea"/>
                <a:cs typeface="+mn-cs"/>
              </a:defRPr>
            </a:lvl1pPr>
          </a:lstStyle>
          <a:p>
            <a:pPr>
              <a:defRPr/>
            </a:pPr>
            <a:endParaRPr lang="en-AU" dirty="0"/>
          </a:p>
        </p:txBody>
      </p:sp>
      <p:sp>
        <p:nvSpPr>
          <p:cNvPr id="5" name="Slide Number Placeholder 4"/>
          <p:cNvSpPr>
            <a:spLocks noGrp="1"/>
          </p:cNvSpPr>
          <p:nvPr>
            <p:ph type="sldNum" sz="quarter" idx="3"/>
          </p:nvPr>
        </p:nvSpPr>
        <p:spPr>
          <a:xfrm>
            <a:off x="3970939" y="8829968"/>
            <a:ext cx="3037841" cy="464820"/>
          </a:xfrm>
          <a:prstGeom prst="rect">
            <a:avLst/>
          </a:prstGeom>
        </p:spPr>
        <p:txBody>
          <a:bodyPr vert="horz" lIns="93156" tIns="46578" rIns="93156" bIns="46578" rtlCol="0" anchor="b"/>
          <a:lstStyle>
            <a:lvl1pPr algn="r">
              <a:defRPr sz="1200" smtClean="0">
                <a:ea typeface="+mn-ea"/>
                <a:cs typeface="+mn-cs"/>
              </a:defRPr>
            </a:lvl1pPr>
          </a:lstStyle>
          <a:p>
            <a:pPr>
              <a:defRPr/>
            </a:pPr>
            <a:fld id="{69392021-47F9-468F-B903-849B7867C767}" type="slidenum">
              <a:rPr lang="en-AU"/>
              <a:pPr>
                <a:defRPr/>
              </a:pPr>
              <a:t>‹#›</a:t>
            </a:fld>
            <a:endParaRPr lang="en-AU" dirty="0"/>
          </a:p>
        </p:txBody>
      </p:sp>
    </p:spTree>
    <p:extLst>
      <p:ext uri="{BB962C8B-B14F-4D97-AF65-F5344CB8AC3E}">
        <p14:creationId xmlns:p14="http://schemas.microsoft.com/office/powerpoint/2010/main" val="263904556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1" y="1"/>
            <a:ext cx="3037841" cy="464820"/>
          </a:xfrm>
          <a:prstGeom prst="rect">
            <a:avLst/>
          </a:prstGeom>
          <a:noFill/>
          <a:ln w="9525">
            <a:noFill/>
            <a:miter lim="800000"/>
            <a:headEnd/>
            <a:tailEnd/>
          </a:ln>
          <a:effectLst/>
        </p:spPr>
        <p:txBody>
          <a:bodyPr vert="horz" wrap="square" lIns="93156" tIns="46578" rIns="93156" bIns="46578" numCol="1" anchor="t" anchorCtr="0" compatLnSpc="1">
            <a:prstTxWarp prst="textNoShape">
              <a:avLst/>
            </a:prstTxWarp>
          </a:bodyPr>
          <a:lstStyle>
            <a:lvl1pPr eaLnBrk="0" hangingPunct="0">
              <a:defRPr sz="1200" dirty="0">
                <a:ea typeface="+mn-ea"/>
                <a:cs typeface="+mn-cs"/>
              </a:defRPr>
            </a:lvl1pPr>
          </a:lstStyle>
          <a:p>
            <a:pPr>
              <a:defRPr/>
            </a:pPr>
            <a:endParaRPr lang="en-AU" dirty="0"/>
          </a:p>
        </p:txBody>
      </p:sp>
      <p:sp>
        <p:nvSpPr>
          <p:cNvPr id="93187" name="Rectangle 3"/>
          <p:cNvSpPr>
            <a:spLocks noGrp="1" noChangeArrowheads="1"/>
          </p:cNvSpPr>
          <p:nvPr>
            <p:ph type="dt" idx="1"/>
          </p:nvPr>
        </p:nvSpPr>
        <p:spPr bwMode="auto">
          <a:xfrm>
            <a:off x="3970939" y="1"/>
            <a:ext cx="3037841" cy="464820"/>
          </a:xfrm>
          <a:prstGeom prst="rect">
            <a:avLst/>
          </a:prstGeom>
          <a:noFill/>
          <a:ln w="9525">
            <a:noFill/>
            <a:miter lim="800000"/>
            <a:headEnd/>
            <a:tailEnd/>
          </a:ln>
          <a:effectLst/>
        </p:spPr>
        <p:txBody>
          <a:bodyPr vert="horz" wrap="square" lIns="93156" tIns="46578" rIns="93156" bIns="46578" numCol="1" anchor="t" anchorCtr="0" compatLnSpc="1">
            <a:prstTxWarp prst="textNoShape">
              <a:avLst/>
            </a:prstTxWarp>
          </a:bodyPr>
          <a:lstStyle>
            <a:lvl1pPr algn="r" eaLnBrk="0" hangingPunct="0">
              <a:defRPr sz="1200">
                <a:ea typeface="+mn-ea"/>
                <a:cs typeface="+mn-cs"/>
              </a:defRPr>
            </a:lvl1pPr>
          </a:lstStyle>
          <a:p>
            <a:pPr>
              <a:defRPr/>
            </a:pPr>
            <a:r>
              <a:rPr lang="en-AU" smtClean="0"/>
              <a:t>21/02/2012</a:t>
            </a:r>
            <a:endParaRPr lang="en-AU" dirty="0"/>
          </a:p>
        </p:txBody>
      </p:sp>
      <p:sp>
        <p:nvSpPr>
          <p:cNvPr id="2662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93189" name="Rectangle 5"/>
          <p:cNvSpPr>
            <a:spLocks noGrp="1" noChangeArrowheads="1"/>
          </p:cNvSpPr>
          <p:nvPr>
            <p:ph type="body" sz="quarter" idx="3"/>
          </p:nvPr>
        </p:nvSpPr>
        <p:spPr bwMode="auto">
          <a:xfrm>
            <a:off x="701041" y="4415791"/>
            <a:ext cx="5608320" cy="4183380"/>
          </a:xfrm>
          <a:prstGeom prst="rect">
            <a:avLst/>
          </a:prstGeom>
          <a:noFill/>
          <a:ln w="9525">
            <a:noFill/>
            <a:miter lim="800000"/>
            <a:headEnd/>
            <a:tailEnd/>
          </a:ln>
          <a:effectLst/>
        </p:spPr>
        <p:txBody>
          <a:bodyPr vert="horz" wrap="square" lIns="93156" tIns="46578" rIns="93156" bIns="46578"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93190" name="Rectangle 6"/>
          <p:cNvSpPr>
            <a:spLocks noGrp="1" noChangeArrowheads="1"/>
          </p:cNvSpPr>
          <p:nvPr>
            <p:ph type="ftr" sz="quarter" idx="4"/>
          </p:nvPr>
        </p:nvSpPr>
        <p:spPr bwMode="auto">
          <a:xfrm>
            <a:off x="1" y="8829968"/>
            <a:ext cx="3037841" cy="464820"/>
          </a:xfrm>
          <a:prstGeom prst="rect">
            <a:avLst/>
          </a:prstGeom>
          <a:noFill/>
          <a:ln w="9525">
            <a:noFill/>
            <a:miter lim="800000"/>
            <a:headEnd/>
            <a:tailEnd/>
          </a:ln>
          <a:effectLst/>
        </p:spPr>
        <p:txBody>
          <a:bodyPr vert="horz" wrap="square" lIns="93156" tIns="46578" rIns="93156" bIns="46578" numCol="1" anchor="b" anchorCtr="0" compatLnSpc="1">
            <a:prstTxWarp prst="textNoShape">
              <a:avLst/>
            </a:prstTxWarp>
          </a:bodyPr>
          <a:lstStyle>
            <a:lvl1pPr eaLnBrk="0" hangingPunct="0">
              <a:defRPr sz="1200" dirty="0">
                <a:ea typeface="+mn-ea"/>
                <a:cs typeface="+mn-cs"/>
              </a:defRPr>
            </a:lvl1pPr>
          </a:lstStyle>
          <a:p>
            <a:pPr>
              <a:defRPr/>
            </a:pPr>
            <a:endParaRPr lang="en-AU" dirty="0"/>
          </a:p>
        </p:txBody>
      </p:sp>
      <p:sp>
        <p:nvSpPr>
          <p:cNvPr id="93191" name="Rectangle 7"/>
          <p:cNvSpPr>
            <a:spLocks noGrp="1" noChangeArrowheads="1"/>
          </p:cNvSpPr>
          <p:nvPr>
            <p:ph type="sldNum" sz="quarter" idx="5"/>
          </p:nvPr>
        </p:nvSpPr>
        <p:spPr bwMode="auto">
          <a:xfrm>
            <a:off x="3970939" y="8829968"/>
            <a:ext cx="3037841" cy="464820"/>
          </a:xfrm>
          <a:prstGeom prst="rect">
            <a:avLst/>
          </a:prstGeom>
          <a:noFill/>
          <a:ln w="9525">
            <a:noFill/>
            <a:miter lim="800000"/>
            <a:headEnd/>
            <a:tailEnd/>
          </a:ln>
          <a:effectLst/>
        </p:spPr>
        <p:txBody>
          <a:bodyPr vert="horz" wrap="square" lIns="93156" tIns="46578" rIns="93156" bIns="46578" numCol="1" anchor="b" anchorCtr="0" compatLnSpc="1">
            <a:prstTxWarp prst="textNoShape">
              <a:avLst/>
            </a:prstTxWarp>
          </a:bodyPr>
          <a:lstStyle>
            <a:lvl1pPr algn="r" eaLnBrk="0" hangingPunct="0">
              <a:defRPr sz="1200">
                <a:ea typeface="+mn-ea"/>
                <a:cs typeface="+mn-cs"/>
              </a:defRPr>
            </a:lvl1pPr>
          </a:lstStyle>
          <a:p>
            <a:pPr>
              <a:defRPr/>
            </a:pPr>
            <a:fld id="{214C47EE-C8F5-43FD-A8D2-CD70AED03FC9}" type="slidenum">
              <a:rPr lang="en-AU"/>
              <a:pPr>
                <a:defRPr/>
              </a:pPr>
              <a:t>‹#›</a:t>
            </a:fld>
            <a:endParaRPr lang="en-AU" dirty="0"/>
          </a:p>
        </p:txBody>
      </p:sp>
    </p:spTree>
    <p:extLst>
      <p:ext uri="{BB962C8B-B14F-4D97-AF65-F5344CB8AC3E}">
        <p14:creationId xmlns:p14="http://schemas.microsoft.com/office/powerpoint/2010/main" val="273235028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endParaRPr lang="en-US" dirty="0">
              <a:latin typeface="Calibri" charset="0"/>
            </a:endParaRPr>
          </a:p>
        </p:txBody>
      </p:sp>
      <p:sp>
        <p:nvSpPr>
          <p:cNvPr id="29699" name="Slide Number Placeholder 3"/>
          <p:cNvSpPr>
            <a:spLocks noGrp="1"/>
          </p:cNvSpPr>
          <p:nvPr>
            <p:ph type="sldNum" sz="quarter" idx="5"/>
          </p:nvPr>
        </p:nvSpPr>
        <p:spPr>
          <a:noFill/>
        </p:spPr>
        <p:txBody>
          <a:bodyPr/>
          <a:lstStyle/>
          <a:p>
            <a:fld id="{5B6701F9-A77A-4978-AAC4-33BBD3D9D08F}" type="slidenum">
              <a:rPr lang="en-AU" smtClean="0">
                <a:ea typeface="ＭＳ Ｐゴシック" charset="-128"/>
                <a:cs typeface="ＭＳ Ｐゴシック" charset="-128"/>
              </a:rPr>
              <a:pPr/>
              <a:t>1</a:t>
            </a:fld>
            <a:endParaRPr lang="en-AU" dirty="0" smtClean="0">
              <a:ea typeface="ＭＳ Ｐゴシック" charset="-128"/>
              <a:cs typeface="ＭＳ Ｐゴシック" charset="-128"/>
            </a:endParaRPr>
          </a:p>
        </p:txBody>
      </p:sp>
      <p:sp>
        <p:nvSpPr>
          <p:cNvPr id="5" name="Date Placeholder 4"/>
          <p:cNvSpPr>
            <a:spLocks noGrp="1"/>
          </p:cNvSpPr>
          <p:nvPr>
            <p:ph type="dt" idx="10"/>
          </p:nvPr>
        </p:nvSpPr>
        <p:spPr/>
        <p:txBody>
          <a:bodyPr/>
          <a:lstStyle/>
          <a:p>
            <a:pPr>
              <a:defRPr/>
            </a:pPr>
            <a:r>
              <a:rPr lang="en-AU" smtClean="0"/>
              <a:t>21/02/2012</a:t>
            </a:r>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endParaRPr lang="en-US" dirty="0">
              <a:latin typeface="Calibri" charset="0"/>
            </a:endParaRPr>
          </a:p>
        </p:txBody>
      </p:sp>
      <p:sp>
        <p:nvSpPr>
          <p:cNvPr id="37891" name="Slide Number Placeholder 3"/>
          <p:cNvSpPr>
            <a:spLocks noGrp="1"/>
          </p:cNvSpPr>
          <p:nvPr>
            <p:ph type="sldNum" sz="quarter" idx="5"/>
          </p:nvPr>
        </p:nvSpPr>
        <p:spPr>
          <a:noFill/>
        </p:spPr>
        <p:txBody>
          <a:bodyPr/>
          <a:lstStyle/>
          <a:p>
            <a:fld id="{A06A66AE-C548-42E0-B8E3-8C314728C011}" type="slidenum">
              <a:rPr lang="en-AU" smtClean="0">
                <a:ea typeface="ＭＳ Ｐゴシック" charset="-128"/>
                <a:cs typeface="ＭＳ Ｐゴシック" charset="-128"/>
              </a:rPr>
              <a:pPr/>
              <a:t>15</a:t>
            </a:fld>
            <a:endParaRPr lang="en-AU" dirty="0" smtClean="0">
              <a:ea typeface="ＭＳ Ｐゴシック" charset="-128"/>
              <a:cs typeface="ＭＳ Ｐゴシック" charset="-128"/>
            </a:endParaRPr>
          </a:p>
        </p:txBody>
      </p:sp>
      <p:sp>
        <p:nvSpPr>
          <p:cNvPr id="5" name="Date Placeholder 4"/>
          <p:cNvSpPr>
            <a:spLocks noGrp="1"/>
          </p:cNvSpPr>
          <p:nvPr>
            <p:ph type="dt" idx="10"/>
          </p:nvPr>
        </p:nvSpPr>
        <p:spPr/>
        <p:txBody>
          <a:bodyPr/>
          <a:lstStyle/>
          <a:p>
            <a:pPr>
              <a:defRPr/>
            </a:pPr>
            <a:r>
              <a:rPr lang="en-AU" smtClean="0"/>
              <a:t>21/02/2012</a:t>
            </a:r>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a:p>
        </p:txBody>
      </p:sp>
      <p:sp>
        <p:nvSpPr>
          <p:cNvPr id="4" name="スライド番号プレースホルダー 3"/>
          <p:cNvSpPr>
            <a:spLocks noGrp="1"/>
          </p:cNvSpPr>
          <p:nvPr>
            <p:ph type="sldNum" sz="quarter" idx="10"/>
          </p:nvPr>
        </p:nvSpPr>
        <p:spPr/>
        <p:txBody>
          <a:bodyPr/>
          <a:lstStyle/>
          <a:p>
            <a:fld id="{D0150C88-5C1E-47F9-92BA-29AA96FBC63E}" type="slidenum">
              <a:rPr lang="en-GB" smtClean="0"/>
              <a:t>17</a:t>
            </a:fld>
            <a:endParaRPr lang="en-GB"/>
          </a:p>
        </p:txBody>
      </p:sp>
    </p:spTree>
    <p:extLst>
      <p:ext uri="{BB962C8B-B14F-4D97-AF65-F5344CB8AC3E}">
        <p14:creationId xmlns:p14="http://schemas.microsoft.com/office/powerpoint/2010/main" val="2612084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endParaRPr lang="en-US" dirty="0">
              <a:latin typeface="Calibri" charset="0"/>
            </a:endParaRPr>
          </a:p>
        </p:txBody>
      </p:sp>
      <p:sp>
        <p:nvSpPr>
          <p:cNvPr id="37891" name="Slide Number Placeholder 3"/>
          <p:cNvSpPr>
            <a:spLocks noGrp="1"/>
          </p:cNvSpPr>
          <p:nvPr>
            <p:ph type="sldNum" sz="quarter" idx="5"/>
          </p:nvPr>
        </p:nvSpPr>
        <p:spPr>
          <a:noFill/>
        </p:spPr>
        <p:txBody>
          <a:bodyPr/>
          <a:lstStyle/>
          <a:p>
            <a:fld id="{A06A66AE-C548-42E0-B8E3-8C314728C011}" type="slidenum">
              <a:rPr lang="en-AU" smtClean="0">
                <a:ea typeface="ＭＳ Ｐゴシック" charset="-128"/>
                <a:cs typeface="ＭＳ Ｐゴシック" charset="-128"/>
              </a:rPr>
              <a:pPr/>
              <a:t>19</a:t>
            </a:fld>
            <a:endParaRPr lang="en-AU" dirty="0" smtClean="0">
              <a:ea typeface="ＭＳ Ｐゴシック" charset="-128"/>
              <a:cs typeface="ＭＳ Ｐゴシック" charset="-128"/>
            </a:endParaRPr>
          </a:p>
        </p:txBody>
      </p:sp>
      <p:sp>
        <p:nvSpPr>
          <p:cNvPr id="5" name="Date Placeholder 4"/>
          <p:cNvSpPr>
            <a:spLocks noGrp="1"/>
          </p:cNvSpPr>
          <p:nvPr>
            <p:ph type="dt" idx="10"/>
          </p:nvPr>
        </p:nvSpPr>
        <p:spPr/>
        <p:txBody>
          <a:bodyPr/>
          <a:lstStyle/>
          <a:p>
            <a:pPr>
              <a:defRPr/>
            </a:pPr>
            <a:r>
              <a:rPr lang="en-AU" smtClean="0"/>
              <a:t>21/02/2012</a:t>
            </a:r>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TextEdit="1"/>
          </p:cNvSpPr>
          <p:nvPr>
            <p:ph type="sldImg"/>
          </p:nvPr>
        </p:nvSpPr>
        <p:spPr>
          <a:ln/>
        </p:spPr>
      </p:sp>
      <p:sp>
        <p:nvSpPr>
          <p:cNvPr id="3993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mtClean="0"/>
          </a:p>
        </p:txBody>
      </p:sp>
      <p:sp>
        <p:nvSpPr>
          <p:cNvPr id="39940" name="スライド番号プレースホルダー 3"/>
          <p:cNvSpPr>
            <a:spLocks noGrp="1"/>
          </p:cNvSpPr>
          <p:nvPr>
            <p:ph type="sldNum" sz="quarter" idx="5"/>
          </p:nvPr>
        </p:nvSpPr>
        <p:spPr/>
        <p:txBody>
          <a:bodyPr/>
          <a:lstStyle>
            <a:lvl1pPr eaLnBrk="0" hangingPunct="0">
              <a:defRPr>
                <a:solidFill>
                  <a:schemeClr val="tx1"/>
                </a:solidFill>
                <a:latin typeface="Arial" charset="0"/>
                <a:cs typeface="Arial" charset="0"/>
              </a:defRPr>
            </a:lvl1pPr>
            <a:lvl2pPr marL="756990" indent="-291149" eaLnBrk="0" hangingPunct="0">
              <a:defRPr>
                <a:solidFill>
                  <a:schemeClr val="tx1"/>
                </a:solidFill>
                <a:latin typeface="Arial" charset="0"/>
                <a:cs typeface="Arial" charset="0"/>
              </a:defRPr>
            </a:lvl2pPr>
            <a:lvl3pPr marL="1164599" indent="-232919" eaLnBrk="0" hangingPunct="0">
              <a:defRPr>
                <a:solidFill>
                  <a:schemeClr val="tx1"/>
                </a:solidFill>
                <a:latin typeface="Arial" charset="0"/>
                <a:cs typeface="Arial" charset="0"/>
              </a:defRPr>
            </a:lvl3pPr>
            <a:lvl4pPr marL="1630439" indent="-232919" eaLnBrk="0" hangingPunct="0">
              <a:defRPr>
                <a:solidFill>
                  <a:schemeClr val="tx1"/>
                </a:solidFill>
                <a:latin typeface="Arial" charset="0"/>
                <a:cs typeface="Arial" charset="0"/>
              </a:defRPr>
            </a:lvl4pPr>
            <a:lvl5pPr marL="2096278" indent="-232919" eaLnBrk="0" hangingPunct="0">
              <a:defRPr>
                <a:solidFill>
                  <a:schemeClr val="tx1"/>
                </a:solidFill>
                <a:latin typeface="Arial" charset="0"/>
                <a:cs typeface="Arial" charset="0"/>
              </a:defRPr>
            </a:lvl5pPr>
            <a:lvl6pPr marL="2562118" indent="-232919" eaLnBrk="0" fontAlgn="base" hangingPunct="0">
              <a:spcBef>
                <a:spcPct val="0"/>
              </a:spcBef>
              <a:spcAft>
                <a:spcPct val="0"/>
              </a:spcAft>
              <a:defRPr>
                <a:solidFill>
                  <a:schemeClr val="tx1"/>
                </a:solidFill>
                <a:latin typeface="Arial" charset="0"/>
                <a:cs typeface="Arial" charset="0"/>
              </a:defRPr>
            </a:lvl6pPr>
            <a:lvl7pPr marL="3027957" indent="-232919" eaLnBrk="0" fontAlgn="base" hangingPunct="0">
              <a:spcBef>
                <a:spcPct val="0"/>
              </a:spcBef>
              <a:spcAft>
                <a:spcPct val="0"/>
              </a:spcAft>
              <a:defRPr>
                <a:solidFill>
                  <a:schemeClr val="tx1"/>
                </a:solidFill>
                <a:latin typeface="Arial" charset="0"/>
                <a:cs typeface="Arial" charset="0"/>
              </a:defRPr>
            </a:lvl7pPr>
            <a:lvl8pPr marL="3493797" indent="-232919" eaLnBrk="0" fontAlgn="base" hangingPunct="0">
              <a:spcBef>
                <a:spcPct val="0"/>
              </a:spcBef>
              <a:spcAft>
                <a:spcPct val="0"/>
              </a:spcAft>
              <a:defRPr>
                <a:solidFill>
                  <a:schemeClr val="tx1"/>
                </a:solidFill>
                <a:latin typeface="Arial" charset="0"/>
                <a:cs typeface="Arial" charset="0"/>
              </a:defRPr>
            </a:lvl8pPr>
            <a:lvl9pPr marL="3959637" indent="-232919" eaLnBrk="0" fontAlgn="base" hangingPunct="0">
              <a:spcBef>
                <a:spcPct val="0"/>
              </a:spcBef>
              <a:spcAft>
                <a:spcPct val="0"/>
              </a:spcAft>
              <a:defRPr>
                <a:solidFill>
                  <a:schemeClr val="tx1"/>
                </a:solidFill>
                <a:latin typeface="Arial" charset="0"/>
                <a:cs typeface="Arial" charset="0"/>
              </a:defRPr>
            </a:lvl9pPr>
          </a:lstStyle>
          <a:p>
            <a:pPr eaLnBrk="1" hangingPunct="1"/>
            <a:fld id="{0641BDC5-06EF-48A8-AA49-A8170BB0C224}" type="slidenum">
              <a:rPr lang="en-US" altLang="ja-JP">
                <a:solidFill>
                  <a:prstClr val="black"/>
                </a:solidFill>
              </a:rPr>
              <a:pPr eaLnBrk="1" hangingPunct="1"/>
              <a:t>20</a:t>
            </a:fld>
            <a:endParaRPr lang="en-US" altLang="ja-JP">
              <a:solidFill>
                <a:prstClr val="black"/>
              </a:solidFill>
            </a:endParaRPr>
          </a:p>
        </p:txBody>
      </p:sp>
      <p:sp>
        <p:nvSpPr>
          <p:cNvPr id="5" name="Date Placeholder 4"/>
          <p:cNvSpPr>
            <a:spLocks noGrp="1"/>
          </p:cNvSpPr>
          <p:nvPr>
            <p:ph type="dt" idx="10"/>
          </p:nvPr>
        </p:nvSpPr>
        <p:spPr/>
        <p:txBody>
          <a:bodyPr/>
          <a:lstStyle/>
          <a:p>
            <a:pPr>
              <a:defRPr/>
            </a:pPr>
            <a:r>
              <a:rPr lang="en-AU" smtClean="0">
                <a:solidFill>
                  <a:prstClr val="black"/>
                </a:solidFill>
              </a:rPr>
              <a:t>21/02/2012</a:t>
            </a:r>
            <a:endParaRPr lang="en-AU"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en-US" dirty="0">
              <a:latin typeface="Calibri" charset="0"/>
            </a:endParaRPr>
          </a:p>
        </p:txBody>
      </p:sp>
      <p:sp>
        <p:nvSpPr>
          <p:cNvPr id="50179" name="Slide Number Placeholder 3"/>
          <p:cNvSpPr>
            <a:spLocks noGrp="1"/>
          </p:cNvSpPr>
          <p:nvPr>
            <p:ph type="sldNum" sz="quarter" idx="5"/>
          </p:nvPr>
        </p:nvSpPr>
        <p:spPr>
          <a:noFill/>
        </p:spPr>
        <p:txBody>
          <a:bodyPr/>
          <a:lstStyle/>
          <a:p>
            <a:fld id="{1A0C3F07-A75A-4AD3-B73A-027CC5734972}" type="slidenum">
              <a:rPr lang="en-AU" smtClean="0">
                <a:ea typeface="ＭＳ Ｐゴシック" charset="-128"/>
                <a:cs typeface="ＭＳ Ｐゴシック" charset="-128"/>
              </a:rPr>
              <a:pPr/>
              <a:t>21</a:t>
            </a:fld>
            <a:endParaRPr lang="en-AU" dirty="0" smtClean="0">
              <a:ea typeface="ＭＳ Ｐゴシック" charset="-128"/>
              <a:cs typeface="ＭＳ Ｐゴシック" charset="-128"/>
            </a:endParaRPr>
          </a:p>
        </p:txBody>
      </p:sp>
      <p:sp>
        <p:nvSpPr>
          <p:cNvPr id="5" name="Date Placeholder 4"/>
          <p:cNvSpPr>
            <a:spLocks noGrp="1"/>
          </p:cNvSpPr>
          <p:nvPr>
            <p:ph type="dt" idx="10"/>
          </p:nvPr>
        </p:nvSpPr>
        <p:spPr/>
        <p:txBody>
          <a:bodyPr/>
          <a:lstStyle/>
          <a:p>
            <a:pPr>
              <a:defRPr/>
            </a:pPr>
            <a:r>
              <a:rPr lang="en-AU" smtClean="0"/>
              <a:t>21/02/2012</a:t>
            </a:r>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en-US" dirty="0">
              <a:latin typeface="Calibri" charset="0"/>
            </a:endParaRPr>
          </a:p>
        </p:txBody>
      </p:sp>
      <p:sp>
        <p:nvSpPr>
          <p:cNvPr id="50179" name="Slide Number Placeholder 3"/>
          <p:cNvSpPr>
            <a:spLocks noGrp="1"/>
          </p:cNvSpPr>
          <p:nvPr>
            <p:ph type="sldNum" sz="quarter" idx="5"/>
          </p:nvPr>
        </p:nvSpPr>
        <p:spPr>
          <a:noFill/>
        </p:spPr>
        <p:txBody>
          <a:bodyPr/>
          <a:lstStyle/>
          <a:p>
            <a:fld id="{1A0C3F07-A75A-4AD3-B73A-027CC5734972}" type="slidenum">
              <a:rPr lang="en-AU" smtClean="0">
                <a:solidFill>
                  <a:prstClr val="black"/>
                </a:solidFill>
              </a:rPr>
              <a:pPr/>
              <a:t>22</a:t>
            </a:fld>
            <a:endParaRPr lang="en-AU" dirty="0" smtClean="0">
              <a:solidFill>
                <a:prstClr val="black"/>
              </a:solidFill>
            </a:endParaRPr>
          </a:p>
        </p:txBody>
      </p:sp>
      <p:sp>
        <p:nvSpPr>
          <p:cNvPr id="5" name="Date Placeholder 4"/>
          <p:cNvSpPr>
            <a:spLocks noGrp="1"/>
          </p:cNvSpPr>
          <p:nvPr>
            <p:ph type="dt" idx="10"/>
          </p:nvPr>
        </p:nvSpPr>
        <p:spPr/>
        <p:txBody>
          <a:bodyPr/>
          <a:lstStyle/>
          <a:p>
            <a:pPr>
              <a:defRPr/>
            </a:pPr>
            <a:r>
              <a:rPr lang="en-AU" smtClean="0"/>
              <a:t>21/02/2012</a:t>
            </a:r>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en-US" dirty="0">
              <a:latin typeface="Calibri" charset="0"/>
            </a:endParaRPr>
          </a:p>
        </p:txBody>
      </p:sp>
      <p:sp>
        <p:nvSpPr>
          <p:cNvPr id="50179" name="Slide Number Placeholder 3"/>
          <p:cNvSpPr>
            <a:spLocks noGrp="1"/>
          </p:cNvSpPr>
          <p:nvPr>
            <p:ph type="sldNum" sz="quarter" idx="5"/>
          </p:nvPr>
        </p:nvSpPr>
        <p:spPr>
          <a:noFill/>
        </p:spPr>
        <p:txBody>
          <a:bodyPr/>
          <a:lstStyle/>
          <a:p>
            <a:fld id="{1A0C3F07-A75A-4AD3-B73A-027CC5734972}" type="slidenum">
              <a:rPr lang="en-AU" smtClean="0">
                <a:ea typeface="ＭＳ Ｐゴシック" charset="-128"/>
                <a:cs typeface="ＭＳ Ｐゴシック" charset="-128"/>
              </a:rPr>
              <a:pPr/>
              <a:t>23</a:t>
            </a:fld>
            <a:endParaRPr lang="en-AU" dirty="0" smtClean="0">
              <a:ea typeface="ＭＳ Ｐゴシック" charset="-128"/>
              <a:cs typeface="ＭＳ Ｐゴシック" charset="-128"/>
            </a:endParaRPr>
          </a:p>
        </p:txBody>
      </p:sp>
      <p:sp>
        <p:nvSpPr>
          <p:cNvPr id="5" name="Date Placeholder 4"/>
          <p:cNvSpPr>
            <a:spLocks noGrp="1"/>
          </p:cNvSpPr>
          <p:nvPr>
            <p:ph type="dt" idx="10"/>
          </p:nvPr>
        </p:nvSpPr>
        <p:spPr/>
        <p:txBody>
          <a:bodyPr/>
          <a:lstStyle/>
          <a:p>
            <a:pPr>
              <a:defRPr/>
            </a:pPr>
            <a:r>
              <a:rPr lang="en-AU" smtClean="0"/>
              <a:t>21/02/2012</a:t>
            </a:r>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en-US" dirty="0">
              <a:latin typeface="Calibri" charset="0"/>
            </a:endParaRPr>
          </a:p>
        </p:txBody>
      </p:sp>
      <p:sp>
        <p:nvSpPr>
          <p:cNvPr id="50179" name="Slide Number Placeholder 3"/>
          <p:cNvSpPr>
            <a:spLocks noGrp="1"/>
          </p:cNvSpPr>
          <p:nvPr>
            <p:ph type="sldNum" sz="quarter" idx="5"/>
          </p:nvPr>
        </p:nvSpPr>
        <p:spPr>
          <a:noFill/>
        </p:spPr>
        <p:txBody>
          <a:bodyPr/>
          <a:lstStyle/>
          <a:p>
            <a:fld id="{1A0C3F07-A75A-4AD3-B73A-027CC5734972}" type="slidenum">
              <a:rPr lang="en-AU" smtClean="0">
                <a:ea typeface="ＭＳ Ｐゴシック" charset="-128"/>
                <a:cs typeface="ＭＳ Ｐゴシック" charset="-128"/>
              </a:rPr>
              <a:pPr/>
              <a:t>24</a:t>
            </a:fld>
            <a:endParaRPr lang="en-AU" dirty="0" smtClean="0">
              <a:ea typeface="ＭＳ Ｐゴシック" charset="-128"/>
              <a:cs typeface="ＭＳ Ｐゴシック" charset="-128"/>
            </a:endParaRPr>
          </a:p>
        </p:txBody>
      </p:sp>
      <p:sp>
        <p:nvSpPr>
          <p:cNvPr id="5" name="Date Placeholder 4"/>
          <p:cNvSpPr>
            <a:spLocks noGrp="1"/>
          </p:cNvSpPr>
          <p:nvPr>
            <p:ph type="dt" idx="10"/>
          </p:nvPr>
        </p:nvSpPr>
        <p:spPr/>
        <p:txBody>
          <a:bodyPr/>
          <a:lstStyle/>
          <a:p>
            <a:pPr>
              <a:defRPr/>
            </a:pPr>
            <a:r>
              <a:rPr lang="en-AU" smtClean="0"/>
              <a:t>21/02/2012</a:t>
            </a:r>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en-US" dirty="0">
              <a:latin typeface="Calibri" charset="0"/>
            </a:endParaRPr>
          </a:p>
        </p:txBody>
      </p:sp>
      <p:sp>
        <p:nvSpPr>
          <p:cNvPr id="50179" name="Slide Number Placeholder 3"/>
          <p:cNvSpPr>
            <a:spLocks noGrp="1"/>
          </p:cNvSpPr>
          <p:nvPr>
            <p:ph type="sldNum" sz="quarter" idx="5"/>
          </p:nvPr>
        </p:nvSpPr>
        <p:spPr>
          <a:noFill/>
        </p:spPr>
        <p:txBody>
          <a:bodyPr/>
          <a:lstStyle/>
          <a:p>
            <a:fld id="{1A0C3F07-A75A-4AD3-B73A-027CC5734972}" type="slidenum">
              <a:rPr lang="en-AU" smtClean="0">
                <a:ea typeface="ＭＳ Ｐゴシック" charset="-128"/>
                <a:cs typeface="ＭＳ Ｐゴシック" charset="-128"/>
              </a:rPr>
              <a:pPr/>
              <a:t>29</a:t>
            </a:fld>
            <a:endParaRPr lang="en-AU" dirty="0" smtClean="0">
              <a:ea typeface="ＭＳ Ｐゴシック" charset="-128"/>
              <a:cs typeface="ＭＳ Ｐゴシック" charset="-128"/>
            </a:endParaRPr>
          </a:p>
        </p:txBody>
      </p:sp>
      <p:sp>
        <p:nvSpPr>
          <p:cNvPr id="5" name="Date Placeholder 4"/>
          <p:cNvSpPr>
            <a:spLocks noGrp="1"/>
          </p:cNvSpPr>
          <p:nvPr>
            <p:ph type="dt" idx="10"/>
          </p:nvPr>
        </p:nvSpPr>
        <p:spPr/>
        <p:txBody>
          <a:bodyPr/>
          <a:lstStyle/>
          <a:p>
            <a:pPr>
              <a:defRPr/>
            </a:pPr>
            <a:r>
              <a:rPr lang="en-AU" smtClean="0"/>
              <a:t>21/02/2012</a:t>
            </a:r>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r>
              <a:rPr lang="en-AU" smtClean="0"/>
              <a:t>21/02/2012</a:t>
            </a:r>
            <a:endParaRPr lang="en-AU" dirty="0"/>
          </a:p>
        </p:txBody>
      </p:sp>
      <p:sp>
        <p:nvSpPr>
          <p:cNvPr id="5" name="Slide Number Placeholder 4"/>
          <p:cNvSpPr>
            <a:spLocks noGrp="1"/>
          </p:cNvSpPr>
          <p:nvPr>
            <p:ph type="sldNum" sz="quarter" idx="11"/>
          </p:nvPr>
        </p:nvSpPr>
        <p:spPr/>
        <p:txBody>
          <a:bodyPr/>
          <a:lstStyle/>
          <a:p>
            <a:pPr>
              <a:defRPr/>
            </a:pPr>
            <a:fld id="{214C47EE-C8F5-43FD-A8D2-CD70AED03FC9}" type="slidenum">
              <a:rPr lang="en-AU" smtClean="0"/>
              <a:pPr>
                <a:defRPr/>
              </a:pPr>
              <a:t>2</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endParaRPr lang="en-US" dirty="0">
              <a:latin typeface="Calibri" charset="0"/>
            </a:endParaRPr>
          </a:p>
        </p:txBody>
      </p:sp>
      <p:sp>
        <p:nvSpPr>
          <p:cNvPr id="35843" name="Slide Number Placeholder 3"/>
          <p:cNvSpPr>
            <a:spLocks noGrp="1"/>
          </p:cNvSpPr>
          <p:nvPr>
            <p:ph type="sldNum" sz="quarter" idx="5"/>
          </p:nvPr>
        </p:nvSpPr>
        <p:spPr>
          <a:noFill/>
        </p:spPr>
        <p:txBody>
          <a:bodyPr/>
          <a:lstStyle/>
          <a:p>
            <a:fld id="{4A90AA6F-A727-4C3A-A0C1-C940396FE241}" type="slidenum">
              <a:rPr lang="en-AU" smtClean="0">
                <a:ea typeface="ＭＳ Ｐゴシック" charset="-128"/>
                <a:cs typeface="ＭＳ Ｐゴシック" charset="-128"/>
              </a:rPr>
              <a:pPr/>
              <a:t>3</a:t>
            </a:fld>
            <a:endParaRPr lang="en-AU" dirty="0" smtClean="0">
              <a:ea typeface="ＭＳ Ｐゴシック" charset="-128"/>
              <a:cs typeface="ＭＳ Ｐゴシック" charset="-128"/>
            </a:endParaRPr>
          </a:p>
        </p:txBody>
      </p:sp>
      <p:sp>
        <p:nvSpPr>
          <p:cNvPr id="5" name="Date Placeholder 4"/>
          <p:cNvSpPr>
            <a:spLocks noGrp="1"/>
          </p:cNvSpPr>
          <p:nvPr>
            <p:ph type="dt" idx="10"/>
          </p:nvPr>
        </p:nvSpPr>
        <p:spPr/>
        <p:txBody>
          <a:bodyPr/>
          <a:lstStyle/>
          <a:p>
            <a:pPr>
              <a:defRPr/>
            </a:pPr>
            <a:r>
              <a:rPr lang="en-AU" dirty="0" smtClean="0"/>
              <a:t>21/02/2012</a:t>
            </a:r>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endParaRPr lang="en-US" dirty="0">
              <a:latin typeface="Calibri" charset="0"/>
            </a:endParaRPr>
          </a:p>
        </p:txBody>
      </p:sp>
      <p:sp>
        <p:nvSpPr>
          <p:cNvPr id="31747" name="Slide Number Placeholder 3"/>
          <p:cNvSpPr>
            <a:spLocks noGrp="1"/>
          </p:cNvSpPr>
          <p:nvPr>
            <p:ph type="sldNum" sz="quarter" idx="5"/>
          </p:nvPr>
        </p:nvSpPr>
        <p:spPr>
          <a:noFill/>
        </p:spPr>
        <p:txBody>
          <a:bodyPr/>
          <a:lstStyle/>
          <a:p>
            <a:fld id="{F1A34B25-E222-41B9-A2EF-F4AD539BCD01}" type="slidenum">
              <a:rPr lang="en-AU" smtClean="0">
                <a:ea typeface="ＭＳ Ｐゴシック" charset="-128"/>
                <a:cs typeface="ＭＳ Ｐゴシック" charset="-128"/>
              </a:rPr>
              <a:pPr/>
              <a:t>5</a:t>
            </a:fld>
            <a:endParaRPr lang="en-AU" dirty="0" smtClean="0">
              <a:ea typeface="ＭＳ Ｐゴシック" charset="-128"/>
              <a:cs typeface="ＭＳ Ｐゴシック" charset="-128"/>
            </a:endParaRPr>
          </a:p>
        </p:txBody>
      </p:sp>
      <p:sp>
        <p:nvSpPr>
          <p:cNvPr id="5" name="Date Placeholder 4"/>
          <p:cNvSpPr>
            <a:spLocks noGrp="1"/>
          </p:cNvSpPr>
          <p:nvPr>
            <p:ph type="dt" idx="10"/>
          </p:nvPr>
        </p:nvSpPr>
        <p:spPr/>
        <p:txBody>
          <a:bodyPr/>
          <a:lstStyle/>
          <a:p>
            <a:pPr>
              <a:defRPr/>
            </a:pPr>
            <a:r>
              <a:rPr lang="en-AU" smtClean="0"/>
              <a:t>21/02/2012</a:t>
            </a:r>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4C47EE-C8F5-43FD-A8D2-CD70AED03FC9}" type="slidenum">
              <a:rPr lang="en-AU" smtClean="0"/>
              <a:pPr>
                <a:defRPr/>
              </a:pPr>
              <a:t>7</a:t>
            </a:fld>
            <a:endParaRPr lang="en-AU" dirty="0"/>
          </a:p>
        </p:txBody>
      </p:sp>
      <p:sp>
        <p:nvSpPr>
          <p:cNvPr id="5" name="Date Placeholder 4"/>
          <p:cNvSpPr>
            <a:spLocks noGrp="1"/>
          </p:cNvSpPr>
          <p:nvPr>
            <p:ph type="dt" idx="11"/>
          </p:nvPr>
        </p:nvSpPr>
        <p:spPr/>
        <p:txBody>
          <a:bodyPr/>
          <a:lstStyle/>
          <a:p>
            <a:pPr>
              <a:defRPr/>
            </a:pPr>
            <a:r>
              <a:rPr lang="en-AU" smtClean="0"/>
              <a:t>21/02/2012</a:t>
            </a:r>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endParaRPr lang="en-US" dirty="0">
              <a:latin typeface="Calibri" charset="0"/>
            </a:endParaRPr>
          </a:p>
        </p:txBody>
      </p:sp>
      <p:sp>
        <p:nvSpPr>
          <p:cNvPr id="31747" name="Slide Number Placeholder 3"/>
          <p:cNvSpPr>
            <a:spLocks noGrp="1"/>
          </p:cNvSpPr>
          <p:nvPr>
            <p:ph type="sldNum" sz="quarter" idx="5"/>
          </p:nvPr>
        </p:nvSpPr>
        <p:spPr>
          <a:noFill/>
        </p:spPr>
        <p:txBody>
          <a:bodyPr/>
          <a:lstStyle/>
          <a:p>
            <a:fld id="{F1A34B25-E222-41B9-A2EF-F4AD539BCD01}" type="slidenum">
              <a:rPr lang="en-AU" smtClean="0">
                <a:ea typeface="ＭＳ Ｐゴシック" charset="-128"/>
                <a:cs typeface="ＭＳ Ｐゴシック" charset="-128"/>
              </a:rPr>
              <a:pPr/>
              <a:t>10</a:t>
            </a:fld>
            <a:endParaRPr lang="en-AU" dirty="0" smtClean="0">
              <a:ea typeface="ＭＳ Ｐゴシック" charset="-128"/>
              <a:cs typeface="ＭＳ Ｐゴシック" charset="-128"/>
            </a:endParaRPr>
          </a:p>
        </p:txBody>
      </p:sp>
      <p:sp>
        <p:nvSpPr>
          <p:cNvPr id="5" name="Date Placeholder 4"/>
          <p:cNvSpPr>
            <a:spLocks noGrp="1"/>
          </p:cNvSpPr>
          <p:nvPr>
            <p:ph type="dt" idx="10"/>
          </p:nvPr>
        </p:nvSpPr>
        <p:spPr/>
        <p:txBody>
          <a:bodyPr/>
          <a:lstStyle/>
          <a:p>
            <a:pPr>
              <a:defRPr/>
            </a:pPr>
            <a:r>
              <a:rPr lang="en-AU" dirty="0" smtClean="0"/>
              <a:t>21/02/2012</a:t>
            </a:r>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endParaRPr lang="en-US" dirty="0">
              <a:latin typeface="Calibri" charset="0"/>
            </a:endParaRPr>
          </a:p>
        </p:txBody>
      </p:sp>
      <p:sp>
        <p:nvSpPr>
          <p:cNvPr id="37891" name="Slide Number Placeholder 3"/>
          <p:cNvSpPr>
            <a:spLocks noGrp="1"/>
          </p:cNvSpPr>
          <p:nvPr>
            <p:ph type="sldNum" sz="quarter" idx="5"/>
          </p:nvPr>
        </p:nvSpPr>
        <p:spPr>
          <a:noFill/>
        </p:spPr>
        <p:txBody>
          <a:bodyPr/>
          <a:lstStyle/>
          <a:p>
            <a:fld id="{A06A66AE-C548-42E0-B8E3-8C314728C011}" type="slidenum">
              <a:rPr lang="en-AU" smtClean="0">
                <a:ea typeface="ＭＳ Ｐゴシック" charset="-128"/>
                <a:cs typeface="ＭＳ Ｐゴシック" charset="-128"/>
              </a:rPr>
              <a:pPr/>
              <a:t>11</a:t>
            </a:fld>
            <a:endParaRPr lang="en-AU" dirty="0" smtClean="0">
              <a:ea typeface="ＭＳ Ｐゴシック" charset="-128"/>
              <a:cs typeface="ＭＳ Ｐゴシック" charset="-128"/>
            </a:endParaRPr>
          </a:p>
        </p:txBody>
      </p:sp>
      <p:sp>
        <p:nvSpPr>
          <p:cNvPr id="5" name="Date Placeholder 4"/>
          <p:cNvSpPr>
            <a:spLocks noGrp="1"/>
          </p:cNvSpPr>
          <p:nvPr>
            <p:ph type="dt" idx="10"/>
          </p:nvPr>
        </p:nvSpPr>
        <p:spPr/>
        <p:txBody>
          <a:bodyPr/>
          <a:lstStyle/>
          <a:p>
            <a:pPr>
              <a:defRPr/>
            </a:pPr>
            <a:r>
              <a:rPr lang="en-AU" smtClean="0"/>
              <a:t>21/02/2012</a:t>
            </a:r>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endParaRPr lang="en-US" dirty="0">
              <a:latin typeface="Calibri" charset="0"/>
            </a:endParaRPr>
          </a:p>
        </p:txBody>
      </p:sp>
      <p:sp>
        <p:nvSpPr>
          <p:cNvPr id="37891" name="Slide Number Placeholder 3"/>
          <p:cNvSpPr>
            <a:spLocks noGrp="1"/>
          </p:cNvSpPr>
          <p:nvPr>
            <p:ph type="sldNum" sz="quarter" idx="5"/>
          </p:nvPr>
        </p:nvSpPr>
        <p:spPr>
          <a:noFill/>
        </p:spPr>
        <p:txBody>
          <a:bodyPr/>
          <a:lstStyle/>
          <a:p>
            <a:fld id="{A06A66AE-C548-42E0-B8E3-8C314728C011}" type="slidenum">
              <a:rPr lang="en-AU" smtClean="0">
                <a:ea typeface="ＭＳ Ｐゴシック" charset="-128"/>
                <a:cs typeface="ＭＳ Ｐゴシック" charset="-128"/>
              </a:rPr>
              <a:pPr/>
              <a:t>13</a:t>
            </a:fld>
            <a:endParaRPr lang="en-AU" dirty="0" smtClean="0">
              <a:ea typeface="ＭＳ Ｐゴシック" charset="-128"/>
              <a:cs typeface="ＭＳ Ｐゴシック" charset="-128"/>
            </a:endParaRPr>
          </a:p>
        </p:txBody>
      </p:sp>
      <p:sp>
        <p:nvSpPr>
          <p:cNvPr id="5" name="Date Placeholder 4"/>
          <p:cNvSpPr>
            <a:spLocks noGrp="1"/>
          </p:cNvSpPr>
          <p:nvPr>
            <p:ph type="dt" idx="10"/>
          </p:nvPr>
        </p:nvSpPr>
        <p:spPr/>
        <p:txBody>
          <a:bodyPr/>
          <a:lstStyle/>
          <a:p>
            <a:pPr>
              <a:defRPr/>
            </a:pPr>
            <a:r>
              <a:rPr lang="en-AU" smtClean="0"/>
              <a:t>21/02/2012</a:t>
            </a:r>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en-US" dirty="0">
              <a:latin typeface="Calibri" charset="0"/>
            </a:endParaRPr>
          </a:p>
        </p:txBody>
      </p:sp>
      <p:sp>
        <p:nvSpPr>
          <p:cNvPr id="50179" name="Slide Number Placeholder 3"/>
          <p:cNvSpPr>
            <a:spLocks noGrp="1"/>
          </p:cNvSpPr>
          <p:nvPr>
            <p:ph type="sldNum" sz="quarter" idx="5"/>
          </p:nvPr>
        </p:nvSpPr>
        <p:spPr>
          <a:noFill/>
        </p:spPr>
        <p:txBody>
          <a:bodyPr/>
          <a:lstStyle/>
          <a:p>
            <a:fld id="{1A0C3F07-A75A-4AD3-B73A-027CC5734972}" type="slidenum">
              <a:rPr lang="en-AU" smtClean="0">
                <a:ea typeface="ＭＳ Ｐゴシック" charset="-128"/>
                <a:cs typeface="ＭＳ Ｐゴシック" charset="-128"/>
              </a:rPr>
              <a:pPr/>
              <a:t>14</a:t>
            </a:fld>
            <a:endParaRPr lang="en-AU" dirty="0" smtClean="0">
              <a:ea typeface="ＭＳ Ｐゴシック" charset="-128"/>
              <a:cs typeface="ＭＳ Ｐゴシック" charset="-128"/>
            </a:endParaRPr>
          </a:p>
        </p:txBody>
      </p:sp>
      <p:sp>
        <p:nvSpPr>
          <p:cNvPr id="5" name="Date Placeholder 4"/>
          <p:cNvSpPr>
            <a:spLocks noGrp="1"/>
          </p:cNvSpPr>
          <p:nvPr>
            <p:ph type="dt" idx="10"/>
          </p:nvPr>
        </p:nvSpPr>
        <p:spPr/>
        <p:txBody>
          <a:bodyPr/>
          <a:lstStyle/>
          <a:p>
            <a:pPr>
              <a:defRPr/>
            </a:pPr>
            <a:r>
              <a:rPr lang="en-AU" smtClean="0"/>
              <a:t>21/02/2012</a:t>
            </a:r>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lgn="l">
              <a:defRPr>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827088" y="3886200"/>
            <a:ext cx="6400800" cy="1752600"/>
          </a:xfrm>
        </p:spPr>
        <p:txBody>
          <a:bodyPr/>
          <a:lstStyle>
            <a:lvl1pPr marL="0" indent="0">
              <a:buFontTx/>
              <a:buNone/>
              <a:defRPr>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7E686E-82A8-425B-87B1-706EE6503FCE}" type="datetime1">
              <a:rPr lang="en-US" smtClean="0"/>
              <a:pPr>
                <a:defRPr/>
              </a:pPr>
              <a:t>1/19/2013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3F62A9E-C05B-424B-92EE-59D094DA166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8E7FC36-0DE3-478A-9124-B55413957E90}" type="datetime1">
              <a:rPr lang="en-US" smtClean="0"/>
              <a:pPr>
                <a:defRPr/>
              </a:pPr>
              <a:t>1/19/2013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2BC2719-DA0F-4E36-9AF3-E9415AF7261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916113"/>
            <a:ext cx="4038600" cy="4465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1916113"/>
            <a:ext cx="4038600" cy="4465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6AFD81-E69C-41DD-A534-13AC64DCE738}" type="datetime1">
              <a:rPr lang="en-US" smtClean="0"/>
              <a:pPr>
                <a:defRPr/>
              </a:pPr>
              <a:t>1/19/2013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2CC6B22-1736-45CC-B5EA-86CE87C6756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908050"/>
            <a:ext cx="2057400" cy="5473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8313" y="908050"/>
            <a:ext cx="6019800" cy="5473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908050"/>
            <a:ext cx="6480175" cy="7207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68313" y="1916113"/>
            <a:ext cx="8229600" cy="4465637"/>
          </a:xfrm>
        </p:spPr>
        <p:txBody>
          <a:bodyPr/>
          <a:lstStyle/>
          <a:p>
            <a:pPr lvl="0"/>
            <a:endParaRPr lang="en-US" noProof="0"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33279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6257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40062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916113"/>
            <a:ext cx="4038600" cy="4465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1916113"/>
            <a:ext cx="4038600" cy="4465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9748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5738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008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B0F5ECE-ED57-46BF-92BD-AD7067DC502B}" type="datetime1">
              <a:rPr lang="en-US" smtClean="0"/>
              <a:pPr>
                <a:defRPr/>
              </a:pPr>
              <a:t>1/19/2013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198FF3C-ED64-4CFD-AAC2-297CCE5F3214}"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19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0971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7106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2896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908050"/>
            <a:ext cx="2057400" cy="5473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8313" y="908050"/>
            <a:ext cx="6019800" cy="5473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9326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8313" y="1889125"/>
            <a:ext cx="8229600"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119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B26C023-9557-4102-8E87-DD7D8EE77515}" type="datetime1">
              <a:rPr lang="en-US" smtClean="0"/>
              <a:pPr>
                <a:defRPr/>
              </a:pPr>
              <a:t>1/19/2013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F4E7B4F-C22A-4B27-A01F-CE8DCB0CE68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C924EF3-D5BC-48EE-AD0C-59F2F99A519F}" type="datetime1">
              <a:rPr lang="en-US" smtClean="0"/>
              <a:pPr>
                <a:defRPr/>
              </a:pPr>
              <a:t>1/19/2013</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C81DAE7-FEC8-420D-8D31-33CA8A2E8AD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4EEF86A-386F-4B8A-AA44-203F948753D2}" type="datetime1">
              <a:rPr lang="en-US" smtClean="0"/>
              <a:pPr>
                <a:defRPr/>
              </a:pPr>
              <a:t>1/19/2013</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007A2CB-0898-41C5-A88F-48CEED717FC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BBAA678-7766-4F52-B082-58F3FF79B82C}" type="datetime1">
              <a:rPr lang="en-US" smtClean="0"/>
              <a:pPr>
                <a:defRPr/>
              </a:pPr>
              <a:t>1/19/2013</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53D445E-ABB9-4E57-BF4B-52470C5C655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EBEA9BA-7A15-498A-84F2-131A42FDC6E4}" type="datetime1">
              <a:rPr lang="en-US" smtClean="0"/>
              <a:pPr>
                <a:defRPr/>
              </a:pPr>
              <a:t>1/19/2013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B3777C8-AD24-4602-9A59-FB34E6955DC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76509DB-0553-483E-987A-A2E11A81BBF3}" type="datetime1">
              <a:rPr lang="en-US" smtClean="0"/>
              <a:pPr>
                <a:defRPr/>
              </a:pPr>
              <a:t>1/19/2013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9453769-DE61-476D-BBBC-0F7A1F69927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ea typeface="+mn-ea"/>
                <a:cs typeface="+mn-cs"/>
              </a:defRPr>
            </a:lvl1pPr>
          </a:lstStyle>
          <a:p>
            <a:pPr>
              <a:defRPr/>
            </a:pPr>
            <a:fld id="{F8782C41-3562-4D63-AC48-0BD2B8A1F6BD}" type="datetime1">
              <a:rPr lang="en-US" smtClean="0"/>
              <a:pPr>
                <a:defRPr/>
              </a:pPr>
              <a:t>1/19/2013</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cs typeface="+mn-cs"/>
              </a:defRPr>
            </a:lvl1pPr>
          </a:lstStyle>
          <a:p>
            <a:pPr>
              <a:defRPr/>
            </a:pPr>
            <a:fld id="{929138EF-7B72-44D8-82A4-DAFE198AAA0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hf hdr="0" ftr="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68313" y="908050"/>
            <a:ext cx="6480175"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68313" y="1916113"/>
            <a:ext cx="8229600" cy="4465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 id="2147483662" r:id="rId12"/>
  </p:sldLayoutIdLst>
  <p:hf hdr="0" ftr="0"/>
  <p:txStyles>
    <p:titleStyle>
      <a:lvl1pPr algn="l" rtl="0" eaLnBrk="0" fontAlgn="base" hangingPunct="0">
        <a:spcBef>
          <a:spcPct val="0"/>
        </a:spcBef>
        <a:spcAft>
          <a:spcPct val="0"/>
        </a:spcAft>
        <a:defRPr sz="36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8313" y="908050"/>
            <a:ext cx="6480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68313" y="1916113"/>
            <a:ext cx="822960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07157545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5.wdp"/><Relationship Id="rId3" Type="http://schemas.openxmlformats.org/officeDocument/2006/relationships/image" Target="../media/image6.jpg"/><Relationship Id="rId7" Type="http://schemas.microsoft.com/office/2007/relationships/hdphoto" Target="../media/hdphoto2.wdp"/><Relationship Id="rId12" Type="http://schemas.openxmlformats.org/officeDocument/2006/relationships/image" Target="../media/image11.png"/><Relationship Id="rId2" Type="http://schemas.openxmlformats.org/officeDocument/2006/relationships/notesSlide" Target="../notesSlides/notesSlide11.xml"/><Relationship Id="rId16"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image" Target="../media/image8.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10.png"/><Relationship Id="rId4" Type="http://schemas.openxmlformats.org/officeDocument/2006/relationships/image" Target="../media/image7.png"/><Relationship Id="rId9" Type="http://schemas.microsoft.com/office/2007/relationships/hdphoto" Target="../media/hdphoto3.wdp"/><Relationship Id="rId1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allafrica.com/stories/201211110249.html"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itu.int/ITU-D/ict/statistic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ctrTitle"/>
          </p:nvPr>
        </p:nvSpPr>
        <p:spPr>
          <a:xfrm>
            <a:off x="539552" y="332656"/>
            <a:ext cx="8136904" cy="3240360"/>
          </a:xfrm>
        </p:spPr>
        <p:txBody>
          <a:bodyPr/>
          <a:lstStyle/>
          <a:p>
            <a:pPr algn="ctr"/>
            <a:r>
              <a:rPr lang="en-US" sz="2800" b="1" dirty="0">
                <a:solidFill>
                  <a:srgbClr val="FFFFFF"/>
                </a:solidFill>
                <a:latin typeface="Tahoma" pitchFamily="34" charset="0"/>
                <a:ea typeface="Tahoma" pitchFamily="34" charset="0"/>
                <a:cs typeface="Tahoma" pitchFamily="34" charset="0"/>
              </a:rPr>
              <a:t/>
            </a:r>
            <a:br>
              <a:rPr lang="en-US" sz="2800" b="1" dirty="0">
                <a:solidFill>
                  <a:srgbClr val="FFFFFF"/>
                </a:solidFill>
                <a:latin typeface="Tahoma" pitchFamily="34" charset="0"/>
                <a:ea typeface="Tahoma" pitchFamily="34" charset="0"/>
                <a:cs typeface="Tahoma" pitchFamily="34" charset="0"/>
              </a:rPr>
            </a:br>
            <a:r>
              <a:rPr lang="en-US" sz="2800" b="1" dirty="0" smtClean="0">
                <a:solidFill>
                  <a:srgbClr val="FFFFFF"/>
                </a:solidFill>
                <a:latin typeface="Tahoma" pitchFamily="34" charset="0"/>
                <a:ea typeface="Tahoma" pitchFamily="34" charset="0"/>
                <a:cs typeface="Tahoma" pitchFamily="34" charset="0"/>
              </a:rPr>
              <a:t/>
            </a:r>
            <a:br>
              <a:rPr lang="en-US" sz="2800" b="1" dirty="0" smtClean="0">
                <a:solidFill>
                  <a:srgbClr val="FFFFFF"/>
                </a:solidFill>
                <a:latin typeface="Tahoma" pitchFamily="34" charset="0"/>
                <a:ea typeface="Tahoma" pitchFamily="34" charset="0"/>
                <a:cs typeface="Tahoma" pitchFamily="34" charset="0"/>
              </a:rPr>
            </a:br>
            <a:r>
              <a:rPr lang="en-US" sz="2800" b="1" dirty="0">
                <a:solidFill>
                  <a:srgbClr val="FFFFFF"/>
                </a:solidFill>
                <a:latin typeface="Tahoma" pitchFamily="34" charset="0"/>
                <a:ea typeface="Tahoma" pitchFamily="34" charset="0"/>
                <a:cs typeface="Tahoma" pitchFamily="34" charset="0"/>
              </a:rPr>
              <a:t/>
            </a:r>
            <a:br>
              <a:rPr lang="en-US" sz="2800" b="1" dirty="0">
                <a:solidFill>
                  <a:srgbClr val="FFFFFF"/>
                </a:solidFill>
                <a:latin typeface="Tahoma" pitchFamily="34" charset="0"/>
                <a:ea typeface="Tahoma" pitchFamily="34" charset="0"/>
                <a:cs typeface="Tahoma" pitchFamily="34" charset="0"/>
              </a:rPr>
            </a:br>
            <a:r>
              <a:rPr lang="en-US" sz="2800" b="1" dirty="0" smtClean="0">
                <a:solidFill>
                  <a:srgbClr val="FFFFFF"/>
                </a:solidFill>
                <a:latin typeface="Tahoma" pitchFamily="34" charset="0"/>
                <a:ea typeface="Tahoma" pitchFamily="34" charset="0"/>
                <a:cs typeface="Tahoma" pitchFamily="34" charset="0"/>
              </a:rPr>
              <a:t/>
            </a:r>
            <a:br>
              <a:rPr lang="en-US" sz="2800" b="1" dirty="0" smtClean="0">
                <a:solidFill>
                  <a:srgbClr val="FFFFFF"/>
                </a:solidFill>
                <a:latin typeface="Tahoma" pitchFamily="34" charset="0"/>
                <a:ea typeface="Tahoma" pitchFamily="34" charset="0"/>
                <a:cs typeface="Tahoma" pitchFamily="34" charset="0"/>
              </a:rPr>
            </a:br>
            <a:r>
              <a:rPr lang="en-US" sz="2800" b="1" dirty="0">
                <a:solidFill>
                  <a:srgbClr val="FFFFFF"/>
                </a:solidFill>
                <a:latin typeface="Tahoma" pitchFamily="34" charset="0"/>
                <a:ea typeface="Tahoma" pitchFamily="34" charset="0"/>
                <a:cs typeface="Tahoma" pitchFamily="34" charset="0"/>
              </a:rPr>
              <a:t/>
            </a:r>
            <a:br>
              <a:rPr lang="en-US" sz="2800" b="1" dirty="0">
                <a:solidFill>
                  <a:srgbClr val="FFFFFF"/>
                </a:solidFill>
                <a:latin typeface="Tahoma" pitchFamily="34" charset="0"/>
                <a:ea typeface="Tahoma" pitchFamily="34" charset="0"/>
                <a:cs typeface="Tahoma" pitchFamily="34" charset="0"/>
              </a:rPr>
            </a:br>
            <a:r>
              <a:rPr lang="en-US" sz="2800" b="1" dirty="0" smtClean="0">
                <a:solidFill>
                  <a:srgbClr val="FFFFFF"/>
                </a:solidFill>
                <a:latin typeface="Tahoma" pitchFamily="34" charset="0"/>
                <a:ea typeface="Tahoma" pitchFamily="34" charset="0"/>
                <a:cs typeface="Tahoma" pitchFamily="34" charset="0"/>
              </a:rPr>
              <a:t/>
            </a:r>
            <a:br>
              <a:rPr lang="en-US" sz="2800" b="1" dirty="0" smtClean="0">
                <a:solidFill>
                  <a:srgbClr val="FFFFFF"/>
                </a:solidFill>
                <a:latin typeface="Tahoma" pitchFamily="34" charset="0"/>
                <a:ea typeface="Tahoma" pitchFamily="34" charset="0"/>
                <a:cs typeface="Tahoma" pitchFamily="34" charset="0"/>
              </a:rPr>
            </a:br>
            <a:r>
              <a:rPr lang="en-US" sz="2800" b="1" dirty="0">
                <a:solidFill>
                  <a:srgbClr val="FFFFFF"/>
                </a:solidFill>
                <a:latin typeface="Tahoma" pitchFamily="34" charset="0"/>
                <a:ea typeface="Tahoma" pitchFamily="34" charset="0"/>
                <a:cs typeface="Tahoma" pitchFamily="34" charset="0"/>
              </a:rPr>
              <a:t/>
            </a:r>
            <a:br>
              <a:rPr lang="en-US" sz="2800" b="1" dirty="0">
                <a:solidFill>
                  <a:srgbClr val="FFFFFF"/>
                </a:solidFill>
                <a:latin typeface="Tahoma" pitchFamily="34" charset="0"/>
                <a:ea typeface="Tahoma" pitchFamily="34" charset="0"/>
                <a:cs typeface="Tahoma" pitchFamily="34" charset="0"/>
              </a:rPr>
            </a:br>
            <a:r>
              <a:rPr lang="en-US" b="1" dirty="0" smtClean="0">
                <a:solidFill>
                  <a:srgbClr val="FFFFFF"/>
                </a:solidFill>
                <a:latin typeface="Tahoma" pitchFamily="34" charset="0"/>
                <a:ea typeface="Tahoma" pitchFamily="34" charset="0"/>
                <a:cs typeface="Tahoma" pitchFamily="34" charset="0"/>
              </a:rPr>
              <a:t>Education </a:t>
            </a:r>
            <a:r>
              <a:rPr lang="en-US" b="1" dirty="0">
                <a:solidFill>
                  <a:srgbClr val="FFFFFF"/>
                </a:solidFill>
                <a:latin typeface="Tahoma" pitchFamily="34" charset="0"/>
                <a:ea typeface="Tahoma" pitchFamily="34" charset="0"/>
                <a:cs typeface="Tahoma" pitchFamily="34" charset="0"/>
              </a:rPr>
              <a:t>and Research Networks: The case of </a:t>
            </a:r>
            <a:r>
              <a:rPr lang="en-US" b="1" dirty="0" smtClean="0">
                <a:solidFill>
                  <a:srgbClr val="FFFFFF"/>
                </a:solidFill>
                <a:latin typeface="Tahoma" pitchFamily="34" charset="0"/>
                <a:ea typeface="Tahoma" pitchFamily="34" charset="0"/>
                <a:cs typeface="Tahoma" pitchFamily="34" charset="0"/>
              </a:rPr>
              <a:t>USPNet</a:t>
            </a:r>
            <a:br>
              <a:rPr lang="en-US" b="1" dirty="0" smtClean="0">
                <a:solidFill>
                  <a:srgbClr val="FFFFFF"/>
                </a:solidFill>
                <a:latin typeface="Tahoma" pitchFamily="34" charset="0"/>
                <a:ea typeface="Tahoma" pitchFamily="34" charset="0"/>
                <a:cs typeface="Tahoma" pitchFamily="34" charset="0"/>
              </a:rPr>
            </a:br>
            <a:r>
              <a:rPr lang="en-US" b="1" dirty="0">
                <a:solidFill>
                  <a:srgbClr val="FFFFFF"/>
                </a:solidFill>
                <a:latin typeface="Tahoma" pitchFamily="34" charset="0"/>
                <a:ea typeface="Tahoma" pitchFamily="34" charset="0"/>
                <a:cs typeface="Tahoma" pitchFamily="34" charset="0"/>
              </a:rPr>
              <a:t/>
            </a:r>
            <a:br>
              <a:rPr lang="en-US" b="1" dirty="0">
                <a:solidFill>
                  <a:srgbClr val="FFFFFF"/>
                </a:solidFill>
                <a:latin typeface="Tahoma" pitchFamily="34" charset="0"/>
                <a:ea typeface="Tahoma" pitchFamily="34" charset="0"/>
                <a:cs typeface="Tahoma" pitchFamily="34" charset="0"/>
              </a:rPr>
            </a:br>
            <a:r>
              <a:rPr lang="en-US" sz="2800" b="1" dirty="0" smtClean="0">
                <a:solidFill>
                  <a:srgbClr val="FFFFFF"/>
                </a:solidFill>
                <a:latin typeface="Tahoma" pitchFamily="34" charset="0"/>
                <a:ea typeface="Tahoma" pitchFamily="34" charset="0"/>
                <a:cs typeface="Tahoma" pitchFamily="34" charset="0"/>
              </a:rPr>
              <a:t> </a:t>
            </a:r>
            <a:r>
              <a:rPr lang="en-US" sz="2000" b="1" dirty="0">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Presentation to </a:t>
            </a:r>
            <a:r>
              <a:rPr lang="en-US" sz="2000" b="1" dirty="0" smtClean="0">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 Pacific </a:t>
            </a:r>
            <a:r>
              <a:rPr lang="en-US" sz="2000" b="1" dirty="0">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Islands Research &amp; Education Networking </a:t>
            </a:r>
            <a:r>
              <a:rPr lang="en-US" sz="2000" b="1" dirty="0" smtClean="0">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Workshop, 18 </a:t>
            </a:r>
            <a:r>
              <a:rPr lang="en-US" sz="2000" b="1" dirty="0">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January 2013</a:t>
            </a:r>
            <a:r>
              <a:rPr lang="en-US" sz="2000" b="1" dirty="0" smtClean="0"/>
              <a:t/>
            </a:r>
            <a:br>
              <a:rPr lang="en-US" sz="2000" b="1" dirty="0" smtClean="0"/>
            </a:br>
            <a:r>
              <a:rPr lang="en-US" sz="3600" b="1" dirty="0" smtClean="0"/>
              <a:t/>
            </a:r>
            <a:br>
              <a:rPr lang="en-US" sz="3600" b="1" dirty="0" smtClean="0"/>
            </a:br>
            <a:endParaRPr lang="en-US" sz="28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28674" name="Rectangle 3"/>
          <p:cNvSpPr>
            <a:spLocks noGrp="1" noChangeArrowheads="1"/>
          </p:cNvSpPr>
          <p:nvPr>
            <p:ph type="subTitle" idx="1"/>
          </p:nvPr>
        </p:nvSpPr>
        <p:spPr>
          <a:xfrm>
            <a:off x="467544" y="4869160"/>
            <a:ext cx="8135937" cy="1944886"/>
          </a:xfrm>
        </p:spPr>
        <p:txBody>
          <a:bodyPr/>
          <a:lstStyle/>
          <a:p>
            <a:pPr algn="ctr" eaLnBrk="1" hangingPunct="1">
              <a:lnSpc>
                <a:spcPct val="80000"/>
              </a:lnSpc>
            </a:pPr>
            <a:endPar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ctr" eaLnBrk="1" hangingPunct="1">
              <a:lnSpc>
                <a:spcPct val="80000"/>
              </a:lnSpc>
            </a:pP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Professor Rajesh Chandra</a:t>
            </a:r>
          </a:p>
          <a:p>
            <a:pPr algn="ctr" eaLnBrk="1" hangingPunct="1">
              <a:lnSpc>
                <a:spcPct val="80000"/>
              </a:lnSpc>
            </a:pPr>
            <a:r>
              <a:rPr lang="en-US"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Vice-Chancellor and President</a:t>
            </a:r>
          </a:p>
          <a:p>
            <a:pPr algn="ctr" eaLnBrk="1" hangingPunct="1">
              <a:lnSpc>
                <a:spcPct val="80000"/>
              </a:lnSpc>
            </a:pP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www.usp.ac.fj</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4"/>
          <p:cNvSpPr>
            <a:spLocks noGrp="1"/>
          </p:cNvSpPr>
          <p:nvPr>
            <p:ph type="title"/>
          </p:nvPr>
        </p:nvSpPr>
        <p:spPr>
          <a:xfrm>
            <a:off x="395536" y="404664"/>
            <a:ext cx="6480175" cy="1296144"/>
          </a:xfrm>
        </p:spPr>
        <p:txBody>
          <a:bodyPr/>
          <a:lstStyle/>
          <a:p>
            <a:r>
              <a:rPr lang="en-US" b="1" dirty="0" smtClean="0">
                <a:latin typeface="Tahoma" pitchFamily="34" charset="0"/>
                <a:ea typeface="Tahoma" pitchFamily="34" charset="0"/>
                <a:cs typeface="Tahoma" pitchFamily="34" charset="0"/>
              </a:rPr>
              <a:t>Despite shortcomings, Some Positive Indicators </a:t>
            </a:r>
          </a:p>
        </p:txBody>
      </p:sp>
      <p:sp>
        <p:nvSpPr>
          <p:cNvPr id="30722" name="Content Placeholder 3"/>
          <p:cNvSpPr>
            <a:spLocks noGrp="1"/>
          </p:cNvSpPr>
          <p:nvPr>
            <p:ph idx="1"/>
          </p:nvPr>
        </p:nvSpPr>
        <p:spPr>
          <a:xfrm>
            <a:off x="285750" y="1772816"/>
            <a:ext cx="8572500" cy="4824535"/>
          </a:xfrm>
        </p:spPr>
        <p:txBody>
          <a:bodyPr/>
          <a:lstStyle/>
          <a:p>
            <a:r>
              <a:rPr lang="en-US" sz="2500" dirty="0" smtClean="0">
                <a:latin typeface="Calibri" pitchFamily="34" charset="0"/>
                <a:cs typeface="Calibri" pitchFamily="34" charset="0"/>
              </a:rPr>
              <a:t>Pacific Islands Regional Digital Strategy</a:t>
            </a:r>
          </a:p>
          <a:p>
            <a:r>
              <a:rPr lang="en-US" sz="2500" dirty="0" smtClean="0">
                <a:latin typeface="Calibri" pitchFamily="34" charset="0"/>
                <a:cs typeface="Calibri" pitchFamily="34" charset="0"/>
              </a:rPr>
              <a:t>SPC and USP  collaborating with countries to implement it </a:t>
            </a:r>
          </a:p>
          <a:p>
            <a:r>
              <a:rPr lang="en-US" sz="2500" dirty="0" smtClean="0">
                <a:latin typeface="Calibri" pitchFamily="34" charset="0"/>
                <a:cs typeface="Calibri" pitchFamily="34" charset="0"/>
              </a:rPr>
              <a:t>Some good practice, such as Fiji’s recent reforms and achievements; Vanuatu’s e-Governance network; Chief Information Officer</a:t>
            </a:r>
          </a:p>
          <a:p>
            <a:r>
              <a:rPr lang="en-US" sz="2500" dirty="0" smtClean="0">
                <a:latin typeface="Calibri" pitchFamily="34" charset="0"/>
                <a:cs typeface="Calibri" pitchFamily="34" charset="0"/>
              </a:rPr>
              <a:t>Full liberalization of the telecommunications market</a:t>
            </a:r>
          </a:p>
          <a:p>
            <a:r>
              <a:rPr lang="en-US" sz="2500" dirty="0" smtClean="0">
                <a:latin typeface="Calibri" pitchFamily="34" charset="0"/>
                <a:cs typeface="Calibri" pitchFamily="34" charset="0"/>
              </a:rPr>
              <a:t>Commerce Commission</a:t>
            </a:r>
          </a:p>
          <a:p>
            <a:r>
              <a:rPr lang="en-US" sz="2500" dirty="0" smtClean="0">
                <a:latin typeface="Calibri" pitchFamily="34" charset="0"/>
                <a:cs typeface="Calibri" pitchFamily="34" charset="0"/>
              </a:rPr>
              <a:t>National Bandwidth Plan</a:t>
            </a:r>
          </a:p>
          <a:p>
            <a:r>
              <a:rPr lang="en-US" sz="2500" dirty="0" smtClean="0">
                <a:latin typeface="Calibri" pitchFamily="34" charset="0"/>
                <a:cs typeface="Calibri" pitchFamily="34" charset="0"/>
              </a:rPr>
              <a:t>e-Commerce; e-Governance</a:t>
            </a:r>
          </a:p>
          <a:p>
            <a:r>
              <a:rPr lang="en-US" sz="2500" dirty="0" smtClean="0">
                <a:latin typeface="Calibri" pitchFamily="34" charset="0"/>
                <a:cs typeface="Calibri" pitchFamily="34" charset="0"/>
              </a:rPr>
              <a:t>USP is a demonstrator of a complete and successful ICT system that is being further improved  </a:t>
            </a:r>
          </a:p>
          <a:p>
            <a:endParaRPr lang="en-US" sz="3200"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a:latin typeface="Calibri" pitchFamily="34" charset="0"/>
              <a:cs typeface="Calibri" pitchFamily="34" charset="0"/>
            </a:endParaRPr>
          </a:p>
        </p:txBody>
      </p:sp>
    </p:spTree>
    <p:extLst>
      <p:ext uri="{BB962C8B-B14F-4D97-AF65-F5344CB8AC3E}">
        <p14:creationId xmlns:p14="http://schemas.microsoft.com/office/powerpoint/2010/main" val="323718638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4"/>
          <p:cNvSpPr>
            <a:spLocks noGrp="1"/>
          </p:cNvSpPr>
          <p:nvPr>
            <p:ph type="title"/>
          </p:nvPr>
        </p:nvSpPr>
        <p:spPr>
          <a:xfrm>
            <a:off x="395536" y="620688"/>
            <a:ext cx="6480175" cy="936749"/>
          </a:xfrm>
        </p:spPr>
        <p:txBody>
          <a:bodyPr/>
          <a:lstStyle/>
          <a:p>
            <a:r>
              <a:rPr lang="en-US" b="1" dirty="0" smtClean="0">
                <a:latin typeface="Tahoma" pitchFamily="34" charset="0"/>
                <a:ea typeface="Tahoma" pitchFamily="34" charset="0"/>
                <a:cs typeface="Tahoma" pitchFamily="34" charset="0"/>
              </a:rPr>
              <a:t>Not enough and not fast enough?</a:t>
            </a:r>
          </a:p>
        </p:txBody>
      </p:sp>
      <p:sp>
        <p:nvSpPr>
          <p:cNvPr id="36866" name="Content Placeholder 3"/>
          <p:cNvSpPr>
            <a:spLocks noGrp="1"/>
          </p:cNvSpPr>
          <p:nvPr>
            <p:ph idx="1"/>
          </p:nvPr>
        </p:nvSpPr>
        <p:spPr>
          <a:xfrm>
            <a:off x="285750" y="1700808"/>
            <a:ext cx="8534722" cy="4968551"/>
          </a:xfrm>
        </p:spPr>
        <p:txBody>
          <a:bodyPr/>
          <a:lstStyle/>
          <a:p>
            <a:r>
              <a:rPr lang="en-US" sz="3600" dirty="0" smtClean="0">
                <a:latin typeface="Calibri" pitchFamily="34" charset="0"/>
                <a:cs typeface="Calibri" pitchFamily="34" charset="0"/>
              </a:rPr>
              <a:t>In terms of the speed with which other countries are moving, the movement in PICs in ICT development is not enough and not fast enough  </a:t>
            </a:r>
          </a:p>
          <a:p>
            <a:r>
              <a:rPr lang="en-US" sz="3600" dirty="0" smtClean="0">
                <a:latin typeface="Calibri" pitchFamily="34" charset="0"/>
                <a:cs typeface="Calibri" pitchFamily="34" charset="0"/>
              </a:rPr>
              <a:t>When you have a lot of catching-up to do, you need to move fast </a:t>
            </a:r>
          </a:p>
          <a:p>
            <a:r>
              <a:rPr lang="en-US" sz="3600" dirty="0" smtClean="0">
                <a:latin typeface="Calibri" pitchFamily="34" charset="0"/>
                <a:cs typeface="Calibri" pitchFamily="34" charset="0"/>
              </a:rPr>
              <a:t>Also, not many demonstrators of complete ICT systems/models in our region</a:t>
            </a:r>
            <a:endParaRPr lang="en-US" sz="3200" dirty="0" smtClean="0">
              <a:latin typeface="Calibri" pitchFamily="34" charset="0"/>
              <a:cs typeface="Calibri" pitchFamily="34" charset="0"/>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76672"/>
            <a:ext cx="6480175" cy="1224136"/>
          </a:xfrm>
        </p:spPr>
        <p:txBody>
          <a:bodyPr/>
          <a:lstStyle/>
          <a:p>
            <a:r>
              <a:rPr lang="en-US" dirty="0" smtClean="0"/>
              <a:t>ICT a Key Priority of the new USP Strategic Plan 2013-2018</a:t>
            </a:r>
            <a:endParaRPr lang="en-US" dirty="0"/>
          </a:p>
        </p:txBody>
      </p:sp>
      <p:sp>
        <p:nvSpPr>
          <p:cNvPr id="3" name="Content Placeholder 2"/>
          <p:cNvSpPr>
            <a:spLocks noGrp="1"/>
          </p:cNvSpPr>
          <p:nvPr>
            <p:ph idx="1"/>
          </p:nvPr>
        </p:nvSpPr>
        <p:spPr>
          <a:xfrm>
            <a:off x="323528" y="1772817"/>
            <a:ext cx="8568952" cy="4608934"/>
          </a:xfrm>
        </p:spPr>
        <p:txBody>
          <a:bodyPr/>
          <a:lstStyle/>
          <a:p>
            <a:pPr>
              <a:spcBef>
                <a:spcPts val="0"/>
              </a:spcBef>
            </a:pPr>
            <a:r>
              <a:rPr lang="en-GB" dirty="0" smtClean="0"/>
              <a:t> </a:t>
            </a:r>
            <a:r>
              <a:rPr lang="en-GB" sz="4000" dirty="0" smtClean="0"/>
              <a:t>Use s</a:t>
            </a:r>
            <a:r>
              <a:rPr lang="en-GB" sz="3600" dirty="0" smtClean="0"/>
              <a:t>tate-of-the-art ICT facilities to deliver high quality education</a:t>
            </a:r>
          </a:p>
          <a:p>
            <a:pPr>
              <a:spcBef>
                <a:spcPts val="0"/>
              </a:spcBef>
            </a:pPr>
            <a:r>
              <a:rPr lang="en-GB" sz="3600" dirty="0" smtClean="0"/>
              <a:t>Lead ICT developments in the region to help all regional economies to take advantage of ICTs</a:t>
            </a:r>
          </a:p>
          <a:p>
            <a:pPr>
              <a:spcBef>
                <a:spcPts val="0"/>
              </a:spcBef>
            </a:pPr>
            <a:r>
              <a:rPr lang="en-GB" sz="3600" dirty="0" smtClean="0"/>
              <a:t>Provide innovative, sustainable ICT solutions adapted to the demographic and spatial nature of the Pacific region.</a:t>
            </a:r>
            <a:endParaRPr lang="en-US" sz="3600" dirty="0" smtClean="0"/>
          </a:p>
          <a:p>
            <a:pPr>
              <a:buNone/>
            </a:pP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4"/>
          <p:cNvSpPr>
            <a:spLocks noGrp="1"/>
          </p:cNvSpPr>
          <p:nvPr>
            <p:ph type="title"/>
          </p:nvPr>
        </p:nvSpPr>
        <p:spPr>
          <a:xfrm>
            <a:off x="396081" y="836067"/>
            <a:ext cx="6480175" cy="720725"/>
          </a:xfrm>
        </p:spPr>
        <p:txBody>
          <a:bodyPr/>
          <a:lstStyle/>
          <a:p>
            <a:r>
              <a:rPr lang="en-US" b="1" dirty="0" smtClean="0">
                <a:latin typeface="Tahoma" pitchFamily="34" charset="0"/>
                <a:ea typeface="Tahoma" pitchFamily="34" charset="0"/>
                <a:cs typeface="Tahoma" pitchFamily="34" charset="0"/>
              </a:rPr>
              <a:t>USPNet: Early Pioneer</a:t>
            </a:r>
          </a:p>
        </p:txBody>
      </p:sp>
      <p:sp>
        <p:nvSpPr>
          <p:cNvPr id="36866" name="Content Placeholder 3"/>
          <p:cNvSpPr>
            <a:spLocks noGrp="1"/>
          </p:cNvSpPr>
          <p:nvPr>
            <p:ph idx="1"/>
          </p:nvPr>
        </p:nvSpPr>
        <p:spPr>
          <a:xfrm>
            <a:off x="323528" y="1772816"/>
            <a:ext cx="8424936" cy="4824536"/>
          </a:xfrm>
        </p:spPr>
        <p:txBody>
          <a:bodyPr>
            <a:noAutofit/>
          </a:bodyPr>
          <a:lstStyle/>
          <a:p>
            <a:pPr>
              <a:buFont typeface="Wingdings" pitchFamily="2" charset="2"/>
              <a:buChar char="Ø"/>
            </a:pPr>
            <a:r>
              <a:rPr lang="en-US" sz="3200" dirty="0" err="1" smtClean="0">
                <a:latin typeface="Calibri" pitchFamily="34" charset="0"/>
                <a:cs typeface="Calibri" pitchFamily="34" charset="0"/>
              </a:rPr>
              <a:t>USPNet</a:t>
            </a:r>
            <a:r>
              <a:rPr lang="en-US" sz="3200" dirty="0" smtClean="0">
                <a:latin typeface="Calibri" pitchFamily="34" charset="0"/>
                <a:cs typeface="Calibri" pitchFamily="34" charset="0"/>
              </a:rPr>
              <a:t> </a:t>
            </a:r>
            <a:r>
              <a:rPr lang="en-US" sz="3200" dirty="0">
                <a:latin typeface="Calibri" pitchFamily="34" charset="0"/>
                <a:cs typeface="Calibri" pitchFamily="34" charset="0"/>
              </a:rPr>
              <a:t>founded by USP in 1972  with audio conference via shared </a:t>
            </a:r>
            <a:r>
              <a:rPr lang="en-US" sz="3200" dirty="0" err="1">
                <a:latin typeface="Calibri" pitchFamily="34" charset="0"/>
                <a:cs typeface="Calibri" pitchFamily="34" charset="0"/>
              </a:rPr>
              <a:t>PeaceSat</a:t>
            </a:r>
            <a:r>
              <a:rPr lang="en-US" sz="3200" dirty="0">
                <a:latin typeface="Calibri" pitchFamily="34" charset="0"/>
                <a:cs typeface="Calibri" pitchFamily="34" charset="0"/>
              </a:rPr>
              <a:t> using  applications technology satellite (ATS-1</a:t>
            </a:r>
            <a:r>
              <a:rPr lang="en-US" sz="3200" dirty="0" smtClean="0">
                <a:latin typeface="Calibri" pitchFamily="34" charset="0"/>
                <a:cs typeface="Calibri" pitchFamily="34" charset="0"/>
              </a:rPr>
              <a:t>)</a:t>
            </a:r>
          </a:p>
          <a:p>
            <a:pPr>
              <a:buFont typeface="Wingdings" pitchFamily="2" charset="2"/>
              <a:buChar char="Ø"/>
            </a:pPr>
            <a:r>
              <a:rPr lang="en-US" sz="3200" dirty="0" smtClean="0">
                <a:latin typeface="Calibri" pitchFamily="34" charset="0"/>
                <a:cs typeface="Calibri" pitchFamily="34" charset="0"/>
              </a:rPr>
              <a:t>Progressive </a:t>
            </a:r>
            <a:r>
              <a:rPr lang="en-US" sz="3200" dirty="0">
                <a:latin typeface="Calibri" pitchFamily="34" charset="0"/>
                <a:cs typeface="Calibri" pitchFamily="34" charset="0"/>
              </a:rPr>
              <a:t>upgrade by leased circuits into </a:t>
            </a:r>
            <a:r>
              <a:rPr lang="en-US" sz="3200" dirty="0" smtClean="0">
                <a:latin typeface="Calibri" pitchFamily="34" charset="0"/>
                <a:cs typeface="Calibri" pitchFamily="34" charset="0"/>
              </a:rPr>
              <a:t>Cook Islands, </a:t>
            </a:r>
            <a:r>
              <a:rPr lang="en-US" sz="3200" dirty="0">
                <a:latin typeface="Calibri" pitchFamily="34" charset="0"/>
                <a:cs typeface="Calibri" pitchFamily="34" charset="0"/>
              </a:rPr>
              <a:t>Solomon </a:t>
            </a:r>
            <a:r>
              <a:rPr lang="en-US" sz="3200" dirty="0" smtClean="0">
                <a:latin typeface="Calibri" pitchFamily="34" charset="0"/>
                <a:cs typeface="Calibri" pitchFamily="34" charset="0"/>
              </a:rPr>
              <a:t>Islands, </a:t>
            </a:r>
            <a:r>
              <a:rPr lang="en-US" sz="3200" dirty="0">
                <a:latin typeface="Calibri" pitchFamily="34" charset="0"/>
                <a:cs typeface="Calibri" pitchFamily="34" charset="0"/>
              </a:rPr>
              <a:t>Tonga, Vanuatu and Lautoka completed by 1997</a:t>
            </a:r>
          </a:p>
          <a:p>
            <a:pPr lvl="2">
              <a:buFont typeface="Wingdings" pitchFamily="2" charset="2"/>
              <a:buChar char="Ø"/>
            </a:pPr>
            <a:r>
              <a:rPr lang="en-US" sz="2800" dirty="0">
                <a:latin typeface="Calibri" pitchFamily="34" charset="0"/>
                <a:cs typeface="Calibri" pitchFamily="34" charset="0"/>
              </a:rPr>
              <a:t>For audio conference tutorials</a:t>
            </a:r>
          </a:p>
          <a:p>
            <a:pPr lvl="2">
              <a:buFont typeface="Wingdings" pitchFamily="2" charset="2"/>
              <a:buChar char="Ø"/>
            </a:pPr>
            <a:r>
              <a:rPr lang="en-US" sz="2800" dirty="0">
                <a:latin typeface="Calibri" pitchFamily="34" charset="0"/>
                <a:cs typeface="Calibri" pitchFamily="34" charset="0"/>
              </a:rPr>
              <a:t>For data </a:t>
            </a:r>
            <a:r>
              <a:rPr lang="en-US" sz="2800" dirty="0" smtClean="0">
                <a:latin typeface="Calibri" pitchFamily="34" charset="0"/>
                <a:cs typeface="Calibri" pitchFamily="34" charset="0"/>
              </a:rPr>
              <a:t>network</a:t>
            </a:r>
          </a:p>
          <a:p>
            <a:pPr>
              <a:buFont typeface="Wingdings" pitchFamily="2" charset="2"/>
              <a:buChar char="Ø"/>
            </a:pPr>
            <a:r>
              <a:rPr lang="en-US" sz="3600" dirty="0" smtClean="0">
                <a:latin typeface="Calibri" pitchFamily="34" charset="0"/>
                <a:cs typeface="Calibri" pitchFamily="34" charset="0"/>
              </a:rPr>
              <a:t>Major upgrades in 2000, 2005 and 2011</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386829670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396081" y="476821"/>
            <a:ext cx="6480175" cy="1223987"/>
          </a:xfrm>
        </p:spPr>
        <p:txBody>
          <a:bodyPr/>
          <a:lstStyle/>
          <a:p>
            <a:pPr>
              <a:defRPr/>
            </a:pPr>
            <a:r>
              <a:rPr lang="en-AU" b="1" dirty="0" smtClean="0">
                <a:latin typeface="Tahoma" pitchFamily="34" charset="0"/>
                <a:ea typeface="Tahoma" pitchFamily="34" charset="0"/>
                <a:cs typeface="Tahoma" pitchFamily="34" charset="0"/>
              </a:rPr>
              <a:t>Recent Upgrade and New Capacities of USPNet</a:t>
            </a:r>
            <a:endParaRPr lang="en-AU"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1772816"/>
            <a:ext cx="8568953" cy="4824536"/>
          </a:xfrm>
        </p:spPr>
        <p:txBody>
          <a:bodyPr>
            <a:noAutofit/>
          </a:bodyPr>
          <a:lstStyle/>
          <a:p>
            <a:pPr algn="just">
              <a:defRPr/>
            </a:pPr>
            <a:r>
              <a:rPr lang="en-AU" sz="3000" dirty="0">
                <a:latin typeface="Calibri" pitchFamily="34" charset="0"/>
                <a:ea typeface="+mn-ea"/>
                <a:cs typeface="Calibri" pitchFamily="34" charset="0"/>
              </a:rPr>
              <a:t>USPNet was fundamentally changed and upgraded in 2011 – to 11 MHz (C-band)</a:t>
            </a:r>
          </a:p>
          <a:p>
            <a:pPr algn="just">
              <a:defRPr/>
            </a:pPr>
            <a:r>
              <a:rPr lang="en-AU" sz="3000" dirty="0" smtClean="0">
                <a:latin typeface="Calibri" pitchFamily="34" charset="0"/>
                <a:ea typeface="+mn-ea"/>
                <a:cs typeface="Calibri" pitchFamily="34" charset="0"/>
              </a:rPr>
              <a:t>Satellite </a:t>
            </a:r>
            <a:r>
              <a:rPr lang="en-AU" sz="3000" dirty="0">
                <a:latin typeface="Calibri" pitchFamily="34" charset="0"/>
                <a:ea typeface="+mn-ea"/>
                <a:cs typeface="Calibri" pitchFamily="34" charset="0"/>
              </a:rPr>
              <a:t>system changed from </a:t>
            </a:r>
            <a:r>
              <a:rPr lang="en-AU" sz="3000" dirty="0" err="1">
                <a:latin typeface="Calibri" pitchFamily="34" charset="0"/>
                <a:ea typeface="+mn-ea"/>
                <a:cs typeface="Calibri" pitchFamily="34" charset="0"/>
              </a:rPr>
              <a:t>Gillat</a:t>
            </a:r>
            <a:r>
              <a:rPr lang="en-AU" sz="3000" dirty="0">
                <a:latin typeface="Calibri" pitchFamily="34" charset="0"/>
                <a:ea typeface="+mn-ea"/>
                <a:cs typeface="Calibri" pitchFamily="34" charset="0"/>
              </a:rPr>
              <a:t> to </a:t>
            </a:r>
            <a:r>
              <a:rPr lang="en-AU" sz="3000" dirty="0" err="1">
                <a:latin typeface="Calibri" pitchFamily="34" charset="0"/>
                <a:ea typeface="+mn-ea"/>
                <a:cs typeface="Calibri" pitchFamily="34" charset="0"/>
              </a:rPr>
              <a:t>iDirect</a:t>
            </a:r>
            <a:r>
              <a:rPr lang="en-AU" sz="3000" dirty="0">
                <a:latin typeface="Calibri" pitchFamily="34" charset="0"/>
                <a:ea typeface="+mn-ea"/>
                <a:cs typeface="Calibri" pitchFamily="34" charset="0"/>
              </a:rPr>
              <a:t> giving greater flexibility and quality control</a:t>
            </a:r>
          </a:p>
          <a:p>
            <a:pPr algn="just">
              <a:defRPr/>
            </a:pPr>
            <a:r>
              <a:rPr lang="en-AU" sz="3000" dirty="0" smtClean="0">
                <a:latin typeface="Calibri" pitchFamily="34" charset="0"/>
                <a:ea typeface="+mn-ea"/>
                <a:cs typeface="Calibri" pitchFamily="34" charset="0"/>
              </a:rPr>
              <a:t>Dual </a:t>
            </a:r>
            <a:r>
              <a:rPr lang="en-AU" sz="3000" dirty="0">
                <a:latin typeface="Calibri" pitchFamily="34" charset="0"/>
                <a:ea typeface="+mn-ea"/>
                <a:cs typeface="Calibri" pitchFamily="34" charset="0"/>
              </a:rPr>
              <a:t>bands-original C-Band system complemented by </a:t>
            </a:r>
            <a:r>
              <a:rPr lang="en-AU" sz="3000" dirty="0" smtClean="0">
                <a:latin typeface="Calibri" pitchFamily="34" charset="0"/>
                <a:ea typeface="+mn-ea"/>
                <a:cs typeface="Calibri" pitchFamily="34" charset="0"/>
              </a:rPr>
              <a:t>new </a:t>
            </a:r>
            <a:r>
              <a:rPr lang="en-AU" sz="3000" dirty="0">
                <a:latin typeface="Calibri" pitchFamily="34" charset="0"/>
                <a:ea typeface="+mn-ea"/>
                <a:cs typeface="Calibri" pitchFamily="34" charset="0"/>
              </a:rPr>
              <a:t>Ku-Band that we needed for further expanding our reach – 7 MHZ</a:t>
            </a:r>
          </a:p>
          <a:p>
            <a:pPr algn="just">
              <a:defRPr/>
            </a:pPr>
            <a:r>
              <a:rPr lang="en-AU" sz="3000" dirty="0" smtClean="0">
                <a:latin typeface="Calibri" pitchFamily="34" charset="0"/>
                <a:ea typeface="+mn-ea"/>
                <a:cs typeface="Calibri" pitchFamily="34" charset="0"/>
              </a:rPr>
              <a:t>Voice and video system changed from Click and Talk to REACT allowing videoconferencing with all our campuses simultaneously</a:t>
            </a:r>
          </a:p>
        </p:txBody>
      </p:sp>
    </p:spTree>
    <p:extLst>
      <p:ext uri="{BB962C8B-B14F-4D97-AF65-F5344CB8AC3E}">
        <p14:creationId xmlns:p14="http://schemas.microsoft.com/office/powerpoint/2010/main" val="15853533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4"/>
          <p:cNvSpPr>
            <a:spLocks noGrp="1"/>
          </p:cNvSpPr>
          <p:nvPr>
            <p:ph type="title"/>
          </p:nvPr>
        </p:nvSpPr>
        <p:spPr>
          <a:xfrm>
            <a:off x="395536" y="764704"/>
            <a:ext cx="6480175" cy="720725"/>
          </a:xfrm>
        </p:spPr>
        <p:txBody>
          <a:bodyPr/>
          <a:lstStyle/>
          <a:p>
            <a:r>
              <a:rPr lang="en-US" b="1" dirty="0" smtClean="0">
                <a:latin typeface="Tahoma" pitchFamily="34" charset="0"/>
                <a:ea typeface="Tahoma" pitchFamily="34" charset="0"/>
                <a:cs typeface="Tahoma" pitchFamily="34" charset="0"/>
              </a:rPr>
              <a:t>What is USPNet?</a:t>
            </a:r>
          </a:p>
        </p:txBody>
      </p:sp>
      <p:sp>
        <p:nvSpPr>
          <p:cNvPr id="36866" name="Content Placeholder 3"/>
          <p:cNvSpPr>
            <a:spLocks noGrp="1"/>
          </p:cNvSpPr>
          <p:nvPr>
            <p:ph idx="1"/>
          </p:nvPr>
        </p:nvSpPr>
        <p:spPr>
          <a:xfrm>
            <a:off x="323528" y="1772816"/>
            <a:ext cx="8496944" cy="4896544"/>
          </a:xfrm>
        </p:spPr>
        <p:txBody>
          <a:bodyPr>
            <a:noAutofit/>
          </a:bodyPr>
          <a:lstStyle/>
          <a:p>
            <a:pPr>
              <a:buClr>
                <a:schemeClr val="tx1"/>
              </a:buClr>
            </a:pPr>
            <a:r>
              <a:rPr lang="en-US" sz="3000" dirty="0" smtClean="0">
                <a:latin typeface="Calibri" pitchFamily="34" charset="0"/>
                <a:cs typeface="Calibri" pitchFamily="34" charset="0"/>
              </a:rPr>
              <a:t>One of the largest private </a:t>
            </a:r>
            <a:r>
              <a:rPr lang="en-US" sz="3000" dirty="0">
                <a:latin typeface="Calibri" pitchFamily="34" charset="0"/>
                <a:cs typeface="Calibri" pitchFamily="34" charset="0"/>
              </a:rPr>
              <a:t>educational telecommunications </a:t>
            </a:r>
            <a:r>
              <a:rPr lang="en-US" sz="3000" dirty="0" smtClean="0">
                <a:latin typeface="Calibri" pitchFamily="34" charset="0"/>
                <a:cs typeface="Calibri" pitchFamily="34" charset="0"/>
              </a:rPr>
              <a:t>systems in the world </a:t>
            </a:r>
            <a:r>
              <a:rPr lang="en-US" sz="3000" dirty="0">
                <a:latin typeface="Calibri" pitchFamily="34" charset="0"/>
                <a:cs typeface="Calibri" pitchFamily="34" charset="0"/>
              </a:rPr>
              <a:t>based on a VSAT system owned and operated by the USP through educational </a:t>
            </a:r>
            <a:r>
              <a:rPr lang="en-US" sz="3000" dirty="0" smtClean="0">
                <a:latin typeface="Calibri" pitchFamily="34" charset="0"/>
                <a:cs typeface="Calibri" pitchFamily="34" charset="0"/>
              </a:rPr>
              <a:t>licenses </a:t>
            </a:r>
            <a:r>
              <a:rPr lang="en-US" sz="3000" dirty="0">
                <a:latin typeface="Calibri" pitchFamily="34" charset="0"/>
                <a:cs typeface="Calibri" pitchFamily="34" charset="0"/>
              </a:rPr>
              <a:t>from member </a:t>
            </a:r>
            <a:r>
              <a:rPr lang="en-US" sz="3000" dirty="0" smtClean="0">
                <a:latin typeface="Calibri" pitchFamily="34" charset="0"/>
                <a:cs typeface="Calibri" pitchFamily="34" charset="0"/>
              </a:rPr>
              <a:t>countries covering 12 countries, 14 campuses and 33 million km</a:t>
            </a:r>
            <a:r>
              <a:rPr lang="en-US" sz="3000" baseline="30000" dirty="0" smtClean="0">
                <a:latin typeface="Calibri" pitchFamily="34" charset="0"/>
                <a:cs typeface="Calibri" pitchFamily="34" charset="0"/>
              </a:rPr>
              <a:t>2</a:t>
            </a:r>
            <a:endParaRPr lang="en-US" sz="3000" dirty="0" smtClean="0">
              <a:latin typeface="Calibri" pitchFamily="34" charset="0"/>
              <a:cs typeface="Calibri" pitchFamily="34" charset="0"/>
            </a:endParaRPr>
          </a:p>
          <a:p>
            <a:pPr>
              <a:buClr>
                <a:schemeClr val="tx1"/>
              </a:buClr>
            </a:pPr>
            <a:r>
              <a:rPr lang="en-US" sz="3000" dirty="0" smtClean="0">
                <a:latin typeface="Calibri" pitchFamily="34" charset="0"/>
                <a:cs typeface="Calibri" pitchFamily="34" charset="0"/>
              </a:rPr>
              <a:t>Integrates </a:t>
            </a:r>
            <a:r>
              <a:rPr lang="en-US" sz="3000" dirty="0">
                <a:latin typeface="Calibri" pitchFamily="34" charset="0"/>
                <a:cs typeface="Calibri" pitchFamily="34" charset="0"/>
              </a:rPr>
              <a:t>all technologies: satellite, </a:t>
            </a:r>
            <a:r>
              <a:rPr lang="en-US" sz="3000" dirty="0" smtClean="0">
                <a:latin typeface="Calibri" pitchFamily="34" charset="0"/>
                <a:cs typeface="Calibri" pitchFamily="34" charset="0"/>
              </a:rPr>
              <a:t>marine cable, PCs</a:t>
            </a:r>
            <a:r>
              <a:rPr lang="en-US" sz="3000" dirty="0">
                <a:latin typeface="Calibri" pitchFamily="34" charset="0"/>
                <a:cs typeface="Calibri" pitchFamily="34" charset="0"/>
              </a:rPr>
              <a:t>, high speed document readers, telephones, faxes, advanced control software, and various e-learning software such </a:t>
            </a:r>
            <a:r>
              <a:rPr lang="en-US" sz="3000" dirty="0" smtClean="0">
                <a:latin typeface="Calibri" pitchFamily="34" charset="0"/>
                <a:cs typeface="Calibri" pitchFamily="34" charset="0"/>
              </a:rPr>
              <a:t>as Moodle</a:t>
            </a:r>
            <a:endParaRPr lang="en-US" sz="3000" dirty="0">
              <a:latin typeface="Calibri" pitchFamily="34" charset="0"/>
              <a:cs typeface="Calibri" pitchFamily="34" charset="0"/>
            </a:endParaRPr>
          </a:p>
        </p:txBody>
      </p:sp>
    </p:spTree>
    <p:extLst>
      <p:ext uri="{BB962C8B-B14F-4D97-AF65-F5344CB8AC3E}">
        <p14:creationId xmlns:p14="http://schemas.microsoft.com/office/powerpoint/2010/main" val="243284880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6400800"/>
            <a:ext cx="2590800" cy="457200"/>
          </a:xfrm>
        </p:spPr>
      </p:pic>
      <p:sp>
        <p:nvSpPr>
          <p:cNvPr id="8" name="Title 1"/>
          <p:cNvSpPr txBox="1">
            <a:spLocks/>
          </p:cNvSpPr>
          <p:nvPr/>
        </p:nvSpPr>
        <p:spPr>
          <a:xfrm>
            <a:off x="2438400" y="6324600"/>
            <a:ext cx="6248400" cy="533400"/>
          </a:xfrm>
          <a:prstGeom prst="rect">
            <a:avLst/>
          </a:prstGeom>
        </p:spPr>
        <p:txBody>
          <a:bodyPr anchor="ctr">
            <a:normAutofit/>
          </a:bodyPr>
          <a:lstStyle/>
          <a:p>
            <a:pPr algn="ctr" fontAlgn="auto">
              <a:spcAft>
                <a:spcPts val="0"/>
              </a:spcAft>
              <a:defRPr/>
            </a:pPr>
            <a:r>
              <a:rPr lang="en-US" sz="1600" dirty="0">
                <a:solidFill>
                  <a:schemeClr val="bg1">
                    <a:lumMod val="75000"/>
                  </a:schemeClr>
                </a:solidFill>
                <a:latin typeface="+mj-lt"/>
                <a:ea typeface="+mj-ea"/>
                <a:cs typeface="+mj-cs"/>
              </a:rPr>
              <a:t>Information Technology Services @ USP</a:t>
            </a:r>
          </a:p>
        </p:txBody>
      </p:sp>
      <p:sp>
        <p:nvSpPr>
          <p:cNvPr id="10" name="Rectangle 8"/>
          <p:cNvSpPr txBox="1">
            <a:spLocks noChangeArrowheads="1"/>
          </p:cNvSpPr>
          <p:nvPr/>
        </p:nvSpPr>
        <p:spPr>
          <a:xfrm>
            <a:off x="0" y="990600"/>
            <a:ext cx="9144000" cy="5105400"/>
          </a:xfrm>
          <a:prstGeom prst="rect">
            <a:avLst/>
          </a:prstGeom>
          <a:noFill/>
          <a:ln/>
        </p:spPr>
        <p:txBody>
          <a:bodyPr>
            <a:normAutofit/>
          </a:bodyPr>
          <a:lstStyle/>
          <a:p>
            <a:pPr marL="342900" indent="-342900" fontAlgn="auto">
              <a:spcBef>
                <a:spcPct val="20000"/>
              </a:spcBef>
              <a:spcAft>
                <a:spcPts val="0"/>
              </a:spcAft>
              <a:defRPr/>
            </a:pPr>
            <a:endParaRPr lang="en-GB" sz="2800" dirty="0">
              <a:latin typeface="+mn-lt"/>
            </a:endParaRPr>
          </a:p>
        </p:txBody>
      </p:sp>
      <p:sp>
        <p:nvSpPr>
          <p:cNvPr id="11" name="Rectangle 8"/>
          <p:cNvSpPr txBox="1">
            <a:spLocks noChangeArrowheads="1"/>
          </p:cNvSpPr>
          <p:nvPr/>
        </p:nvSpPr>
        <p:spPr>
          <a:xfrm>
            <a:off x="0" y="1412875"/>
            <a:ext cx="8915400" cy="4911725"/>
          </a:xfrm>
          <a:prstGeom prst="rect">
            <a:avLst/>
          </a:prstGeom>
          <a:noFill/>
          <a:ln/>
        </p:spPr>
        <p:txBody>
          <a:bodyPr>
            <a:normAutofit/>
          </a:bodyPr>
          <a:lstStyle/>
          <a:p>
            <a:pPr marL="342900" indent="-342900" fontAlgn="auto">
              <a:spcBef>
                <a:spcPct val="20000"/>
              </a:spcBef>
              <a:spcAft>
                <a:spcPts val="0"/>
              </a:spcAft>
              <a:defRPr/>
            </a:pPr>
            <a:endParaRPr lang="en-GB" sz="2800" dirty="0">
              <a:latin typeface="+mn-lt"/>
            </a:endParaRPr>
          </a:p>
        </p:txBody>
      </p:sp>
      <p:pic>
        <p:nvPicPr>
          <p:cNvPr id="819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313"/>
            <a:ext cx="91440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12"/>
          <p:cNvSpPr txBox="1">
            <a:spLocks noChangeArrowheads="1"/>
          </p:cNvSpPr>
          <p:nvPr/>
        </p:nvSpPr>
        <p:spPr bwMode="auto">
          <a:xfrm>
            <a:off x="1403350" y="836613"/>
            <a:ext cx="4278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chemeClr val="bg1"/>
                </a:solidFill>
              </a:rPr>
              <a:t>USP IT Infrastructure</a:t>
            </a:r>
          </a:p>
        </p:txBody>
      </p:sp>
    </p:spTree>
    <p:extLst>
      <p:ext uri="{BB962C8B-B14F-4D97-AF65-F5344CB8AC3E}">
        <p14:creationId xmlns:p14="http://schemas.microsoft.com/office/powerpoint/2010/main" val="1322518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図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9091" cy="6858000"/>
          </a:xfrm>
          <a:prstGeom prst="rect">
            <a:avLst/>
          </a:prstGeom>
        </p:spPr>
      </p:pic>
      <p:sp>
        <p:nvSpPr>
          <p:cNvPr id="73" name="テキスト ボックス 72"/>
          <p:cNvSpPr txBox="1"/>
          <p:nvPr/>
        </p:nvSpPr>
        <p:spPr>
          <a:xfrm>
            <a:off x="6433021" y="818709"/>
            <a:ext cx="729367" cy="276999"/>
          </a:xfrm>
          <a:prstGeom prst="rect">
            <a:avLst/>
          </a:prstGeom>
          <a:noFill/>
        </p:spPr>
        <p:txBody>
          <a:bodyPr wrap="none" rtlCol="0">
            <a:spAutoFit/>
          </a:bodyPr>
          <a:lstStyle/>
          <a:p>
            <a:r>
              <a:rPr lang="en-US" sz="1200" b="1" dirty="0" smtClean="0">
                <a:solidFill>
                  <a:schemeClr val="accent6">
                    <a:lumMod val="60000"/>
                    <a:lumOff val="40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Hawaii</a:t>
            </a:r>
            <a:endParaRPr lang="en-GB" sz="1200" b="1" dirty="0">
              <a:solidFill>
                <a:schemeClr val="accent6">
                  <a:lumMod val="60000"/>
                  <a:lumOff val="40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74" name="テキスト ボックス 73"/>
          <p:cNvSpPr txBox="1"/>
          <p:nvPr/>
        </p:nvSpPr>
        <p:spPr>
          <a:xfrm>
            <a:off x="851972" y="2136393"/>
            <a:ext cx="1564980" cy="461665"/>
          </a:xfrm>
          <a:prstGeom prst="rect">
            <a:avLst/>
          </a:prstGeom>
          <a:noFill/>
        </p:spPr>
        <p:txBody>
          <a:bodyPr wrap="none" rtlCol="0">
            <a:spAutoFit/>
          </a:bodyPr>
          <a:lstStyle/>
          <a:p>
            <a:r>
              <a:rPr lang="en-US" sz="1200" b="1" dirty="0" smtClean="0">
                <a:solidFill>
                  <a:schemeClr val="accent6">
                    <a:lumMod val="60000"/>
                    <a:lumOff val="40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Federated States</a:t>
            </a:r>
          </a:p>
          <a:p>
            <a:r>
              <a:rPr lang="en-US" sz="1200" b="1" dirty="0">
                <a:solidFill>
                  <a:schemeClr val="accent6">
                    <a:lumMod val="60000"/>
                    <a:lumOff val="40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o</a:t>
            </a:r>
            <a:r>
              <a:rPr lang="en-US" sz="1200" b="1" dirty="0" smtClean="0">
                <a:solidFill>
                  <a:schemeClr val="accent6">
                    <a:lumMod val="60000"/>
                    <a:lumOff val="40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f Micronesia</a:t>
            </a:r>
            <a:endParaRPr lang="en-GB" sz="1200" b="1" dirty="0">
              <a:solidFill>
                <a:schemeClr val="accent6">
                  <a:lumMod val="60000"/>
                  <a:lumOff val="40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75" name="テキスト ボックス 74"/>
          <p:cNvSpPr txBox="1"/>
          <p:nvPr/>
        </p:nvSpPr>
        <p:spPr>
          <a:xfrm>
            <a:off x="37237" y="2136393"/>
            <a:ext cx="629852" cy="276999"/>
          </a:xfrm>
          <a:prstGeom prst="rect">
            <a:avLst/>
          </a:prstGeom>
          <a:noFill/>
        </p:spPr>
        <p:txBody>
          <a:bodyPr wrap="none" rtlCol="0">
            <a:spAutoFit/>
          </a:bodyPr>
          <a:lstStyle/>
          <a:p>
            <a:r>
              <a:rPr lang="en-US" sz="1200" b="1" dirty="0" smtClean="0">
                <a:solidFill>
                  <a:schemeClr val="accent6">
                    <a:lumMod val="60000"/>
                    <a:lumOff val="40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Palau</a:t>
            </a:r>
            <a:endParaRPr lang="en-GB" sz="1200" b="1" dirty="0">
              <a:solidFill>
                <a:schemeClr val="accent6">
                  <a:lumMod val="60000"/>
                  <a:lumOff val="40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76" name="テキスト ボックス 75"/>
          <p:cNvSpPr txBox="1"/>
          <p:nvPr/>
        </p:nvSpPr>
        <p:spPr>
          <a:xfrm>
            <a:off x="541293" y="1045766"/>
            <a:ext cx="662361" cy="276999"/>
          </a:xfrm>
          <a:prstGeom prst="rect">
            <a:avLst/>
          </a:prstGeom>
          <a:noFill/>
        </p:spPr>
        <p:txBody>
          <a:bodyPr wrap="none" rtlCol="0">
            <a:spAutoFit/>
          </a:bodyPr>
          <a:lstStyle/>
          <a:p>
            <a:r>
              <a:rPr lang="en-US" sz="1200" b="1" dirty="0" smtClean="0">
                <a:solidFill>
                  <a:schemeClr val="accent6">
                    <a:lumMod val="60000"/>
                    <a:lumOff val="40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Gua</a:t>
            </a:r>
            <a:r>
              <a:rPr lang="en-US" sz="1200" b="1" dirty="0">
                <a:solidFill>
                  <a:schemeClr val="accent6">
                    <a:lumMod val="60000"/>
                    <a:lumOff val="40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m</a:t>
            </a:r>
            <a:endParaRPr lang="en-GB" sz="1200" b="1" dirty="0">
              <a:solidFill>
                <a:schemeClr val="accent6">
                  <a:lumMod val="60000"/>
                  <a:lumOff val="40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77" name="テキスト ボックス 76"/>
          <p:cNvSpPr txBox="1"/>
          <p:nvPr/>
        </p:nvSpPr>
        <p:spPr>
          <a:xfrm>
            <a:off x="15523" y="3009190"/>
            <a:ext cx="1713482" cy="276999"/>
          </a:xfrm>
          <a:prstGeom prst="rect">
            <a:avLst/>
          </a:prstGeom>
          <a:noFill/>
        </p:spPr>
        <p:txBody>
          <a:bodyPr wrap="none" rtlCol="0">
            <a:spAutoFit/>
          </a:bodyPr>
          <a:lstStyle/>
          <a:p>
            <a:r>
              <a:rPr lang="en-US" sz="1200" b="1" dirty="0" smtClean="0">
                <a:solidFill>
                  <a:schemeClr val="accent6">
                    <a:lumMod val="60000"/>
                    <a:lumOff val="40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Papua New Guinea</a:t>
            </a:r>
            <a:endParaRPr lang="en-GB" sz="1200" b="1" dirty="0">
              <a:solidFill>
                <a:schemeClr val="accent6">
                  <a:lumMod val="60000"/>
                  <a:lumOff val="40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78" name="テキスト ボックス 77"/>
          <p:cNvSpPr txBox="1"/>
          <p:nvPr/>
        </p:nvSpPr>
        <p:spPr>
          <a:xfrm>
            <a:off x="190130" y="4934198"/>
            <a:ext cx="907300" cy="276999"/>
          </a:xfrm>
          <a:prstGeom prst="rect">
            <a:avLst/>
          </a:prstGeom>
          <a:noFill/>
        </p:spPr>
        <p:txBody>
          <a:bodyPr wrap="none" rtlCol="0">
            <a:spAutoFit/>
          </a:bodyPr>
          <a:lstStyle/>
          <a:p>
            <a:r>
              <a:rPr lang="en-US" sz="1200" b="1" dirty="0" smtClean="0">
                <a:solidFill>
                  <a:schemeClr val="accent6">
                    <a:lumMod val="60000"/>
                    <a:lumOff val="40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Australia</a:t>
            </a:r>
            <a:endParaRPr lang="en-GB" sz="1200" b="1" dirty="0">
              <a:solidFill>
                <a:schemeClr val="accent6">
                  <a:lumMod val="60000"/>
                  <a:lumOff val="40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79" name="テキスト ボックス 78"/>
          <p:cNvSpPr txBox="1"/>
          <p:nvPr/>
        </p:nvSpPr>
        <p:spPr>
          <a:xfrm>
            <a:off x="2320631" y="6147301"/>
            <a:ext cx="1236621" cy="276999"/>
          </a:xfrm>
          <a:prstGeom prst="rect">
            <a:avLst/>
          </a:prstGeom>
          <a:noFill/>
        </p:spPr>
        <p:txBody>
          <a:bodyPr wrap="none" rtlCol="0">
            <a:spAutoFit/>
          </a:bodyPr>
          <a:lstStyle/>
          <a:p>
            <a:r>
              <a:rPr lang="en-US" sz="1200" b="1" dirty="0" smtClean="0">
                <a:solidFill>
                  <a:schemeClr val="accent6">
                    <a:lumMod val="60000"/>
                    <a:lumOff val="40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New Zealand</a:t>
            </a:r>
            <a:endParaRPr lang="en-GB" sz="1200" b="1" dirty="0">
              <a:solidFill>
                <a:schemeClr val="accent6">
                  <a:lumMod val="60000"/>
                  <a:lumOff val="40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pic>
        <p:nvPicPr>
          <p:cNvPr id="4"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608" b="98238" l="1500" r="100000">
                        <a14:foregroundMark x1="52000" y1="82379" x2="52000" y2="82379"/>
                        <a14:foregroundMark x1="44250" y1="75330" x2="44250" y2="75330"/>
                        <a14:foregroundMark x1="37750" y1="80617" x2="37750" y2="80617"/>
                        <a14:foregroundMark x1="41750" y1="48018" x2="41750" y2="48018"/>
                        <a14:foregroundMark x1="42000" y1="47137" x2="42000" y2="4713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051720" y="641434"/>
            <a:ext cx="1073696" cy="60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743" b="93676" l="1500" r="98750">
                        <a14:foregroundMark x1="71000" y1="22134" x2="71000" y2="22134"/>
                        <a14:foregroundMark x1="60250" y1="16206" x2="60250" y2="16206"/>
                        <a14:foregroundMark x1="59250" y1="19763" x2="59250" y2="19763"/>
                        <a14:foregroundMark x1="58500" y1="21344" x2="58500" y2="21344"/>
                        <a14:foregroundMark x1="58000" y1="23320" x2="58000" y2="23320"/>
                        <a14:foregroundMark x1="57000" y1="24901" x2="57000" y2="24901"/>
                        <a14:foregroundMark x1="69500" y1="10277" x2="69500" y2="10277"/>
                        <a14:foregroundMark x1="64000" y1="70751" x2="64000" y2="70751"/>
                        <a14:foregroundMark x1="29000" y1="66798" x2="29000" y2="66798"/>
                        <a14:foregroundMark x1="44500" y1="52964" x2="44500" y2="52964"/>
                        <a14:foregroundMark x1="52750" y1="36364" x2="52750" y2="36364"/>
                        <a14:foregroundMark x1="52250" y1="33597" x2="52250" y2="33597"/>
                        <a14:foregroundMark x1="55500" y1="35178" x2="55500" y2="35178"/>
                        <a14:foregroundMark x1="63250" y1="35573" x2="63250" y2="35573"/>
                        <a14:foregroundMark x1="56250" y1="28854" x2="56250" y2="28854"/>
                        <a14:foregroundMark x1="59500" y1="31621" x2="59500" y2="31621"/>
                      </a14:backgroundRemoval>
                    </a14:imgEffect>
                  </a14:imgLayer>
                </a14:imgProps>
              </a:ext>
              <a:ext uri="{28A0092B-C50C-407E-A947-70E740481C1C}">
                <a14:useLocalDpi xmlns:a14="http://schemas.microsoft.com/office/drawing/2010/main" val="0"/>
              </a:ext>
            </a:extLst>
          </a:blip>
          <a:srcRect/>
          <a:stretch>
            <a:fillRect/>
          </a:stretch>
        </p:blipFill>
        <p:spPr bwMode="auto">
          <a:xfrm>
            <a:off x="4509244" y="645278"/>
            <a:ext cx="995723" cy="629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直線コネクタ 6"/>
          <p:cNvCxnSpPr>
            <a:stCxn id="5" idx="2"/>
          </p:cNvCxnSpPr>
          <p:nvPr/>
        </p:nvCxnSpPr>
        <p:spPr>
          <a:xfrm flipH="1">
            <a:off x="2682661" y="1275073"/>
            <a:ext cx="2324445" cy="2011116"/>
          </a:xfrm>
          <a:prstGeom prst="line">
            <a:avLst/>
          </a:prstGeom>
          <a:ln w="38100" cap="flat">
            <a:solidFill>
              <a:srgbClr val="FFCC00">
                <a:alpha val="80000"/>
              </a:srgbClr>
            </a:solidFill>
            <a:prstDash val="sysDot"/>
            <a:beve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直線コネクタ 7"/>
          <p:cNvCxnSpPr>
            <a:stCxn id="5" idx="2"/>
            <a:endCxn id="28" idx="0"/>
          </p:cNvCxnSpPr>
          <p:nvPr/>
        </p:nvCxnSpPr>
        <p:spPr>
          <a:xfrm flipH="1">
            <a:off x="3038996" y="1275073"/>
            <a:ext cx="1968110" cy="2117436"/>
          </a:xfrm>
          <a:prstGeom prst="line">
            <a:avLst/>
          </a:prstGeom>
          <a:ln w="38100" cap="flat">
            <a:solidFill>
              <a:srgbClr val="FFCC00">
                <a:alpha val="80000"/>
              </a:srgbClr>
            </a:solidFill>
            <a:prstDash val="sysDot"/>
            <a:beve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直線コネクタ 8"/>
          <p:cNvCxnSpPr>
            <a:stCxn id="5" idx="2"/>
            <a:endCxn id="27" idx="0"/>
          </p:cNvCxnSpPr>
          <p:nvPr/>
        </p:nvCxnSpPr>
        <p:spPr>
          <a:xfrm flipH="1">
            <a:off x="3183012" y="1275073"/>
            <a:ext cx="1824094" cy="2467215"/>
          </a:xfrm>
          <a:prstGeom prst="line">
            <a:avLst/>
          </a:prstGeom>
          <a:ln w="38100" cap="flat">
            <a:solidFill>
              <a:srgbClr val="FFCC00">
                <a:alpha val="80000"/>
              </a:srgbClr>
            </a:solidFill>
            <a:prstDash val="sysDot"/>
            <a:beve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直線コネクタ 9"/>
          <p:cNvCxnSpPr>
            <a:stCxn id="5" idx="2"/>
            <a:endCxn id="25" idx="0"/>
          </p:cNvCxnSpPr>
          <p:nvPr/>
        </p:nvCxnSpPr>
        <p:spPr>
          <a:xfrm flipH="1">
            <a:off x="3785827" y="1275073"/>
            <a:ext cx="1221279" cy="1820397"/>
          </a:xfrm>
          <a:prstGeom prst="line">
            <a:avLst/>
          </a:prstGeom>
          <a:ln w="38100" cap="flat">
            <a:solidFill>
              <a:srgbClr val="FFCC00">
                <a:alpha val="80000"/>
              </a:srgbClr>
            </a:solidFill>
            <a:prstDash val="sysDot"/>
            <a:beve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直線コネクタ 10"/>
          <p:cNvCxnSpPr>
            <a:stCxn id="5" idx="2"/>
            <a:endCxn id="26" idx="0"/>
          </p:cNvCxnSpPr>
          <p:nvPr/>
        </p:nvCxnSpPr>
        <p:spPr>
          <a:xfrm flipH="1">
            <a:off x="4350061" y="1275073"/>
            <a:ext cx="657045" cy="1257314"/>
          </a:xfrm>
          <a:prstGeom prst="line">
            <a:avLst/>
          </a:prstGeom>
          <a:ln w="38100" cap="flat">
            <a:solidFill>
              <a:srgbClr val="FFCC00">
                <a:alpha val="80000"/>
              </a:srgbClr>
            </a:solidFill>
            <a:prstDash val="sysDot"/>
            <a:beve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5" idx="2"/>
            <a:endCxn id="32" idx="0"/>
          </p:cNvCxnSpPr>
          <p:nvPr/>
        </p:nvCxnSpPr>
        <p:spPr>
          <a:xfrm flipH="1">
            <a:off x="4199022" y="1275073"/>
            <a:ext cx="808084" cy="2404579"/>
          </a:xfrm>
          <a:prstGeom prst="line">
            <a:avLst/>
          </a:prstGeom>
          <a:ln w="50800" cap="flat">
            <a:solidFill>
              <a:srgbClr val="FFCC00">
                <a:alpha val="80000"/>
              </a:srgbClr>
            </a:solidFill>
            <a:prstDash val="sysDot"/>
            <a:beve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直線コネクタ 12"/>
          <p:cNvCxnSpPr>
            <a:stCxn id="5" idx="2"/>
            <a:endCxn id="24" idx="0"/>
          </p:cNvCxnSpPr>
          <p:nvPr/>
        </p:nvCxnSpPr>
        <p:spPr>
          <a:xfrm flipH="1">
            <a:off x="4854117" y="1275073"/>
            <a:ext cx="152989" cy="3141075"/>
          </a:xfrm>
          <a:prstGeom prst="line">
            <a:avLst/>
          </a:prstGeom>
          <a:ln w="38100" cap="flat">
            <a:solidFill>
              <a:srgbClr val="FFCC00">
                <a:alpha val="80000"/>
              </a:srgbClr>
            </a:solidFill>
            <a:prstDash val="sysDot"/>
            <a:beve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直線コネクタ 13"/>
          <p:cNvCxnSpPr>
            <a:stCxn id="5" idx="2"/>
            <a:endCxn id="3074" idx="0"/>
          </p:cNvCxnSpPr>
          <p:nvPr/>
        </p:nvCxnSpPr>
        <p:spPr>
          <a:xfrm>
            <a:off x="5007106" y="1275073"/>
            <a:ext cx="738104" cy="3050544"/>
          </a:xfrm>
          <a:prstGeom prst="line">
            <a:avLst/>
          </a:prstGeom>
          <a:ln w="38100" cap="flat">
            <a:solidFill>
              <a:srgbClr val="FFCC00">
                <a:alpha val="80000"/>
              </a:srgbClr>
            </a:solidFill>
            <a:prstDash val="sysDot"/>
            <a:beve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5" idx="2"/>
            <a:endCxn id="22" idx="0"/>
          </p:cNvCxnSpPr>
          <p:nvPr/>
        </p:nvCxnSpPr>
        <p:spPr>
          <a:xfrm>
            <a:off x="5007106" y="1275073"/>
            <a:ext cx="218881" cy="1487852"/>
          </a:xfrm>
          <a:prstGeom prst="line">
            <a:avLst/>
          </a:prstGeom>
          <a:ln w="38100" cap="flat">
            <a:solidFill>
              <a:srgbClr val="FFCC00">
                <a:alpha val="80000"/>
              </a:srgbClr>
            </a:solidFill>
            <a:prstDash val="sysDot"/>
            <a:beve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直線コネクタ 15"/>
          <p:cNvCxnSpPr>
            <a:stCxn id="5" idx="2"/>
            <a:endCxn id="21" idx="0"/>
          </p:cNvCxnSpPr>
          <p:nvPr/>
        </p:nvCxnSpPr>
        <p:spPr>
          <a:xfrm>
            <a:off x="5007106" y="1275073"/>
            <a:ext cx="1515025" cy="3000020"/>
          </a:xfrm>
          <a:prstGeom prst="line">
            <a:avLst/>
          </a:prstGeom>
          <a:ln w="38100" cap="flat">
            <a:solidFill>
              <a:srgbClr val="FFCC00">
                <a:alpha val="80000"/>
              </a:srgbClr>
            </a:solidFill>
            <a:prstDash val="sysDot"/>
            <a:beve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5" idx="2"/>
            <a:endCxn id="23" idx="0"/>
          </p:cNvCxnSpPr>
          <p:nvPr/>
        </p:nvCxnSpPr>
        <p:spPr>
          <a:xfrm>
            <a:off x="5007106" y="1275073"/>
            <a:ext cx="135043" cy="2241947"/>
          </a:xfrm>
          <a:prstGeom prst="line">
            <a:avLst/>
          </a:prstGeom>
          <a:ln w="38100" cap="flat">
            <a:solidFill>
              <a:srgbClr val="FFCC00">
                <a:alpha val="80000"/>
              </a:srgbClr>
            </a:solidFill>
            <a:prstDash val="sysDot"/>
            <a:beve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2956" b="95567" l="1000" r="97000">
                        <a14:foregroundMark x1="25500" y1="9360" x2="25500" y2="9360"/>
                        <a14:foregroundMark x1="28500" y1="9852" x2="28500" y2="9852"/>
                        <a14:foregroundMark x1="36500" y1="11823" x2="36500" y2="11823"/>
                        <a14:foregroundMark x1="41500" y1="12808" x2="41500" y2="12808"/>
                        <a14:foregroundMark x1="31000" y1="10345" x2="31000" y2="10345"/>
                        <a14:foregroundMark x1="30500" y1="8374" x2="30500" y2="8374"/>
                        <a14:backgroundMark x1="28000" y1="15764" x2="28000" y2="15764"/>
                        <a14:backgroundMark x1="25000" y1="21675" x2="25000" y2="21675"/>
                        <a14:backgroundMark x1="37500" y1="14286" x2="37500" y2="14286"/>
                        <a14:backgroundMark x1="22500" y1="26108" x2="22500" y2="26108"/>
                        <a14:backgroundMark x1="62000" y1="78818" x2="62000" y2="78818"/>
                        <a14:backgroundMark x1="46500" y1="44828" x2="46500" y2="44828"/>
                        <a14:backgroundMark x1="52000" y1="40394" x2="52000" y2="40394"/>
                        <a14:backgroundMark x1="17000" y1="27586" x2="17000" y2="27586"/>
                        <a14:backgroundMark x1="16500" y1="29064" x2="16500" y2="29064"/>
                        <a14:backgroundMark x1="15500" y1="31034" x2="15500" y2="31034"/>
                        <a14:backgroundMark x1="15000" y1="32512" x2="15000" y2="32512"/>
                        <a14:backgroundMark x1="14000" y1="33498" x2="14000" y2="33498"/>
                        <a14:backgroundMark x1="44000" y1="9852" x2="44000" y2="9852"/>
                        <a14:backgroundMark x1="46500" y1="9360" x2="46500" y2="9360"/>
                        <a14:backgroundMark x1="32500" y1="9852" x2="32500" y2="9852"/>
                        <a14:backgroundMark x1="30500" y1="9360" x2="30500" y2="9360"/>
                      </a14:backgroundRemoval>
                    </a14:imgEffect>
                  </a14:imgLayer>
                </a14:imgProps>
              </a:ext>
              <a:ext uri="{28A0092B-C50C-407E-A947-70E740481C1C}">
                <a14:useLocalDpi xmlns:a14="http://schemas.microsoft.com/office/drawing/2010/main" val="0"/>
              </a:ext>
            </a:extLst>
          </a:blip>
          <a:srcRect/>
          <a:stretch>
            <a:fillRect/>
          </a:stretch>
        </p:blipFill>
        <p:spPr bwMode="auto">
          <a:xfrm>
            <a:off x="5523271" y="4325617"/>
            <a:ext cx="443878" cy="45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2956" b="95567" l="1000" r="97000">
                        <a14:foregroundMark x1="25500" y1="9360" x2="25500" y2="9360"/>
                        <a14:foregroundMark x1="28500" y1="9852" x2="28500" y2="9852"/>
                        <a14:foregroundMark x1="36500" y1="11823" x2="36500" y2="11823"/>
                        <a14:foregroundMark x1="41500" y1="12808" x2="41500" y2="12808"/>
                        <a14:foregroundMark x1="31000" y1="10345" x2="31000" y2="10345"/>
                        <a14:foregroundMark x1="30500" y1="8374" x2="30500" y2="8374"/>
                        <a14:backgroundMark x1="28000" y1="15764" x2="28000" y2="15764"/>
                        <a14:backgroundMark x1="25000" y1="21675" x2="25000" y2="21675"/>
                        <a14:backgroundMark x1="37500" y1="14286" x2="37500" y2="14286"/>
                        <a14:backgroundMark x1="22500" y1="26108" x2="22500" y2="26108"/>
                        <a14:backgroundMark x1="62000" y1="78818" x2="62000" y2="78818"/>
                        <a14:backgroundMark x1="46500" y1="44828" x2="46500" y2="44828"/>
                        <a14:backgroundMark x1="52000" y1="40394" x2="52000" y2="40394"/>
                        <a14:backgroundMark x1="17000" y1="27586" x2="17000" y2="27586"/>
                        <a14:backgroundMark x1="16500" y1="29064" x2="16500" y2="29064"/>
                        <a14:backgroundMark x1="15500" y1="31034" x2="15500" y2="31034"/>
                        <a14:backgroundMark x1="15000" y1="32512" x2="15000" y2="32512"/>
                        <a14:backgroundMark x1="14000" y1="33498" x2="14000" y2="33498"/>
                        <a14:backgroundMark x1="44000" y1="9852" x2="44000" y2="9852"/>
                        <a14:backgroundMark x1="46500" y1="9360" x2="46500" y2="9360"/>
                        <a14:backgroundMark x1="32500" y1="9852" x2="32500" y2="9852"/>
                        <a14:backgroundMark x1="30500" y1="9360" x2="30500" y2="9360"/>
                      </a14:backgroundRemoval>
                    </a14:imgEffect>
                  </a14:imgLayer>
                </a14:imgProps>
              </a:ext>
              <a:ext uri="{28A0092B-C50C-407E-A947-70E740481C1C}">
                <a14:useLocalDpi xmlns:a14="http://schemas.microsoft.com/office/drawing/2010/main" val="0"/>
              </a:ext>
            </a:extLst>
          </a:blip>
          <a:srcRect/>
          <a:stretch>
            <a:fillRect/>
          </a:stretch>
        </p:blipFill>
        <p:spPr bwMode="auto">
          <a:xfrm>
            <a:off x="6300192" y="4275093"/>
            <a:ext cx="443878" cy="45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2956" b="95567" l="1000" r="97000">
                        <a14:foregroundMark x1="25500" y1="9360" x2="25500" y2="9360"/>
                        <a14:foregroundMark x1="28500" y1="9852" x2="28500" y2="9852"/>
                        <a14:foregroundMark x1="36500" y1="11823" x2="36500" y2="11823"/>
                        <a14:foregroundMark x1="41500" y1="12808" x2="41500" y2="12808"/>
                        <a14:foregroundMark x1="31000" y1="10345" x2="31000" y2="10345"/>
                        <a14:foregroundMark x1="30500" y1="8374" x2="30500" y2="8374"/>
                        <a14:backgroundMark x1="28000" y1="15764" x2="28000" y2="15764"/>
                        <a14:backgroundMark x1="25000" y1="21675" x2="25000" y2="21675"/>
                        <a14:backgroundMark x1="37500" y1="14286" x2="37500" y2="14286"/>
                        <a14:backgroundMark x1="22500" y1="26108" x2="22500" y2="26108"/>
                        <a14:backgroundMark x1="62000" y1="78818" x2="62000" y2="78818"/>
                        <a14:backgroundMark x1="46500" y1="44828" x2="46500" y2="44828"/>
                        <a14:backgroundMark x1="52000" y1="40394" x2="52000" y2="40394"/>
                        <a14:backgroundMark x1="17000" y1="27586" x2="17000" y2="27586"/>
                        <a14:backgroundMark x1="16500" y1="29064" x2="16500" y2="29064"/>
                        <a14:backgroundMark x1="15500" y1="31034" x2="15500" y2="31034"/>
                        <a14:backgroundMark x1="15000" y1="32512" x2="15000" y2="32512"/>
                        <a14:backgroundMark x1="14000" y1="33498" x2="14000" y2="33498"/>
                        <a14:backgroundMark x1="44000" y1="9852" x2="44000" y2="9852"/>
                        <a14:backgroundMark x1="46500" y1="9360" x2="46500" y2="9360"/>
                        <a14:backgroundMark x1="32500" y1="9852" x2="32500" y2="9852"/>
                        <a14:backgroundMark x1="30500" y1="9360" x2="30500" y2="9360"/>
                      </a14:backgroundRemoval>
                    </a14:imgEffect>
                  </a14:imgLayer>
                </a14:imgProps>
              </a:ext>
              <a:ext uri="{28A0092B-C50C-407E-A947-70E740481C1C}">
                <a14:useLocalDpi xmlns:a14="http://schemas.microsoft.com/office/drawing/2010/main" val="0"/>
              </a:ext>
            </a:extLst>
          </a:blip>
          <a:srcRect/>
          <a:stretch>
            <a:fillRect/>
          </a:stretch>
        </p:blipFill>
        <p:spPr bwMode="auto">
          <a:xfrm>
            <a:off x="5004048" y="2762925"/>
            <a:ext cx="443878" cy="45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2956" b="95567" l="1000" r="97000">
                        <a14:foregroundMark x1="25500" y1="9360" x2="25500" y2="9360"/>
                        <a14:foregroundMark x1="28500" y1="9852" x2="28500" y2="9852"/>
                        <a14:foregroundMark x1="36500" y1="11823" x2="36500" y2="11823"/>
                        <a14:foregroundMark x1="41500" y1="12808" x2="41500" y2="12808"/>
                        <a14:foregroundMark x1="31000" y1="10345" x2="31000" y2="10345"/>
                        <a14:foregroundMark x1="30500" y1="8374" x2="30500" y2="8374"/>
                        <a14:backgroundMark x1="28000" y1="15764" x2="28000" y2="15764"/>
                        <a14:backgroundMark x1="25000" y1="21675" x2="25000" y2="21675"/>
                        <a14:backgroundMark x1="37500" y1="14286" x2="37500" y2="14286"/>
                        <a14:backgroundMark x1="22500" y1="26108" x2="22500" y2="26108"/>
                        <a14:backgroundMark x1="62000" y1="78818" x2="62000" y2="78818"/>
                        <a14:backgroundMark x1="46500" y1="44828" x2="46500" y2="44828"/>
                        <a14:backgroundMark x1="52000" y1="40394" x2="52000" y2="40394"/>
                        <a14:backgroundMark x1="17000" y1="27586" x2="17000" y2="27586"/>
                        <a14:backgroundMark x1="16500" y1="29064" x2="16500" y2="29064"/>
                        <a14:backgroundMark x1="15500" y1="31034" x2="15500" y2="31034"/>
                        <a14:backgroundMark x1="15000" y1="32512" x2="15000" y2="32512"/>
                        <a14:backgroundMark x1="14000" y1="33498" x2="14000" y2="33498"/>
                        <a14:backgroundMark x1="44000" y1="9852" x2="44000" y2="9852"/>
                        <a14:backgroundMark x1="46500" y1="9360" x2="46500" y2="9360"/>
                        <a14:backgroundMark x1="32500" y1="9852" x2="32500" y2="9852"/>
                        <a14:backgroundMark x1="30500" y1="9360" x2="30500" y2="9360"/>
                      </a14:backgroundRemoval>
                    </a14:imgEffect>
                  </a14:imgLayer>
                </a14:imgProps>
              </a:ext>
              <a:ext uri="{28A0092B-C50C-407E-A947-70E740481C1C}">
                <a14:useLocalDpi xmlns:a14="http://schemas.microsoft.com/office/drawing/2010/main" val="0"/>
              </a:ext>
            </a:extLst>
          </a:blip>
          <a:srcRect/>
          <a:stretch>
            <a:fillRect/>
          </a:stretch>
        </p:blipFill>
        <p:spPr bwMode="auto">
          <a:xfrm>
            <a:off x="4920210" y="3517020"/>
            <a:ext cx="443878" cy="45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2956" b="95567" l="1000" r="97000">
                        <a14:foregroundMark x1="25500" y1="9360" x2="25500" y2="9360"/>
                        <a14:foregroundMark x1="28500" y1="9852" x2="28500" y2="9852"/>
                        <a14:foregroundMark x1="36500" y1="11823" x2="36500" y2="11823"/>
                        <a14:foregroundMark x1="41500" y1="12808" x2="41500" y2="12808"/>
                        <a14:foregroundMark x1="31000" y1="10345" x2="31000" y2="10345"/>
                        <a14:foregroundMark x1="30500" y1="8374" x2="30500" y2="8374"/>
                        <a14:backgroundMark x1="28000" y1="15764" x2="28000" y2="15764"/>
                        <a14:backgroundMark x1="25000" y1="21675" x2="25000" y2="21675"/>
                        <a14:backgroundMark x1="37500" y1="14286" x2="37500" y2="14286"/>
                        <a14:backgroundMark x1="22500" y1="26108" x2="22500" y2="26108"/>
                        <a14:backgroundMark x1="62000" y1="78818" x2="62000" y2="78818"/>
                        <a14:backgroundMark x1="46500" y1="44828" x2="46500" y2="44828"/>
                        <a14:backgroundMark x1="52000" y1="40394" x2="52000" y2="40394"/>
                        <a14:backgroundMark x1="17000" y1="27586" x2="17000" y2="27586"/>
                        <a14:backgroundMark x1="16500" y1="29064" x2="16500" y2="29064"/>
                        <a14:backgroundMark x1="15500" y1="31034" x2="15500" y2="31034"/>
                        <a14:backgroundMark x1="15000" y1="32512" x2="15000" y2="32512"/>
                        <a14:backgroundMark x1="14000" y1="33498" x2="14000" y2="33498"/>
                        <a14:backgroundMark x1="44000" y1="9852" x2="44000" y2="9852"/>
                        <a14:backgroundMark x1="46500" y1="9360" x2="46500" y2="9360"/>
                        <a14:backgroundMark x1="32500" y1="9852" x2="32500" y2="9852"/>
                        <a14:backgroundMark x1="30500" y1="9360" x2="30500" y2="9360"/>
                      </a14:backgroundRemoval>
                    </a14:imgEffect>
                  </a14:imgLayer>
                </a14:imgProps>
              </a:ext>
              <a:ext uri="{28A0092B-C50C-407E-A947-70E740481C1C}">
                <a14:useLocalDpi xmlns:a14="http://schemas.microsoft.com/office/drawing/2010/main" val="0"/>
              </a:ext>
            </a:extLst>
          </a:blip>
          <a:srcRect/>
          <a:stretch>
            <a:fillRect/>
          </a:stretch>
        </p:blipFill>
        <p:spPr bwMode="auto">
          <a:xfrm>
            <a:off x="4632178" y="4416148"/>
            <a:ext cx="443878" cy="45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2956" b="95567" l="1000" r="97000">
                        <a14:foregroundMark x1="25500" y1="9360" x2="25500" y2="9360"/>
                        <a14:foregroundMark x1="28500" y1="9852" x2="28500" y2="9852"/>
                        <a14:foregroundMark x1="36500" y1="11823" x2="36500" y2="11823"/>
                        <a14:foregroundMark x1="41500" y1="12808" x2="41500" y2="12808"/>
                        <a14:foregroundMark x1="31000" y1="10345" x2="31000" y2="10345"/>
                        <a14:foregroundMark x1="30500" y1="8374" x2="30500" y2="8374"/>
                        <a14:backgroundMark x1="28000" y1="15764" x2="28000" y2="15764"/>
                        <a14:backgroundMark x1="25000" y1="21675" x2="25000" y2="21675"/>
                        <a14:backgroundMark x1="37500" y1="14286" x2="37500" y2="14286"/>
                        <a14:backgroundMark x1="22500" y1="26108" x2="22500" y2="26108"/>
                        <a14:backgroundMark x1="62000" y1="78818" x2="62000" y2="78818"/>
                        <a14:backgroundMark x1="46500" y1="44828" x2="46500" y2="44828"/>
                        <a14:backgroundMark x1="52000" y1="40394" x2="52000" y2="40394"/>
                        <a14:backgroundMark x1="17000" y1="27586" x2="17000" y2="27586"/>
                        <a14:backgroundMark x1="16500" y1="29064" x2="16500" y2="29064"/>
                        <a14:backgroundMark x1="15500" y1="31034" x2="15500" y2="31034"/>
                        <a14:backgroundMark x1="15000" y1="32512" x2="15000" y2="32512"/>
                        <a14:backgroundMark x1="14000" y1="33498" x2="14000" y2="33498"/>
                        <a14:backgroundMark x1="44000" y1="9852" x2="44000" y2="9852"/>
                        <a14:backgroundMark x1="46500" y1="9360" x2="46500" y2="9360"/>
                        <a14:backgroundMark x1="32500" y1="9852" x2="32500" y2="9852"/>
                        <a14:backgroundMark x1="30500" y1="9360" x2="30500" y2="936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563888" y="3095470"/>
            <a:ext cx="443878" cy="45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2956" b="95567" l="1000" r="97000">
                        <a14:foregroundMark x1="25500" y1="9360" x2="25500" y2="9360"/>
                        <a14:foregroundMark x1="28500" y1="9852" x2="28500" y2="9852"/>
                        <a14:foregroundMark x1="36500" y1="11823" x2="36500" y2="11823"/>
                        <a14:foregroundMark x1="41500" y1="12808" x2="41500" y2="12808"/>
                        <a14:foregroundMark x1="31000" y1="10345" x2="31000" y2="10345"/>
                        <a14:foregroundMark x1="30500" y1="8374" x2="30500" y2="8374"/>
                        <a14:backgroundMark x1="28000" y1="15764" x2="28000" y2="15764"/>
                        <a14:backgroundMark x1="25000" y1="21675" x2="25000" y2="21675"/>
                        <a14:backgroundMark x1="37500" y1="14286" x2="37500" y2="14286"/>
                        <a14:backgroundMark x1="22500" y1="26108" x2="22500" y2="26108"/>
                        <a14:backgroundMark x1="62000" y1="78818" x2="62000" y2="78818"/>
                        <a14:backgroundMark x1="46500" y1="44828" x2="46500" y2="44828"/>
                        <a14:backgroundMark x1="52000" y1="40394" x2="52000" y2="40394"/>
                        <a14:backgroundMark x1="17000" y1="27586" x2="17000" y2="27586"/>
                        <a14:backgroundMark x1="16500" y1="29064" x2="16500" y2="29064"/>
                        <a14:backgroundMark x1="15500" y1="31034" x2="15500" y2="31034"/>
                        <a14:backgroundMark x1="15000" y1="32512" x2="15000" y2="32512"/>
                        <a14:backgroundMark x1="14000" y1="33498" x2="14000" y2="33498"/>
                        <a14:backgroundMark x1="44000" y1="9852" x2="44000" y2="9852"/>
                        <a14:backgroundMark x1="46500" y1="9360" x2="46500" y2="9360"/>
                        <a14:backgroundMark x1="32500" y1="9852" x2="32500" y2="9852"/>
                        <a14:backgroundMark x1="30500" y1="9360" x2="30500" y2="936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128122" y="2532387"/>
            <a:ext cx="443878" cy="45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2956" b="95567" l="1000" r="97000">
                        <a14:foregroundMark x1="25500" y1="9360" x2="25500" y2="9360"/>
                        <a14:foregroundMark x1="28500" y1="9852" x2="28500" y2="9852"/>
                        <a14:foregroundMark x1="36500" y1="11823" x2="36500" y2="11823"/>
                        <a14:foregroundMark x1="41500" y1="12808" x2="41500" y2="12808"/>
                        <a14:foregroundMark x1="31000" y1="10345" x2="31000" y2="10345"/>
                        <a14:foregroundMark x1="30500" y1="8374" x2="30500" y2="8374"/>
                        <a14:backgroundMark x1="28000" y1="15764" x2="28000" y2="15764"/>
                        <a14:backgroundMark x1="25000" y1="21675" x2="25000" y2="21675"/>
                        <a14:backgroundMark x1="37500" y1="14286" x2="37500" y2="14286"/>
                        <a14:backgroundMark x1="22500" y1="26108" x2="22500" y2="26108"/>
                        <a14:backgroundMark x1="62000" y1="78818" x2="62000" y2="78818"/>
                        <a14:backgroundMark x1="46500" y1="44828" x2="46500" y2="44828"/>
                        <a14:backgroundMark x1="52000" y1="40394" x2="52000" y2="40394"/>
                        <a14:backgroundMark x1="17000" y1="27586" x2="17000" y2="27586"/>
                        <a14:backgroundMark x1="16500" y1="29064" x2="16500" y2="29064"/>
                        <a14:backgroundMark x1="15500" y1="31034" x2="15500" y2="31034"/>
                        <a14:backgroundMark x1="15000" y1="32512" x2="15000" y2="32512"/>
                        <a14:backgroundMark x1="14000" y1="33498" x2="14000" y2="33498"/>
                        <a14:backgroundMark x1="44000" y1="9852" x2="44000" y2="9852"/>
                        <a14:backgroundMark x1="46500" y1="9360" x2="46500" y2="9360"/>
                        <a14:backgroundMark x1="32500" y1="9852" x2="32500" y2="9852"/>
                        <a14:backgroundMark x1="30500" y1="9360" x2="30500" y2="936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961073" y="3742288"/>
            <a:ext cx="443878" cy="45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2956" b="95567" l="1000" r="97000">
                        <a14:foregroundMark x1="25500" y1="9360" x2="25500" y2="9360"/>
                        <a14:foregroundMark x1="28500" y1="9852" x2="28500" y2="9852"/>
                        <a14:foregroundMark x1="36500" y1="11823" x2="36500" y2="11823"/>
                        <a14:foregroundMark x1="41500" y1="12808" x2="41500" y2="12808"/>
                        <a14:foregroundMark x1="31000" y1="10345" x2="31000" y2="10345"/>
                        <a14:foregroundMark x1="30500" y1="8374" x2="30500" y2="8374"/>
                        <a14:backgroundMark x1="28000" y1="15764" x2="28000" y2="15764"/>
                        <a14:backgroundMark x1="25000" y1="21675" x2="25000" y2="21675"/>
                        <a14:backgroundMark x1="37500" y1="14286" x2="37500" y2="14286"/>
                        <a14:backgroundMark x1="22500" y1="26108" x2="22500" y2="26108"/>
                        <a14:backgroundMark x1="62000" y1="78818" x2="62000" y2="78818"/>
                        <a14:backgroundMark x1="46500" y1="44828" x2="46500" y2="44828"/>
                        <a14:backgroundMark x1="52000" y1="40394" x2="52000" y2="40394"/>
                        <a14:backgroundMark x1="17000" y1="27586" x2="17000" y2="27586"/>
                        <a14:backgroundMark x1="16500" y1="29064" x2="16500" y2="29064"/>
                        <a14:backgroundMark x1="15500" y1="31034" x2="15500" y2="31034"/>
                        <a14:backgroundMark x1="15000" y1="32512" x2="15000" y2="32512"/>
                        <a14:backgroundMark x1="14000" y1="33498" x2="14000" y2="33498"/>
                        <a14:backgroundMark x1="44000" y1="9852" x2="44000" y2="9852"/>
                        <a14:backgroundMark x1="46500" y1="9360" x2="46500" y2="9360"/>
                        <a14:backgroundMark x1="32500" y1="9852" x2="32500" y2="9852"/>
                        <a14:backgroundMark x1="30500" y1="9360" x2="30500" y2="936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817057" y="3392509"/>
            <a:ext cx="443878" cy="45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2956" b="95567" l="1000" r="97000">
                        <a14:foregroundMark x1="25500" y1="9360" x2="25500" y2="9360"/>
                        <a14:foregroundMark x1="28500" y1="9852" x2="28500" y2="9852"/>
                        <a14:foregroundMark x1="36500" y1="11823" x2="36500" y2="11823"/>
                        <a14:foregroundMark x1="41500" y1="12808" x2="41500" y2="12808"/>
                        <a14:foregroundMark x1="31000" y1="10345" x2="31000" y2="10345"/>
                        <a14:foregroundMark x1="30500" y1="8374" x2="30500" y2="8374"/>
                        <a14:backgroundMark x1="28000" y1="15764" x2="28000" y2="15764"/>
                        <a14:backgroundMark x1="25000" y1="21675" x2="25000" y2="21675"/>
                        <a14:backgroundMark x1="37500" y1="14286" x2="37500" y2="14286"/>
                        <a14:backgroundMark x1="22500" y1="26108" x2="22500" y2="26108"/>
                        <a14:backgroundMark x1="62000" y1="78818" x2="62000" y2="78818"/>
                        <a14:backgroundMark x1="46500" y1="44828" x2="46500" y2="44828"/>
                        <a14:backgroundMark x1="52000" y1="40394" x2="52000" y2="40394"/>
                        <a14:backgroundMark x1="17000" y1="27586" x2="17000" y2="27586"/>
                        <a14:backgroundMark x1="16500" y1="29064" x2="16500" y2="29064"/>
                        <a14:backgroundMark x1="15500" y1="31034" x2="15500" y2="31034"/>
                        <a14:backgroundMark x1="15000" y1="32512" x2="15000" y2="32512"/>
                        <a14:backgroundMark x1="14000" y1="33498" x2="14000" y2="33498"/>
                        <a14:backgroundMark x1="44000" y1="9852" x2="44000" y2="9852"/>
                        <a14:backgroundMark x1="46500" y1="9360" x2="46500" y2="9360"/>
                        <a14:backgroundMark x1="32500" y1="9852" x2="32500" y2="9852"/>
                        <a14:backgroundMark x1="30500" y1="9360" x2="30500" y2="936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354301" y="3187423"/>
            <a:ext cx="443878" cy="45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2956" b="95567" l="1000" r="97000">
                        <a14:foregroundMark x1="25500" y1="9360" x2="25500" y2="9360"/>
                        <a14:foregroundMark x1="28500" y1="9852" x2="28500" y2="9852"/>
                        <a14:foregroundMark x1="36500" y1="11823" x2="36500" y2="11823"/>
                        <a14:foregroundMark x1="41500" y1="12808" x2="41500" y2="12808"/>
                        <a14:foregroundMark x1="31000" y1="10345" x2="31000" y2="10345"/>
                        <a14:foregroundMark x1="30500" y1="8374" x2="30500" y2="8374"/>
                        <a14:backgroundMark x1="28000" y1="15764" x2="28000" y2="15764"/>
                        <a14:backgroundMark x1="25000" y1="21675" x2="25000" y2="21675"/>
                        <a14:backgroundMark x1="37500" y1="14286" x2="37500" y2="14286"/>
                        <a14:backgroundMark x1="22500" y1="26108" x2="22500" y2="26108"/>
                        <a14:backgroundMark x1="62000" y1="78818" x2="62000" y2="78818"/>
                        <a14:backgroundMark x1="46500" y1="44828" x2="46500" y2="44828"/>
                        <a14:backgroundMark x1="52000" y1="40394" x2="52000" y2="40394"/>
                        <a14:backgroundMark x1="17000" y1="27586" x2="17000" y2="27586"/>
                        <a14:backgroundMark x1="16500" y1="29064" x2="16500" y2="29064"/>
                        <a14:backgroundMark x1="15500" y1="31034" x2="15500" y2="31034"/>
                        <a14:backgroundMark x1="15000" y1="32512" x2="15000" y2="32512"/>
                        <a14:backgroundMark x1="14000" y1="33498" x2="14000" y2="33498"/>
                        <a14:backgroundMark x1="44000" y1="9852" x2="44000" y2="9852"/>
                        <a14:backgroundMark x1="46500" y1="9360" x2="46500" y2="9360"/>
                        <a14:backgroundMark x1="32500" y1="9852" x2="32500" y2="9852"/>
                        <a14:backgroundMark x1="30500" y1="9360" x2="30500" y2="936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120010" y="1466781"/>
            <a:ext cx="443878" cy="45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2956" b="95567" l="1000" r="97000">
                        <a14:foregroundMark x1="25500" y1="9360" x2="25500" y2="9360"/>
                        <a14:foregroundMark x1="28500" y1="9852" x2="28500" y2="9852"/>
                        <a14:foregroundMark x1="36500" y1="11823" x2="36500" y2="11823"/>
                        <a14:foregroundMark x1="41500" y1="12808" x2="41500" y2="12808"/>
                        <a14:foregroundMark x1="31000" y1="10345" x2="31000" y2="10345"/>
                        <a14:foregroundMark x1="30500" y1="8374" x2="30500" y2="8374"/>
                        <a14:backgroundMark x1="28000" y1="15764" x2="28000" y2="15764"/>
                        <a14:backgroundMark x1="25000" y1="21675" x2="25000" y2="21675"/>
                        <a14:backgroundMark x1="37500" y1="14286" x2="37500" y2="14286"/>
                        <a14:backgroundMark x1="22500" y1="26108" x2="22500" y2="26108"/>
                        <a14:backgroundMark x1="62000" y1="78818" x2="62000" y2="78818"/>
                        <a14:backgroundMark x1="46500" y1="44828" x2="46500" y2="44828"/>
                        <a14:backgroundMark x1="52000" y1="40394" x2="52000" y2="40394"/>
                        <a14:backgroundMark x1="17000" y1="27586" x2="17000" y2="27586"/>
                        <a14:backgroundMark x1="16500" y1="29064" x2="16500" y2="29064"/>
                        <a14:backgroundMark x1="15500" y1="31034" x2="15500" y2="31034"/>
                        <a14:backgroundMark x1="15000" y1="32512" x2="15000" y2="32512"/>
                        <a14:backgroundMark x1="14000" y1="33498" x2="14000" y2="33498"/>
                        <a14:backgroundMark x1="44000" y1="9852" x2="44000" y2="9852"/>
                        <a14:backgroundMark x1="46500" y1="9360" x2="46500" y2="9360"/>
                        <a14:backgroundMark x1="32500" y1="9852" x2="32500" y2="9852"/>
                        <a14:backgroundMark x1="30500" y1="9360" x2="30500" y2="936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771800" y="2330877"/>
            <a:ext cx="443878" cy="45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2956" b="95567" l="1000" r="97000">
                        <a14:foregroundMark x1="25500" y1="9360" x2="25500" y2="9360"/>
                        <a14:foregroundMark x1="28500" y1="9852" x2="28500" y2="9852"/>
                        <a14:foregroundMark x1="36500" y1="11823" x2="36500" y2="11823"/>
                        <a14:foregroundMark x1="41500" y1="12808" x2="41500" y2="12808"/>
                        <a14:foregroundMark x1="31000" y1="10345" x2="31000" y2="10345"/>
                        <a14:foregroundMark x1="30500" y1="8374" x2="30500" y2="8374"/>
                        <a14:backgroundMark x1="28000" y1="15764" x2="28000" y2="15764"/>
                        <a14:backgroundMark x1="25000" y1="21675" x2="25000" y2="21675"/>
                        <a14:backgroundMark x1="37500" y1="14286" x2="37500" y2="14286"/>
                        <a14:backgroundMark x1="22500" y1="26108" x2="22500" y2="26108"/>
                        <a14:backgroundMark x1="62000" y1="78818" x2="62000" y2="78818"/>
                        <a14:backgroundMark x1="46500" y1="44828" x2="46500" y2="44828"/>
                        <a14:backgroundMark x1="52000" y1="40394" x2="52000" y2="40394"/>
                        <a14:backgroundMark x1="17000" y1="27586" x2="17000" y2="27586"/>
                        <a14:backgroundMark x1="16500" y1="29064" x2="16500" y2="29064"/>
                        <a14:backgroundMark x1="15500" y1="31034" x2="15500" y2="31034"/>
                        <a14:backgroundMark x1="15000" y1="32512" x2="15000" y2="32512"/>
                        <a14:backgroundMark x1="14000" y1="33498" x2="14000" y2="33498"/>
                        <a14:backgroundMark x1="44000" y1="9852" x2="44000" y2="9852"/>
                        <a14:backgroundMark x1="46500" y1="9360" x2="46500" y2="9360"/>
                        <a14:backgroundMark x1="32500" y1="9852" x2="32500" y2="9852"/>
                        <a14:backgroundMark x1="30500" y1="9360" x2="30500" y2="936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898053" y="3679652"/>
            <a:ext cx="601939" cy="61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0" name="直線コネクタ 59"/>
          <p:cNvCxnSpPr>
            <a:stCxn id="5" idx="2"/>
            <a:endCxn id="31" idx="0"/>
          </p:cNvCxnSpPr>
          <p:nvPr/>
        </p:nvCxnSpPr>
        <p:spPr>
          <a:xfrm flipH="1">
            <a:off x="2993739" y="1275073"/>
            <a:ext cx="2013367" cy="1055804"/>
          </a:xfrm>
          <a:prstGeom prst="line">
            <a:avLst/>
          </a:prstGeom>
          <a:ln w="38100" cap="flat">
            <a:solidFill>
              <a:srgbClr val="FFCC00">
                <a:alpha val="80000"/>
              </a:srgbClr>
            </a:solidFill>
            <a:prstDash val="sysDot"/>
            <a:beve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2" name="直線コネクタ 61"/>
          <p:cNvCxnSpPr>
            <a:stCxn id="5" idx="2"/>
            <a:endCxn id="30" idx="1"/>
          </p:cNvCxnSpPr>
          <p:nvPr/>
        </p:nvCxnSpPr>
        <p:spPr>
          <a:xfrm flipH="1">
            <a:off x="3563888" y="1275073"/>
            <a:ext cx="1443218" cy="416976"/>
          </a:xfrm>
          <a:prstGeom prst="line">
            <a:avLst/>
          </a:prstGeom>
          <a:ln w="38100" cap="flat">
            <a:solidFill>
              <a:srgbClr val="FFCC00">
                <a:alpha val="80000"/>
              </a:srgbClr>
            </a:solidFill>
            <a:prstDash val="sysDot"/>
            <a:beve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1" name="Picture 5"/>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778" b="97778" l="889" r="97778"/>
                    </a14:imgEffect>
                  </a14:imgLayer>
                </a14:imgProps>
              </a:ext>
              <a:ext uri="{28A0092B-C50C-407E-A947-70E740481C1C}">
                <a14:useLocalDpi xmlns:a14="http://schemas.microsoft.com/office/drawing/2010/main" val="0"/>
              </a:ext>
            </a:extLst>
          </a:blip>
          <a:srcRect/>
          <a:stretch>
            <a:fillRect/>
          </a:stretch>
        </p:blipFill>
        <p:spPr bwMode="auto">
          <a:xfrm flipH="1">
            <a:off x="2195736" y="3209606"/>
            <a:ext cx="201391" cy="20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5"/>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778" b="97778" l="889" r="97778"/>
                    </a14:imgEffect>
                  </a14:imgLayer>
                </a14:imgProps>
              </a:ext>
              <a:ext uri="{28A0092B-C50C-407E-A947-70E740481C1C}">
                <a14:useLocalDpi xmlns:a14="http://schemas.microsoft.com/office/drawing/2010/main" val="0"/>
              </a:ext>
            </a:extLst>
          </a:blip>
          <a:srcRect/>
          <a:stretch>
            <a:fillRect/>
          </a:stretch>
        </p:blipFill>
        <p:spPr bwMode="auto">
          <a:xfrm flipH="1">
            <a:off x="2411760" y="2924218"/>
            <a:ext cx="201391" cy="20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5"/>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778" b="97778" l="889" r="97778"/>
                    </a14:imgEffect>
                  </a14:imgLayer>
                </a14:imgProps>
              </a:ext>
              <a:ext uri="{28A0092B-C50C-407E-A947-70E740481C1C}">
                <a14:useLocalDpi xmlns:a14="http://schemas.microsoft.com/office/drawing/2010/main" val="0"/>
              </a:ext>
            </a:extLst>
          </a:blip>
          <a:srcRect/>
          <a:stretch>
            <a:fillRect/>
          </a:stretch>
        </p:blipFill>
        <p:spPr bwMode="auto">
          <a:xfrm>
            <a:off x="2714425" y="3483005"/>
            <a:ext cx="201391" cy="20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5"/>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778" b="97778" l="889" r="97778"/>
                    </a14:imgEffect>
                  </a14:imgLayer>
                </a14:imgProps>
              </a:ext>
              <a:ext uri="{28A0092B-C50C-407E-A947-70E740481C1C}">
                <a14:useLocalDpi xmlns:a14="http://schemas.microsoft.com/office/drawing/2010/main" val="0"/>
              </a:ext>
            </a:extLst>
          </a:blip>
          <a:srcRect/>
          <a:stretch>
            <a:fillRect/>
          </a:stretch>
        </p:blipFill>
        <p:spPr bwMode="auto">
          <a:xfrm>
            <a:off x="3218481" y="4289726"/>
            <a:ext cx="201391" cy="20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5"/>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778" b="97778" l="889" r="97778"/>
                    </a14:imgEffect>
                  </a14:imgLayer>
                </a14:imgProps>
              </a:ext>
              <a:ext uri="{28A0092B-C50C-407E-A947-70E740481C1C}">
                <a14:useLocalDpi xmlns:a14="http://schemas.microsoft.com/office/drawing/2010/main" val="0"/>
              </a:ext>
            </a:extLst>
          </a:blip>
          <a:srcRect/>
          <a:stretch>
            <a:fillRect/>
          </a:stretch>
        </p:blipFill>
        <p:spPr bwMode="auto">
          <a:xfrm>
            <a:off x="2915816" y="3785670"/>
            <a:ext cx="201391" cy="20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5"/>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778" b="97778" l="889" r="97778"/>
                    </a14:imgEffect>
                  </a14:imgLayer>
                </a14:imgProps>
              </a:ext>
              <a:ext uri="{28A0092B-C50C-407E-A947-70E740481C1C}">
                <a14:useLocalDpi xmlns:a14="http://schemas.microsoft.com/office/drawing/2010/main" val="0"/>
              </a:ext>
            </a:extLst>
          </a:blip>
          <a:srcRect/>
          <a:stretch>
            <a:fillRect/>
          </a:stretch>
        </p:blipFill>
        <p:spPr bwMode="auto">
          <a:xfrm>
            <a:off x="3218481" y="3338989"/>
            <a:ext cx="201391" cy="20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5"/>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778" b="97778" l="889" r="97778"/>
                    </a14:imgEffect>
                  </a14:imgLayer>
                </a14:imgProps>
              </a:ext>
              <a:ext uri="{28A0092B-C50C-407E-A947-70E740481C1C}">
                <a14:useLocalDpi xmlns:a14="http://schemas.microsoft.com/office/drawing/2010/main" val="0"/>
              </a:ext>
            </a:extLst>
          </a:blip>
          <a:srcRect/>
          <a:stretch>
            <a:fillRect/>
          </a:stretch>
        </p:blipFill>
        <p:spPr bwMode="auto">
          <a:xfrm>
            <a:off x="4514625" y="3929686"/>
            <a:ext cx="201391" cy="20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5"/>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778" b="97778" l="889" r="97778"/>
                    </a14:imgEffect>
                  </a14:imgLayer>
                </a14:imgProps>
              </a:ext>
              <a:ext uri="{28A0092B-C50C-407E-A947-70E740481C1C}">
                <a14:useLocalDpi xmlns:a14="http://schemas.microsoft.com/office/drawing/2010/main" val="0"/>
              </a:ext>
            </a:extLst>
          </a:blip>
          <a:srcRect/>
          <a:stretch>
            <a:fillRect/>
          </a:stretch>
        </p:blipFill>
        <p:spPr bwMode="auto">
          <a:xfrm>
            <a:off x="4499992" y="4361734"/>
            <a:ext cx="201391" cy="20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5"/>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778" b="97778" l="889" r="97778"/>
                    </a14:imgEffect>
                  </a14:imgLayer>
                </a14:imgProps>
              </a:ext>
              <a:ext uri="{28A0092B-C50C-407E-A947-70E740481C1C}">
                <a14:useLocalDpi xmlns:a14="http://schemas.microsoft.com/office/drawing/2010/main" val="0"/>
              </a:ext>
            </a:extLst>
          </a:blip>
          <a:srcRect/>
          <a:stretch>
            <a:fillRect/>
          </a:stretch>
        </p:blipFill>
        <p:spPr bwMode="auto">
          <a:xfrm>
            <a:off x="4370609" y="4203085"/>
            <a:ext cx="201391" cy="20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5"/>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778" b="97778" l="889" r="97778"/>
                    </a14:imgEffect>
                  </a14:imgLayer>
                </a14:imgProps>
              </a:ext>
              <a:ext uri="{28A0092B-C50C-407E-A947-70E740481C1C}">
                <a14:useLocalDpi xmlns:a14="http://schemas.microsoft.com/office/drawing/2010/main" val="0"/>
              </a:ext>
            </a:extLst>
          </a:blip>
          <a:srcRect/>
          <a:stretch>
            <a:fillRect/>
          </a:stretch>
        </p:blipFill>
        <p:spPr bwMode="auto">
          <a:xfrm>
            <a:off x="4753421" y="3647037"/>
            <a:ext cx="201391" cy="20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1" name="直線コネクタ 90"/>
          <p:cNvCxnSpPr>
            <a:stCxn id="4" idx="2"/>
            <a:endCxn id="82" idx="0"/>
          </p:cNvCxnSpPr>
          <p:nvPr/>
        </p:nvCxnSpPr>
        <p:spPr>
          <a:xfrm flipH="1">
            <a:off x="2512455" y="1250757"/>
            <a:ext cx="76113" cy="1673461"/>
          </a:xfrm>
          <a:prstGeom prst="line">
            <a:avLst/>
          </a:prstGeom>
          <a:ln w="158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a:stCxn id="4" idx="2"/>
            <a:endCxn id="81" idx="1"/>
          </p:cNvCxnSpPr>
          <p:nvPr/>
        </p:nvCxnSpPr>
        <p:spPr>
          <a:xfrm flipH="1">
            <a:off x="2397127" y="1250757"/>
            <a:ext cx="191441" cy="2059545"/>
          </a:xfrm>
          <a:prstGeom prst="line">
            <a:avLst/>
          </a:prstGeom>
          <a:ln w="158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stCxn id="4" idx="2"/>
            <a:endCxn id="83" idx="0"/>
          </p:cNvCxnSpPr>
          <p:nvPr/>
        </p:nvCxnSpPr>
        <p:spPr>
          <a:xfrm>
            <a:off x="2588568" y="1250757"/>
            <a:ext cx="226553" cy="2232248"/>
          </a:xfrm>
          <a:prstGeom prst="line">
            <a:avLst/>
          </a:prstGeom>
          <a:ln w="158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a:stCxn id="4" idx="2"/>
            <a:endCxn id="85" idx="1"/>
          </p:cNvCxnSpPr>
          <p:nvPr/>
        </p:nvCxnSpPr>
        <p:spPr>
          <a:xfrm>
            <a:off x="2588568" y="1250757"/>
            <a:ext cx="327248" cy="2635609"/>
          </a:xfrm>
          <a:prstGeom prst="line">
            <a:avLst/>
          </a:prstGeom>
          <a:ln w="158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a:stCxn id="4" idx="2"/>
            <a:endCxn id="86" idx="1"/>
          </p:cNvCxnSpPr>
          <p:nvPr/>
        </p:nvCxnSpPr>
        <p:spPr>
          <a:xfrm>
            <a:off x="2588568" y="1250757"/>
            <a:ext cx="629913" cy="2188928"/>
          </a:xfrm>
          <a:prstGeom prst="line">
            <a:avLst/>
          </a:prstGeom>
          <a:ln w="158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a:stCxn id="4" idx="2"/>
            <a:endCxn id="90" idx="0"/>
          </p:cNvCxnSpPr>
          <p:nvPr/>
        </p:nvCxnSpPr>
        <p:spPr>
          <a:xfrm>
            <a:off x="2588568" y="1250757"/>
            <a:ext cx="2265549" cy="2396280"/>
          </a:xfrm>
          <a:prstGeom prst="line">
            <a:avLst/>
          </a:prstGeom>
          <a:ln w="158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a:stCxn id="4" idx="2"/>
            <a:endCxn id="84" idx="0"/>
          </p:cNvCxnSpPr>
          <p:nvPr/>
        </p:nvCxnSpPr>
        <p:spPr>
          <a:xfrm>
            <a:off x="2588568" y="1250757"/>
            <a:ext cx="730609" cy="3038969"/>
          </a:xfrm>
          <a:prstGeom prst="line">
            <a:avLst/>
          </a:prstGeom>
          <a:ln w="158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a:stCxn id="4" idx="2"/>
            <a:endCxn id="87" idx="1"/>
          </p:cNvCxnSpPr>
          <p:nvPr/>
        </p:nvCxnSpPr>
        <p:spPr>
          <a:xfrm>
            <a:off x="2588568" y="1250757"/>
            <a:ext cx="1926057" cy="2779625"/>
          </a:xfrm>
          <a:prstGeom prst="line">
            <a:avLst/>
          </a:prstGeom>
          <a:ln w="158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a:stCxn id="4" idx="2"/>
            <a:endCxn id="89" idx="0"/>
          </p:cNvCxnSpPr>
          <p:nvPr/>
        </p:nvCxnSpPr>
        <p:spPr>
          <a:xfrm>
            <a:off x="2588568" y="1250757"/>
            <a:ext cx="1882737" cy="2952328"/>
          </a:xfrm>
          <a:prstGeom prst="line">
            <a:avLst/>
          </a:prstGeom>
          <a:ln w="158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a:stCxn id="4" idx="2"/>
            <a:endCxn id="89" idx="1"/>
          </p:cNvCxnSpPr>
          <p:nvPr/>
        </p:nvCxnSpPr>
        <p:spPr>
          <a:xfrm>
            <a:off x="2588568" y="1250757"/>
            <a:ext cx="1782041" cy="3053024"/>
          </a:xfrm>
          <a:prstGeom prst="line">
            <a:avLst/>
          </a:prstGeom>
          <a:ln w="158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a:stCxn id="4" idx="2"/>
            <a:endCxn id="88" idx="1"/>
          </p:cNvCxnSpPr>
          <p:nvPr/>
        </p:nvCxnSpPr>
        <p:spPr>
          <a:xfrm>
            <a:off x="2588568" y="1250757"/>
            <a:ext cx="1911424" cy="3211673"/>
          </a:xfrm>
          <a:prstGeom prst="line">
            <a:avLst/>
          </a:prstGeom>
          <a:ln w="158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pic>
        <p:nvPicPr>
          <p:cNvPr id="126" name="Picture 2"/>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2956" b="95567" l="1000" r="97000">
                        <a14:foregroundMark x1="25500" y1="9360" x2="25500" y2="9360"/>
                        <a14:foregroundMark x1="28500" y1="9852" x2="28500" y2="9852"/>
                        <a14:foregroundMark x1="36500" y1="11823" x2="36500" y2="11823"/>
                        <a14:foregroundMark x1="41500" y1="12808" x2="41500" y2="12808"/>
                        <a14:foregroundMark x1="31000" y1="10345" x2="31000" y2="10345"/>
                        <a14:foregroundMark x1="30500" y1="8374" x2="30500" y2="8374"/>
                        <a14:backgroundMark x1="28000" y1="15764" x2="28000" y2="15764"/>
                        <a14:backgroundMark x1="25000" y1="21675" x2="25000" y2="21675"/>
                        <a14:backgroundMark x1="37500" y1="14286" x2="37500" y2="14286"/>
                        <a14:backgroundMark x1="22500" y1="26108" x2="22500" y2="26108"/>
                        <a14:backgroundMark x1="62000" y1="78818" x2="62000" y2="78818"/>
                        <a14:backgroundMark x1="46500" y1="44828" x2="46500" y2="44828"/>
                        <a14:backgroundMark x1="52000" y1="40394" x2="52000" y2="40394"/>
                        <a14:backgroundMark x1="17000" y1="27586" x2="17000" y2="27586"/>
                        <a14:backgroundMark x1="16500" y1="29064" x2="16500" y2="29064"/>
                        <a14:backgroundMark x1="15500" y1="31034" x2="15500" y2="31034"/>
                        <a14:backgroundMark x1="15000" y1="32512" x2="15000" y2="32512"/>
                        <a14:backgroundMark x1="14000" y1="33498" x2="14000" y2="33498"/>
                        <a14:backgroundMark x1="44000" y1="9852" x2="44000" y2="9852"/>
                        <a14:backgroundMark x1="46500" y1="9360" x2="46500" y2="9360"/>
                        <a14:backgroundMark x1="32500" y1="9852" x2="32500" y2="9852"/>
                        <a14:backgroundMark x1="30500" y1="9360" x2="30500" y2="9360"/>
                      </a14:backgroundRemoval>
                    </a14:imgEffect>
                  </a14:imgLayer>
                </a14:imgProps>
              </a:ext>
              <a:ext uri="{28A0092B-C50C-407E-A947-70E740481C1C}">
                <a14:useLocalDpi xmlns:a14="http://schemas.microsoft.com/office/drawing/2010/main" val="0"/>
              </a:ext>
            </a:extLst>
          </a:blip>
          <a:srcRect/>
          <a:stretch>
            <a:fillRect/>
          </a:stretch>
        </p:blipFill>
        <p:spPr bwMode="auto">
          <a:xfrm>
            <a:off x="3736056" y="3886366"/>
            <a:ext cx="366584" cy="372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7" name="直線コネクタ 126"/>
          <p:cNvCxnSpPr>
            <a:stCxn id="4" idx="2"/>
          </p:cNvCxnSpPr>
          <p:nvPr/>
        </p:nvCxnSpPr>
        <p:spPr>
          <a:xfrm>
            <a:off x="2588568" y="1250757"/>
            <a:ext cx="1174738" cy="2725183"/>
          </a:xfrm>
          <a:prstGeom prst="line">
            <a:avLst/>
          </a:prstGeom>
          <a:ln w="381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142" name="テキスト ボックス 141"/>
          <p:cNvSpPr txBox="1"/>
          <p:nvPr/>
        </p:nvSpPr>
        <p:spPr>
          <a:xfrm>
            <a:off x="1115616" y="350287"/>
            <a:ext cx="3288977" cy="307777"/>
          </a:xfrm>
          <a:prstGeom prst="rect">
            <a:avLst/>
          </a:prstGeom>
          <a:noFill/>
        </p:spPr>
        <p:txBody>
          <a:bodyPr wrap="none" rtlCol="0">
            <a:spAutoFit/>
          </a:bodyPr>
          <a:lstStyle/>
          <a:p>
            <a:r>
              <a:rPr kumimoji="1" lang="en-US" altLang="ja-JP" sz="1400" b="1" i="1" u="sng" dirty="0" smtClean="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rPr>
              <a:t>Ku-band Communication Satellite (IS-18)</a:t>
            </a:r>
            <a:endParaRPr kumimoji="1" lang="ja-JP" altLang="en-US" sz="1800" b="1" i="1" u="sng" dirty="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endParaRPr>
          </a:p>
        </p:txBody>
      </p:sp>
      <p:sp>
        <p:nvSpPr>
          <p:cNvPr id="101" name="テキスト ボックス 100"/>
          <p:cNvSpPr txBox="1"/>
          <p:nvPr/>
        </p:nvSpPr>
        <p:spPr>
          <a:xfrm>
            <a:off x="5177300" y="5787261"/>
            <a:ext cx="3743332" cy="954107"/>
          </a:xfrm>
          <a:prstGeom prst="rect">
            <a:avLst/>
          </a:prstGeom>
          <a:solidFill>
            <a:schemeClr val="tx2">
              <a:lumMod val="75000"/>
            </a:schemeClr>
          </a:solidFill>
        </p:spPr>
        <p:txBody>
          <a:bodyPr wrap="none" rtlCol="0">
            <a:spAutoFit/>
          </a:bodyPr>
          <a:lstStyle/>
          <a:p>
            <a:r>
              <a:rPr lang="en-US" sz="2400" b="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USPNet</a:t>
            </a:r>
          </a:p>
          <a:p>
            <a:r>
              <a:rPr lang="en-US" altLang="ja-JP" sz="1600" b="1" i="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 University of the South Pacific</a:t>
            </a:r>
          </a:p>
          <a:p>
            <a:r>
              <a:rPr lang="en-US" altLang="ja-JP" sz="1600" b="1" i="1" dirty="0" smtClean="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Satellite Communication Network</a:t>
            </a:r>
            <a:endParaRPr lang="en-GB" sz="1600" b="1" i="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80" name="テキスト ボックス 79"/>
          <p:cNvSpPr txBox="1"/>
          <p:nvPr/>
        </p:nvSpPr>
        <p:spPr>
          <a:xfrm>
            <a:off x="4427984" y="350287"/>
            <a:ext cx="3158429" cy="307777"/>
          </a:xfrm>
          <a:prstGeom prst="rect">
            <a:avLst/>
          </a:prstGeom>
          <a:noFill/>
        </p:spPr>
        <p:txBody>
          <a:bodyPr wrap="none" rtlCol="0">
            <a:spAutoFit/>
          </a:bodyPr>
          <a:lstStyle/>
          <a:p>
            <a:r>
              <a:rPr kumimoji="1" lang="en-US" altLang="ja-JP" sz="1400" b="1" i="1" u="sng" dirty="0" smtClean="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rPr>
              <a:t>C-band Communication Satellite (NSS-9)</a:t>
            </a:r>
            <a:endParaRPr kumimoji="1" lang="ja-JP" altLang="en-US" sz="1800" b="1" i="1" u="sng" dirty="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endParaRPr>
          </a:p>
        </p:txBody>
      </p:sp>
      <p:pic>
        <p:nvPicPr>
          <p:cNvPr id="92" name="図 9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68344" y="71248"/>
            <a:ext cx="1404356" cy="693456"/>
          </a:xfrm>
          <a:prstGeom prst="rect">
            <a:avLst/>
          </a:prstGeom>
          <a:ln>
            <a:noFill/>
          </a:ln>
          <a:effectLst>
            <a:outerShdw blurRad="292100" dist="139700" dir="2700000" algn="tl" rotWithShape="0">
              <a:srgbClr val="333333">
                <a:alpha val="65000"/>
              </a:srgbClr>
            </a:outerShdw>
          </a:effectLst>
        </p:spPr>
      </p:pic>
      <p:sp>
        <p:nvSpPr>
          <p:cNvPr id="59" name="テキスト ボックス 58"/>
          <p:cNvSpPr txBox="1"/>
          <p:nvPr/>
        </p:nvSpPr>
        <p:spPr>
          <a:xfrm>
            <a:off x="1610882" y="3410997"/>
            <a:ext cx="1083951" cy="646331"/>
          </a:xfrm>
          <a:prstGeom prst="rect">
            <a:avLst/>
          </a:prstGeom>
          <a:noFill/>
        </p:spPr>
        <p:txBody>
          <a:bodyPr wrap="none" rtlCol="0">
            <a:spAutoFit/>
          </a:bodyPr>
          <a:lstStyle/>
          <a:p>
            <a:r>
              <a:rPr lang="en-US" altLang="ja-JP" b="1" dirty="0" smtClean="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rPr>
              <a:t>Solomon </a:t>
            </a:r>
          </a:p>
          <a:p>
            <a:r>
              <a:rPr lang="en-US" altLang="ja-JP" b="1" dirty="0" smtClean="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rPr>
              <a:t>Islands</a:t>
            </a:r>
            <a:endParaRPr lang="en-GB" b="1" dirty="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endParaRPr>
          </a:p>
        </p:txBody>
      </p:sp>
      <p:sp>
        <p:nvSpPr>
          <p:cNvPr id="61" name="テキスト ボックス 60"/>
          <p:cNvSpPr txBox="1"/>
          <p:nvPr/>
        </p:nvSpPr>
        <p:spPr>
          <a:xfrm>
            <a:off x="2139641" y="4219810"/>
            <a:ext cx="984116"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rPr>
              <a:t>Vanuatu</a:t>
            </a:r>
            <a:endParaRPr lang="en-GB" b="1" dirty="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endParaRPr>
          </a:p>
        </p:txBody>
      </p:sp>
      <p:sp>
        <p:nvSpPr>
          <p:cNvPr id="63" name="テキスト ボックス 62"/>
          <p:cNvSpPr txBox="1"/>
          <p:nvPr/>
        </p:nvSpPr>
        <p:spPr>
          <a:xfrm>
            <a:off x="3755934" y="4348842"/>
            <a:ext cx="461986"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rPr>
              <a:t>Fiji</a:t>
            </a:r>
            <a:endParaRPr lang="en-GB" b="1" dirty="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endParaRPr>
          </a:p>
        </p:txBody>
      </p:sp>
      <p:sp>
        <p:nvSpPr>
          <p:cNvPr id="64" name="テキスト ボックス 63"/>
          <p:cNvSpPr txBox="1"/>
          <p:nvPr/>
        </p:nvSpPr>
        <p:spPr>
          <a:xfrm>
            <a:off x="4112949" y="4718174"/>
            <a:ext cx="744243"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rPr>
              <a:t>Tonga</a:t>
            </a:r>
            <a:endParaRPr lang="en-GB" b="1" dirty="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endParaRPr>
          </a:p>
        </p:txBody>
      </p:sp>
      <p:sp>
        <p:nvSpPr>
          <p:cNvPr id="65" name="テキスト ボックス 64"/>
          <p:cNvSpPr txBox="1"/>
          <p:nvPr/>
        </p:nvSpPr>
        <p:spPr>
          <a:xfrm>
            <a:off x="5292080" y="4866131"/>
            <a:ext cx="631904"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rPr>
              <a:t>Niue</a:t>
            </a:r>
            <a:endParaRPr lang="en-GB" b="1" dirty="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endParaRPr>
          </a:p>
        </p:txBody>
      </p:sp>
      <p:sp>
        <p:nvSpPr>
          <p:cNvPr id="66" name="テキスト ボックス 65"/>
          <p:cNvSpPr txBox="1"/>
          <p:nvPr/>
        </p:nvSpPr>
        <p:spPr>
          <a:xfrm>
            <a:off x="6516216" y="4718174"/>
            <a:ext cx="845103" cy="646331"/>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rPr>
              <a:t>Cook</a:t>
            </a:r>
          </a:p>
          <a:p>
            <a:r>
              <a:rPr lang="en-US" b="1" dirty="0" smtClean="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rPr>
              <a:t>Islands</a:t>
            </a:r>
            <a:endParaRPr lang="en-GB" b="1" dirty="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endParaRPr>
          </a:p>
        </p:txBody>
      </p:sp>
      <p:sp>
        <p:nvSpPr>
          <p:cNvPr id="67" name="テキスト ボックス 66"/>
          <p:cNvSpPr txBox="1"/>
          <p:nvPr/>
        </p:nvSpPr>
        <p:spPr>
          <a:xfrm>
            <a:off x="4840807" y="3945452"/>
            <a:ext cx="832279"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rPr>
              <a:t>Samoa</a:t>
            </a:r>
            <a:endParaRPr lang="en-GB" b="1" dirty="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endParaRPr>
          </a:p>
        </p:txBody>
      </p:sp>
      <p:sp>
        <p:nvSpPr>
          <p:cNvPr id="68" name="テキスト ボックス 67"/>
          <p:cNvSpPr txBox="1"/>
          <p:nvPr/>
        </p:nvSpPr>
        <p:spPr>
          <a:xfrm>
            <a:off x="4969546" y="3206006"/>
            <a:ext cx="915059"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rPr>
              <a:t>Tokelau</a:t>
            </a:r>
            <a:endParaRPr lang="en-GB" b="1" dirty="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endParaRPr>
          </a:p>
        </p:txBody>
      </p:sp>
      <p:sp>
        <p:nvSpPr>
          <p:cNvPr id="69" name="テキスト ボックス 68"/>
          <p:cNvSpPr txBox="1"/>
          <p:nvPr/>
        </p:nvSpPr>
        <p:spPr>
          <a:xfrm>
            <a:off x="3205589" y="2411596"/>
            <a:ext cx="779381"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rPr>
              <a:t>Nauru</a:t>
            </a:r>
            <a:endParaRPr lang="en-GB" b="1" dirty="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endParaRPr>
          </a:p>
        </p:txBody>
      </p:sp>
      <p:sp>
        <p:nvSpPr>
          <p:cNvPr id="70" name="テキスト ボックス 69"/>
          <p:cNvSpPr txBox="1"/>
          <p:nvPr/>
        </p:nvSpPr>
        <p:spPr>
          <a:xfrm>
            <a:off x="4131821" y="2978949"/>
            <a:ext cx="876650"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rPr>
              <a:t>Kiribati</a:t>
            </a:r>
            <a:endParaRPr lang="en-GB" b="1" dirty="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endParaRPr>
          </a:p>
        </p:txBody>
      </p:sp>
      <p:sp>
        <p:nvSpPr>
          <p:cNvPr id="71" name="テキスト ボックス 70"/>
          <p:cNvSpPr txBox="1"/>
          <p:nvPr/>
        </p:nvSpPr>
        <p:spPr>
          <a:xfrm>
            <a:off x="3493621" y="3494038"/>
            <a:ext cx="809004"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rPr>
              <a:t>Tuvalu</a:t>
            </a:r>
            <a:endParaRPr lang="en-GB" b="1" dirty="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endParaRPr>
          </a:p>
        </p:txBody>
      </p:sp>
      <p:sp>
        <p:nvSpPr>
          <p:cNvPr id="72" name="テキスト ボックス 71"/>
          <p:cNvSpPr txBox="1"/>
          <p:nvPr/>
        </p:nvSpPr>
        <p:spPr>
          <a:xfrm>
            <a:off x="2302004" y="1898829"/>
            <a:ext cx="1733551" cy="369332"/>
          </a:xfrm>
          <a:prstGeom prst="rect">
            <a:avLst/>
          </a:prstGeom>
          <a:noFill/>
        </p:spPr>
        <p:txBody>
          <a:bodyPr wrap="none" rtlCol="0">
            <a:spAutoFit/>
          </a:bodyPr>
          <a:lstStyle/>
          <a:p>
            <a:r>
              <a:rPr lang="en-US" altLang="ja-JP" b="1" dirty="0" smtClean="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rPr>
              <a:t>Marshall Islands</a:t>
            </a:r>
            <a:endParaRPr lang="en-GB" b="1" dirty="0">
              <a:solidFill>
                <a:schemeClr val="bg1"/>
              </a:solidFill>
              <a:effectLst>
                <a:outerShdw blurRad="38100" dist="38100" dir="2700000" algn="tl">
                  <a:srgbClr val="000000">
                    <a:alpha val="43137"/>
                  </a:srgbClr>
                </a:outerShdw>
              </a:effectLst>
              <a:latin typeface="Calibri" pitchFamily="34" charset="0"/>
              <a:ea typeface="メイリオ" pitchFamily="50" charset="-128"/>
              <a:cs typeface="Calibri" pitchFamily="34" charset="0"/>
            </a:endParaRPr>
          </a:p>
        </p:txBody>
      </p:sp>
    </p:spTree>
    <p:extLst>
      <p:ext uri="{BB962C8B-B14F-4D97-AF65-F5344CB8AC3E}">
        <p14:creationId xmlns:p14="http://schemas.microsoft.com/office/powerpoint/2010/main" val="65608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additive="base">
                                        <p:cTn id="7" dur="500" fill="hold"/>
                                        <p:tgtEl>
                                          <p:spTgt spid="142"/>
                                        </p:tgtEl>
                                        <p:attrNameLst>
                                          <p:attrName>ppt_x</p:attrName>
                                        </p:attrNameLst>
                                      </p:cBhvr>
                                      <p:tavLst>
                                        <p:tav tm="0">
                                          <p:val>
                                            <p:strVal val="1+#ppt_w/2"/>
                                          </p:val>
                                        </p:tav>
                                        <p:tav tm="100000">
                                          <p:val>
                                            <p:strVal val="#ppt_x"/>
                                          </p:val>
                                        </p:tav>
                                      </p:tavLst>
                                    </p:anim>
                                    <p:anim calcmode="lin" valueType="num">
                                      <p:cBhvr additive="base">
                                        <p:cTn id="8" dur="500" fill="hold"/>
                                        <p:tgtEl>
                                          <p:spTgt spid="1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0"/>
                                        </p:tgtEl>
                                        <p:attrNameLst>
                                          <p:attrName>style.visibility</p:attrName>
                                        </p:attrNameLst>
                                      </p:cBhvr>
                                      <p:to>
                                        <p:strVal val="visible"/>
                                      </p:to>
                                    </p:set>
                                    <p:anim calcmode="lin" valueType="num">
                                      <p:cBhvr additive="base">
                                        <p:cTn id="13" dur="500" fill="hold"/>
                                        <p:tgtEl>
                                          <p:spTgt spid="80"/>
                                        </p:tgtEl>
                                        <p:attrNameLst>
                                          <p:attrName>ppt_x</p:attrName>
                                        </p:attrNameLst>
                                      </p:cBhvr>
                                      <p:tavLst>
                                        <p:tav tm="0">
                                          <p:val>
                                            <p:strVal val="1+#ppt_w/2"/>
                                          </p:val>
                                        </p:tav>
                                        <p:tav tm="100000">
                                          <p:val>
                                            <p:strVal val="#ppt_x"/>
                                          </p:val>
                                        </p:tav>
                                      </p:tavLst>
                                    </p:anim>
                                    <p:anim calcmode="lin" valueType="num">
                                      <p:cBhvr additive="base">
                                        <p:cTn id="14"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30507"/>
            <a:ext cx="6480175" cy="720725"/>
          </a:xfrm>
        </p:spPr>
        <p:txBody>
          <a:bodyPr/>
          <a:lstStyle/>
          <a:p>
            <a:r>
              <a:rPr lang="en-US" sz="2800" dirty="0" smtClean="0"/>
              <a:t> </a:t>
            </a:r>
            <a:endParaRPr lang="en-US" sz="2800" dirty="0"/>
          </a:p>
        </p:txBody>
      </p:sp>
      <p:sp>
        <p:nvSpPr>
          <p:cNvPr id="3" name="Content Placeholder 2"/>
          <p:cNvSpPr>
            <a:spLocks noGrp="1"/>
          </p:cNvSpPr>
          <p:nvPr>
            <p:ph idx="1"/>
          </p:nvPr>
        </p:nvSpPr>
        <p:spPr/>
        <p:txBody>
          <a:bodyPr/>
          <a:lstStyle/>
          <a:p>
            <a:endParaRPr lang="en-US" sz="2400" dirty="0" smtClean="0"/>
          </a:p>
          <a:p>
            <a:endParaRPr lang="en-US" dirty="0"/>
          </a:p>
        </p:txBody>
      </p:sp>
      <p:sp>
        <p:nvSpPr>
          <p:cNvPr id="4" name="Rectangle 3"/>
          <p:cNvSpPr/>
          <p:nvPr/>
        </p:nvSpPr>
        <p:spPr>
          <a:xfrm>
            <a:off x="395536" y="500479"/>
            <a:ext cx="4824536" cy="1200329"/>
          </a:xfrm>
          <a:prstGeom prst="rect">
            <a:avLst/>
          </a:prstGeom>
        </p:spPr>
        <p:txBody>
          <a:bodyPr wrap="square">
            <a:spAutoFit/>
          </a:bodyPr>
          <a:lstStyle/>
          <a:p>
            <a:r>
              <a:rPr lang="en-US" sz="3600" b="1" dirty="0" smtClean="0">
                <a:solidFill>
                  <a:schemeClr val="bg1"/>
                </a:solidFill>
                <a:latin typeface="Tahoma" pitchFamily="34" charset="0"/>
                <a:ea typeface="Tahoma" pitchFamily="34" charset="0"/>
                <a:cs typeface="Tahoma" pitchFamily="34" charset="0"/>
              </a:rPr>
              <a:t>USPNet Hub </a:t>
            </a:r>
          </a:p>
          <a:p>
            <a:r>
              <a:rPr lang="en-US" sz="3600" b="1" dirty="0" smtClean="0">
                <a:solidFill>
                  <a:schemeClr val="bg1"/>
                </a:solidFill>
                <a:latin typeface="Tahoma" pitchFamily="34" charset="0"/>
                <a:ea typeface="Tahoma" pitchFamily="34" charset="0"/>
                <a:cs typeface="Tahoma" pitchFamily="34" charset="0"/>
              </a:rPr>
              <a:t>at Laucala Campus</a:t>
            </a:r>
            <a:endParaRPr lang="en-US" sz="3600" b="1" dirty="0">
              <a:solidFill>
                <a:schemeClr val="bg1"/>
              </a:solidFill>
              <a:latin typeface="Tahoma" pitchFamily="34" charset="0"/>
              <a:ea typeface="Tahoma" pitchFamily="34" charset="0"/>
              <a:cs typeface="Tahoma" pitchFamily="34" charset="0"/>
            </a:endParaRPr>
          </a:p>
        </p:txBody>
      </p:sp>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r="1728" b="7744"/>
          <a:stretch/>
        </p:blipFill>
        <p:spPr>
          <a:xfrm>
            <a:off x="251520" y="1700808"/>
            <a:ext cx="8640960" cy="4896544"/>
          </a:xfrm>
          <a:prstGeom prst="rect">
            <a:avLst/>
          </a:prstGeom>
        </p:spPr>
      </p:pic>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4"/>
          <p:cNvSpPr>
            <a:spLocks noGrp="1"/>
          </p:cNvSpPr>
          <p:nvPr>
            <p:ph type="title"/>
          </p:nvPr>
        </p:nvSpPr>
        <p:spPr>
          <a:xfrm>
            <a:off x="395536" y="836067"/>
            <a:ext cx="6480175" cy="720725"/>
          </a:xfrm>
        </p:spPr>
        <p:txBody>
          <a:bodyPr/>
          <a:lstStyle/>
          <a:p>
            <a:r>
              <a:rPr lang="en-US" b="1" dirty="0" smtClean="0">
                <a:latin typeface="Tahoma" pitchFamily="34" charset="0"/>
                <a:ea typeface="Tahoma" pitchFamily="34" charset="0"/>
                <a:cs typeface="Tahoma" pitchFamily="34" charset="0"/>
              </a:rPr>
              <a:t>USP ICT Overall</a:t>
            </a:r>
          </a:p>
        </p:txBody>
      </p:sp>
      <p:sp>
        <p:nvSpPr>
          <p:cNvPr id="36866" name="Content Placeholder 3"/>
          <p:cNvSpPr>
            <a:spLocks noGrp="1"/>
          </p:cNvSpPr>
          <p:nvPr>
            <p:ph idx="1"/>
          </p:nvPr>
        </p:nvSpPr>
        <p:spPr>
          <a:xfrm>
            <a:off x="323528" y="1844824"/>
            <a:ext cx="8640960" cy="4824536"/>
          </a:xfrm>
        </p:spPr>
        <p:txBody>
          <a:bodyPr>
            <a:noAutofit/>
          </a:bodyPr>
          <a:lstStyle/>
          <a:p>
            <a:pPr eaLnBrk="1" hangingPunct="1">
              <a:defRPr/>
            </a:pPr>
            <a:r>
              <a:rPr lang="en-US" sz="2200" dirty="0" smtClean="0">
                <a:latin typeface="Calibri" pitchFamily="34" charset="0"/>
                <a:cs typeface="Calibri" pitchFamily="34" charset="0"/>
              </a:rPr>
              <a:t>3500 PCs and n-</a:t>
            </a:r>
            <a:r>
              <a:rPr lang="en-US" sz="2200" dirty="0">
                <a:latin typeface="Calibri" pitchFamily="34" charset="0"/>
                <a:cs typeface="Calibri" pitchFamily="34" charset="0"/>
              </a:rPr>
              <a:t>C</a:t>
            </a:r>
            <a:r>
              <a:rPr lang="en-US" sz="2200" dirty="0" smtClean="0">
                <a:latin typeface="Calibri" pitchFamily="34" charset="0"/>
                <a:cs typeface="Calibri" pitchFamily="34" charset="0"/>
              </a:rPr>
              <a:t>omputing around the 14 campuses and </a:t>
            </a:r>
            <a:r>
              <a:rPr lang="en-US" sz="2200" dirty="0" err="1" smtClean="0">
                <a:latin typeface="Calibri" pitchFamily="34" charset="0"/>
                <a:cs typeface="Calibri" pitchFamily="34" charset="0"/>
              </a:rPr>
              <a:t>centres</a:t>
            </a:r>
            <a:endParaRPr lang="en-US" sz="2200" dirty="0" smtClean="0">
              <a:latin typeface="Calibri" pitchFamily="34" charset="0"/>
              <a:cs typeface="Calibri" pitchFamily="34" charset="0"/>
            </a:endParaRPr>
          </a:p>
          <a:p>
            <a:pPr eaLnBrk="1" hangingPunct="1">
              <a:defRPr/>
            </a:pPr>
            <a:r>
              <a:rPr lang="en-US" sz="2200" dirty="0" smtClean="0">
                <a:latin typeface="Calibri" pitchFamily="34" charset="0"/>
                <a:cs typeface="Calibri" pitchFamily="34" charset="0"/>
              </a:rPr>
              <a:t>250 Servers</a:t>
            </a:r>
          </a:p>
          <a:p>
            <a:pPr eaLnBrk="1" hangingPunct="1">
              <a:defRPr/>
            </a:pPr>
            <a:r>
              <a:rPr lang="en-US" sz="2200" dirty="0" smtClean="0">
                <a:latin typeface="Calibri" pitchFamily="34" charset="0"/>
                <a:cs typeface="Calibri" pitchFamily="34" charset="0"/>
              </a:rPr>
              <a:t>23,000 (approx) Student User accounts</a:t>
            </a:r>
          </a:p>
          <a:p>
            <a:pPr eaLnBrk="1" hangingPunct="1">
              <a:defRPr/>
            </a:pPr>
            <a:r>
              <a:rPr lang="en-US" sz="2200" dirty="0" smtClean="0">
                <a:latin typeface="Calibri" pitchFamily="34" charset="0"/>
                <a:cs typeface="Calibri" pitchFamily="34" charset="0"/>
              </a:rPr>
              <a:t>2000 (approx) Staff accounts</a:t>
            </a:r>
          </a:p>
          <a:p>
            <a:pPr eaLnBrk="1" hangingPunct="1">
              <a:defRPr/>
            </a:pPr>
            <a:r>
              <a:rPr lang="en-US" sz="2200" dirty="0" smtClean="0">
                <a:latin typeface="Calibri" pitchFamily="34" charset="0"/>
                <a:cs typeface="Calibri" pitchFamily="34" charset="0"/>
              </a:rPr>
              <a:t>Current Student per PCs ratio 12:1</a:t>
            </a:r>
          </a:p>
          <a:p>
            <a:pPr>
              <a:buClr>
                <a:schemeClr val="tx1"/>
              </a:buClr>
            </a:pPr>
            <a:r>
              <a:rPr lang="en-US" sz="2200" dirty="0" smtClean="0">
                <a:latin typeface="Calibri" pitchFamily="34" charset="0"/>
                <a:cs typeface="Calibri" pitchFamily="34" charset="0"/>
              </a:rPr>
              <a:t>23,000 simultaneous web connections a day, 30,000 email messages a day (staff)</a:t>
            </a:r>
          </a:p>
          <a:p>
            <a:pPr>
              <a:buClr>
                <a:schemeClr val="tx1"/>
              </a:buClr>
            </a:pPr>
            <a:r>
              <a:rPr lang="en-US" sz="2200" dirty="0" smtClean="0">
                <a:latin typeface="Calibri" pitchFamily="34" charset="0"/>
                <a:cs typeface="Calibri" pitchFamily="34" charset="0"/>
              </a:rPr>
              <a:t>5 </a:t>
            </a:r>
            <a:r>
              <a:rPr lang="en-US" sz="2200" dirty="0">
                <a:latin typeface="Calibri" pitchFamily="34" charset="0"/>
                <a:cs typeface="Calibri" pitchFamily="34" charset="0"/>
              </a:rPr>
              <a:t>km of </a:t>
            </a:r>
            <a:r>
              <a:rPr lang="en-US" sz="2200" dirty="0" err="1">
                <a:latin typeface="Calibri" pitchFamily="34" charset="0"/>
                <a:cs typeface="Calibri" pitchFamily="34" charset="0"/>
              </a:rPr>
              <a:t>fibre</a:t>
            </a:r>
            <a:r>
              <a:rPr lang="en-US" sz="2200" dirty="0">
                <a:latin typeface="Calibri" pitchFamily="34" charset="0"/>
                <a:cs typeface="Calibri" pitchFamily="34" charset="0"/>
              </a:rPr>
              <a:t> on Laucala and 2 km at Emalus and </a:t>
            </a:r>
            <a:r>
              <a:rPr lang="en-US" sz="2200" dirty="0" err="1" smtClean="0">
                <a:latin typeface="Calibri" pitchFamily="34" charset="0"/>
                <a:cs typeface="Calibri" pitchFamily="34" charset="0"/>
              </a:rPr>
              <a:t>Alafua</a:t>
            </a:r>
            <a:r>
              <a:rPr lang="en-US" sz="2200" dirty="0" smtClean="0">
                <a:latin typeface="Calibri" pitchFamily="34" charset="0"/>
                <a:cs typeface="Calibri" pitchFamily="34" charset="0"/>
              </a:rPr>
              <a:t> </a:t>
            </a:r>
          </a:p>
          <a:p>
            <a:pPr>
              <a:buClr>
                <a:schemeClr val="tx1"/>
              </a:buClr>
            </a:pPr>
            <a:r>
              <a:rPr lang="en-US" sz="2200" dirty="0" smtClean="0">
                <a:latin typeface="Calibri" pitchFamily="34" charset="0"/>
                <a:cs typeface="Calibri" pitchFamily="34" charset="0"/>
              </a:rPr>
              <a:t>Private network that links 12 countries over an area of about 33 million square Km</a:t>
            </a:r>
          </a:p>
          <a:p>
            <a:pPr>
              <a:buClr>
                <a:schemeClr val="tx1"/>
              </a:buClr>
            </a:pPr>
            <a:r>
              <a:rPr lang="en-US" sz="2200" dirty="0" smtClean="0">
                <a:latin typeface="Calibri" pitchFamily="34" charset="0"/>
                <a:cs typeface="Calibri" pitchFamily="34" charset="0"/>
              </a:rPr>
              <a:t>USP </a:t>
            </a:r>
            <a:r>
              <a:rPr lang="en-US" sz="2200" dirty="0">
                <a:latin typeface="Calibri" pitchFamily="34" charset="0"/>
                <a:cs typeface="Calibri" pitchFamily="34" charset="0"/>
              </a:rPr>
              <a:t>is </a:t>
            </a:r>
            <a:r>
              <a:rPr lang="en-US" sz="2200" dirty="0" smtClean="0">
                <a:latin typeface="Calibri" pitchFamily="34" charset="0"/>
                <a:cs typeface="Calibri" pitchFamily="34" charset="0"/>
              </a:rPr>
              <a:t>possibly the </a:t>
            </a:r>
            <a:r>
              <a:rPr lang="en-US" sz="2200" dirty="0">
                <a:latin typeface="Calibri" pitchFamily="34" charset="0"/>
                <a:cs typeface="Calibri" pitchFamily="34" charset="0"/>
              </a:rPr>
              <a:t>best demonstration for the region of what can be done with ICT and how to do </a:t>
            </a:r>
            <a:r>
              <a:rPr lang="en-US" sz="2200" dirty="0" smtClean="0">
                <a:latin typeface="Calibri" pitchFamily="34" charset="0"/>
                <a:cs typeface="Calibri" pitchFamily="34" charset="0"/>
              </a:rPr>
              <a:t>it</a:t>
            </a:r>
            <a:endParaRPr lang="en-US" sz="2200" dirty="0">
              <a:latin typeface="Calibri" pitchFamily="34" charset="0"/>
              <a:cs typeface="Calibri" pitchFamily="34" charset="0"/>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8680"/>
            <a:ext cx="6480175" cy="720725"/>
          </a:xfrm>
        </p:spPr>
        <p:txBody>
          <a:bodyPr/>
          <a:lstStyle/>
          <a:p>
            <a:r>
              <a:rPr lang="en-US" sz="4400" b="1" dirty="0" smtClean="0">
                <a:latin typeface="Tahoma" pitchFamily="34" charset="0"/>
                <a:ea typeface="Tahoma" pitchFamily="34" charset="0"/>
                <a:cs typeface="Tahoma" pitchFamily="34" charset="0"/>
              </a:rPr>
              <a:t>Presentation Outline</a:t>
            </a:r>
            <a:endParaRPr lang="en-AU" sz="44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251520" y="1340768"/>
            <a:ext cx="8568952" cy="5256583"/>
          </a:xfrm>
        </p:spPr>
        <p:txBody>
          <a:bodyPr/>
          <a:lstStyle/>
          <a:p>
            <a:pPr marL="514350" lvl="1" indent="-514350">
              <a:spcBef>
                <a:spcPct val="0"/>
              </a:spcBef>
              <a:buFont typeface="+mj-lt"/>
              <a:buAutoNum type="arabicPeriod"/>
            </a:pPr>
            <a:endParaRPr lang="en-US" sz="2500" dirty="0" smtClean="0">
              <a:latin typeface="Calibri" pitchFamily="34" charset="0"/>
              <a:cs typeface="Calibri" pitchFamily="34" charset="0"/>
            </a:endParaRPr>
          </a:p>
          <a:p>
            <a:pPr marL="514350" lvl="1" indent="-514350">
              <a:spcBef>
                <a:spcPct val="0"/>
              </a:spcBef>
              <a:buFont typeface="+mj-lt"/>
              <a:buAutoNum type="arabicPeriod"/>
            </a:pPr>
            <a:r>
              <a:rPr lang="en-US" sz="3200" dirty="0" smtClean="0">
                <a:latin typeface="Calibri" pitchFamily="34" charset="0"/>
                <a:cs typeface="Calibri" pitchFamily="34" charset="0"/>
              </a:rPr>
              <a:t>ICTs as Central to Our Future/ Dramatically Changing World</a:t>
            </a:r>
          </a:p>
          <a:p>
            <a:pPr marL="514350" lvl="1" indent="-514350">
              <a:spcBef>
                <a:spcPct val="0"/>
              </a:spcBef>
              <a:buFont typeface="+mj-lt"/>
              <a:buAutoNum type="arabicPeriod"/>
            </a:pPr>
            <a:r>
              <a:rPr lang="en-US" sz="3200" dirty="0" smtClean="0">
                <a:latin typeface="Calibri" pitchFamily="34" charset="0"/>
                <a:cs typeface="Calibri" pitchFamily="34" charset="0"/>
              </a:rPr>
              <a:t>ICTs in the Pacific Islands</a:t>
            </a:r>
          </a:p>
          <a:p>
            <a:pPr marL="514350" lvl="1" indent="-514350">
              <a:spcBef>
                <a:spcPct val="0"/>
              </a:spcBef>
              <a:buFont typeface="+mj-lt"/>
              <a:buAutoNum type="arabicPeriod"/>
            </a:pPr>
            <a:r>
              <a:rPr lang="en-US" sz="3200" dirty="0" smtClean="0">
                <a:latin typeface="Calibri" pitchFamily="34" charset="0"/>
                <a:cs typeface="Calibri" pitchFamily="34" charset="0"/>
              </a:rPr>
              <a:t>ICT a Key Priority of the new USP Strategic Plan 2013-2018 </a:t>
            </a:r>
          </a:p>
          <a:p>
            <a:pPr marL="514350" lvl="1" indent="-514350">
              <a:spcBef>
                <a:spcPct val="0"/>
              </a:spcBef>
              <a:buFont typeface="+mj-lt"/>
              <a:buAutoNum type="arabicPeriod"/>
            </a:pPr>
            <a:r>
              <a:rPr lang="en-US" sz="3200" dirty="0" smtClean="0">
                <a:latin typeface="Calibri" pitchFamily="34" charset="0"/>
                <a:cs typeface="Calibri" pitchFamily="34" charset="0"/>
              </a:rPr>
              <a:t>USP as a ICT Pioneer in the Pacific and a Demonstrator</a:t>
            </a:r>
          </a:p>
          <a:p>
            <a:pPr marL="514350" lvl="1" indent="-514350">
              <a:spcBef>
                <a:spcPct val="0"/>
              </a:spcBef>
              <a:buFont typeface="+mj-lt"/>
              <a:buAutoNum type="arabicPeriod"/>
            </a:pPr>
            <a:r>
              <a:rPr lang="en-US" sz="3200" dirty="0" smtClean="0">
                <a:latin typeface="Calibri" pitchFamily="34" charset="0"/>
                <a:cs typeface="Calibri" pitchFamily="34" charset="0"/>
              </a:rPr>
              <a:t>From USPNet to a Knowledge Hub </a:t>
            </a:r>
          </a:p>
          <a:p>
            <a:pPr marL="514350" lvl="1" indent="-514350">
              <a:spcBef>
                <a:spcPct val="0"/>
              </a:spcBef>
              <a:buFont typeface="+mj-lt"/>
              <a:buAutoNum type="arabicPeriod"/>
            </a:pPr>
            <a:r>
              <a:rPr lang="en-US" sz="3200" dirty="0" smtClean="0">
                <a:latin typeface="Calibri" pitchFamily="34" charset="0"/>
                <a:cs typeface="Calibri" pitchFamily="34" charset="0"/>
              </a:rPr>
              <a:t>Other Major Developments on the Horizon</a:t>
            </a:r>
          </a:p>
          <a:p>
            <a:pPr marL="514350" lvl="1" indent="-514350">
              <a:spcBef>
                <a:spcPct val="0"/>
              </a:spcBef>
              <a:buFont typeface="+mj-lt"/>
              <a:buAutoNum type="arabicPeriod"/>
            </a:pPr>
            <a:r>
              <a:rPr lang="en-US" sz="3200" dirty="0" smtClean="0">
                <a:latin typeface="Calibri" pitchFamily="34" charset="0"/>
                <a:cs typeface="Calibri" pitchFamily="34" charset="0"/>
              </a:rPr>
              <a:t>Conclusions</a:t>
            </a:r>
          </a:p>
          <a:p>
            <a:pPr marL="514350" lvl="1" indent="-514350">
              <a:spcBef>
                <a:spcPct val="0"/>
              </a:spcBef>
              <a:buNone/>
            </a:pPr>
            <a:endParaRPr lang="en-US" sz="2800" dirty="0" smtClean="0">
              <a:latin typeface="Calibri" pitchFamily="34" charset="0"/>
              <a:cs typeface="Calibri" pitchFamily="34" charset="0"/>
            </a:endParaRPr>
          </a:p>
          <a:p>
            <a:pPr marL="514350" lvl="1" indent="-514350">
              <a:spcBef>
                <a:spcPct val="0"/>
              </a:spcBef>
              <a:buAutoNum type="arabicPeriod" startAt="2"/>
            </a:pPr>
            <a:endParaRPr lang="en-AU" sz="2600" dirty="0"/>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95288" y="692150"/>
            <a:ext cx="6767512" cy="720725"/>
          </a:xfrm>
        </p:spPr>
        <p:txBody>
          <a:bodyPr/>
          <a:lstStyle/>
          <a:p>
            <a:pPr>
              <a:defRPr/>
            </a:pPr>
            <a:r>
              <a:rPr lang="en-US" altLang="ja-JP" sz="32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Japan-Pacific  ICT Centre, USP</a:t>
            </a:r>
          </a:p>
        </p:txBody>
      </p:sp>
      <p:sp>
        <p:nvSpPr>
          <p:cNvPr id="3" name="Content Placeholder 2"/>
          <p:cNvSpPr>
            <a:spLocks noGrp="1"/>
          </p:cNvSpPr>
          <p:nvPr>
            <p:ph idx="1"/>
          </p:nvPr>
        </p:nvSpPr>
        <p:spPr/>
        <p:txBody>
          <a:bodyPr/>
          <a:lstStyle/>
          <a:p>
            <a:pPr lvl="1">
              <a:buFontTx/>
              <a:buNone/>
            </a:pPr>
            <a:r>
              <a:rPr lang="en-US" altLang="ja-JP" sz="1000" dirty="0" smtClean="0">
                <a:ea typeface="ＭＳ Ｐゴシック" pitchFamily="50" charset="-128"/>
              </a:rPr>
              <a:t/>
            </a:r>
            <a:br>
              <a:rPr lang="en-US" altLang="ja-JP" sz="1000" dirty="0" smtClean="0">
                <a:ea typeface="ＭＳ Ｐゴシック" pitchFamily="50" charset="-128"/>
              </a:rPr>
            </a:br>
            <a:r>
              <a:rPr lang="en-US" altLang="ja-JP" sz="1000" dirty="0" smtClean="0">
                <a:ea typeface="ＭＳ Ｐゴシック" pitchFamily="50" charset="-128"/>
              </a:rPr>
              <a:t/>
            </a:r>
            <a:br>
              <a:rPr lang="en-US" altLang="ja-JP" sz="1000" dirty="0" smtClean="0">
                <a:ea typeface="ＭＳ Ｐゴシック" pitchFamily="50" charset="-128"/>
              </a:rPr>
            </a:br>
            <a:r>
              <a:rPr lang="en-US" altLang="ja-JP" sz="1000" dirty="0" smtClean="0">
                <a:effectLst>
                  <a:outerShdw blurRad="38100" dist="38100" dir="2700000" algn="tl">
                    <a:srgbClr val="C0C0C0"/>
                  </a:outerShdw>
                </a:effectLst>
                <a:ea typeface="ＭＳ Ｐゴシック" pitchFamily="50" charset="-128"/>
              </a:rPr>
              <a:t/>
            </a:r>
            <a:br>
              <a:rPr lang="en-US" altLang="ja-JP" sz="1000" dirty="0" smtClean="0">
                <a:effectLst>
                  <a:outerShdw blurRad="38100" dist="38100" dir="2700000" algn="tl">
                    <a:srgbClr val="C0C0C0"/>
                  </a:outerShdw>
                </a:effectLst>
                <a:ea typeface="ＭＳ Ｐゴシック" pitchFamily="50" charset="-128"/>
              </a:rPr>
            </a:br>
            <a:r>
              <a:rPr lang="en-US" altLang="ja-JP" sz="1000" dirty="0" smtClean="0">
                <a:effectLst>
                  <a:outerShdw blurRad="38100" dist="38100" dir="2700000" algn="tl">
                    <a:srgbClr val="C0C0C0"/>
                  </a:outerShdw>
                </a:effectLst>
                <a:ea typeface="ＭＳ Ｐゴシック" pitchFamily="50" charset="-128"/>
              </a:rPr>
              <a:t/>
            </a:r>
            <a:br>
              <a:rPr lang="en-US" altLang="ja-JP" sz="1000" dirty="0" smtClean="0">
                <a:effectLst>
                  <a:outerShdw blurRad="38100" dist="38100" dir="2700000" algn="tl">
                    <a:srgbClr val="C0C0C0"/>
                  </a:outerShdw>
                </a:effectLst>
                <a:ea typeface="ＭＳ Ｐゴシック" pitchFamily="50" charset="-128"/>
              </a:rPr>
            </a:br>
            <a:endParaRPr lang="en-US" altLang="ja-JP" sz="1000" dirty="0" smtClean="0">
              <a:effectLst>
                <a:outerShdw blurRad="38100" dist="38100" dir="2700000" algn="tl">
                  <a:srgbClr val="C0C0C0"/>
                </a:outerShdw>
              </a:effectLst>
              <a:ea typeface="ＭＳ Ｐゴシック" pitchFamily="50" charset="-128"/>
            </a:endParaRPr>
          </a:p>
          <a:p>
            <a:pPr>
              <a:buFontTx/>
              <a:buNone/>
            </a:pPr>
            <a:endParaRPr lang="en-US" altLang="ja-JP" sz="1100" dirty="0" smtClean="0">
              <a:effectLst>
                <a:outerShdw blurRad="38100" dist="38100" dir="2700000" algn="tl">
                  <a:srgbClr val="C0C0C0"/>
                </a:outerShdw>
              </a:effectLst>
              <a:ea typeface="ＭＳ Ｐゴシック" pitchFamily="50" charset="-128"/>
            </a:endParaRPr>
          </a:p>
          <a:p>
            <a:endParaRPr lang="en-US" altLang="ja-JP" sz="1100" dirty="0" smtClean="0">
              <a:effectLst>
                <a:outerShdw blurRad="38100" dist="38100" dir="2700000" algn="tl">
                  <a:srgbClr val="C0C0C0"/>
                </a:outerShdw>
              </a:effectLst>
              <a:ea typeface="ＭＳ Ｐゴシック" pitchFamily="50" charset="-128"/>
            </a:endParaRPr>
          </a:p>
        </p:txBody>
      </p:sp>
      <p:pic>
        <p:nvPicPr>
          <p:cNvPr id="50178" name="Picture 2" descr="C:\Users\pongi_i\AppData\Local\Microsoft\Windows\Temporary Internet Files\Content.Outlook\742OQIQA\ICT Building (2).jpg"/>
          <p:cNvPicPr>
            <a:picLocks noChangeAspect="1" noChangeArrowheads="1"/>
          </p:cNvPicPr>
          <p:nvPr/>
        </p:nvPicPr>
        <p:blipFill>
          <a:blip r:embed="rId3" cstate="print"/>
          <a:srcRect/>
          <a:stretch>
            <a:fillRect/>
          </a:stretch>
        </p:blipFill>
        <p:spPr bwMode="auto">
          <a:xfrm>
            <a:off x="395536" y="1844824"/>
            <a:ext cx="8313162" cy="4680520"/>
          </a:xfrm>
          <a:prstGeom prst="rect">
            <a:avLst/>
          </a:prstGeom>
          <a:noFill/>
        </p:spPr>
      </p:pic>
      <p:pic>
        <p:nvPicPr>
          <p:cNvPr id="5" name="Picture 2" descr="C:\Users\pongi_i\AppData\Local\Microsoft\Windows\Temporary Internet Files\Content.Outlook\742OQIQA\ICT Building (2).jpg"/>
          <p:cNvPicPr>
            <a:picLocks noChangeAspect="1" noChangeArrowheads="1"/>
          </p:cNvPicPr>
          <p:nvPr/>
        </p:nvPicPr>
        <p:blipFill>
          <a:blip r:embed="rId3" cstate="print"/>
          <a:srcRect/>
          <a:stretch>
            <a:fillRect/>
          </a:stretch>
        </p:blipFill>
        <p:spPr bwMode="auto">
          <a:xfrm>
            <a:off x="0" y="1700808"/>
            <a:ext cx="9144000" cy="5157192"/>
          </a:xfrm>
          <a:prstGeom prst="rect">
            <a:avLst/>
          </a:prstGeom>
          <a:noFill/>
        </p:spPr>
      </p:pic>
    </p:spTree>
    <p:extLst>
      <p:ext uri="{BB962C8B-B14F-4D97-AF65-F5344CB8AC3E}">
        <p14:creationId xmlns:p14="http://schemas.microsoft.com/office/powerpoint/2010/main" val="365417379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68313" y="404663"/>
            <a:ext cx="6480175" cy="1368153"/>
          </a:xfrm>
        </p:spPr>
        <p:txBody>
          <a:bodyPr/>
          <a:lstStyle/>
          <a:p>
            <a:pPr>
              <a:defRPr/>
            </a:pPr>
            <a:r>
              <a:rPr lang="en-AU" sz="3200" b="1" dirty="0" smtClean="0">
                <a:latin typeface="Tahoma" pitchFamily="34" charset="0"/>
                <a:ea typeface="Tahoma" pitchFamily="34" charset="0"/>
                <a:cs typeface="Tahoma" pitchFamily="34" charset="0"/>
              </a:rPr>
              <a:t>Independent Internet and STM4 Capacity</a:t>
            </a:r>
            <a:endParaRPr lang="en-AU" sz="32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251520" y="1700808"/>
            <a:ext cx="8640961" cy="4896544"/>
          </a:xfrm>
          <a:ln>
            <a:noFill/>
          </a:ln>
        </p:spPr>
        <p:txBody>
          <a:bodyPr>
            <a:normAutofit fontScale="85000" lnSpcReduction="20000"/>
          </a:bodyPr>
          <a:lstStyle/>
          <a:p>
            <a:pPr>
              <a:defRPr/>
            </a:pPr>
            <a:r>
              <a:rPr lang="en-AU" sz="3900" dirty="0" smtClean="0">
                <a:latin typeface="Calibri" pitchFamily="34" charset="0"/>
                <a:ea typeface="+mn-ea"/>
                <a:cs typeface="Calibri" pitchFamily="34" charset="0"/>
              </a:rPr>
              <a:t>Partnership with AARNET since March 2005 and now strengthened</a:t>
            </a:r>
          </a:p>
          <a:p>
            <a:pPr>
              <a:defRPr/>
            </a:pPr>
            <a:r>
              <a:rPr lang="en-AU" sz="3900" dirty="0" smtClean="0">
                <a:latin typeface="Calibri" pitchFamily="34" charset="0"/>
                <a:ea typeface="+mn-ea"/>
                <a:cs typeface="Calibri" pitchFamily="34" charset="0"/>
              </a:rPr>
              <a:t>STM upgraded to STM4 in late 2011, can be scaled up to STM16 easily if needed</a:t>
            </a:r>
          </a:p>
          <a:p>
            <a:pPr>
              <a:defRPr/>
            </a:pPr>
            <a:r>
              <a:rPr lang="en-AU" sz="3900" dirty="0" smtClean="0">
                <a:latin typeface="Calibri" pitchFamily="34" charset="0"/>
                <a:ea typeface="+mn-ea"/>
                <a:cs typeface="Calibri" pitchFamily="34" charset="0"/>
              </a:rPr>
              <a:t>New deregulated market offers greater opportunity to deploy the new capacities much better</a:t>
            </a:r>
          </a:p>
          <a:p>
            <a:pPr>
              <a:defRPr/>
            </a:pPr>
            <a:r>
              <a:rPr lang="en-AU" sz="3900" dirty="0" smtClean="0">
                <a:latin typeface="Calibri" pitchFamily="34" charset="0"/>
                <a:ea typeface="+mn-ea"/>
                <a:cs typeface="Calibri" pitchFamily="34" charset="0"/>
              </a:rPr>
              <a:t>USP willing to make capacity available to related stakeholders including CROP agencies, tertiary institutions, and Ministries of Education</a:t>
            </a:r>
          </a:p>
          <a:p>
            <a:pPr algn="just">
              <a:defRPr/>
            </a:pPr>
            <a:endParaRPr lang="en-AU" dirty="0" smtClean="0">
              <a:latin typeface="Calibri" pitchFamily="34" charset="0"/>
              <a:ea typeface="+mn-ea"/>
              <a:cs typeface="Calibri" pitchFamily="34" charset="0"/>
            </a:endParaRPr>
          </a:p>
        </p:txBody>
      </p:sp>
    </p:spTree>
    <p:extLst>
      <p:ext uri="{BB962C8B-B14F-4D97-AF65-F5344CB8AC3E}">
        <p14:creationId xmlns:p14="http://schemas.microsoft.com/office/powerpoint/2010/main" val="291172333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68313" y="476672"/>
            <a:ext cx="6480175" cy="1223987"/>
          </a:xfrm>
        </p:spPr>
        <p:txBody>
          <a:bodyPr/>
          <a:lstStyle/>
          <a:p>
            <a:pPr>
              <a:defRPr/>
            </a:pPr>
            <a:r>
              <a:rPr lang="en-AU" b="1" dirty="0" smtClean="0">
                <a:latin typeface="Tahoma" pitchFamily="34" charset="0"/>
                <a:ea typeface="Tahoma" pitchFamily="34" charset="0"/>
                <a:cs typeface="Tahoma" pitchFamily="34" charset="0"/>
              </a:rPr>
              <a:t>Knowledge</a:t>
            </a:r>
            <a:r>
              <a:rPr lang="en-AU" b="1" dirty="0" smtClean="0"/>
              <a:t> Hub at a Glance</a:t>
            </a:r>
            <a:endParaRPr lang="en-AU" b="1"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19108694"/>
              </p:ext>
            </p:extLst>
          </p:nvPr>
        </p:nvGraphicFramePr>
        <p:xfrm>
          <a:off x="250825" y="1773238"/>
          <a:ext cx="8642350" cy="4895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p:cNvSpPr/>
          <p:nvPr/>
        </p:nvSpPr>
        <p:spPr>
          <a:xfrm>
            <a:off x="1614244" y="1825689"/>
            <a:ext cx="5338396" cy="4534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latin typeface="Calibri" pitchFamily="34" charset="0"/>
              <a:cs typeface="Calibri" pitchFamily="34" charset="0"/>
            </a:endParaRPr>
          </a:p>
        </p:txBody>
      </p:sp>
      <p:grpSp>
        <p:nvGrpSpPr>
          <p:cNvPr id="4" name="Group 4"/>
          <p:cNvGrpSpPr/>
          <p:nvPr/>
        </p:nvGrpSpPr>
        <p:grpSpPr>
          <a:xfrm>
            <a:off x="3515157" y="3356024"/>
            <a:ext cx="1358806" cy="1358806"/>
            <a:chOff x="3220788" y="2005244"/>
            <a:chExt cx="1358806" cy="1358806"/>
          </a:xfrm>
          <a:scene3d>
            <a:camera prst="orthographicFront"/>
            <a:lightRig rig="flat" dir="t"/>
          </a:scene3d>
        </p:grpSpPr>
        <p:sp>
          <p:nvSpPr>
            <p:cNvPr id="24" name="Oval 23"/>
            <p:cNvSpPr/>
            <p:nvPr/>
          </p:nvSpPr>
          <p:spPr>
            <a:xfrm>
              <a:off x="3220788" y="2005244"/>
              <a:ext cx="1358806" cy="1358806"/>
            </a:xfrm>
            <a:prstGeom prst="ellipse">
              <a:avLst/>
            </a:prstGeom>
            <a:sp3d prstMaterial="plastic">
              <a:bevelT w="120900" h="88900"/>
              <a:bevelB w="88900" h="31750" prst="angle"/>
            </a:sp3d>
          </p:spPr>
          <p:style>
            <a:lnRef idx="2">
              <a:schemeClr val="dk1">
                <a:shade val="50000"/>
              </a:schemeClr>
            </a:lnRef>
            <a:fillRef idx="1">
              <a:schemeClr val="dk1"/>
            </a:fillRef>
            <a:effectRef idx="0">
              <a:schemeClr val="dk1"/>
            </a:effectRef>
            <a:fontRef idx="minor">
              <a:schemeClr val="lt1"/>
            </a:fontRef>
          </p:style>
        </p:sp>
        <p:sp>
          <p:nvSpPr>
            <p:cNvPr id="25" name="Oval 4"/>
            <p:cNvSpPr/>
            <p:nvPr/>
          </p:nvSpPr>
          <p:spPr>
            <a:xfrm>
              <a:off x="3419781" y="2204237"/>
              <a:ext cx="960820" cy="9608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algn="ctr" defTabSz="444500" fontAlgn="base">
                <a:lnSpc>
                  <a:spcPct val="90000"/>
                </a:lnSpc>
                <a:spcBef>
                  <a:spcPct val="0"/>
                </a:spcBef>
                <a:spcAft>
                  <a:spcPct val="35000"/>
                </a:spcAft>
              </a:pPr>
              <a:r>
                <a:rPr lang="en-US" sz="1200" dirty="0">
                  <a:solidFill>
                    <a:srgbClr val="FFFFFF"/>
                  </a:solidFill>
                  <a:latin typeface="Calibri" pitchFamily="34" charset="0"/>
                  <a:cs typeface="Calibri" pitchFamily="34" charset="0"/>
                </a:rPr>
                <a:t>USP </a:t>
              </a:r>
              <a:r>
                <a:rPr lang="en-US" sz="1200" dirty="0">
                  <a:solidFill>
                    <a:srgbClr val="FFFFFF"/>
                  </a:solidFill>
                  <a:effectLst>
                    <a:outerShdw blurRad="38100" dist="38100" dir="2700000" algn="tl">
                      <a:srgbClr val="000000">
                        <a:alpha val="43137"/>
                      </a:srgbClr>
                    </a:outerShdw>
                  </a:effectLst>
                  <a:latin typeface="Calibri" pitchFamily="34" charset="0"/>
                  <a:cs typeface="Calibri" pitchFamily="34" charset="0"/>
                </a:rPr>
                <a:t>Hub</a:t>
              </a:r>
              <a:r>
                <a:rPr lang="en-US" sz="1200" dirty="0">
                  <a:solidFill>
                    <a:srgbClr val="FFFFFF"/>
                  </a:solidFill>
                  <a:latin typeface="Calibri" pitchFamily="34" charset="0"/>
                  <a:cs typeface="Calibri" pitchFamily="34" charset="0"/>
                </a:rPr>
                <a:t>: USPNet/Internet Gateway</a:t>
              </a:r>
            </a:p>
          </p:txBody>
        </p:sp>
      </p:grpSp>
      <p:grpSp>
        <p:nvGrpSpPr>
          <p:cNvPr id="5" name="Group 5"/>
          <p:cNvGrpSpPr/>
          <p:nvPr/>
        </p:nvGrpSpPr>
        <p:grpSpPr>
          <a:xfrm>
            <a:off x="3684471" y="1955009"/>
            <a:ext cx="1287413" cy="1156431"/>
            <a:chOff x="3610447" y="-180011"/>
            <a:chExt cx="1358806" cy="1358806"/>
          </a:xfrm>
          <a:scene3d>
            <a:camera prst="orthographicFront"/>
            <a:lightRig rig="flat" dir="t"/>
          </a:scene3d>
        </p:grpSpPr>
        <p:sp>
          <p:nvSpPr>
            <p:cNvPr id="22" name="Oval 21"/>
            <p:cNvSpPr/>
            <p:nvPr/>
          </p:nvSpPr>
          <p:spPr>
            <a:xfrm>
              <a:off x="3610447" y="-180011"/>
              <a:ext cx="1358806" cy="1358806"/>
            </a:xfrm>
            <a:prstGeom prst="ellipse">
              <a:avLst/>
            </a:prstGeom>
            <a:sp3d prstMaterial="plastic">
              <a:bevelT w="120900" h="88900"/>
              <a:bevelB w="88900" h="31750" prst="angle"/>
            </a:sp3d>
          </p:spPr>
          <p:style>
            <a:lnRef idx="2">
              <a:schemeClr val="accent2">
                <a:shade val="50000"/>
              </a:schemeClr>
            </a:lnRef>
            <a:fillRef idx="1">
              <a:schemeClr val="accent2"/>
            </a:fillRef>
            <a:effectRef idx="0">
              <a:schemeClr val="accent2"/>
            </a:effectRef>
            <a:fontRef idx="minor">
              <a:schemeClr val="lt1"/>
            </a:fontRef>
          </p:style>
        </p:sp>
        <p:sp>
          <p:nvSpPr>
            <p:cNvPr id="23" name="Oval 6"/>
            <p:cNvSpPr/>
            <p:nvPr/>
          </p:nvSpPr>
          <p:spPr>
            <a:xfrm>
              <a:off x="3787182" y="-1157"/>
              <a:ext cx="960820" cy="9608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algn="ctr" defTabSz="444500" fontAlgn="base">
                <a:lnSpc>
                  <a:spcPct val="90000"/>
                </a:lnSpc>
                <a:spcBef>
                  <a:spcPct val="0"/>
                </a:spcBef>
                <a:spcAft>
                  <a:spcPct val="35000"/>
                </a:spcAft>
              </a:pPr>
              <a:r>
                <a:rPr lang="en-US" sz="1200" dirty="0">
                  <a:solidFill>
                    <a:srgbClr val="FFFFFF"/>
                  </a:solidFill>
                  <a:latin typeface="Calibri" pitchFamily="34" charset="0"/>
                  <a:cs typeface="Calibri" pitchFamily="34" charset="0"/>
                </a:rPr>
                <a:t>Library</a:t>
              </a:r>
            </a:p>
          </p:txBody>
        </p:sp>
      </p:grpSp>
      <p:grpSp>
        <p:nvGrpSpPr>
          <p:cNvPr id="6" name="Group 6"/>
          <p:cNvGrpSpPr/>
          <p:nvPr/>
        </p:nvGrpSpPr>
        <p:grpSpPr>
          <a:xfrm>
            <a:off x="5033140" y="2461534"/>
            <a:ext cx="1267052" cy="1327506"/>
            <a:chOff x="4782314" y="1125261"/>
            <a:chExt cx="1267052" cy="1327506"/>
          </a:xfrm>
          <a:scene3d>
            <a:camera prst="orthographicFront"/>
            <a:lightRig rig="flat" dir="t"/>
          </a:scene3d>
        </p:grpSpPr>
        <p:sp>
          <p:nvSpPr>
            <p:cNvPr id="20" name="Oval 19"/>
            <p:cNvSpPr/>
            <p:nvPr/>
          </p:nvSpPr>
          <p:spPr>
            <a:xfrm>
              <a:off x="4782314" y="1125261"/>
              <a:ext cx="1267052" cy="1327506"/>
            </a:xfrm>
            <a:prstGeom prst="ellipse">
              <a:avLst/>
            </a:prstGeom>
            <a:sp3d prstMaterial="plastic">
              <a:bevelT w="120900" h="88900"/>
              <a:bevelB w="88900" h="31750" prst="angle"/>
            </a:sp3d>
          </p:spPr>
          <p:style>
            <a:lnRef idx="2">
              <a:schemeClr val="accent2">
                <a:shade val="50000"/>
              </a:schemeClr>
            </a:lnRef>
            <a:fillRef idx="1">
              <a:schemeClr val="accent2"/>
            </a:fillRef>
            <a:effectRef idx="0">
              <a:schemeClr val="accent2"/>
            </a:effectRef>
            <a:fontRef idx="minor">
              <a:schemeClr val="lt1"/>
            </a:fontRef>
          </p:style>
        </p:sp>
        <p:sp>
          <p:nvSpPr>
            <p:cNvPr id="21" name="Oval 8"/>
            <p:cNvSpPr/>
            <p:nvPr/>
          </p:nvSpPr>
          <p:spPr>
            <a:xfrm>
              <a:off x="4935430" y="1331655"/>
              <a:ext cx="960820" cy="9608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algn="ctr" defTabSz="444500" fontAlgn="base">
                <a:lnSpc>
                  <a:spcPct val="90000"/>
                </a:lnSpc>
                <a:spcBef>
                  <a:spcPct val="0"/>
                </a:spcBef>
                <a:spcAft>
                  <a:spcPct val="35000"/>
                </a:spcAft>
              </a:pPr>
              <a:r>
                <a:rPr lang="en-US" sz="1200" dirty="0">
                  <a:solidFill>
                    <a:srgbClr val="FFFFFF"/>
                  </a:solidFill>
                  <a:latin typeface="Calibri" pitchFamily="34" charset="0"/>
                  <a:cs typeface="Calibri" pitchFamily="34" charset="0"/>
                </a:rPr>
                <a:t>Clearing House for Open Source Software</a:t>
              </a:r>
            </a:p>
          </p:txBody>
        </p:sp>
      </p:grpSp>
      <p:grpSp>
        <p:nvGrpSpPr>
          <p:cNvPr id="7" name="Group 7"/>
          <p:cNvGrpSpPr/>
          <p:nvPr/>
        </p:nvGrpSpPr>
        <p:grpSpPr>
          <a:xfrm>
            <a:off x="5223419" y="3914253"/>
            <a:ext cx="1358806" cy="1358806"/>
            <a:chOff x="5171586" y="2651760"/>
            <a:chExt cx="1358806" cy="1358806"/>
          </a:xfrm>
          <a:scene3d>
            <a:camera prst="orthographicFront"/>
            <a:lightRig rig="flat" dir="t"/>
          </a:scene3d>
        </p:grpSpPr>
        <p:sp>
          <p:nvSpPr>
            <p:cNvPr id="18" name="Oval 17"/>
            <p:cNvSpPr/>
            <p:nvPr/>
          </p:nvSpPr>
          <p:spPr>
            <a:xfrm>
              <a:off x="5171586" y="2651760"/>
              <a:ext cx="1358806" cy="1358806"/>
            </a:xfrm>
            <a:prstGeom prst="ellipse">
              <a:avLst/>
            </a:prstGeom>
            <a:sp3d prstMaterial="plastic">
              <a:bevelT w="120900" h="88900"/>
              <a:bevelB w="88900" h="31750" prst="angle"/>
            </a:sp3d>
          </p:spPr>
          <p:style>
            <a:lnRef idx="2">
              <a:schemeClr val="accent2">
                <a:shade val="50000"/>
              </a:schemeClr>
            </a:lnRef>
            <a:fillRef idx="1">
              <a:schemeClr val="accent2"/>
            </a:fillRef>
            <a:effectRef idx="0">
              <a:schemeClr val="accent2"/>
            </a:effectRef>
            <a:fontRef idx="minor">
              <a:schemeClr val="lt1"/>
            </a:fontRef>
          </p:style>
        </p:sp>
        <p:sp>
          <p:nvSpPr>
            <p:cNvPr id="19" name="Oval 10"/>
            <p:cNvSpPr/>
            <p:nvPr/>
          </p:nvSpPr>
          <p:spPr>
            <a:xfrm>
              <a:off x="5370579" y="2850753"/>
              <a:ext cx="960820" cy="9608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algn="ctr" defTabSz="444500" fontAlgn="base">
                <a:lnSpc>
                  <a:spcPct val="90000"/>
                </a:lnSpc>
                <a:spcBef>
                  <a:spcPct val="0"/>
                </a:spcBef>
                <a:spcAft>
                  <a:spcPct val="35000"/>
                </a:spcAft>
              </a:pPr>
              <a:r>
                <a:rPr lang="en-US" sz="1200" dirty="0">
                  <a:solidFill>
                    <a:srgbClr val="FFFFFF"/>
                  </a:solidFill>
                  <a:effectLst>
                    <a:outerShdw blurRad="38100" dist="38100" dir="2700000" algn="tl">
                      <a:srgbClr val="000000">
                        <a:alpha val="43137"/>
                      </a:srgbClr>
                    </a:outerShdw>
                  </a:effectLst>
                  <a:latin typeface="Calibri" pitchFamily="34" charset="0"/>
                  <a:cs typeface="Calibri" pitchFamily="34" charset="0"/>
                </a:rPr>
                <a:t>ITS</a:t>
              </a:r>
            </a:p>
          </p:txBody>
        </p:sp>
      </p:grpSp>
      <p:grpSp>
        <p:nvGrpSpPr>
          <p:cNvPr id="8" name="Group 8"/>
          <p:cNvGrpSpPr/>
          <p:nvPr/>
        </p:nvGrpSpPr>
        <p:grpSpPr>
          <a:xfrm>
            <a:off x="3779330" y="4984002"/>
            <a:ext cx="1358806" cy="1358806"/>
            <a:chOff x="3528504" y="4002926"/>
            <a:chExt cx="1358806" cy="1358806"/>
          </a:xfrm>
          <a:scene3d>
            <a:camera prst="orthographicFront"/>
            <a:lightRig rig="flat" dir="t"/>
          </a:scene3d>
        </p:grpSpPr>
        <p:sp>
          <p:nvSpPr>
            <p:cNvPr id="16" name="Oval 15"/>
            <p:cNvSpPr/>
            <p:nvPr/>
          </p:nvSpPr>
          <p:spPr>
            <a:xfrm>
              <a:off x="3528504" y="4002926"/>
              <a:ext cx="1358806" cy="1358806"/>
            </a:xfrm>
            <a:prstGeom prst="ellipse">
              <a:avLst/>
            </a:prstGeom>
            <a:sp3d prstMaterial="plastic">
              <a:bevelT w="120900" h="88900"/>
              <a:bevelB w="88900" h="31750" prst="angle"/>
            </a:sp3d>
          </p:spPr>
          <p:style>
            <a:lnRef idx="2">
              <a:schemeClr val="accent2">
                <a:shade val="50000"/>
              </a:schemeClr>
            </a:lnRef>
            <a:fillRef idx="1">
              <a:schemeClr val="accent2"/>
            </a:fillRef>
            <a:effectRef idx="0">
              <a:schemeClr val="accent2"/>
            </a:effectRef>
            <a:fontRef idx="minor">
              <a:schemeClr val="lt1"/>
            </a:fontRef>
          </p:style>
        </p:sp>
        <p:sp>
          <p:nvSpPr>
            <p:cNvPr id="17" name="Oval 12"/>
            <p:cNvSpPr/>
            <p:nvPr/>
          </p:nvSpPr>
          <p:spPr>
            <a:xfrm>
              <a:off x="3727497" y="4214402"/>
              <a:ext cx="960820" cy="9608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algn="ctr" defTabSz="444500" fontAlgn="base">
                <a:lnSpc>
                  <a:spcPct val="90000"/>
                </a:lnSpc>
                <a:spcBef>
                  <a:spcPct val="0"/>
                </a:spcBef>
                <a:spcAft>
                  <a:spcPct val="35000"/>
                </a:spcAft>
              </a:pPr>
              <a:r>
                <a:rPr lang="en-US" sz="1200" dirty="0">
                  <a:solidFill>
                    <a:srgbClr val="FFFFFF"/>
                  </a:solidFill>
                  <a:latin typeface="Calibri" pitchFamily="34" charset="0"/>
                  <a:cs typeface="Calibri" pitchFamily="34" charset="0"/>
                </a:rPr>
                <a:t>Japan-Pacific ICT Centre</a:t>
              </a:r>
            </a:p>
          </p:txBody>
        </p:sp>
      </p:grpSp>
      <p:grpSp>
        <p:nvGrpSpPr>
          <p:cNvPr id="9" name="Group 9"/>
          <p:cNvGrpSpPr/>
          <p:nvPr/>
        </p:nvGrpSpPr>
        <p:grpSpPr>
          <a:xfrm>
            <a:off x="2156351" y="4252795"/>
            <a:ext cx="1358806" cy="1358806"/>
            <a:chOff x="1905525" y="3271719"/>
            <a:chExt cx="1358806" cy="1358806"/>
          </a:xfrm>
          <a:scene3d>
            <a:camera prst="orthographicFront"/>
            <a:lightRig rig="flat" dir="t"/>
          </a:scene3d>
        </p:grpSpPr>
        <p:sp>
          <p:nvSpPr>
            <p:cNvPr id="14" name="Oval 13"/>
            <p:cNvSpPr/>
            <p:nvPr/>
          </p:nvSpPr>
          <p:spPr>
            <a:xfrm>
              <a:off x="1905525" y="3271719"/>
              <a:ext cx="1358806" cy="1358806"/>
            </a:xfrm>
            <a:prstGeom prst="ellipse">
              <a:avLst/>
            </a:prstGeom>
            <a:sp3d prstMaterial="plastic">
              <a:bevelT w="120900" h="88900"/>
              <a:bevelB w="88900" h="31750" prst="angle"/>
            </a:sp3d>
          </p:spPr>
          <p:style>
            <a:lnRef idx="2">
              <a:schemeClr val="accent2">
                <a:shade val="50000"/>
              </a:schemeClr>
            </a:lnRef>
            <a:fillRef idx="1">
              <a:schemeClr val="accent2"/>
            </a:fillRef>
            <a:effectRef idx="0">
              <a:schemeClr val="accent2"/>
            </a:effectRef>
            <a:fontRef idx="minor">
              <a:schemeClr val="lt1"/>
            </a:fontRef>
          </p:style>
        </p:sp>
        <p:sp>
          <p:nvSpPr>
            <p:cNvPr id="15" name="Oval 14"/>
            <p:cNvSpPr/>
            <p:nvPr/>
          </p:nvSpPr>
          <p:spPr>
            <a:xfrm>
              <a:off x="2136218" y="3503328"/>
              <a:ext cx="960820" cy="9608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algn="ctr" defTabSz="444500" fontAlgn="base">
                <a:lnSpc>
                  <a:spcPct val="90000"/>
                </a:lnSpc>
                <a:spcBef>
                  <a:spcPct val="0"/>
                </a:spcBef>
                <a:spcAft>
                  <a:spcPct val="35000"/>
                </a:spcAft>
              </a:pPr>
              <a:r>
                <a:rPr lang="en-US" sz="1200" dirty="0">
                  <a:solidFill>
                    <a:srgbClr val="FFFFFF"/>
                  </a:solidFill>
                  <a:latin typeface="Calibri" pitchFamily="34" charset="0"/>
                  <a:cs typeface="Calibri" pitchFamily="34" charset="0"/>
                </a:rPr>
                <a:t>School of Computing and Information Sciences</a:t>
              </a:r>
            </a:p>
          </p:txBody>
        </p:sp>
      </p:grpSp>
      <p:grpSp>
        <p:nvGrpSpPr>
          <p:cNvPr id="10" name="Group 10"/>
          <p:cNvGrpSpPr/>
          <p:nvPr/>
        </p:nvGrpSpPr>
        <p:grpSpPr>
          <a:xfrm>
            <a:off x="2064224" y="2432037"/>
            <a:ext cx="1358806" cy="1358806"/>
            <a:chOff x="1813398" y="1450961"/>
            <a:chExt cx="1358806" cy="1358806"/>
          </a:xfrm>
          <a:scene3d>
            <a:camera prst="orthographicFront"/>
            <a:lightRig rig="flat" dir="t"/>
          </a:scene3d>
        </p:grpSpPr>
        <p:sp>
          <p:nvSpPr>
            <p:cNvPr id="12" name="Oval 11"/>
            <p:cNvSpPr/>
            <p:nvPr/>
          </p:nvSpPr>
          <p:spPr>
            <a:xfrm>
              <a:off x="1813398" y="1450961"/>
              <a:ext cx="1358806" cy="1358806"/>
            </a:xfrm>
            <a:prstGeom prst="ellipse">
              <a:avLst/>
            </a:prstGeom>
            <a:sp3d prstMaterial="plastic">
              <a:bevelT w="120900" h="88900"/>
              <a:bevelB w="88900" h="31750" prst="angle"/>
            </a:sp3d>
          </p:spPr>
          <p:style>
            <a:lnRef idx="2">
              <a:schemeClr val="accent2">
                <a:shade val="50000"/>
              </a:schemeClr>
            </a:lnRef>
            <a:fillRef idx="1">
              <a:schemeClr val="accent2"/>
            </a:fillRef>
            <a:effectRef idx="0">
              <a:schemeClr val="accent2"/>
            </a:effectRef>
            <a:fontRef idx="minor">
              <a:schemeClr val="lt1"/>
            </a:fontRef>
          </p:style>
        </p:sp>
        <p:sp>
          <p:nvSpPr>
            <p:cNvPr id="13" name="Oval 16"/>
            <p:cNvSpPr/>
            <p:nvPr/>
          </p:nvSpPr>
          <p:spPr>
            <a:xfrm>
              <a:off x="2012391" y="1649954"/>
              <a:ext cx="960820" cy="9608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algn="ctr" defTabSz="444500" fontAlgn="base">
                <a:lnSpc>
                  <a:spcPct val="90000"/>
                </a:lnSpc>
                <a:spcBef>
                  <a:spcPct val="0"/>
                </a:spcBef>
                <a:spcAft>
                  <a:spcPct val="35000"/>
                </a:spcAft>
              </a:pPr>
              <a:r>
                <a:rPr lang="en-US" sz="1200" dirty="0">
                  <a:solidFill>
                    <a:srgbClr val="FFFFFF"/>
                  </a:solidFill>
                  <a:latin typeface="Calibri" pitchFamily="34" charset="0"/>
                  <a:cs typeface="Calibri" pitchFamily="34" charset="0"/>
                </a:rPr>
                <a:t>Faculties/CFDL  Print/Mixed Mode and On-line courses</a:t>
              </a:r>
            </a:p>
          </p:txBody>
        </p:sp>
      </p:grpSp>
      <p:cxnSp>
        <p:nvCxnSpPr>
          <p:cNvPr id="27" name="Straight Arrow Connector 26"/>
          <p:cNvCxnSpPr/>
          <p:nvPr/>
        </p:nvCxnSpPr>
        <p:spPr>
          <a:xfrm flipH="1">
            <a:off x="4813025" y="3472544"/>
            <a:ext cx="325112" cy="21880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1" name="Straight Arrow Connector 30"/>
          <p:cNvCxnSpPr/>
          <p:nvPr/>
        </p:nvCxnSpPr>
        <p:spPr>
          <a:xfrm>
            <a:off x="4277102" y="3111440"/>
            <a:ext cx="0" cy="24458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9154" name="Straight Arrow Connector 49153"/>
          <p:cNvCxnSpPr/>
          <p:nvPr/>
        </p:nvCxnSpPr>
        <p:spPr>
          <a:xfrm flipH="1" flipV="1">
            <a:off x="4757512" y="4326059"/>
            <a:ext cx="428744" cy="11105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9156" name="Straight Arrow Connector 49155"/>
          <p:cNvCxnSpPr>
            <a:stCxn id="16" idx="0"/>
          </p:cNvCxnSpPr>
          <p:nvPr/>
        </p:nvCxnSpPr>
        <p:spPr>
          <a:xfrm flipH="1" flipV="1">
            <a:off x="4277102" y="4714830"/>
            <a:ext cx="181631" cy="26917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9158" name="Straight Arrow Connector 49157"/>
          <p:cNvCxnSpPr/>
          <p:nvPr/>
        </p:nvCxnSpPr>
        <p:spPr>
          <a:xfrm flipV="1">
            <a:off x="3347864" y="4381585"/>
            <a:ext cx="291120" cy="13425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9160" name="Straight Arrow Connector 49159"/>
          <p:cNvCxnSpPr/>
          <p:nvPr/>
        </p:nvCxnSpPr>
        <p:spPr>
          <a:xfrm>
            <a:off x="3224037" y="3591850"/>
            <a:ext cx="344553" cy="19899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49161" name="Oval 49160"/>
          <p:cNvSpPr/>
          <p:nvPr/>
        </p:nvSpPr>
        <p:spPr>
          <a:xfrm>
            <a:off x="7164288" y="1911537"/>
            <a:ext cx="1656184" cy="172129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r>
              <a:rPr lang="en-US" sz="1600" dirty="0">
                <a:solidFill>
                  <a:srgbClr val="000000"/>
                </a:solidFill>
                <a:effectLst>
                  <a:outerShdw blurRad="38100" dist="38100" dir="2700000" algn="tl">
                    <a:srgbClr val="000000">
                      <a:alpha val="43137"/>
                    </a:srgbClr>
                  </a:outerShdw>
                </a:effectLst>
                <a:latin typeface="Calibri" pitchFamily="34" charset="0"/>
                <a:cs typeface="Calibri" pitchFamily="34" charset="0"/>
              </a:rPr>
              <a:t>National Academic and </a:t>
            </a:r>
            <a:r>
              <a:rPr lang="en-US" sz="1600" dirty="0" smtClean="0">
                <a:solidFill>
                  <a:srgbClr val="000000"/>
                </a:solidFill>
                <a:effectLst>
                  <a:outerShdw blurRad="38100" dist="38100" dir="2700000" algn="tl">
                    <a:srgbClr val="000000">
                      <a:alpha val="43137"/>
                    </a:srgbClr>
                  </a:outerShdw>
                </a:effectLst>
                <a:latin typeface="Calibri" pitchFamily="34" charset="0"/>
                <a:cs typeface="Calibri" pitchFamily="34" charset="0"/>
              </a:rPr>
              <a:t>Knowledge  </a:t>
            </a:r>
            <a:r>
              <a:rPr lang="en-US" sz="1600" dirty="0">
                <a:solidFill>
                  <a:srgbClr val="000000"/>
                </a:solidFill>
                <a:effectLst>
                  <a:outerShdw blurRad="38100" dist="38100" dir="2700000" algn="tl">
                    <a:srgbClr val="000000">
                      <a:alpha val="43137"/>
                    </a:srgbClr>
                  </a:outerShdw>
                </a:effectLst>
                <a:latin typeface="Calibri" pitchFamily="34" charset="0"/>
                <a:cs typeface="Calibri" pitchFamily="34" charset="0"/>
              </a:rPr>
              <a:t>Networks</a:t>
            </a:r>
          </a:p>
        </p:txBody>
      </p:sp>
      <p:sp>
        <p:nvSpPr>
          <p:cNvPr id="49162" name="Oval 49161"/>
          <p:cNvSpPr/>
          <p:nvPr/>
        </p:nvSpPr>
        <p:spPr>
          <a:xfrm>
            <a:off x="7092280" y="3893903"/>
            <a:ext cx="1728192" cy="155132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r>
              <a:rPr lang="en-US" sz="1600" dirty="0">
                <a:solidFill>
                  <a:srgbClr val="000000"/>
                </a:solidFill>
                <a:effectLst>
                  <a:outerShdw blurRad="38100" dist="38100" dir="2700000" algn="tl">
                    <a:srgbClr val="000000">
                      <a:alpha val="43137"/>
                    </a:srgbClr>
                  </a:outerShdw>
                </a:effectLst>
                <a:latin typeface="Calibri" pitchFamily="34" charset="0"/>
                <a:cs typeface="Calibri" pitchFamily="34" charset="0"/>
              </a:rPr>
              <a:t>Ministries of Education</a:t>
            </a:r>
          </a:p>
        </p:txBody>
      </p:sp>
      <p:cxnSp>
        <p:nvCxnSpPr>
          <p:cNvPr id="49167" name="Straight Arrow Connector 49166"/>
          <p:cNvCxnSpPr/>
          <p:nvPr/>
        </p:nvCxnSpPr>
        <p:spPr>
          <a:xfrm flipH="1" flipV="1">
            <a:off x="6804248" y="4869160"/>
            <a:ext cx="360040" cy="72008"/>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49169" name="Straight Arrow Connector 49168"/>
          <p:cNvCxnSpPr/>
          <p:nvPr/>
        </p:nvCxnSpPr>
        <p:spPr>
          <a:xfrm flipH="1">
            <a:off x="6804248" y="3068960"/>
            <a:ext cx="504056" cy="216024"/>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sp>
        <p:nvSpPr>
          <p:cNvPr id="49170" name="Oval 49169"/>
          <p:cNvSpPr/>
          <p:nvPr/>
        </p:nvSpPr>
        <p:spPr>
          <a:xfrm>
            <a:off x="323528" y="1825689"/>
            <a:ext cx="1512168" cy="133968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r>
              <a:rPr lang="en-US" sz="1600" dirty="0">
                <a:solidFill>
                  <a:srgbClr val="000000"/>
                </a:solidFill>
                <a:effectLst>
                  <a:outerShdw blurRad="38100" dist="38100" dir="2700000" algn="tl">
                    <a:srgbClr val="000000">
                      <a:alpha val="43137"/>
                    </a:srgbClr>
                  </a:outerShdw>
                </a:effectLst>
                <a:latin typeface="Calibri" pitchFamily="34" charset="0"/>
                <a:cs typeface="Calibri" pitchFamily="34" charset="0"/>
              </a:rPr>
              <a:t>Global Internet Users</a:t>
            </a:r>
          </a:p>
        </p:txBody>
      </p:sp>
      <p:cxnSp>
        <p:nvCxnSpPr>
          <p:cNvPr id="49172" name="Straight Arrow Connector 49171"/>
          <p:cNvCxnSpPr>
            <a:stCxn id="49170" idx="5"/>
          </p:cNvCxnSpPr>
          <p:nvPr/>
        </p:nvCxnSpPr>
        <p:spPr>
          <a:xfrm>
            <a:off x="1614244" y="2969184"/>
            <a:ext cx="365468" cy="196193"/>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sp>
        <p:nvSpPr>
          <p:cNvPr id="49175" name="Oval 49174"/>
          <p:cNvSpPr/>
          <p:nvPr/>
        </p:nvSpPr>
        <p:spPr>
          <a:xfrm>
            <a:off x="323528" y="5273059"/>
            <a:ext cx="1581912" cy="120842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r>
              <a:rPr lang="en-US" sz="1600" dirty="0">
                <a:solidFill>
                  <a:srgbClr val="000000"/>
                </a:solidFill>
                <a:effectLst>
                  <a:outerShdw blurRad="38100" dist="38100" dir="2700000" algn="tl">
                    <a:srgbClr val="000000">
                      <a:alpha val="43137"/>
                    </a:srgbClr>
                  </a:outerShdw>
                </a:effectLst>
                <a:latin typeface="Calibri" pitchFamily="34" charset="0"/>
                <a:cs typeface="Calibri" pitchFamily="34" charset="0"/>
              </a:rPr>
              <a:t>Other </a:t>
            </a:r>
            <a:endParaRPr lang="en-US" sz="1600" dirty="0" smtClean="0">
              <a:solidFill>
                <a:srgbClr val="000000"/>
              </a:solidFill>
              <a:effectLst>
                <a:outerShdw blurRad="38100" dist="38100" dir="2700000" algn="tl">
                  <a:srgbClr val="000000">
                    <a:alpha val="43137"/>
                  </a:srgbClr>
                </a:outerShdw>
              </a:effectLst>
              <a:latin typeface="Calibri" pitchFamily="34" charset="0"/>
              <a:cs typeface="Calibri" pitchFamily="34" charset="0"/>
            </a:endParaRPr>
          </a:p>
          <a:p>
            <a:pPr algn="ctr" fontAlgn="base">
              <a:spcBef>
                <a:spcPct val="0"/>
              </a:spcBef>
              <a:spcAft>
                <a:spcPct val="0"/>
              </a:spcAft>
            </a:pPr>
            <a:r>
              <a:rPr lang="en-US" sz="1600" dirty="0" smtClean="0">
                <a:solidFill>
                  <a:srgbClr val="000000"/>
                </a:solidFill>
                <a:effectLst>
                  <a:outerShdw blurRad="38100" dist="38100" dir="2700000" algn="tl">
                    <a:srgbClr val="000000">
                      <a:alpha val="43137"/>
                    </a:srgbClr>
                  </a:outerShdw>
                </a:effectLst>
                <a:latin typeface="Calibri" pitchFamily="34" charset="0"/>
                <a:cs typeface="Calibri" pitchFamily="34" charset="0"/>
              </a:rPr>
              <a:t>Knowledge Networks</a:t>
            </a:r>
            <a:endParaRPr lang="en-US" sz="1600" dirty="0">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cxnSp>
        <p:nvCxnSpPr>
          <p:cNvPr id="49177" name="Straight Arrow Connector 49176"/>
          <p:cNvCxnSpPr/>
          <p:nvPr/>
        </p:nvCxnSpPr>
        <p:spPr>
          <a:xfrm flipV="1">
            <a:off x="1835696" y="5427440"/>
            <a:ext cx="283505" cy="184161"/>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sp>
        <p:nvSpPr>
          <p:cNvPr id="11" name="Oval 10"/>
          <p:cNvSpPr/>
          <p:nvPr/>
        </p:nvSpPr>
        <p:spPr>
          <a:xfrm>
            <a:off x="6300192" y="5519520"/>
            <a:ext cx="1656184" cy="9619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2"/>
                </a:solidFill>
              </a:rPr>
              <a:t>Natural Disaster Network</a:t>
            </a:r>
            <a:endParaRPr lang="en-US" sz="1600" dirty="0">
              <a:solidFill>
                <a:schemeClr val="tx2"/>
              </a:solidFill>
            </a:endParaRPr>
          </a:p>
        </p:txBody>
      </p:sp>
      <p:cxnSp>
        <p:nvCxnSpPr>
          <p:cNvPr id="28" name="Straight Arrow Connector 27"/>
          <p:cNvCxnSpPr>
            <a:stCxn id="11" idx="1"/>
          </p:cNvCxnSpPr>
          <p:nvPr/>
        </p:nvCxnSpPr>
        <p:spPr>
          <a:xfrm flipH="1" flipV="1">
            <a:off x="6300192" y="5519520"/>
            <a:ext cx="242543" cy="1408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5401879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68313" y="144165"/>
            <a:ext cx="6480175" cy="1844675"/>
          </a:xfrm>
        </p:spPr>
        <p:txBody>
          <a:bodyPr/>
          <a:lstStyle/>
          <a:p>
            <a:pPr>
              <a:defRPr/>
            </a:pPr>
            <a:r>
              <a:rPr lang="en-AU" b="1" dirty="0" smtClean="0">
                <a:latin typeface="Tahoma" pitchFamily="34" charset="0"/>
                <a:ea typeface="Tahoma" pitchFamily="34" charset="0"/>
                <a:cs typeface="Tahoma" pitchFamily="34" charset="0"/>
              </a:rPr>
              <a:t>So What is the Plan?</a:t>
            </a:r>
            <a:endParaRPr lang="en-AU"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251520" y="1772816"/>
            <a:ext cx="8640961" cy="5256584"/>
          </a:xfrm>
          <a:ln>
            <a:noFill/>
          </a:ln>
        </p:spPr>
        <p:txBody>
          <a:bodyPr>
            <a:normAutofit/>
          </a:bodyPr>
          <a:lstStyle/>
          <a:p>
            <a:pPr algn="just">
              <a:defRPr/>
            </a:pPr>
            <a:r>
              <a:rPr lang="en-AU" sz="3200" dirty="0" smtClean="0">
                <a:latin typeface="Calibri" pitchFamily="34" charset="0"/>
                <a:ea typeface="+mn-ea"/>
                <a:cs typeface="Calibri" pitchFamily="34" charset="0"/>
              </a:rPr>
              <a:t>A Knowledge Hub exists already in terms of the concentration of knowledge, infrastructure to make it available on-line, and the ability to create content as well as help the region</a:t>
            </a:r>
          </a:p>
          <a:p>
            <a:pPr algn="just">
              <a:buNone/>
              <a:defRPr/>
            </a:pPr>
            <a:endParaRPr lang="en-AU" sz="1400" dirty="0" smtClean="0">
              <a:latin typeface="Calibri" pitchFamily="34" charset="0"/>
              <a:ea typeface="+mn-ea"/>
              <a:cs typeface="Calibri" pitchFamily="34" charset="0"/>
            </a:endParaRPr>
          </a:p>
          <a:p>
            <a:pPr algn="just">
              <a:defRPr/>
            </a:pPr>
            <a:r>
              <a:rPr lang="en-AU" sz="3200" dirty="0" smtClean="0">
                <a:latin typeface="Calibri" pitchFamily="34" charset="0"/>
                <a:ea typeface="+mn-ea"/>
                <a:cs typeface="Calibri" pitchFamily="34" charset="0"/>
              </a:rPr>
              <a:t>But the dots have not been connected effectively, so the emphasis will be to link these; expand knowledge concentration; make it available to others EASILY, and to be inclusive in our approach</a:t>
            </a:r>
          </a:p>
        </p:txBody>
      </p:sp>
    </p:spTree>
    <p:extLst>
      <p:ext uri="{BB962C8B-B14F-4D97-AF65-F5344CB8AC3E}">
        <p14:creationId xmlns:p14="http://schemas.microsoft.com/office/powerpoint/2010/main" val="698049905"/>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68313" y="144165"/>
            <a:ext cx="6480175" cy="1844675"/>
          </a:xfrm>
        </p:spPr>
        <p:txBody>
          <a:bodyPr/>
          <a:lstStyle/>
          <a:p>
            <a:pPr>
              <a:defRPr/>
            </a:pPr>
            <a:r>
              <a:rPr lang="en-AU" sz="3400" b="1" dirty="0" smtClean="0">
                <a:latin typeface="Tahoma" pitchFamily="34" charset="0"/>
                <a:ea typeface="Tahoma" pitchFamily="34" charset="0"/>
                <a:cs typeface="Tahoma" pitchFamily="34" charset="0"/>
              </a:rPr>
              <a:t>USP Represents a Large Telecommunications System</a:t>
            </a:r>
            <a:endParaRPr lang="en-AU" sz="34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251520" y="1772816"/>
            <a:ext cx="8640961" cy="5256584"/>
          </a:xfrm>
          <a:ln>
            <a:noFill/>
          </a:ln>
        </p:spPr>
        <p:txBody>
          <a:bodyPr>
            <a:normAutofit/>
          </a:bodyPr>
          <a:lstStyle/>
          <a:p>
            <a:pPr algn="just">
              <a:defRPr/>
            </a:pPr>
            <a:r>
              <a:rPr lang="en-AU" sz="3200" dirty="0" smtClean="0">
                <a:latin typeface="Calibri" pitchFamily="34" charset="0"/>
                <a:ea typeface="+mn-ea"/>
                <a:cs typeface="Calibri" pitchFamily="34" charset="0"/>
              </a:rPr>
              <a:t>USP’s student enrolment is larger than the total populations of a number of its member states such as Cook Islands, Niue, Tokelau and Tuvalu</a:t>
            </a:r>
          </a:p>
          <a:p>
            <a:pPr algn="just">
              <a:defRPr/>
            </a:pPr>
            <a:r>
              <a:rPr lang="en-AU" sz="3200" dirty="0" smtClean="0">
                <a:latin typeface="Calibri" pitchFamily="34" charset="0"/>
                <a:ea typeface="+mn-ea"/>
                <a:cs typeface="Calibri" pitchFamily="34" charset="0"/>
              </a:rPr>
              <a:t>USPNet is larger than the telecoms of many member countries</a:t>
            </a:r>
          </a:p>
          <a:p>
            <a:pPr algn="just">
              <a:defRPr/>
            </a:pPr>
            <a:r>
              <a:rPr lang="en-AU" sz="3200" dirty="0" smtClean="0">
                <a:latin typeface="Calibri" pitchFamily="34" charset="0"/>
                <a:ea typeface="+mn-ea"/>
                <a:cs typeface="Calibri" pitchFamily="34" charset="0"/>
              </a:rPr>
              <a:t>USP is the domain name administrator for Fiji</a:t>
            </a:r>
          </a:p>
          <a:p>
            <a:pPr algn="just">
              <a:defRPr/>
            </a:pPr>
            <a:r>
              <a:rPr lang="en-AU" sz="3200" dirty="0" smtClean="0">
                <a:latin typeface="Calibri" pitchFamily="34" charset="0"/>
                <a:ea typeface="+mn-ea"/>
                <a:cs typeface="Calibri" pitchFamily="34" charset="0"/>
              </a:rPr>
              <a:t>USP internet gateway is same size as Telecom Fiji, the main internet provider in Fiji</a:t>
            </a:r>
          </a:p>
          <a:p>
            <a:pPr algn="just">
              <a:defRPr/>
            </a:pPr>
            <a:r>
              <a:rPr lang="en-AU" sz="3200" dirty="0" smtClean="0">
                <a:latin typeface="Calibri" pitchFamily="34" charset="0"/>
                <a:ea typeface="+mn-ea"/>
                <a:cs typeface="Calibri" pitchFamily="34" charset="0"/>
              </a:rPr>
              <a:t>The area covered is exceptionally large</a:t>
            </a:r>
          </a:p>
          <a:p>
            <a:pPr algn="just">
              <a:defRPr/>
            </a:pPr>
            <a:endParaRPr lang="en-AU" sz="3200" dirty="0" smtClean="0">
              <a:latin typeface="Calibri" pitchFamily="34" charset="0"/>
              <a:ea typeface="+mn-ea"/>
              <a:cs typeface="Calibri" pitchFamily="34" charset="0"/>
            </a:endParaRPr>
          </a:p>
        </p:txBody>
      </p:sp>
    </p:spTree>
    <p:extLst>
      <p:ext uri="{BB962C8B-B14F-4D97-AF65-F5344CB8AC3E}">
        <p14:creationId xmlns:p14="http://schemas.microsoft.com/office/powerpoint/2010/main" val="1795185966"/>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23299"/>
            <a:ext cx="7543800" cy="523220"/>
          </a:xfrm>
          <a:prstGeom prst="rect">
            <a:avLst/>
          </a:prstGeom>
          <a:noFill/>
        </p:spPr>
        <p:txBody>
          <a:bodyPr wrap="square" rtlCol="0">
            <a:spAutoFit/>
          </a:bodyPr>
          <a:lstStyle/>
          <a:p>
            <a:pPr algn="ctr"/>
            <a:r>
              <a:rPr lang="en-US" sz="2800" dirty="0" smtClean="0"/>
              <a:t>REGIONAL RESEARCH NETWORKS</a:t>
            </a:r>
            <a:endParaRPr lang="en-US" sz="2800" dirty="0"/>
          </a:p>
        </p:txBody>
      </p:sp>
      <p:sp>
        <p:nvSpPr>
          <p:cNvPr id="5" name="TextBox 4"/>
          <p:cNvSpPr txBox="1"/>
          <p:nvPr/>
        </p:nvSpPr>
        <p:spPr>
          <a:xfrm>
            <a:off x="285750" y="784830"/>
            <a:ext cx="8648700" cy="6555641"/>
          </a:xfrm>
          <a:prstGeom prst="rect">
            <a:avLst/>
          </a:prstGeom>
          <a:noFill/>
        </p:spPr>
        <p:txBody>
          <a:bodyPr wrap="square" rtlCol="0">
            <a:spAutoFit/>
          </a:bodyPr>
          <a:lstStyle/>
          <a:p>
            <a:pPr marL="285750" indent="-285750">
              <a:buFont typeface="Arial" pitchFamily="34" charset="0"/>
              <a:buChar char="•"/>
            </a:pPr>
            <a:r>
              <a:rPr lang="en-US" sz="2000" dirty="0" smtClean="0"/>
              <a:t>A dialogue was hosted at USP 5-7 November 2012, funded by The Technical Centre for Agricultural and Rural Cooperation (CTA)  and UNESCO to discuss a regional universities network to support knowledge creation and sharing in science, technology and innovation (ST&amp;I)</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The dialogue was attended by 30  participants including Vice Chancellors and Heads of sections from universities in PNG (6), Fiji (3), the French Territories (2) and Samoa (1) as well as advisors and experts from research institutes, CROP agencies and government bodies</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The result was an agreement to form a working group to establish the </a:t>
            </a:r>
            <a:r>
              <a:rPr lang="en-US" sz="2000" i="1" dirty="0" smtClean="0"/>
              <a:t>Modus Operandi</a:t>
            </a:r>
            <a:r>
              <a:rPr lang="en-US" sz="2000" dirty="0" smtClean="0"/>
              <a:t> for a </a:t>
            </a:r>
            <a:r>
              <a:rPr lang="en-US" sz="2000" b="1" dirty="0" smtClean="0"/>
              <a:t>Pacific Islands Universities Research Network (PIURN)</a:t>
            </a:r>
            <a:r>
              <a:rPr lang="en-US" sz="2000" i="1" dirty="0" smtClean="0"/>
              <a:t>, </a:t>
            </a:r>
            <a:r>
              <a:rPr lang="en-US" sz="2000" dirty="0" smtClean="0"/>
              <a:t>with the Secretariat hosted by USP for 3 years in the first instance</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PIURN is aimed at enhancing collaboration between the network of universities involved and will help foster research links and strengthen ST&amp;I policy development across the region</a:t>
            </a:r>
          </a:p>
          <a:p>
            <a:pPr marL="285750" indent="-285750">
              <a:buFont typeface="Arial" pitchFamily="34" charset="0"/>
              <a:buChar char="•"/>
            </a:pPr>
            <a:endParaRPr lang="en-US" sz="2000" dirty="0"/>
          </a:p>
          <a:p>
            <a:pPr marL="285750" indent="-285750">
              <a:buFont typeface="Arial" pitchFamily="34" charset="0"/>
              <a:buChar char="•"/>
            </a:pPr>
            <a:endParaRPr lang="en-US" sz="2000" dirty="0" smtClean="0"/>
          </a:p>
          <a:p>
            <a:pPr marL="285750" indent="-285750">
              <a:buFont typeface="Arial" pitchFamily="34" charset="0"/>
              <a:buChar char="•"/>
            </a:pPr>
            <a:endParaRPr lang="en-US" sz="2000" dirty="0" smtClean="0"/>
          </a:p>
          <a:p>
            <a:pPr marL="285750" indent="-285750">
              <a:buFont typeface="Arial" pitchFamily="34" charset="0"/>
              <a:buChar char="•"/>
            </a:pPr>
            <a:endParaRPr lang="en-US" sz="2000" dirty="0"/>
          </a:p>
        </p:txBody>
      </p:sp>
    </p:spTree>
    <p:extLst>
      <p:ext uri="{BB962C8B-B14F-4D97-AF65-F5344CB8AC3E}">
        <p14:creationId xmlns:p14="http://schemas.microsoft.com/office/powerpoint/2010/main" val="3834681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3"/>
            <a:ext cx="6480175" cy="1152128"/>
          </a:xfrm>
        </p:spPr>
        <p:txBody>
          <a:bodyPr/>
          <a:lstStyle/>
          <a:p>
            <a:r>
              <a:rPr lang="en-US" sz="4400" b="1" dirty="0" smtClean="0">
                <a:latin typeface="Tahoma" pitchFamily="34" charset="0"/>
                <a:ea typeface="Tahoma" pitchFamily="34" charset="0"/>
                <a:cs typeface="Tahoma" pitchFamily="34" charset="0"/>
              </a:rPr>
              <a:t>Other Developments</a:t>
            </a:r>
            <a:endParaRPr lang="en-US" sz="44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1628800"/>
            <a:ext cx="8568952" cy="4896543"/>
          </a:xfrm>
        </p:spPr>
        <p:txBody>
          <a:bodyPr/>
          <a:lstStyle/>
          <a:p>
            <a:r>
              <a:rPr lang="en-US" sz="4000" dirty="0" smtClean="0">
                <a:latin typeface="Calibri" pitchFamily="34" charset="0"/>
                <a:cs typeface="Calibri" pitchFamily="34" charset="0"/>
              </a:rPr>
              <a:t>EU/ACP commissioned study into possible knowledge network for the Pacific Islands</a:t>
            </a:r>
          </a:p>
          <a:p>
            <a:r>
              <a:rPr lang="en-US" sz="4000" dirty="0" smtClean="0">
                <a:latin typeface="Calibri" pitchFamily="34" charset="0"/>
                <a:cs typeface="Calibri" pitchFamily="34" charset="0"/>
              </a:rPr>
              <a:t>Prof David </a:t>
            </a:r>
            <a:r>
              <a:rPr lang="en-US" sz="4000" dirty="0" err="1" smtClean="0">
                <a:latin typeface="Calibri" pitchFamily="34" charset="0"/>
                <a:cs typeface="Calibri" pitchFamily="34" charset="0"/>
              </a:rPr>
              <a:t>Lassner</a:t>
            </a:r>
            <a:r>
              <a:rPr lang="en-US" sz="4000" dirty="0" smtClean="0">
                <a:latin typeface="Calibri" pitchFamily="34" charset="0"/>
                <a:cs typeface="Calibri" pitchFamily="34" charset="0"/>
              </a:rPr>
              <a:t> NSF Study of Pacific networks</a:t>
            </a:r>
          </a:p>
          <a:p>
            <a:r>
              <a:rPr lang="en-US" sz="4000" dirty="0">
                <a:latin typeface="Calibri" pitchFamily="34" charset="0"/>
                <a:cs typeface="Calibri" pitchFamily="34" charset="0"/>
              </a:rPr>
              <a:t>Australian Tertiary Sector Strategy Pacific Academic Broadband initiative</a:t>
            </a:r>
          </a:p>
          <a:p>
            <a:endParaRPr lang="en-US" dirty="0">
              <a:latin typeface="Calibri" pitchFamily="34" charset="0"/>
              <a:cs typeface="Calibri" pitchFamily="34" charset="0"/>
            </a:endParaRPr>
          </a:p>
        </p:txBody>
      </p:sp>
    </p:spTree>
    <p:extLst>
      <p:ext uri="{BB962C8B-B14F-4D97-AF65-F5344CB8AC3E}">
        <p14:creationId xmlns:p14="http://schemas.microsoft.com/office/powerpoint/2010/main" val="282172446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3"/>
            <a:ext cx="6480175" cy="1152128"/>
          </a:xfrm>
        </p:spPr>
        <p:txBody>
          <a:bodyPr/>
          <a:lstStyle/>
          <a:p>
            <a:r>
              <a:rPr lang="en-US" sz="4400" b="1" dirty="0" smtClean="0">
                <a:latin typeface="Tahoma" pitchFamily="34" charset="0"/>
                <a:ea typeface="Tahoma" pitchFamily="34" charset="0"/>
                <a:cs typeface="Tahoma" pitchFamily="34" charset="0"/>
              </a:rPr>
              <a:t>Other Developments</a:t>
            </a:r>
            <a:endParaRPr lang="en-US" sz="44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1628800"/>
            <a:ext cx="8568952" cy="4896543"/>
          </a:xfrm>
        </p:spPr>
        <p:txBody>
          <a:bodyPr/>
          <a:lstStyle/>
          <a:p>
            <a:r>
              <a:rPr lang="en-US" sz="3600" dirty="0" err="1" smtClean="0">
                <a:latin typeface="Calibri" pitchFamily="34" charset="0"/>
                <a:cs typeface="Calibri" pitchFamily="34" charset="0"/>
              </a:rPr>
              <a:t>Hawaiki</a:t>
            </a:r>
            <a:r>
              <a:rPr lang="en-US" sz="3600" dirty="0" smtClean="0">
                <a:latin typeface="Calibri" pitchFamily="34" charset="0"/>
                <a:cs typeface="Calibri" pitchFamily="34" charset="0"/>
              </a:rPr>
              <a:t> </a:t>
            </a:r>
            <a:r>
              <a:rPr lang="en-US" sz="3600" dirty="0">
                <a:latin typeface="Calibri" pitchFamily="34" charset="0"/>
                <a:cs typeface="Calibri" pitchFamily="34" charset="0"/>
              </a:rPr>
              <a:t>proposal on the table</a:t>
            </a:r>
          </a:p>
          <a:p>
            <a:r>
              <a:rPr lang="en-US" sz="3600" dirty="0">
                <a:latin typeface="Calibri" pitchFamily="34" charset="0"/>
                <a:cs typeface="Calibri" pitchFamily="34" charset="0"/>
              </a:rPr>
              <a:t>Need for </a:t>
            </a:r>
            <a:r>
              <a:rPr lang="en-US" sz="3600" dirty="0" smtClean="0">
                <a:latin typeface="Calibri" pitchFamily="34" charset="0"/>
                <a:cs typeface="Calibri" pitchFamily="34" charset="0"/>
              </a:rPr>
              <a:t>progress </a:t>
            </a:r>
            <a:r>
              <a:rPr lang="en-US" sz="3600" dirty="0">
                <a:latin typeface="Calibri" pitchFamily="34" charset="0"/>
                <a:cs typeface="Calibri" pitchFamily="34" charset="0"/>
              </a:rPr>
              <a:t>on the core cable and due diligence before the Islands commit</a:t>
            </a:r>
            <a:r>
              <a:rPr lang="en-US" sz="3600" dirty="0" smtClean="0">
                <a:latin typeface="Calibri" pitchFamily="34" charset="0"/>
                <a:cs typeface="Calibri" pitchFamily="34" charset="0"/>
              </a:rPr>
              <a:t>?</a:t>
            </a:r>
          </a:p>
          <a:p>
            <a:r>
              <a:rPr lang="en-US" sz="3600" dirty="0" smtClean="0">
                <a:latin typeface="Calibri" pitchFamily="34" charset="0"/>
                <a:cs typeface="Calibri" pitchFamily="34" charset="0"/>
              </a:rPr>
              <a:t>ADB and WB are now major financiers of cable development</a:t>
            </a:r>
            <a:endParaRPr lang="en-US" sz="3600" dirty="0">
              <a:latin typeface="Calibri" pitchFamily="34" charset="0"/>
              <a:cs typeface="Calibri" pitchFamily="34" charset="0"/>
            </a:endParaRPr>
          </a:p>
          <a:p>
            <a:r>
              <a:rPr lang="en-US" sz="3600" dirty="0" smtClean="0">
                <a:latin typeface="Calibri" pitchFamily="34" charset="0"/>
                <a:cs typeface="Calibri" pitchFamily="34" charset="0"/>
              </a:rPr>
              <a:t>Pacific </a:t>
            </a:r>
            <a:r>
              <a:rPr lang="en-US" sz="3600" dirty="0">
                <a:latin typeface="Calibri" pitchFamily="34" charset="0"/>
                <a:cs typeface="Calibri" pitchFamily="34" charset="0"/>
              </a:rPr>
              <a:t>Islands Forum Leaders’ request for update from SPC/USP on marine cable options</a:t>
            </a:r>
          </a:p>
        </p:txBody>
      </p:sp>
    </p:spTree>
    <p:extLst>
      <p:ext uri="{BB962C8B-B14F-4D97-AF65-F5344CB8AC3E}">
        <p14:creationId xmlns:p14="http://schemas.microsoft.com/office/powerpoint/2010/main" val="416581160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3"/>
            <a:ext cx="6480175" cy="1152128"/>
          </a:xfrm>
        </p:spPr>
        <p:txBody>
          <a:bodyPr/>
          <a:lstStyle/>
          <a:p>
            <a:r>
              <a:rPr lang="en-US" sz="4000" b="1" dirty="0" smtClean="0">
                <a:latin typeface="Tahoma" pitchFamily="34" charset="0"/>
                <a:ea typeface="Tahoma" pitchFamily="34" charset="0"/>
                <a:cs typeface="Tahoma" pitchFamily="34" charset="0"/>
              </a:rPr>
              <a:t>Need for Co-ordination</a:t>
            </a:r>
            <a:endParaRPr lang="en-US" sz="40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1628800"/>
            <a:ext cx="8568952" cy="4968552"/>
          </a:xfrm>
        </p:spPr>
        <p:txBody>
          <a:bodyPr/>
          <a:lstStyle/>
          <a:p>
            <a:r>
              <a:rPr lang="en-US" sz="3200" dirty="0" smtClean="0">
                <a:latin typeface="Calibri" pitchFamily="34" charset="0"/>
                <a:cs typeface="Calibri" pitchFamily="34" charset="0"/>
              </a:rPr>
              <a:t>Need to collaborate/co-ordinate among the main proposed developments</a:t>
            </a:r>
          </a:p>
          <a:p>
            <a:r>
              <a:rPr lang="en-US" sz="3200" dirty="0" smtClean="0">
                <a:latin typeface="Calibri" pitchFamily="34" charset="0"/>
                <a:cs typeface="Calibri" pitchFamily="34" charset="0"/>
              </a:rPr>
              <a:t>Avoid duplication</a:t>
            </a:r>
          </a:p>
          <a:p>
            <a:r>
              <a:rPr lang="en-US" sz="3200" dirty="0" smtClean="0">
                <a:latin typeface="Calibri" pitchFamily="34" charset="0"/>
                <a:cs typeface="Calibri" pitchFamily="34" charset="0"/>
              </a:rPr>
              <a:t>Need for cost-effectiveness and sustainability: too many examples of aid funded projects languishing after funding ends</a:t>
            </a:r>
          </a:p>
          <a:p>
            <a:r>
              <a:rPr lang="en-US" sz="3200" dirty="0" smtClean="0">
                <a:latin typeface="Calibri" pitchFamily="34" charset="0"/>
                <a:cs typeface="Calibri" pitchFamily="34" charset="0"/>
              </a:rPr>
              <a:t>USP committed and willing to work together, protecting the independence of its network given that it is the University’s bread and butter system</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4256657122"/>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67544" y="260648"/>
            <a:ext cx="6480175" cy="1368003"/>
          </a:xfrm>
        </p:spPr>
        <p:txBody>
          <a:bodyPr/>
          <a:lstStyle/>
          <a:p>
            <a:pPr>
              <a:defRPr/>
            </a:pPr>
            <a:r>
              <a:rPr lang="en-AU" sz="4800" b="1" dirty="0" smtClean="0">
                <a:latin typeface="Tahoma" pitchFamily="34" charset="0"/>
                <a:ea typeface="Tahoma" pitchFamily="34" charset="0"/>
                <a:cs typeface="Tahoma" pitchFamily="34" charset="0"/>
              </a:rPr>
              <a:t>Conclusions</a:t>
            </a:r>
            <a:endParaRPr lang="en-AU" sz="48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251520" y="1772816"/>
            <a:ext cx="8640961" cy="4896272"/>
          </a:xfrm>
          <a:ln>
            <a:noFill/>
          </a:ln>
        </p:spPr>
        <p:txBody>
          <a:bodyPr>
            <a:noAutofit/>
          </a:bodyPr>
          <a:lstStyle/>
          <a:p>
            <a:pPr>
              <a:defRPr/>
            </a:pPr>
            <a:r>
              <a:rPr lang="en-AU" sz="2900" dirty="0" smtClean="0">
                <a:ea typeface="+mn-ea"/>
                <a:cs typeface="+mn-cs"/>
              </a:rPr>
              <a:t>ICTs are critically important to the Pacific Is. </a:t>
            </a:r>
          </a:p>
          <a:p>
            <a:pPr>
              <a:defRPr/>
            </a:pPr>
            <a:r>
              <a:rPr lang="en-AU" sz="2900" dirty="0" smtClean="0">
                <a:ea typeface="+mn-ea"/>
                <a:cs typeface="+mn-cs"/>
              </a:rPr>
              <a:t>USP represents an excellent ICT model and demonstrator</a:t>
            </a:r>
          </a:p>
          <a:p>
            <a:pPr>
              <a:defRPr/>
            </a:pPr>
            <a:r>
              <a:rPr lang="en-AU" sz="2900" dirty="0" smtClean="0">
                <a:ea typeface="+mn-ea"/>
                <a:cs typeface="+mn-cs"/>
              </a:rPr>
              <a:t>USPNet and regional campuses offer an excellent backbone for a R&amp;E network for the (South Pacific) region</a:t>
            </a:r>
          </a:p>
          <a:p>
            <a:pPr>
              <a:defRPr/>
            </a:pPr>
            <a:r>
              <a:rPr lang="en-AU" sz="2900" dirty="0" smtClean="0">
                <a:ea typeface="+mn-ea"/>
                <a:cs typeface="+mn-cs"/>
              </a:rPr>
              <a:t>USP is open to making available its USPNet to perform important regional functions, such as knowledge network, disaster management, and for the dissemination of best practice/expertise</a:t>
            </a:r>
          </a:p>
        </p:txBody>
      </p:sp>
    </p:spTree>
    <p:extLst>
      <p:ext uri="{BB962C8B-B14F-4D97-AF65-F5344CB8AC3E}">
        <p14:creationId xmlns:p14="http://schemas.microsoft.com/office/powerpoint/2010/main" val="188532553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4"/>
          <p:cNvSpPr>
            <a:spLocks noGrp="1"/>
          </p:cNvSpPr>
          <p:nvPr>
            <p:ph type="title"/>
          </p:nvPr>
        </p:nvSpPr>
        <p:spPr>
          <a:xfrm>
            <a:off x="396081" y="572071"/>
            <a:ext cx="6480175" cy="1056729"/>
          </a:xfrm>
        </p:spPr>
        <p:txBody>
          <a:bodyPr/>
          <a:lstStyle/>
          <a:p>
            <a:r>
              <a:rPr lang="en-US" b="1" dirty="0" smtClean="0">
                <a:latin typeface="Tahoma" pitchFamily="34" charset="0"/>
                <a:ea typeface="Tahoma" pitchFamily="34" charset="0"/>
                <a:cs typeface="Tahoma" pitchFamily="34" charset="0"/>
              </a:rPr>
              <a:t>The Knowledge Economy and Higher Education </a:t>
            </a:r>
          </a:p>
        </p:txBody>
      </p:sp>
      <p:sp>
        <p:nvSpPr>
          <p:cNvPr id="34818" name="Content Placeholder 3"/>
          <p:cNvSpPr>
            <a:spLocks noGrp="1"/>
          </p:cNvSpPr>
          <p:nvPr>
            <p:ph idx="1"/>
          </p:nvPr>
        </p:nvSpPr>
        <p:spPr>
          <a:xfrm>
            <a:off x="2249839" y="1700808"/>
            <a:ext cx="6714649" cy="4740275"/>
          </a:xfrm>
        </p:spPr>
        <p:txBody>
          <a:bodyPr/>
          <a:lstStyle/>
          <a:p>
            <a:r>
              <a:rPr lang="en-US" sz="2000" dirty="0">
                <a:latin typeface="+mj-lt"/>
                <a:cs typeface="Calibri" pitchFamily="34" charset="0"/>
              </a:rPr>
              <a:t>Knowledge society now dominates international competitiveness and long-term </a:t>
            </a:r>
            <a:r>
              <a:rPr lang="en-US" sz="2000" dirty="0" smtClean="0">
                <a:latin typeface="+mj-lt"/>
                <a:cs typeface="Calibri" pitchFamily="34" charset="0"/>
              </a:rPr>
              <a:t>sustainability</a:t>
            </a:r>
          </a:p>
          <a:p>
            <a:r>
              <a:rPr lang="en-US" sz="2000" dirty="0" smtClean="0">
                <a:latin typeface="+mj-lt"/>
                <a:cs typeface="Calibri" pitchFamily="34" charset="0"/>
              </a:rPr>
              <a:t>PICs need more knowledge-based industries, which are dependent on ICT development and a highly educated and skilled workforce</a:t>
            </a:r>
          </a:p>
          <a:p>
            <a:pPr algn="just"/>
            <a:r>
              <a:rPr lang="en-US" sz="2000" dirty="0" smtClean="0">
                <a:latin typeface="+mj-lt"/>
                <a:cs typeface="Calibri" pitchFamily="34" charset="0"/>
              </a:rPr>
              <a:t>All existing industries can become more efficient and competitive with ICTs</a:t>
            </a:r>
          </a:p>
          <a:p>
            <a:pPr algn="just"/>
            <a:r>
              <a:rPr lang="en-US" sz="1800" dirty="0" smtClean="0">
                <a:solidFill>
                  <a:srgbClr val="000000"/>
                </a:solidFill>
              </a:rPr>
              <a:t>“</a:t>
            </a:r>
            <a:r>
              <a:rPr lang="en-US" sz="2000" i="1" dirty="0" smtClean="0">
                <a:solidFill>
                  <a:srgbClr val="000000"/>
                </a:solidFill>
              </a:rPr>
              <a:t>The </a:t>
            </a:r>
            <a:r>
              <a:rPr lang="en-US" sz="2000" i="1" dirty="0">
                <a:solidFill>
                  <a:srgbClr val="000000"/>
                </a:solidFill>
              </a:rPr>
              <a:t>trend towards a knowledge-based economy has emphasized the importance of universities as repositories of valuable human capital. In particular, the accelerating shift to high technology and information technology economy requires sustained human resource development and training</a:t>
            </a:r>
            <a:r>
              <a:rPr lang="en-US" sz="2000" i="1" dirty="0" smtClean="0">
                <a:solidFill>
                  <a:srgbClr val="000000"/>
                </a:solidFill>
              </a:rPr>
              <a:t>..</a:t>
            </a:r>
            <a:r>
              <a:rPr lang="en-US" sz="2000" dirty="0">
                <a:solidFill>
                  <a:srgbClr val="000000"/>
                </a:solidFill>
              </a:rPr>
              <a:t> (2011, ICT for Higher Education:  Case Studies from Asia and the Pacific, UNESCO). </a:t>
            </a:r>
          </a:p>
          <a:p>
            <a:pPr algn="just"/>
            <a:endParaRPr lang="en-US" sz="2100" dirty="0">
              <a:solidFill>
                <a:srgbClr val="000000"/>
              </a:solidFill>
            </a:endParaRPr>
          </a:p>
          <a:p>
            <a:pPr lvl="0" algn="just">
              <a:buNone/>
            </a:pPr>
            <a:r>
              <a:rPr lang="en-US" sz="2100" i="1" dirty="0">
                <a:solidFill>
                  <a:srgbClr val="000000"/>
                </a:solidFill>
              </a:rPr>
              <a:t>	</a:t>
            </a:r>
          </a:p>
          <a:p>
            <a:endParaRPr lang="en-US" sz="2000" dirty="0" smtClean="0">
              <a:latin typeface="+mj-lt"/>
              <a:cs typeface="Calibri" pitchFamily="34" charset="0"/>
            </a:endParaRPr>
          </a:p>
          <a:p>
            <a:endParaRPr lang="en-US" sz="2000" dirty="0" smtClean="0">
              <a:latin typeface="+mj-lt"/>
              <a:cs typeface="Calibri" pitchFamily="34" charset="0"/>
            </a:endParaRPr>
          </a:p>
        </p:txBody>
      </p:sp>
      <p:pic>
        <p:nvPicPr>
          <p:cNvPr id="34820" name="Picture 10" descr="C:\Users\rabo_a\Desktop\1.jpg"/>
          <p:cNvPicPr>
            <a:picLocks noChangeAspect="1" noChangeArrowheads="1"/>
          </p:cNvPicPr>
          <p:nvPr/>
        </p:nvPicPr>
        <p:blipFill>
          <a:blip r:embed="rId3" cstate="print"/>
          <a:srcRect/>
          <a:stretch>
            <a:fillRect/>
          </a:stretch>
        </p:blipFill>
        <p:spPr bwMode="auto">
          <a:xfrm>
            <a:off x="414143" y="1828882"/>
            <a:ext cx="1835696" cy="2303462"/>
          </a:xfrm>
          <a:prstGeom prst="rect">
            <a:avLst/>
          </a:prstGeom>
          <a:noFill/>
          <a:ln w="9525">
            <a:noFill/>
            <a:miter lim="800000"/>
            <a:headEnd/>
            <a:tailEnd/>
          </a:ln>
        </p:spPr>
      </p:pic>
    </p:spTree>
    <p:extLst>
      <p:ext uri="{BB962C8B-B14F-4D97-AF65-F5344CB8AC3E}">
        <p14:creationId xmlns:p14="http://schemas.microsoft.com/office/powerpoint/2010/main" val="63735595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for who and why?</a:t>
            </a:r>
            <a:endParaRPr lang="en-US" dirty="0"/>
          </a:p>
        </p:txBody>
      </p:sp>
      <p:sp>
        <p:nvSpPr>
          <p:cNvPr id="3" name="Content Placeholder 2"/>
          <p:cNvSpPr>
            <a:spLocks noGrp="1"/>
          </p:cNvSpPr>
          <p:nvPr>
            <p:ph idx="1"/>
          </p:nvPr>
        </p:nvSpPr>
        <p:spPr>
          <a:xfrm>
            <a:off x="468313" y="1700809"/>
            <a:ext cx="8229600" cy="4680942"/>
          </a:xfrm>
        </p:spPr>
        <p:txBody>
          <a:bodyPr/>
          <a:lstStyle/>
          <a:p>
            <a:pPr>
              <a:spcBef>
                <a:spcPts val="0"/>
              </a:spcBef>
              <a:buNone/>
            </a:pPr>
            <a:r>
              <a:rPr lang="en-US" sz="2400" dirty="0" smtClean="0"/>
              <a:t>   </a:t>
            </a:r>
            <a:r>
              <a:rPr lang="en-US" dirty="0" smtClean="0"/>
              <a:t>“</a:t>
            </a:r>
            <a:r>
              <a:rPr lang="en-US" sz="3200" b="1" i="1" dirty="0" smtClean="0"/>
              <a:t>Helping developing countries build their citizens' access to the Internet is akin to giving them a tool that boosts their chances of achieving sustainable economic growth…The Internet offers a lot of potential and opportunities for sustainable development</a:t>
            </a:r>
            <a:r>
              <a:rPr lang="en-US" sz="3200" i="1" dirty="0" smtClean="0"/>
              <a:t>”.</a:t>
            </a:r>
            <a:r>
              <a:rPr lang="en-US" sz="3200" dirty="0" smtClean="0"/>
              <a:t> </a:t>
            </a:r>
          </a:p>
          <a:p>
            <a:pPr>
              <a:buNone/>
            </a:pPr>
            <a:r>
              <a:rPr lang="en-US" sz="2400" dirty="0" smtClean="0"/>
              <a:t>    (</a:t>
            </a:r>
            <a:r>
              <a:rPr lang="en-US" sz="1400" dirty="0" smtClean="0"/>
              <a:t>Director of the Division for Public Administration and Development Management of the UN Department of Economic and Social Affairs (DESA), </a:t>
            </a:r>
            <a:r>
              <a:rPr lang="en-US" sz="1400" dirty="0" err="1" smtClean="0"/>
              <a:t>Haiyan</a:t>
            </a:r>
            <a:r>
              <a:rPr lang="en-US" sz="1400" dirty="0" smtClean="0"/>
              <a:t> </a:t>
            </a:r>
            <a:r>
              <a:rPr lang="en-US" sz="1400" dirty="0" err="1" smtClean="0"/>
              <a:t>Qian</a:t>
            </a:r>
            <a:r>
              <a:rPr lang="en-US" sz="1400" dirty="0" smtClean="0"/>
              <a:t>.)</a:t>
            </a:r>
          </a:p>
          <a:p>
            <a:pPr>
              <a:buNone/>
            </a:pPr>
            <a:endParaRPr lang="en-US" sz="900" dirty="0" smtClean="0"/>
          </a:p>
          <a:p>
            <a:pPr>
              <a:buNone/>
            </a:pPr>
            <a:r>
              <a:rPr lang="en-US" sz="900" dirty="0" smtClean="0"/>
              <a:t>Source: </a:t>
            </a:r>
            <a:r>
              <a:rPr lang="en-US" sz="900" dirty="0" smtClean="0">
                <a:hlinkClick r:id="rId2"/>
              </a:rPr>
              <a:t>http://allafrica.com/stories/201211110249.html</a:t>
            </a:r>
            <a:endParaRPr lang="en-US" sz="900" dirty="0" smtClean="0"/>
          </a:p>
          <a:p>
            <a:pPr>
              <a:buNone/>
            </a:pPr>
            <a:endParaRPr lang="en-US" sz="9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4"/>
          <p:cNvSpPr>
            <a:spLocks noGrp="1"/>
          </p:cNvSpPr>
          <p:nvPr>
            <p:ph type="title"/>
          </p:nvPr>
        </p:nvSpPr>
        <p:spPr>
          <a:xfrm>
            <a:off x="395536" y="404664"/>
            <a:ext cx="6480175" cy="1296144"/>
          </a:xfrm>
        </p:spPr>
        <p:txBody>
          <a:bodyPr/>
          <a:lstStyle/>
          <a:p>
            <a:r>
              <a:rPr lang="en-US" sz="3200" b="1" dirty="0" smtClean="0">
                <a:latin typeface="Tahoma" pitchFamily="34" charset="0"/>
                <a:ea typeface="Tahoma" pitchFamily="34" charset="0"/>
                <a:cs typeface="Tahoma" pitchFamily="34" charset="0"/>
              </a:rPr>
              <a:t>Importance of ICTs in the  Pacific Islands</a:t>
            </a:r>
          </a:p>
        </p:txBody>
      </p:sp>
      <p:sp>
        <p:nvSpPr>
          <p:cNvPr id="30722" name="Content Placeholder 3"/>
          <p:cNvSpPr>
            <a:spLocks noGrp="1"/>
          </p:cNvSpPr>
          <p:nvPr>
            <p:ph idx="1"/>
          </p:nvPr>
        </p:nvSpPr>
        <p:spPr>
          <a:xfrm>
            <a:off x="285750" y="1772816"/>
            <a:ext cx="8572500" cy="4824535"/>
          </a:xfrm>
        </p:spPr>
        <p:txBody>
          <a:bodyPr/>
          <a:lstStyle/>
          <a:p>
            <a:pPr>
              <a:buNone/>
            </a:pPr>
            <a:r>
              <a:rPr lang="en-US" dirty="0" smtClean="0">
                <a:latin typeface="Calibri" pitchFamily="34" charset="0"/>
                <a:cs typeface="Calibri" pitchFamily="34" charset="0"/>
              </a:rPr>
              <a:t>    Apart from the obvious importance of ICTs in a knowledge society, ICTs are especially important to the PICs because:</a:t>
            </a:r>
          </a:p>
          <a:p>
            <a:pPr lvl="1">
              <a:buFont typeface="Wingdings" pitchFamily="2" charset="2"/>
              <a:buChar char="Ø"/>
            </a:pPr>
            <a:r>
              <a:rPr lang="en-US" dirty="0" smtClean="0">
                <a:latin typeface="Calibri" pitchFamily="34" charset="0"/>
                <a:cs typeface="Calibri" pitchFamily="34" charset="0"/>
              </a:rPr>
              <a:t>Scattered  islands and populations</a:t>
            </a:r>
          </a:p>
          <a:p>
            <a:pPr lvl="1">
              <a:buFont typeface="Wingdings" pitchFamily="2" charset="2"/>
              <a:buChar char="Ø"/>
            </a:pPr>
            <a:r>
              <a:rPr lang="en-US" dirty="0" smtClean="0">
                <a:latin typeface="Calibri" pitchFamily="34" charset="0"/>
                <a:cs typeface="Calibri" pitchFamily="34" charset="0"/>
              </a:rPr>
              <a:t>Isolation from main </a:t>
            </a:r>
            <a:r>
              <a:rPr lang="en-US" dirty="0" err="1" smtClean="0">
                <a:latin typeface="Calibri" pitchFamily="34" charset="0"/>
                <a:cs typeface="Calibri" pitchFamily="34" charset="0"/>
              </a:rPr>
              <a:t>centres</a:t>
            </a:r>
            <a:r>
              <a:rPr lang="en-US" dirty="0" smtClean="0">
                <a:latin typeface="Calibri" pitchFamily="34" charset="0"/>
                <a:cs typeface="Calibri" pitchFamily="34" charset="0"/>
              </a:rPr>
              <a:t> of production and consumption</a:t>
            </a:r>
          </a:p>
          <a:p>
            <a:pPr lvl="1">
              <a:buFont typeface="Wingdings" pitchFamily="2" charset="2"/>
              <a:buChar char="Ø"/>
            </a:pPr>
            <a:r>
              <a:rPr lang="en-US" dirty="0" smtClean="0">
                <a:latin typeface="Calibri" pitchFamily="34" charset="0"/>
                <a:cs typeface="Calibri" pitchFamily="34" charset="0"/>
              </a:rPr>
              <a:t>Accessing international  markets and investment</a:t>
            </a:r>
          </a:p>
          <a:p>
            <a:pPr lvl="1">
              <a:buFont typeface="Wingdings" pitchFamily="2" charset="2"/>
              <a:buChar char="Ø"/>
            </a:pPr>
            <a:r>
              <a:rPr lang="en-US" dirty="0" smtClean="0">
                <a:latin typeface="Calibri" pitchFamily="34" charset="0"/>
                <a:cs typeface="Calibri" pitchFamily="34" charset="0"/>
              </a:rPr>
              <a:t>Meeting MDG goals, especially in education and health</a:t>
            </a:r>
          </a:p>
          <a:p>
            <a:pPr lvl="1">
              <a:buFont typeface="Wingdings" pitchFamily="2" charset="2"/>
              <a:buChar char="Ø"/>
            </a:pPr>
            <a:r>
              <a:rPr lang="en-US" dirty="0" smtClean="0">
                <a:latin typeface="Calibri" pitchFamily="34" charset="0"/>
                <a:cs typeface="Calibri" pitchFamily="34" charset="0"/>
              </a:rPr>
              <a:t>Potentially opening up possibilities of participating in the global system without moving from their countries through telework</a:t>
            </a:r>
          </a:p>
          <a:p>
            <a:pPr lvl="1">
              <a:buFont typeface="Wingdings" pitchFamily="2" charset="2"/>
              <a:buChar char="Ø"/>
            </a:pPr>
            <a:r>
              <a:rPr lang="en-US" dirty="0" smtClean="0">
                <a:latin typeface="Calibri" pitchFamily="34" charset="0"/>
                <a:cs typeface="Calibri" pitchFamily="34" charset="0"/>
              </a:rPr>
              <a:t>Leveling </a:t>
            </a:r>
            <a:r>
              <a:rPr lang="en-US" dirty="0">
                <a:latin typeface="Calibri" pitchFamily="34" charset="0"/>
                <a:cs typeface="Calibri" pitchFamily="34" charset="0"/>
              </a:rPr>
              <a:t>the playing field</a:t>
            </a:r>
          </a:p>
          <a:p>
            <a:pPr lvl="1">
              <a:buFont typeface="Wingdings" pitchFamily="2" charset="2"/>
              <a:buChar char="Ø"/>
            </a:pPr>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a:latin typeface="Calibri" pitchFamily="34" charset="0"/>
              <a:cs typeface="Calibri" pitchFamily="34" charset="0"/>
            </a:endParaRPr>
          </a:p>
        </p:txBody>
      </p:sp>
    </p:spTree>
    <p:extLst>
      <p:ext uri="{BB962C8B-B14F-4D97-AF65-F5344CB8AC3E}">
        <p14:creationId xmlns:p14="http://schemas.microsoft.com/office/powerpoint/2010/main" val="37126184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Asia-Pacific:  Where we stand </a:t>
            </a:r>
            <a:endParaRPr lang="en-US" dirty="0"/>
          </a:p>
        </p:txBody>
      </p:sp>
      <p:graphicFrame>
        <p:nvGraphicFramePr>
          <p:cNvPr id="4" name="Content Placeholder 3"/>
          <p:cNvGraphicFramePr>
            <a:graphicFrameLocks noGrp="1"/>
          </p:cNvGraphicFramePr>
          <p:nvPr>
            <p:ph idx="1"/>
          </p:nvPr>
        </p:nvGraphicFramePr>
        <p:xfrm>
          <a:off x="468313" y="1916113"/>
          <a:ext cx="8229600" cy="44656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6480175" cy="1080095"/>
          </a:xfrm>
        </p:spPr>
        <p:txBody>
          <a:bodyPr/>
          <a:lstStyle/>
          <a:p>
            <a:r>
              <a:rPr lang="en-US" sz="3200" b="1" dirty="0" smtClean="0">
                <a:latin typeface="Tahoma" pitchFamily="34" charset="0"/>
                <a:ea typeface="Tahoma" pitchFamily="34" charset="0"/>
                <a:cs typeface="Tahoma" pitchFamily="34" charset="0"/>
              </a:rPr>
              <a:t>Overall Low Level of ICT Development:  USP member Countries</a:t>
            </a:r>
            <a:endParaRPr lang="en-US" sz="3200" b="1" dirty="0">
              <a:latin typeface="Tahoma" pitchFamily="34" charset="0"/>
              <a:ea typeface="Tahoma" pitchFamily="34" charset="0"/>
              <a:cs typeface="Tahoma" pitchFamily="34" charset="0"/>
            </a:endParaRPr>
          </a:p>
        </p:txBody>
      </p:sp>
      <p:sp>
        <p:nvSpPr>
          <p:cNvPr id="4" name="TextBox 3"/>
          <p:cNvSpPr txBox="1"/>
          <p:nvPr/>
        </p:nvSpPr>
        <p:spPr>
          <a:xfrm>
            <a:off x="755576" y="6237312"/>
            <a:ext cx="7776864" cy="338554"/>
          </a:xfrm>
          <a:prstGeom prst="rect">
            <a:avLst/>
          </a:prstGeom>
          <a:noFill/>
        </p:spPr>
        <p:txBody>
          <a:bodyPr wrap="square" rtlCol="0">
            <a:spAutoFit/>
          </a:bodyPr>
          <a:lstStyle/>
          <a:p>
            <a:r>
              <a:rPr lang="en-US" sz="1600" dirty="0" smtClean="0">
                <a:latin typeface="Calibri" pitchFamily="34" charset="0"/>
                <a:cs typeface="Calibri" pitchFamily="34" charset="0"/>
              </a:rPr>
              <a:t>Source:  ITU - </a:t>
            </a:r>
            <a:r>
              <a:rPr lang="en-US" sz="1600" u="sng" dirty="0" smtClean="0">
                <a:latin typeface="Calibri" pitchFamily="34" charset="0"/>
                <a:cs typeface="Calibri" pitchFamily="34" charset="0"/>
                <a:hlinkClick r:id="rId3"/>
              </a:rPr>
              <a:t>http://www.itu.int/ITU-D/ict/statistics/</a:t>
            </a:r>
            <a:r>
              <a:rPr lang="en-US" sz="1600" dirty="0">
                <a:latin typeface="Calibri" pitchFamily="34" charset="0"/>
                <a:cs typeface="Calibri" pitchFamily="34" charset="0"/>
              </a:rPr>
              <a:t> </a:t>
            </a:r>
            <a:r>
              <a:rPr lang="en-US" sz="1600" dirty="0" smtClean="0">
                <a:latin typeface="Calibri" pitchFamily="34" charset="0"/>
                <a:cs typeface="Calibri" pitchFamily="34" charset="0"/>
              </a:rPr>
              <a:t>                              </a:t>
            </a:r>
            <a:r>
              <a:rPr lang="en-US" sz="1200" dirty="0" smtClean="0">
                <a:latin typeface="Calibri" pitchFamily="34" charset="0"/>
                <a:cs typeface="Calibri" pitchFamily="34" charset="0"/>
              </a:rPr>
              <a:t>(Accessed 15 February 2012)</a:t>
            </a:r>
            <a:endParaRPr lang="en-US" sz="1200" dirty="0">
              <a:latin typeface="Calibri" pitchFamily="34" charset="0"/>
              <a:cs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38035736"/>
              </p:ext>
            </p:extLst>
          </p:nvPr>
        </p:nvGraphicFramePr>
        <p:xfrm>
          <a:off x="539552" y="1844824"/>
          <a:ext cx="8136904" cy="4344785"/>
        </p:xfrm>
        <a:graphic>
          <a:graphicData uri="http://schemas.openxmlformats.org/drawingml/2006/table">
            <a:tbl>
              <a:tblPr/>
              <a:tblGrid>
                <a:gridCol w="1738655"/>
                <a:gridCol w="1637995"/>
                <a:gridCol w="1795391"/>
                <a:gridCol w="1465960"/>
                <a:gridCol w="1498903"/>
              </a:tblGrid>
              <a:tr h="778625">
                <a:tc>
                  <a:txBody>
                    <a:bodyPr/>
                    <a:lstStyle/>
                    <a:p>
                      <a:pPr algn="ctr" fontAlgn="b"/>
                      <a:r>
                        <a:rPr lang="en-US" sz="1400" b="1" i="0" u="none" strike="noStrike" dirty="0">
                          <a:solidFill>
                            <a:srgbClr val="000000"/>
                          </a:solidFill>
                          <a:effectLst/>
                          <a:latin typeface="Calibri"/>
                        </a:rPr>
                        <a:t>USP Member Countries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Fixed Telephone </a:t>
                      </a:r>
                      <a:r>
                        <a:rPr lang="en-US" sz="1400" b="1" i="0" u="none" strike="noStrike" dirty="0" smtClean="0">
                          <a:solidFill>
                            <a:srgbClr val="000000"/>
                          </a:solidFill>
                          <a:effectLst/>
                          <a:latin typeface="Calibri"/>
                        </a:rPr>
                        <a:t>subscriptions </a:t>
                      </a:r>
                      <a:r>
                        <a:rPr lang="en-US" sz="1400" b="1" i="0" u="none" strike="noStrike" dirty="0">
                          <a:solidFill>
                            <a:srgbClr val="000000"/>
                          </a:solidFill>
                          <a:effectLst/>
                          <a:latin typeface="Calibri"/>
                        </a:rPr>
                        <a:t>per 100 inhabitants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1" i="0" u="none" strike="noStrike" dirty="0">
                          <a:solidFill>
                            <a:srgbClr val="000000"/>
                          </a:solidFill>
                          <a:effectLst/>
                          <a:latin typeface="Calibri"/>
                        </a:rPr>
                        <a:t>Mobile cellular </a:t>
                      </a:r>
                      <a:r>
                        <a:rPr lang="fr-FR" sz="1400" b="1" i="0" u="none" strike="noStrike" dirty="0" err="1" smtClean="0">
                          <a:solidFill>
                            <a:srgbClr val="000000"/>
                          </a:solidFill>
                          <a:effectLst/>
                          <a:latin typeface="Calibri"/>
                        </a:rPr>
                        <a:t>subscriptions</a:t>
                      </a:r>
                      <a:r>
                        <a:rPr lang="fr-FR" sz="1400" b="1" i="0" u="none" strike="noStrike" dirty="0" smtClean="0">
                          <a:solidFill>
                            <a:srgbClr val="000000"/>
                          </a:solidFill>
                          <a:effectLst/>
                          <a:latin typeface="Calibri"/>
                        </a:rPr>
                        <a:t> </a:t>
                      </a:r>
                      <a:r>
                        <a:rPr lang="fr-FR" sz="1400" b="1" i="0" u="none" strike="noStrike" dirty="0">
                          <a:solidFill>
                            <a:srgbClr val="000000"/>
                          </a:solidFill>
                          <a:effectLst/>
                          <a:latin typeface="Calibri"/>
                        </a:rPr>
                        <a:t>per 100 </a:t>
                      </a:r>
                      <a:r>
                        <a:rPr lang="fr-FR" sz="1400" b="1" i="0" u="none" strike="noStrike" dirty="0" err="1">
                          <a:solidFill>
                            <a:srgbClr val="000000"/>
                          </a:solidFill>
                          <a:effectLst/>
                          <a:latin typeface="Calibri"/>
                        </a:rPr>
                        <a:t>inhabitants</a:t>
                      </a:r>
                      <a:endParaRPr lang="fr-FR"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Percentage of Individuals using the Internet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400" b="1" i="0" u="none" strike="noStrike" dirty="0" err="1">
                          <a:solidFill>
                            <a:srgbClr val="000000"/>
                          </a:solidFill>
                          <a:effectLst/>
                          <a:latin typeface="Calibri"/>
                        </a:rPr>
                        <a:t>Fixed</a:t>
                      </a:r>
                      <a:r>
                        <a:rPr lang="fr-FR" sz="1400" b="1" i="0" u="none" strike="noStrike" dirty="0">
                          <a:solidFill>
                            <a:srgbClr val="000000"/>
                          </a:solidFill>
                          <a:effectLst/>
                          <a:latin typeface="Calibri"/>
                        </a:rPr>
                        <a:t> Internet </a:t>
                      </a:r>
                      <a:r>
                        <a:rPr lang="fr-FR" sz="1400" b="1" i="0" u="none" strike="noStrike" dirty="0" err="1" smtClean="0">
                          <a:solidFill>
                            <a:srgbClr val="000000"/>
                          </a:solidFill>
                          <a:effectLst/>
                          <a:latin typeface="Calibri"/>
                        </a:rPr>
                        <a:t>subscriptions</a:t>
                      </a:r>
                      <a:r>
                        <a:rPr lang="fr-FR" sz="1400" b="1" i="0" u="none" strike="noStrike" dirty="0" smtClean="0">
                          <a:solidFill>
                            <a:srgbClr val="000000"/>
                          </a:solidFill>
                          <a:effectLst/>
                          <a:latin typeface="Calibri"/>
                        </a:rPr>
                        <a:t> </a:t>
                      </a:r>
                      <a:r>
                        <a:rPr lang="fr-FR" sz="1400" b="1" i="0" u="none" strike="noStrike" dirty="0">
                          <a:solidFill>
                            <a:srgbClr val="000000"/>
                          </a:solidFill>
                          <a:effectLst/>
                          <a:latin typeface="Calibri"/>
                        </a:rPr>
                        <a:t>per 100 </a:t>
                      </a:r>
                      <a:r>
                        <a:rPr lang="fr-FR" sz="1400" b="1" i="0" u="none" strike="noStrike" dirty="0" err="1">
                          <a:solidFill>
                            <a:srgbClr val="000000"/>
                          </a:solidFill>
                          <a:effectLst/>
                          <a:latin typeface="Calibri"/>
                        </a:rPr>
                        <a:t>inhabitants</a:t>
                      </a:r>
                      <a:endParaRPr lang="fr-FR" sz="14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518">
                <a:tc>
                  <a:txBody>
                    <a:bodyPr/>
                    <a:lstStyle/>
                    <a:p>
                      <a:pPr algn="l" fontAlgn="b"/>
                      <a:r>
                        <a:rPr lang="en-US" sz="1800" b="1" i="0" u="none" strike="noStrike" dirty="0">
                          <a:solidFill>
                            <a:srgbClr val="FFFFFF"/>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n-US" sz="1800" b="1" i="0" u="none" strike="noStrike" dirty="0">
                          <a:solidFill>
                            <a:srgbClr val="000000"/>
                          </a:solidFill>
                          <a:effectLst/>
                          <a:latin typeface="Calibri"/>
                        </a:rPr>
                        <a:t>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2010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313">
                <a:tc>
                  <a:txBody>
                    <a:bodyPr/>
                    <a:lstStyle/>
                    <a:p>
                      <a:pPr algn="l" fontAlgn="ctr"/>
                      <a:r>
                        <a:rPr lang="en-US" sz="1800" b="0" i="0" u="none" strike="noStrike" dirty="0">
                          <a:solidFill>
                            <a:srgbClr val="FFFFFF"/>
                          </a:solidFill>
                          <a:effectLst/>
                          <a:latin typeface="Calibri"/>
                        </a:rPr>
                        <a:t>Cook Islands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r" fontAlgn="b"/>
                      <a:r>
                        <a:rPr lang="en-US" sz="1800" b="1" i="0" u="none" strike="noStrike" dirty="0">
                          <a:solidFill>
                            <a:srgbClr val="000000"/>
                          </a:solidFill>
                          <a:effectLst/>
                          <a:latin typeface="Calibri"/>
                        </a:rPr>
                        <a:t>35.63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r" fontAlgn="b"/>
                      <a:r>
                        <a:rPr lang="en-US" sz="1800" b="1" i="0" u="none" strike="noStrike" dirty="0">
                          <a:solidFill>
                            <a:srgbClr val="000000"/>
                          </a:solidFill>
                          <a:effectLst/>
                          <a:latin typeface="Calibri"/>
                        </a:rPr>
                        <a:t>38.46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r" fontAlgn="b"/>
                      <a:r>
                        <a:rPr lang="en-US" sz="1800" b="1" i="0" u="none" strike="noStrike" dirty="0">
                          <a:solidFill>
                            <a:srgbClr val="000000"/>
                          </a:solidFill>
                          <a:effectLst/>
                          <a:latin typeface="Calibri"/>
                        </a:rPr>
                        <a:t>35.71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l" fontAlgn="b"/>
                      <a:r>
                        <a:rPr lang="en-US" sz="1800" b="1"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r>
              <a:tr h="265313">
                <a:tc>
                  <a:txBody>
                    <a:bodyPr/>
                    <a:lstStyle/>
                    <a:p>
                      <a:pPr algn="l" fontAlgn="ctr"/>
                      <a:r>
                        <a:rPr lang="en-US" sz="1800" b="0" i="0" u="none" strike="noStrike">
                          <a:solidFill>
                            <a:srgbClr val="FFFFFF"/>
                          </a:solidFill>
                          <a:effectLst/>
                          <a:latin typeface="Calibri"/>
                        </a:rPr>
                        <a:t>Fiji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r" fontAlgn="b"/>
                      <a:r>
                        <a:rPr lang="en-US" sz="1800" b="1" i="0" u="none" strike="noStrike">
                          <a:solidFill>
                            <a:srgbClr val="000000"/>
                          </a:solidFill>
                          <a:effectLst/>
                          <a:latin typeface="Calibri"/>
                        </a:rPr>
                        <a:t>15.09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r" fontAlgn="b"/>
                      <a:r>
                        <a:rPr lang="en-US" sz="1800" b="1" i="0" u="none" strike="noStrike" dirty="0">
                          <a:solidFill>
                            <a:srgbClr val="000000"/>
                          </a:solidFill>
                          <a:effectLst/>
                          <a:latin typeface="Calibri"/>
                        </a:rPr>
                        <a:t>81.09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r" fontAlgn="b"/>
                      <a:r>
                        <a:rPr lang="en-US" sz="1800" b="1" i="0" u="none" strike="noStrike" dirty="0">
                          <a:solidFill>
                            <a:srgbClr val="000000"/>
                          </a:solidFill>
                          <a:effectLst/>
                          <a:latin typeface="Calibri"/>
                        </a:rPr>
                        <a:t>14.82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r" fontAlgn="b"/>
                      <a:r>
                        <a:rPr lang="en-US" sz="1800" b="1" i="0" u="none" strike="noStrike" dirty="0">
                          <a:solidFill>
                            <a:srgbClr val="000000"/>
                          </a:solidFill>
                          <a:effectLst/>
                          <a:latin typeface="Calibri"/>
                        </a:rPr>
                        <a:t>4.53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r>
              <a:tr h="265313">
                <a:tc>
                  <a:txBody>
                    <a:bodyPr/>
                    <a:lstStyle/>
                    <a:p>
                      <a:pPr algn="l" fontAlgn="ctr"/>
                      <a:r>
                        <a:rPr lang="en-US" sz="1800" b="0" i="0" u="none" strike="noStrike">
                          <a:solidFill>
                            <a:srgbClr val="FFFFFF"/>
                          </a:solidFill>
                          <a:effectLst/>
                          <a:latin typeface="Calibri"/>
                        </a:rPr>
                        <a:t>Kiribati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r" fontAlgn="b"/>
                      <a:r>
                        <a:rPr lang="en-US" sz="1800" b="1" i="0" u="none" strike="noStrike">
                          <a:solidFill>
                            <a:srgbClr val="000000"/>
                          </a:solidFill>
                          <a:effectLst/>
                          <a:latin typeface="Calibri"/>
                        </a:rPr>
                        <a:t>4.12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r" fontAlgn="b"/>
                      <a:r>
                        <a:rPr lang="en-US" sz="1800" b="1" i="0" u="none" strike="noStrike" dirty="0">
                          <a:solidFill>
                            <a:srgbClr val="000000"/>
                          </a:solidFill>
                          <a:effectLst/>
                          <a:latin typeface="Calibri"/>
                        </a:rPr>
                        <a:t>10.05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r" fontAlgn="b"/>
                      <a:r>
                        <a:rPr lang="en-US" sz="1800" b="1" i="0" u="none" strike="noStrike">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l" fontAlgn="b"/>
                      <a:r>
                        <a:rPr lang="en-US" sz="1800" b="1"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r>
              <a:tr h="265313">
                <a:tc>
                  <a:txBody>
                    <a:bodyPr/>
                    <a:lstStyle/>
                    <a:p>
                      <a:pPr algn="l" fontAlgn="ctr"/>
                      <a:r>
                        <a:rPr lang="en-US" sz="1800" b="0" i="0" u="none" strike="noStrike">
                          <a:solidFill>
                            <a:srgbClr val="FFFFFF"/>
                          </a:solidFill>
                          <a:effectLst/>
                          <a:latin typeface="Calibri"/>
                        </a:rPr>
                        <a:t>Marshall Islands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r" fontAlgn="b"/>
                      <a:r>
                        <a:rPr lang="en-US" sz="1800" b="1" i="0" u="none" strike="noStrike">
                          <a:solidFill>
                            <a:srgbClr val="000000"/>
                          </a:solidFill>
                          <a:effectLst/>
                          <a:latin typeface="Calibri"/>
                        </a:rPr>
                        <a:t>8.14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r" fontAlgn="b"/>
                      <a:r>
                        <a:rPr lang="en-US" sz="1800" b="1" i="0" u="none" strike="noStrike" dirty="0">
                          <a:solidFill>
                            <a:srgbClr val="000000"/>
                          </a:solidFill>
                          <a:effectLst/>
                          <a:latin typeface="Calibri"/>
                        </a:rPr>
                        <a:t>7.03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l" fontAlgn="b"/>
                      <a:r>
                        <a:rPr lang="en-US" sz="1800" b="1"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l" fontAlgn="b"/>
                      <a:r>
                        <a:rPr lang="en-US" sz="1800" b="1"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r>
              <a:tr h="265313">
                <a:tc>
                  <a:txBody>
                    <a:bodyPr/>
                    <a:lstStyle/>
                    <a:p>
                      <a:pPr algn="l" fontAlgn="ctr"/>
                      <a:r>
                        <a:rPr lang="en-US" sz="1800" b="0" i="0" u="none" strike="noStrike">
                          <a:solidFill>
                            <a:srgbClr val="FFFFFF"/>
                          </a:solidFill>
                          <a:effectLst/>
                          <a:latin typeface="Calibri"/>
                        </a:rPr>
                        <a:t>Nauru</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r" fontAlgn="b"/>
                      <a:r>
                        <a:rPr lang="en-US" sz="1800" b="1"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r" fontAlgn="b"/>
                      <a:r>
                        <a:rPr lang="en-US" sz="1800" b="1" i="0" u="none" strike="noStrike" dirty="0">
                          <a:solidFill>
                            <a:srgbClr val="000000"/>
                          </a:solidFill>
                          <a:effectLst/>
                          <a:latin typeface="Calibri"/>
                        </a:rPr>
                        <a:t>60.46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r" fontAlgn="b"/>
                      <a:r>
                        <a:rPr lang="en-US" sz="1800" b="1" i="0" u="none" strike="noStrike">
                          <a:solidFill>
                            <a:srgbClr val="000000"/>
                          </a:solidFill>
                          <a:effectLst/>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l" fontAlgn="b"/>
                      <a:r>
                        <a:rPr lang="en-US" sz="1800" b="1"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r>
              <a:tr h="265313">
                <a:tc>
                  <a:txBody>
                    <a:bodyPr/>
                    <a:lstStyle/>
                    <a:p>
                      <a:pPr algn="l" fontAlgn="ctr"/>
                      <a:r>
                        <a:rPr lang="en-US" sz="1800" b="0" i="0" u="none" strike="noStrike">
                          <a:solidFill>
                            <a:srgbClr val="FFFFFF"/>
                          </a:solidFill>
                          <a:effectLst/>
                          <a:latin typeface="Calibri"/>
                        </a:rPr>
                        <a:t>Niue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r" fontAlgn="b"/>
                      <a:r>
                        <a:rPr lang="en-US" sz="1800" b="1" i="0" u="none" strike="noStrike">
                          <a:solidFill>
                            <a:srgbClr val="000000"/>
                          </a:solidFill>
                          <a:effectLst/>
                          <a:latin typeface="Calibri"/>
                        </a:rPr>
                        <a:t>68.12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l" fontAlgn="b"/>
                      <a:r>
                        <a:rPr lang="en-US" sz="1800" b="1"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l" fontAlgn="b"/>
                      <a:r>
                        <a:rPr lang="en-US" sz="1800" b="1"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l" fontAlgn="b"/>
                      <a:r>
                        <a:rPr lang="en-US" sz="1800" b="1"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r>
              <a:tr h="265313">
                <a:tc>
                  <a:txBody>
                    <a:bodyPr/>
                    <a:lstStyle/>
                    <a:p>
                      <a:pPr algn="l" fontAlgn="ctr"/>
                      <a:r>
                        <a:rPr lang="en-US" sz="1800" b="0" i="0" u="none" strike="noStrike">
                          <a:solidFill>
                            <a:srgbClr val="FFFFFF"/>
                          </a:solidFill>
                          <a:effectLst/>
                          <a:latin typeface="Calibri"/>
                        </a:rPr>
                        <a:t>Samoa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r" fontAlgn="b"/>
                      <a:r>
                        <a:rPr lang="en-US" sz="1800" b="1" i="0" u="none" strike="noStrike">
                          <a:solidFill>
                            <a:srgbClr val="000000"/>
                          </a:solidFill>
                          <a:effectLst/>
                          <a:latin typeface="Calibri"/>
                        </a:rPr>
                        <a:t>19.28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r" fontAlgn="b"/>
                      <a:r>
                        <a:rPr lang="en-US" sz="1800" b="1" i="0" u="none" strike="noStrike" dirty="0">
                          <a:solidFill>
                            <a:srgbClr val="000000"/>
                          </a:solidFill>
                          <a:effectLst/>
                          <a:latin typeface="Calibri"/>
                        </a:rPr>
                        <a:t>91.43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r" fontAlgn="b"/>
                      <a:r>
                        <a:rPr lang="en-US" sz="1800" b="1" i="0" u="none" strike="noStrike">
                          <a:solidFill>
                            <a:srgbClr val="000000"/>
                          </a:solidFill>
                          <a:effectLst/>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l" fontAlgn="b"/>
                      <a:r>
                        <a:rPr lang="en-US" sz="1800" b="1"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r>
              <a:tr h="265313">
                <a:tc>
                  <a:txBody>
                    <a:bodyPr/>
                    <a:lstStyle/>
                    <a:p>
                      <a:pPr algn="l" fontAlgn="ctr"/>
                      <a:r>
                        <a:rPr lang="en-US" sz="1800" b="0" i="0" u="none" strike="noStrike">
                          <a:solidFill>
                            <a:srgbClr val="FFFFFF"/>
                          </a:solidFill>
                          <a:effectLst/>
                          <a:latin typeface="Calibri"/>
                        </a:rPr>
                        <a:t>Solomon Islands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r" fontAlgn="b"/>
                      <a:r>
                        <a:rPr lang="en-US" sz="1800" b="1" i="0" u="none" strike="noStrike">
                          <a:solidFill>
                            <a:srgbClr val="000000"/>
                          </a:solidFill>
                          <a:effectLst/>
                          <a:latin typeface="Calibri"/>
                        </a:rPr>
                        <a:t>1.56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r" fontAlgn="b"/>
                      <a:r>
                        <a:rPr lang="en-US" sz="1800" b="1" i="0" u="none" strike="noStrike" dirty="0">
                          <a:solidFill>
                            <a:srgbClr val="000000"/>
                          </a:solidFill>
                          <a:effectLst/>
                          <a:latin typeface="Calibri"/>
                        </a:rPr>
                        <a:t>5.57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r" fontAlgn="b"/>
                      <a:r>
                        <a:rPr lang="en-US" sz="1800" b="1" i="0" u="none" strike="noStrike">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l" fontAlgn="b"/>
                      <a:r>
                        <a:rPr lang="en-US" sz="1800" b="1"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r>
              <a:tr h="265313">
                <a:tc>
                  <a:txBody>
                    <a:bodyPr/>
                    <a:lstStyle/>
                    <a:p>
                      <a:pPr algn="l" fontAlgn="ctr"/>
                      <a:r>
                        <a:rPr lang="en-US" sz="1800" b="0" i="0" u="none" strike="noStrike">
                          <a:solidFill>
                            <a:srgbClr val="FFFFFF"/>
                          </a:solidFill>
                          <a:effectLst/>
                          <a:latin typeface="Calibri"/>
                        </a:rPr>
                        <a:t>Tokelau</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r" fontAlgn="b"/>
                      <a:r>
                        <a:rPr lang="en-US" sz="1800" b="1" i="0" u="none" strike="noStrike">
                          <a:solidFill>
                            <a:srgbClr val="000000"/>
                          </a:solidFill>
                          <a:effectLst/>
                          <a:latin typeface="Calibri"/>
                        </a:rPr>
                        <a:t>26.43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l" fontAlgn="b"/>
                      <a:r>
                        <a:rPr lang="en-US" sz="1800" b="1"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l" fontAlgn="b"/>
                      <a:r>
                        <a:rPr lang="en-US" sz="1800" b="1"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l" fontAlgn="b"/>
                      <a:r>
                        <a:rPr lang="en-US" sz="1800" b="1"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r>
              <a:tr h="265313">
                <a:tc>
                  <a:txBody>
                    <a:bodyPr/>
                    <a:lstStyle/>
                    <a:p>
                      <a:pPr algn="l" fontAlgn="ctr"/>
                      <a:r>
                        <a:rPr lang="en-US" sz="1800" b="0" i="0" u="none" strike="noStrike">
                          <a:solidFill>
                            <a:srgbClr val="FFFFFF"/>
                          </a:solidFill>
                          <a:effectLst/>
                          <a:latin typeface="Calibri"/>
                        </a:rPr>
                        <a:t>Tonga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r" fontAlgn="b"/>
                      <a:r>
                        <a:rPr lang="en-US" sz="1800" b="1" i="0" u="none" strike="noStrike">
                          <a:solidFill>
                            <a:srgbClr val="000000"/>
                          </a:solidFill>
                          <a:effectLst/>
                          <a:latin typeface="Calibri"/>
                        </a:rPr>
                        <a:t>29.79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r" fontAlgn="b"/>
                      <a:r>
                        <a:rPr lang="en-US" sz="1800" b="1" i="0" u="none" strike="noStrike">
                          <a:solidFill>
                            <a:srgbClr val="000000"/>
                          </a:solidFill>
                          <a:effectLst/>
                          <a:latin typeface="Calibri"/>
                        </a:rPr>
                        <a:t>52.18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r" fontAlgn="b"/>
                      <a:r>
                        <a:rPr lang="en-US" sz="1800" b="1" i="0" u="none" strike="noStrike" dirty="0">
                          <a:solidFill>
                            <a:srgbClr val="000000"/>
                          </a:solidFill>
                          <a:effectLst/>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l" fontAlgn="b"/>
                      <a:r>
                        <a:rPr lang="en-US" sz="1800" b="1"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r>
              <a:tr h="265313">
                <a:tc>
                  <a:txBody>
                    <a:bodyPr/>
                    <a:lstStyle/>
                    <a:p>
                      <a:pPr algn="l" fontAlgn="ctr"/>
                      <a:r>
                        <a:rPr lang="en-US" sz="1800" b="0" i="0" u="none" strike="noStrike">
                          <a:solidFill>
                            <a:srgbClr val="FFFFFF"/>
                          </a:solidFill>
                          <a:effectLst/>
                          <a:latin typeface="Calibri"/>
                        </a:rPr>
                        <a:t>Tuvalu</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r" fontAlgn="b"/>
                      <a:r>
                        <a:rPr lang="en-US" sz="1800" b="1" i="0" u="none" strike="noStrike">
                          <a:solidFill>
                            <a:srgbClr val="000000"/>
                          </a:solidFill>
                          <a:effectLst/>
                          <a:latin typeface="Calibri"/>
                        </a:rPr>
                        <a:t>16.49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r" fontAlgn="b"/>
                      <a:r>
                        <a:rPr lang="en-US" sz="1800" b="1" i="0" u="none" strike="noStrike">
                          <a:solidFill>
                            <a:srgbClr val="000000"/>
                          </a:solidFill>
                          <a:effectLst/>
                          <a:latin typeface="Calibri"/>
                        </a:rPr>
                        <a:t>25.44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r" fontAlgn="b"/>
                      <a:r>
                        <a:rPr lang="en-US" sz="1800" b="1" i="0" u="none" strike="noStrike" dirty="0">
                          <a:solidFill>
                            <a:srgbClr val="000000"/>
                          </a:solidFill>
                          <a:effectLst/>
                          <a:latin typeface="Calibri"/>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c>
                  <a:txBody>
                    <a:bodyPr/>
                    <a:lstStyle/>
                    <a:p>
                      <a:pPr algn="l" fontAlgn="b"/>
                      <a:r>
                        <a:rPr lang="en-US" sz="1800" b="1"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E"/>
                    </a:solidFill>
                  </a:tcPr>
                </a:tc>
              </a:tr>
              <a:tr h="272518">
                <a:tc>
                  <a:txBody>
                    <a:bodyPr/>
                    <a:lstStyle/>
                    <a:p>
                      <a:pPr algn="l" fontAlgn="ctr"/>
                      <a:r>
                        <a:rPr lang="en-US" sz="1800" b="0" i="0" u="none" strike="noStrike">
                          <a:solidFill>
                            <a:srgbClr val="FFFFFF"/>
                          </a:solidFill>
                          <a:effectLst/>
                          <a:latin typeface="Calibri"/>
                        </a:rPr>
                        <a:t>Vanuatu</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r" fontAlgn="b"/>
                      <a:r>
                        <a:rPr lang="en-US" sz="1800" b="1" i="0" u="none" strike="noStrike">
                          <a:solidFill>
                            <a:srgbClr val="000000"/>
                          </a:solidFill>
                          <a:effectLst/>
                          <a:latin typeface="Calibri"/>
                        </a:rPr>
                        <a:t>2.09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E"/>
                    </a:solidFill>
                  </a:tcPr>
                </a:tc>
                <a:tc>
                  <a:txBody>
                    <a:bodyPr/>
                    <a:lstStyle/>
                    <a:p>
                      <a:pPr algn="r" fontAlgn="b"/>
                      <a:r>
                        <a:rPr lang="en-US" sz="1800" b="1" i="0" u="none" strike="noStrike" dirty="0">
                          <a:solidFill>
                            <a:srgbClr val="000000"/>
                          </a:solidFill>
                          <a:effectLst/>
                          <a:latin typeface="Calibri"/>
                        </a:rPr>
                        <a:t>119.05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E"/>
                    </a:solidFill>
                  </a:tcPr>
                </a:tc>
                <a:tc>
                  <a:txBody>
                    <a:bodyPr/>
                    <a:lstStyle/>
                    <a:p>
                      <a:pPr algn="r" fontAlgn="b"/>
                      <a:r>
                        <a:rPr lang="en-US" sz="1800" b="1" i="0" u="none" strike="noStrike" dirty="0">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E"/>
                    </a:solidFill>
                  </a:tcPr>
                </a:tc>
                <a:tc>
                  <a:txBody>
                    <a:bodyPr/>
                    <a:lstStyle/>
                    <a:p>
                      <a:pPr algn="l" fontAlgn="b"/>
                      <a:r>
                        <a:rPr lang="en-US" sz="1800" b="1"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E"/>
                    </a:solidFill>
                  </a:tcPr>
                </a:tc>
              </a:tr>
            </a:tbl>
          </a:graphicData>
        </a:graphic>
      </p:graphicFrame>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713"/>
            <a:ext cx="6480175" cy="1008087"/>
          </a:xfrm>
        </p:spPr>
        <p:txBody>
          <a:bodyPr/>
          <a:lstStyle/>
          <a:p>
            <a:r>
              <a:rPr lang="en-US" b="1" dirty="0" smtClean="0">
                <a:latin typeface="Tahoma" pitchFamily="34" charset="0"/>
                <a:ea typeface="Tahoma" pitchFamily="34" charset="0"/>
                <a:cs typeface="Tahoma" pitchFamily="34" charset="0"/>
              </a:rPr>
              <a:t>Infrastructure and markets still major problems</a:t>
            </a:r>
            <a:endParaRPr lang="en-US"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1700808"/>
            <a:ext cx="8496944" cy="4896544"/>
          </a:xfrm>
          <a:noFill/>
        </p:spPr>
        <p:txBody>
          <a:bodyPr/>
          <a:lstStyle/>
          <a:p>
            <a:r>
              <a:rPr lang="en-US" sz="3400" dirty="0" smtClean="0">
                <a:latin typeface="Calibri" pitchFamily="34" charset="0"/>
                <a:cs typeface="Calibri" pitchFamily="34" charset="0"/>
              </a:rPr>
              <a:t>Optic </a:t>
            </a:r>
            <a:r>
              <a:rPr lang="en-US" sz="3400" dirty="0" err="1" smtClean="0">
                <a:latin typeface="Calibri" pitchFamily="34" charset="0"/>
                <a:cs typeface="Calibri" pitchFamily="34" charset="0"/>
              </a:rPr>
              <a:t>fibre</a:t>
            </a:r>
            <a:r>
              <a:rPr lang="en-US" sz="3400" dirty="0" smtClean="0">
                <a:latin typeface="Calibri" pitchFamily="34" charset="0"/>
                <a:cs typeface="Calibri" pitchFamily="34" charset="0"/>
              </a:rPr>
              <a:t> is still not available other than to Fiji, PNG, French and former American Territories : major handicap</a:t>
            </a:r>
          </a:p>
          <a:p>
            <a:r>
              <a:rPr lang="en-US" sz="3400" dirty="0" smtClean="0">
                <a:latin typeface="Calibri" pitchFamily="34" charset="0"/>
                <a:cs typeface="Calibri" pitchFamily="34" charset="0"/>
              </a:rPr>
              <a:t>Tonga plans to have connection to Southern Cross through </a:t>
            </a:r>
            <a:r>
              <a:rPr lang="en-US" sz="3400" dirty="0" err="1" smtClean="0">
                <a:latin typeface="Calibri" pitchFamily="34" charset="0"/>
                <a:cs typeface="Calibri" pitchFamily="34" charset="0"/>
              </a:rPr>
              <a:t>Fintel</a:t>
            </a:r>
            <a:r>
              <a:rPr lang="en-US" sz="3400" dirty="0" smtClean="0">
                <a:latin typeface="Calibri" pitchFamily="34" charset="0"/>
                <a:cs typeface="Calibri" pitchFamily="34" charset="0"/>
              </a:rPr>
              <a:t> by mid-2013</a:t>
            </a:r>
          </a:p>
          <a:p>
            <a:r>
              <a:rPr lang="en-US" sz="3400" dirty="0" smtClean="0">
                <a:latin typeface="Calibri" pitchFamily="34" charset="0"/>
                <a:cs typeface="Calibri" pitchFamily="34" charset="0"/>
              </a:rPr>
              <a:t>Solomon Islands, Samoa and Vanuatu actively looking at </a:t>
            </a:r>
            <a:r>
              <a:rPr lang="en-US" sz="3400" dirty="0" err="1" smtClean="0">
                <a:latin typeface="Calibri" pitchFamily="34" charset="0"/>
                <a:cs typeface="Calibri" pitchFamily="34" charset="0"/>
              </a:rPr>
              <a:t>fibre</a:t>
            </a:r>
            <a:r>
              <a:rPr lang="en-US" sz="3400" dirty="0" smtClean="0">
                <a:latin typeface="Calibri" pitchFamily="34" charset="0"/>
                <a:cs typeface="Calibri" pitchFamily="34" charset="0"/>
              </a:rPr>
              <a:t> with World Bank/ADB assistance</a:t>
            </a:r>
          </a:p>
          <a:p>
            <a:r>
              <a:rPr lang="en-US" sz="3400" dirty="0" smtClean="0">
                <a:latin typeface="Calibri" pitchFamily="34" charset="0"/>
                <a:cs typeface="Calibri" pitchFamily="34" charset="0"/>
              </a:rPr>
              <a:t>O3B initiative, but yet to operationalize</a:t>
            </a:r>
          </a:p>
          <a:p>
            <a:pPr marL="0" indent="0">
              <a:buNone/>
            </a:pPr>
            <a:endParaRPr lang="en-US" sz="3200" dirty="0">
              <a:latin typeface="Calibri" pitchFamily="34" charset="0"/>
              <a:cs typeface="Calibri" pitchFamily="34" charset="0"/>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713"/>
            <a:ext cx="6480175" cy="1008087"/>
          </a:xfrm>
        </p:spPr>
        <p:txBody>
          <a:bodyPr/>
          <a:lstStyle/>
          <a:p>
            <a:r>
              <a:rPr lang="en-US" b="1" dirty="0" smtClean="0">
                <a:latin typeface="Tahoma" pitchFamily="34" charset="0"/>
                <a:ea typeface="Tahoma" pitchFamily="34" charset="0"/>
                <a:cs typeface="Tahoma" pitchFamily="34" charset="0"/>
              </a:rPr>
              <a:t>Institutional Arrangements and Markets Still Weak</a:t>
            </a:r>
            <a:endParaRPr lang="en-US"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23528" y="1772816"/>
            <a:ext cx="8374385" cy="4752527"/>
          </a:xfrm>
          <a:noFill/>
        </p:spPr>
        <p:txBody>
          <a:bodyPr/>
          <a:lstStyle/>
          <a:p>
            <a:r>
              <a:rPr lang="en-US" sz="4000" dirty="0" smtClean="0">
                <a:latin typeface="Calibri" pitchFamily="34" charset="0"/>
                <a:cs typeface="Calibri" pitchFamily="34" charset="0"/>
              </a:rPr>
              <a:t>Many countries still not liberalizing fully: inability to see national “good”</a:t>
            </a:r>
          </a:p>
          <a:p>
            <a:r>
              <a:rPr lang="en-US" sz="4000" dirty="0" smtClean="0">
                <a:latin typeface="Calibri" pitchFamily="34" charset="0"/>
                <a:cs typeface="Calibri" pitchFamily="34" charset="0"/>
              </a:rPr>
              <a:t>Institutional arrangements e.g. policy frameworks, regulatory and pricing mechanisms weak</a:t>
            </a:r>
          </a:p>
          <a:p>
            <a:r>
              <a:rPr lang="en-US" sz="4000" dirty="0" smtClean="0">
                <a:latin typeface="Calibri" pitchFamily="34" charset="0"/>
                <a:cs typeface="Calibri" pitchFamily="34" charset="0"/>
              </a:rPr>
              <a:t>Human resources weak in leading ICT reform and developmen</a:t>
            </a:r>
            <a:r>
              <a:rPr lang="en-US" sz="3200" dirty="0" smtClean="0">
                <a:latin typeface="Calibri" pitchFamily="34" charset="0"/>
                <a:cs typeface="Calibri" pitchFamily="34" charset="0"/>
              </a:rPr>
              <a:t>t</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240147301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12315</TotalTime>
  <Words>1762</Words>
  <Application>Microsoft Office PowerPoint</Application>
  <PresentationFormat>On-screen Show (4:3)</PresentationFormat>
  <Paragraphs>293</Paragraphs>
  <Slides>29</Slides>
  <Notes>18</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Default Design</vt:lpstr>
      <vt:lpstr>Custom Design</vt:lpstr>
      <vt:lpstr>1_Custom Design</vt:lpstr>
      <vt:lpstr>       Education and Research Networks: The case of USPNet   Presentation to the Pacific Islands Research &amp; Education Networking Workshop, 18 January 2013  </vt:lpstr>
      <vt:lpstr>Presentation Outline</vt:lpstr>
      <vt:lpstr>The Knowledge Economy and Higher Education </vt:lpstr>
      <vt:lpstr>Access for who and why?</vt:lpstr>
      <vt:lpstr>Importance of ICTs in the  Pacific Islands</vt:lpstr>
      <vt:lpstr>Asia-Pacific:  Where we stand </vt:lpstr>
      <vt:lpstr>Overall Low Level of ICT Development:  USP member Countries</vt:lpstr>
      <vt:lpstr>Infrastructure and markets still major problems</vt:lpstr>
      <vt:lpstr>Institutional Arrangements and Markets Still Weak</vt:lpstr>
      <vt:lpstr>Despite shortcomings, Some Positive Indicators </vt:lpstr>
      <vt:lpstr>Not enough and not fast enough?</vt:lpstr>
      <vt:lpstr>ICT a Key Priority of the new USP Strategic Plan 2013-2018</vt:lpstr>
      <vt:lpstr>USPNet: Early Pioneer</vt:lpstr>
      <vt:lpstr>Recent Upgrade and New Capacities of USPNet</vt:lpstr>
      <vt:lpstr>What is USPNet?</vt:lpstr>
      <vt:lpstr>PowerPoint Presentation</vt:lpstr>
      <vt:lpstr>PowerPoint Presentation</vt:lpstr>
      <vt:lpstr> </vt:lpstr>
      <vt:lpstr>USP ICT Overall</vt:lpstr>
      <vt:lpstr>Japan-Pacific  ICT Centre, USP</vt:lpstr>
      <vt:lpstr>Independent Internet and STM4 Capacity</vt:lpstr>
      <vt:lpstr>Knowledge Hub at a Glance</vt:lpstr>
      <vt:lpstr>So What is the Plan?</vt:lpstr>
      <vt:lpstr>USP Represents a Large Telecommunications System</vt:lpstr>
      <vt:lpstr>PowerPoint Presentation</vt:lpstr>
      <vt:lpstr>Other Developments</vt:lpstr>
      <vt:lpstr>Other Developments</vt:lpstr>
      <vt:lpstr>Need for Co-ordination</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HO_S</dc:creator>
  <cp:lastModifiedBy>Administrator</cp:lastModifiedBy>
  <cp:revision>1077</cp:revision>
  <cp:lastPrinted>2012-02-21T20:48:45Z</cp:lastPrinted>
  <dcterms:created xsi:type="dcterms:W3CDTF">2008-02-01T00:52:01Z</dcterms:created>
  <dcterms:modified xsi:type="dcterms:W3CDTF">2013-01-18T19:40:33Z</dcterms:modified>
</cp:coreProperties>
</file>