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311" r:id="rId3"/>
    <p:sldId id="303" r:id="rId4"/>
    <p:sldId id="305" r:id="rId5"/>
    <p:sldId id="291" r:id="rId6"/>
    <p:sldId id="295" r:id="rId7"/>
    <p:sldId id="277" r:id="rId8"/>
    <p:sldId id="278" r:id="rId9"/>
    <p:sldId id="285" r:id="rId10"/>
    <p:sldId id="307" r:id="rId11"/>
    <p:sldId id="308" r:id="rId12"/>
    <p:sldId id="315" r:id="rId13"/>
    <p:sldId id="316" r:id="rId14"/>
    <p:sldId id="317" r:id="rId15"/>
    <p:sldId id="314" r:id="rId16"/>
    <p:sldId id="306" r:id="rId17"/>
    <p:sldId id="299" r:id="rId18"/>
    <p:sldId id="309" r:id="rId19"/>
    <p:sldId id="296"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22" autoAdjust="0"/>
  </p:normalViewPr>
  <p:slideViewPr>
    <p:cSldViewPr>
      <p:cViewPr>
        <p:scale>
          <a:sx n="73" d="100"/>
          <a:sy n="73" d="100"/>
        </p:scale>
        <p:origin x="-72"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4/22/2013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abs.ripe.net/Members/gih/counting-dnsse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Studies indicate interest from large search engine. See</a:t>
            </a:r>
            <a:r>
              <a:rPr lang="en-US" baseline="0" dirty="0" smtClean="0"/>
              <a:t> </a:t>
            </a:r>
            <a:r>
              <a:rPr lang="en-US" dirty="0" smtClean="0"/>
              <a:t>RIPE</a:t>
            </a:r>
            <a:r>
              <a:rPr lang="en-US" baseline="0" dirty="0" smtClean="0"/>
              <a:t> paper </a:t>
            </a:r>
            <a:r>
              <a:rPr lang="en-US" sz="1200" kern="1200" dirty="0" smtClean="0">
                <a:solidFill>
                  <a:schemeClr val="tx1"/>
                </a:solidFill>
                <a:effectLst/>
                <a:latin typeface="+mn-lt"/>
                <a:ea typeface="+mn-ea"/>
                <a:cs typeface="+mn-cs"/>
              </a:rPr>
              <a:t>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https://labs.ripe.net/Members/gih/counting-dnssec</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13</a:t>
            </a:fld>
            <a:endParaRPr lang="en-US"/>
          </a:p>
        </p:txBody>
      </p:sp>
    </p:spTree>
    <p:extLst>
      <p:ext uri="{BB962C8B-B14F-4D97-AF65-F5344CB8AC3E}">
        <p14:creationId xmlns:p14="http://schemas.microsoft.com/office/powerpoint/2010/main" val="183466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layers: 8.8.8.8/Google,</a:t>
            </a:r>
            <a:r>
              <a:rPr lang="en-US" baseline="0" dirty="0" smtClean="0"/>
              <a:t> IOS6/Apple</a:t>
            </a:r>
          </a:p>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dirty="0"/>
              <a:t>US ISP Comcast DNSSEC deployment plan for 18M customers and &gt;5000 domain names </a:t>
            </a:r>
            <a:r>
              <a:rPr lang="en-US" u="sng" dirty="0">
                <a:hlinkClick r:id="rId4"/>
              </a:rPr>
              <a:t>http://blog.comcast.com/2011/12/dnssec-deployment-update.html</a:t>
            </a:r>
            <a:r>
              <a:rPr lang="en-US" dirty="0"/>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 Rogue insider who added bogus entries to ISP resolvers. </a:t>
            </a:r>
            <a:r>
              <a:rPr lang="pt-BR" smtClean="0"/>
              <a:t>( alguma demanda priveligiada de dentro dos ISP que adicionou a entrada falsa.</a:t>
            </a:r>
            <a:endParaRPr lang="en-US" smtClean="0"/>
          </a:p>
          <a:p>
            <a:r>
              <a:rPr lang="pt-BR" smtClean="0"/>
              <a:t>2) Hacking of customer premise gateways (mainly home/SOHO routers) with default or easily guessed passwords to add bogus entries. There was possibly some vulnerability hacking in this area as well, but no clear answer on that.</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60A99BAC-F41F-408B-8085-6E28F53586E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44B84-CD61-461F-8196-174E618752F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7020-0E44-454E-A963-D43BDC47C458}"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securelist.com/en/blog/208193214/Massive_DNS_poisoning_attacks_in_Brazil"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The Business Case </a:t>
            </a:r>
            <a:r>
              <a:rPr lang="en-US" b="1" dirty="0" smtClean="0"/>
              <a:t>for DNSSEC</a:t>
            </a:r>
            <a:r>
              <a:rPr lang="en-US" b="1" dirty="0"/>
              <a:t> </a:t>
            </a:r>
          </a:p>
        </p:txBody>
      </p:sp>
      <p:sp>
        <p:nvSpPr>
          <p:cNvPr id="3" name="Subtitle 2"/>
          <p:cNvSpPr>
            <a:spLocks noGrp="1"/>
          </p:cNvSpPr>
          <p:nvPr>
            <p:ph type="subTitle" idx="1"/>
          </p:nvPr>
        </p:nvSpPr>
        <p:spPr/>
        <p:txBody>
          <a:bodyPr>
            <a:normAutofit/>
          </a:bodyPr>
          <a:lstStyle/>
          <a:p>
            <a:pPr algn="ctr"/>
            <a:r>
              <a:rPr lang="en-US" dirty="0" smtClean="0"/>
              <a:t> </a:t>
            </a:r>
            <a:r>
              <a:rPr lang="en-US" dirty="0" smtClean="0"/>
              <a:t>Tunis Tunisia</a:t>
            </a:r>
            <a:r>
              <a:rPr lang="en-US" dirty="0" smtClean="0"/>
              <a:t> </a:t>
            </a:r>
            <a:r>
              <a:rPr lang="en-US" dirty="0" smtClean="0"/>
              <a:t>2013 </a:t>
            </a:r>
          </a:p>
          <a:p>
            <a:pPr algn="ctr"/>
            <a:r>
              <a:rPr lang="en-US" dirty="0" smtClean="0"/>
              <a:t>22 April</a:t>
            </a:r>
            <a:r>
              <a:rPr lang="en-US" dirty="0" smtClean="0"/>
              <a:t> </a:t>
            </a:r>
            <a:r>
              <a:rPr lang="en-US" dirty="0" smtClean="0"/>
              <a:t>2013</a:t>
            </a:r>
          </a:p>
          <a:p>
            <a:pPr algn="ctr"/>
            <a:r>
              <a:rPr lang="en-US" dirty="0" smtClean="0"/>
              <a:t>richard.lamb@icann.org</a:t>
            </a:r>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Good: Securing DNS with DNSSEC</a:t>
            </a:r>
            <a:endParaRPr lang="en-US" b="1" dirty="0"/>
          </a:p>
        </p:txBody>
      </p:sp>
      <p:grpSp>
        <p:nvGrpSpPr>
          <p:cNvPr id="3" name="Group 71"/>
          <p:cNvGrpSpPr>
            <a:grpSpLocks/>
          </p:cNvGrpSpPr>
          <p:nvPr/>
        </p:nvGrpSpPr>
        <p:grpSpPr bwMode="auto">
          <a:xfrm>
            <a:off x="152400" y="2832675"/>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2832675"/>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cxnSp>
        <p:nvCxnSpPr>
          <p:cNvPr id="43" name="Straight Arrow Connector 42"/>
          <p:cNvCxnSpPr/>
          <p:nvPr/>
        </p:nvCxnSpPr>
        <p:spPr>
          <a:xfrm>
            <a:off x="5029200" y="2985075"/>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2527875"/>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3366075"/>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2832675"/>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400" y="3213675"/>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600" y="4051875"/>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128075"/>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600" y="4661475"/>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4890075"/>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600" y="4280475"/>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9" name="Group 62"/>
          <p:cNvGrpSpPr>
            <a:grpSpLocks/>
          </p:cNvGrpSpPr>
          <p:nvPr/>
        </p:nvGrpSpPr>
        <p:grpSpPr bwMode="auto">
          <a:xfrm>
            <a:off x="5029200" y="3137475"/>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1994475"/>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Attacker’s record does not validate – drop it</a:t>
              </a:r>
            </a:p>
          </p:txBody>
        </p:sp>
      </p:grpSp>
      <p:sp>
        <p:nvSpPr>
          <p:cNvPr id="33" name="TextBox 32"/>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5874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458201" cy="1143000"/>
          </a:xfrm>
        </p:spPr>
        <p:txBody>
          <a:bodyPr>
            <a:normAutofit fontScale="90000"/>
          </a:bodyPr>
          <a:lstStyle/>
          <a:p>
            <a:pPr>
              <a:defRPr/>
            </a:pPr>
            <a:r>
              <a:rPr lang="en-US" b="1" dirty="0"/>
              <a:t>The Good: Resolver </a:t>
            </a:r>
            <a:r>
              <a:rPr lang="en-US" b="1" dirty="0" smtClean="0"/>
              <a:t>only caches validated records</a:t>
            </a:r>
            <a:endParaRPr lang="en-US" b="1" dirty="0"/>
          </a:p>
        </p:txBody>
      </p:sp>
      <p:grpSp>
        <p:nvGrpSpPr>
          <p:cNvPr id="3" name="Group 71"/>
          <p:cNvGrpSpPr>
            <a:grpSpLocks/>
          </p:cNvGrpSpPr>
          <p:nvPr/>
        </p:nvGrpSpPr>
        <p:grpSpPr bwMode="auto">
          <a:xfrm>
            <a:off x="152399" y="2282097"/>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199" y="2282097"/>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sp>
        <p:nvSpPr>
          <p:cNvPr id="34821" name="TextBox 52"/>
          <p:cNvSpPr txBox="1">
            <a:spLocks noChangeArrowheads="1"/>
          </p:cNvSpPr>
          <p:nvPr/>
        </p:nvSpPr>
        <p:spPr bwMode="auto">
          <a:xfrm>
            <a:off x="5638799" y="1977297"/>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4822" name="TextBox 57"/>
          <p:cNvSpPr txBox="1">
            <a:spLocks noChangeArrowheads="1"/>
          </p:cNvSpPr>
          <p:nvPr/>
        </p:nvSpPr>
        <p:spPr bwMode="auto">
          <a:xfrm>
            <a:off x="6400799" y="2282097"/>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399" y="2663097"/>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599" y="3501297"/>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799" y="3577497"/>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599" y="4110897"/>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2999" y="4339497"/>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599" y="3729897"/>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25" name="TextBox 24"/>
          <p:cNvSpPr txBox="1"/>
          <p:nvPr/>
        </p:nvSpPr>
        <p:spPr>
          <a:xfrm rot="10800000" flipH="1" flipV="1">
            <a:off x="5638799" y="1977297"/>
            <a:ext cx="3124200" cy="3170099"/>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ENTERPRISE</a:t>
            </a:r>
          </a:p>
        </p:txBody>
      </p:sp>
      <p:sp>
        <p:nvSpPr>
          <p:cNvPr id="26" name="TextBox 25"/>
          <p:cNvSpPr txBox="1"/>
          <p:nvPr/>
        </p:nvSpPr>
        <p:spPr>
          <a:xfrm rot="10800000" flipH="1" flipV="1">
            <a:off x="3581399" y="1977297"/>
            <a:ext cx="1752600" cy="3785652"/>
          </a:xfrm>
          <a:prstGeom prst="rect">
            <a:avLst/>
          </a:prstGeom>
          <a:noFill/>
          <a:ln w="28575">
            <a:solidFill>
              <a:schemeClr val="tx1"/>
            </a:solidFill>
            <a:prstDash val="dash"/>
          </a:ln>
        </p:spPr>
        <p:txBody>
          <a:bodyPr wrap="square" rtlCol="0">
            <a:spAutoFit/>
          </a:bodyPr>
          <a:lstStyle/>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smtClean="0"/>
          </a:p>
          <a:p>
            <a:r>
              <a:rPr lang="en-US" sz="2000" b="1" dirty="0" smtClean="0"/>
              <a:t>ISP / ENTERPRISE /</a:t>
            </a:r>
          </a:p>
          <a:p>
            <a:r>
              <a:rPr lang="en-US" sz="2000" b="1" dirty="0" smtClean="0"/>
              <a:t>END NODE</a:t>
            </a:r>
          </a:p>
        </p:txBody>
      </p:sp>
      <p:sp>
        <p:nvSpPr>
          <p:cNvPr id="27" name="TextBox 2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5678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edv6-deployment.antd.nist.gov/images/graphdnspie-gov.png"/>
          <p:cNvPicPr>
            <a:picLocks noChangeAspect="1" noChangeArrowheads="1"/>
          </p:cNvPicPr>
          <p:nvPr/>
        </p:nvPicPr>
        <p:blipFill>
          <a:blip r:embed="rId3" cstate="print">
            <a:lum bright="77000"/>
          </a:blip>
          <a:srcRect/>
          <a:stretch>
            <a:fillRect/>
          </a:stretch>
        </p:blipFill>
        <p:spPr bwMode="auto">
          <a:xfrm>
            <a:off x="4648200" y="3581400"/>
            <a:ext cx="4286250" cy="3143250"/>
          </a:xfrm>
          <a:prstGeom prst="rect">
            <a:avLst/>
          </a:prstGeom>
          <a:noFill/>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Sweden, Brazil, Netherlands and others encourage DNSSEC deployment to </a:t>
            </a:r>
            <a:r>
              <a:rPr lang="en-US" smtClean="0"/>
              <a:t>varying degrees</a:t>
            </a:r>
            <a:endParaRPr lang="en-US" dirty="0" smtClean="0"/>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&gt;60% operational. </a:t>
            </a:r>
            <a:r>
              <a:rPr lang="en-US" sz="2400" dirty="0" smtClean="0"/>
              <a:t>[3]</a:t>
            </a:r>
            <a:endParaRPr lang="en-US" dirty="0" smtClean="0"/>
          </a:p>
        </p:txBody>
      </p:sp>
      <p:sp>
        <p:nvSpPr>
          <p:cNvPr id="4" name="Rectangle 3"/>
          <p:cNvSpPr/>
          <p:nvPr/>
        </p:nvSpPr>
        <p:spPr>
          <a:xfrm>
            <a:off x="152400" y="6119336"/>
            <a:ext cx="8991600" cy="738664"/>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http://www.whitehouse.gov/sites/default/files/omb/memoranda/fy2008/m08-23.pdf</a:t>
            </a:r>
            <a:endParaRPr lang="en-US" sz="1400" b="1" dirty="0"/>
          </a:p>
        </p:txBody>
      </p:sp>
    </p:spTree>
    <p:extLst>
      <p:ext uri="{BB962C8B-B14F-4D97-AF65-F5344CB8AC3E}">
        <p14:creationId xmlns:p14="http://schemas.microsoft.com/office/powerpoint/2010/main" val="4110467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Security as Differentiator and Edge</a:t>
            </a:r>
            <a:endParaRPr lang="en-US" b="1" dirty="0"/>
          </a:p>
        </p:txBody>
      </p:sp>
      <p:sp>
        <p:nvSpPr>
          <p:cNvPr id="3" name="Content Placeholder 2"/>
          <p:cNvSpPr>
            <a:spLocks noGrp="1"/>
          </p:cNvSpPr>
          <p:nvPr>
            <p:ph idx="1"/>
          </p:nvPr>
        </p:nvSpPr>
        <p:spPr>
          <a:xfrm>
            <a:off x="381000" y="1411438"/>
            <a:ext cx="8229600" cy="4525963"/>
          </a:xfrm>
        </p:spPr>
        <p:txBody>
          <a:bodyPr>
            <a:normAutofit fontScale="92500" lnSpcReduction="10000"/>
          </a:bodyPr>
          <a:lstStyle/>
          <a:p>
            <a:r>
              <a:rPr lang="en-US" dirty="0" smtClean="0"/>
              <a:t>Differentiator</a:t>
            </a:r>
          </a:p>
          <a:p>
            <a:pPr lvl="1"/>
            <a:r>
              <a:rPr lang="en-US" dirty="0" smtClean="0"/>
              <a:t>Increased cyber </a:t>
            </a:r>
            <a:r>
              <a:rPr lang="en-US" dirty="0"/>
              <a:t>s</a:t>
            </a:r>
            <a:r>
              <a:rPr lang="en-US" dirty="0" smtClean="0"/>
              <a:t>ecurity </a:t>
            </a:r>
            <a:r>
              <a:rPr lang="en-US" dirty="0"/>
              <a:t>a</a:t>
            </a:r>
            <a:r>
              <a:rPr lang="en-US" dirty="0" smtClean="0"/>
              <a:t>wareness for </a:t>
            </a:r>
            <a:r>
              <a:rPr lang="en-US" dirty="0" err="1" smtClean="0"/>
              <a:t>govts</a:t>
            </a:r>
            <a:r>
              <a:rPr lang="en-US" dirty="0" smtClean="0"/>
              <a:t> and industry</a:t>
            </a:r>
          </a:p>
          <a:p>
            <a:pPr lvl="1"/>
            <a:r>
              <a:rPr lang="en-US" dirty="0" smtClean="0"/>
              <a:t>Major ISP says security now on checklist for customers</a:t>
            </a:r>
          </a:p>
          <a:p>
            <a:r>
              <a:rPr lang="en-US" dirty="0" smtClean="0"/>
              <a:t>DNSSEC Service and Support</a:t>
            </a:r>
          </a:p>
          <a:p>
            <a:pPr lvl="1"/>
            <a:r>
              <a:rPr lang="en-US" dirty="0" smtClean="0"/>
              <a:t>102/317 TLDs (e.g., .</a:t>
            </a:r>
            <a:r>
              <a:rPr lang="en-US" dirty="0" err="1" smtClean="0"/>
              <a:t>jp</a:t>
            </a:r>
            <a:r>
              <a:rPr lang="en-US" dirty="0" smtClean="0"/>
              <a:t>, .</a:t>
            </a:r>
            <a:r>
              <a:rPr lang="en-US" dirty="0" err="1" smtClean="0"/>
              <a:t>kr</a:t>
            </a:r>
            <a:r>
              <a:rPr lang="en-US" dirty="0" smtClean="0"/>
              <a:t>, .</a:t>
            </a:r>
            <a:r>
              <a:rPr lang="en-US" dirty="0" err="1" smtClean="0"/>
              <a:t>ru</a:t>
            </a:r>
            <a:r>
              <a:rPr lang="en-US" dirty="0" smtClean="0"/>
              <a:t>, .com,.in,.</a:t>
            </a:r>
            <a:r>
              <a:rPr lang="en-US" dirty="0" err="1" smtClean="0"/>
              <a:t>nl</a:t>
            </a:r>
            <a:r>
              <a:rPr lang="en-US" dirty="0" smtClean="0"/>
              <a:t>,..)</a:t>
            </a:r>
          </a:p>
          <a:p>
            <a:pPr lvl="1"/>
            <a:r>
              <a:rPr lang="en-US" dirty="0" smtClean="0"/>
              <a:t>Growing ISPs adoption*</a:t>
            </a:r>
          </a:p>
          <a:p>
            <a:pPr lvl="1"/>
            <a:r>
              <a:rPr lang="en-US" dirty="0" smtClean="0"/>
              <a:t>Available to 86% of domains</a:t>
            </a:r>
          </a:p>
          <a:p>
            <a:pPr lvl="1"/>
            <a:r>
              <a:rPr lang="en-US" dirty="0" smtClean="0"/>
              <a:t>Vendor support (ISC/BIND, Microsoft..)</a:t>
            </a:r>
          </a:p>
          <a:p>
            <a:pPr lvl="1"/>
            <a:r>
              <a:rPr lang="en-US" dirty="0" err="1"/>
              <a:t>gTLDs</a:t>
            </a:r>
            <a:r>
              <a:rPr lang="en-US" dirty="0"/>
              <a:t> (e.g., .bank, .search) require </a:t>
            </a:r>
            <a:r>
              <a:rPr lang="en-US" dirty="0" smtClean="0"/>
              <a:t>it</a:t>
            </a:r>
            <a:endParaRPr lang="en-US" dirty="0"/>
          </a:p>
        </p:txBody>
      </p:sp>
      <p:sp>
        <p:nvSpPr>
          <p:cNvPr id="5" name="Rectangle 4"/>
          <p:cNvSpPr/>
          <p:nvPr/>
        </p:nvSpPr>
        <p:spPr>
          <a:xfrm>
            <a:off x="381000" y="6095327"/>
            <a:ext cx="8153400" cy="584775"/>
          </a:xfrm>
          <a:prstGeom prst="rect">
            <a:avLst/>
          </a:prstGeom>
        </p:spPr>
        <p:txBody>
          <a:bodyPr wrap="square">
            <a:spAutoFit/>
          </a:bodyPr>
          <a:lstStyle/>
          <a:p>
            <a:r>
              <a:rPr lang="en-US" sz="1600" b="1" dirty="0" smtClean="0"/>
              <a:t>*COMCAST Internet (18M), </a:t>
            </a:r>
            <a:r>
              <a:rPr lang="en-US" sz="1600" b="1" dirty="0" err="1" smtClean="0"/>
              <a:t>TeliaSonera</a:t>
            </a:r>
            <a:r>
              <a:rPr lang="en-US" sz="1600" b="1" dirty="0" smtClean="0"/>
              <a:t> SE, </a:t>
            </a:r>
            <a:r>
              <a:rPr lang="en-US" sz="1600" b="1" dirty="0" err="1" smtClean="0"/>
              <a:t>Sprint,Vodafone</a:t>
            </a:r>
            <a:r>
              <a:rPr lang="en-US" sz="1600" b="1" dirty="0" smtClean="0"/>
              <a:t> </a:t>
            </a:r>
            <a:r>
              <a:rPr lang="en-US" sz="1600" b="1" dirty="0" err="1" smtClean="0"/>
              <a:t>CZ,Telefonica</a:t>
            </a:r>
            <a:r>
              <a:rPr lang="en-US" sz="1600" b="1" dirty="0" smtClean="0"/>
              <a:t> CZ, T-mobile NL, </a:t>
            </a:r>
            <a:r>
              <a:rPr lang="en-US" sz="1600" b="1" dirty="0" err="1" smtClean="0"/>
              <a:t>SurfNet</a:t>
            </a:r>
            <a:r>
              <a:rPr lang="en-US" sz="1600" b="1" dirty="0" smtClean="0"/>
              <a:t> NL, SANYO Information Technology Solutions JP, others.. </a:t>
            </a:r>
            <a:endParaRPr lang="en-US" sz="1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949" y="3152012"/>
            <a:ext cx="1704975" cy="143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3505200"/>
            <a:ext cx="1202250" cy="128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7487" y="4953000"/>
            <a:ext cx="2176462" cy="101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334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8600" y="921939"/>
            <a:ext cx="8701155" cy="546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srcRect/>
          <a:stretch>
            <a:fillRect/>
          </a:stretch>
        </p:blipFill>
        <p:spPr bwMode="auto">
          <a:xfrm>
            <a:off x="7239000" y="1991497"/>
            <a:ext cx="1493024" cy="762000"/>
          </a:xfrm>
          <a:prstGeom prst="rect">
            <a:avLst/>
          </a:prstGeom>
          <a:noFill/>
          <a:ln w="9525">
            <a:noFill/>
            <a:miter lim="800000"/>
            <a:headEnd/>
            <a:tailEnd/>
          </a:ln>
        </p:spPr>
      </p:pic>
      <p:sp>
        <p:nvSpPr>
          <p:cNvPr id="10" name="Content Placeholder 2"/>
          <p:cNvSpPr>
            <a:spLocks noGrp="1"/>
          </p:cNvSpPr>
          <p:nvPr>
            <p:ph idx="1"/>
          </p:nvPr>
        </p:nvSpPr>
        <p:spPr>
          <a:xfrm>
            <a:off x="464377" y="1048377"/>
            <a:ext cx="8229600" cy="4754563"/>
          </a:xfrm>
        </p:spPr>
        <p:txBody>
          <a:bodyPr>
            <a:normAutofit fontScale="70000" lnSpcReduction="20000"/>
          </a:bodyPr>
          <a:lstStyle/>
          <a:p>
            <a:pPr>
              <a:spcBef>
                <a:spcPts val="700"/>
              </a:spcBef>
            </a:pPr>
            <a:r>
              <a:rPr lang="en-US" dirty="0" smtClean="0"/>
              <a:t> </a:t>
            </a:r>
            <a:r>
              <a:rPr lang="en-US" sz="3300" dirty="0" smtClean="0"/>
              <a:t>Deployed on </a:t>
            </a:r>
            <a:r>
              <a:rPr lang="en-US" sz="3300" dirty="0" smtClean="0"/>
              <a:t>105/317 </a:t>
            </a:r>
            <a:r>
              <a:rPr lang="en-US" sz="3300" dirty="0" smtClean="0"/>
              <a:t>TLDs (.my .</a:t>
            </a:r>
            <a:r>
              <a:rPr lang="en-US" sz="3300" dirty="0" err="1" smtClean="0"/>
              <a:t>th</a:t>
            </a:r>
            <a:r>
              <a:rPr lang="en-US" sz="3300" dirty="0" smtClean="0"/>
              <a:t> .mm .in .kg .</a:t>
            </a:r>
            <a:r>
              <a:rPr lang="en-US" sz="3300" dirty="0" err="1" smtClean="0"/>
              <a:t>lk</a:t>
            </a:r>
            <a:r>
              <a:rPr lang="en-US" sz="3300" dirty="0" smtClean="0"/>
              <a:t> .</a:t>
            </a:r>
            <a:r>
              <a:rPr lang="en-US" sz="3300" dirty="0" err="1" smtClean="0"/>
              <a:t>nc</a:t>
            </a:r>
            <a:r>
              <a:rPr lang="en-US" sz="3300" dirty="0" smtClean="0"/>
              <a:t> .</a:t>
            </a:r>
            <a:r>
              <a:rPr lang="en-US" sz="3300" dirty="0" err="1" smtClean="0"/>
              <a:t>nz</a:t>
            </a:r>
            <a:r>
              <a:rPr lang="en-US" sz="3300" dirty="0" smtClean="0"/>
              <a:t> .la .pw .</a:t>
            </a:r>
            <a:r>
              <a:rPr lang="en-US" sz="3300" dirty="0" err="1" smtClean="0"/>
              <a:t>tv</a:t>
            </a:r>
            <a:r>
              <a:rPr lang="en-US" sz="3300" dirty="0" smtClean="0"/>
              <a:t> .</a:t>
            </a:r>
            <a:r>
              <a:rPr lang="en-US" sz="3300" dirty="0" err="1" smtClean="0"/>
              <a:t>kr</a:t>
            </a:r>
            <a:r>
              <a:rPr lang="en-US" sz="3300" dirty="0" smtClean="0"/>
              <a:t> .</a:t>
            </a:r>
            <a:r>
              <a:rPr lang="en-US" sz="3300" dirty="0" err="1" smtClean="0"/>
              <a:t>jp</a:t>
            </a:r>
            <a:r>
              <a:rPr lang="en-US" sz="3300" dirty="0" smtClean="0"/>
              <a:t> .</a:t>
            </a:r>
            <a:r>
              <a:rPr lang="en-US" sz="3300" dirty="0" err="1" smtClean="0"/>
              <a:t>ru</a:t>
            </a:r>
            <a:r>
              <a:rPr lang="en-US" sz="3300" dirty="0" smtClean="0"/>
              <a:t> .</a:t>
            </a:r>
            <a:r>
              <a:rPr lang="az-Cyrl-AZ" sz="3300" dirty="0" smtClean="0"/>
              <a:t>рф</a:t>
            </a:r>
            <a:r>
              <a:rPr lang="en-US" sz="3300" dirty="0" smtClean="0"/>
              <a:t> .de .my </a:t>
            </a:r>
            <a:r>
              <a:rPr lang="ar-AE" sz="3300" dirty="0" smtClean="0"/>
              <a:t>مليسيا</a:t>
            </a:r>
            <a:r>
              <a:rPr lang="en-US" sz="3300" dirty="0" smtClean="0"/>
              <a:t>  .</a:t>
            </a:r>
            <a:r>
              <a:rPr lang="en-US" sz="3300" dirty="0" err="1" smtClean="0"/>
              <a:t>asia</a:t>
            </a:r>
            <a:r>
              <a:rPr lang="en-US" sz="3300" dirty="0" smtClean="0"/>
              <a:t> .</a:t>
            </a:r>
            <a:r>
              <a:rPr lang="en-US" sz="3300" dirty="0" err="1" smtClean="0"/>
              <a:t>tw</a:t>
            </a:r>
            <a:r>
              <a:rPr lang="en-US" sz="3300" dirty="0" smtClean="0"/>
              <a:t> </a:t>
            </a:r>
            <a:r>
              <a:rPr lang="ja-JP" altLang="en-US" sz="3300" dirty="0" smtClean="0"/>
              <a:t>台灣</a:t>
            </a:r>
            <a:r>
              <a:rPr lang="en-US" sz="3300" dirty="0" smtClean="0"/>
              <a:t>, .</a:t>
            </a:r>
            <a:r>
              <a:rPr lang="en-US" sz="3300" dirty="0" err="1" smtClean="0"/>
              <a:t>kr</a:t>
            </a:r>
            <a:r>
              <a:rPr lang="en-US" sz="3300" dirty="0" smtClean="0"/>
              <a:t> </a:t>
            </a:r>
            <a:r>
              <a:rPr lang="ko-KR" altLang="en-US" sz="3300" dirty="0" smtClean="0"/>
              <a:t>한국</a:t>
            </a:r>
            <a:r>
              <a:rPr lang="en-US" sz="3300" dirty="0" smtClean="0"/>
              <a:t> .com </a:t>
            </a:r>
            <a:r>
              <a:rPr lang="en-US" sz="3300" dirty="0" err="1" smtClean="0"/>
              <a:t>.net</a:t>
            </a:r>
            <a:r>
              <a:rPr lang="en-US" sz="3300" dirty="0" smtClean="0"/>
              <a:t>, .post, …)</a:t>
            </a:r>
          </a:p>
          <a:p>
            <a:pPr>
              <a:spcBef>
                <a:spcPts val="700"/>
              </a:spcBef>
            </a:pPr>
            <a:r>
              <a:rPr lang="en-US" sz="3300" dirty="0" smtClean="0"/>
              <a:t>Root signed** and audited</a:t>
            </a:r>
          </a:p>
          <a:p>
            <a:pPr>
              <a:spcBef>
                <a:spcPts val="700"/>
              </a:spcBef>
            </a:pPr>
            <a:r>
              <a:rPr lang="en-US" sz="3300" dirty="0" smtClean="0"/>
              <a:t>&gt;86% of domain names could have DNSSEC</a:t>
            </a:r>
          </a:p>
          <a:p>
            <a:pPr>
              <a:spcBef>
                <a:spcPts val="700"/>
              </a:spcBef>
            </a:pPr>
            <a:r>
              <a:rPr lang="en-US" sz="3300" dirty="0" smtClean="0"/>
              <a:t>Required in new </a:t>
            </a:r>
            <a:r>
              <a:rPr lang="en-US" sz="3300" dirty="0" err="1" smtClean="0"/>
              <a:t>gTLDs</a:t>
            </a:r>
            <a:endParaRPr lang="en-US" sz="3300" dirty="0" smtClean="0"/>
          </a:p>
          <a:p>
            <a:pPr>
              <a:spcBef>
                <a:spcPts val="700"/>
              </a:spcBef>
            </a:pPr>
            <a:r>
              <a:rPr lang="en-US" sz="3300" dirty="0" smtClean="0"/>
              <a:t>Growing ISP support*</a:t>
            </a:r>
          </a:p>
          <a:p>
            <a:pPr>
              <a:spcBef>
                <a:spcPts val="700"/>
              </a:spcBef>
            </a:pPr>
            <a:r>
              <a:rPr lang="en-US" sz="3300" dirty="0" smtClean="0"/>
              <a:t>3</a:t>
            </a:r>
            <a:r>
              <a:rPr lang="en-US" sz="3300" baseline="30000" dirty="0" smtClean="0"/>
              <a:t>rd</a:t>
            </a:r>
            <a:r>
              <a:rPr lang="en-US" sz="3300" dirty="0" smtClean="0"/>
              <a:t> party signing solutions: </a:t>
            </a:r>
            <a:r>
              <a:rPr lang="en-US" sz="3300" dirty="0" err="1" smtClean="0"/>
              <a:t>GoDaddy</a:t>
            </a:r>
            <a:r>
              <a:rPr lang="en-US" sz="3300" dirty="0" smtClean="0"/>
              <a:t>, </a:t>
            </a:r>
            <a:r>
              <a:rPr lang="en-US" sz="3300" dirty="0" err="1" smtClean="0"/>
              <a:t>Binero</a:t>
            </a:r>
            <a:r>
              <a:rPr lang="en-US" sz="3300" dirty="0" smtClean="0"/>
              <a:t>, VeriSign…***</a:t>
            </a:r>
          </a:p>
          <a:p>
            <a:pPr>
              <a:spcBef>
                <a:spcPts val="700"/>
              </a:spcBef>
            </a:pPr>
            <a:r>
              <a:rPr lang="en-US" sz="3300" dirty="0" smtClean="0"/>
              <a:t>Growing S/W H/W support: </a:t>
            </a:r>
            <a:r>
              <a:rPr lang="en-US" sz="3300" dirty="0" err="1" smtClean="0"/>
              <a:t>NLNetLabs</a:t>
            </a:r>
            <a:r>
              <a:rPr lang="en-US" sz="3300" dirty="0" smtClean="0"/>
              <a:t>/</a:t>
            </a:r>
            <a:r>
              <a:rPr lang="en-US" sz="3300" dirty="0" err="1" smtClean="0"/>
              <a:t>NSD+Unbound</a:t>
            </a:r>
            <a:r>
              <a:rPr lang="en-US" sz="3300" dirty="0" smtClean="0"/>
              <a:t>, ISC/BIND, Microsoft, </a:t>
            </a:r>
            <a:r>
              <a:rPr lang="en-US" sz="3300" dirty="0" err="1" smtClean="0"/>
              <a:t>PowerDNS</a:t>
            </a:r>
            <a:r>
              <a:rPr lang="en-US" sz="3300" dirty="0" smtClean="0"/>
              <a:t>, Secure64…?</a:t>
            </a:r>
            <a:r>
              <a:rPr lang="en-US" sz="3300" dirty="0" err="1" smtClean="0"/>
              <a:t>openssl</a:t>
            </a:r>
            <a:r>
              <a:rPr lang="en-US" sz="3300" dirty="0" smtClean="0"/>
              <a:t>, </a:t>
            </a:r>
            <a:r>
              <a:rPr lang="en-US" sz="3300" dirty="0" err="1" smtClean="0"/>
              <a:t>mozilla</a:t>
            </a:r>
            <a:r>
              <a:rPr lang="en-US" sz="3300" dirty="0" smtClean="0"/>
              <a:t> DANE support?</a:t>
            </a:r>
          </a:p>
          <a:p>
            <a:pPr>
              <a:spcBef>
                <a:spcPts val="700"/>
              </a:spcBef>
            </a:pPr>
            <a:r>
              <a:rPr lang="en-US" sz="3300" dirty="0" smtClean="0"/>
              <a:t>IETF standard on DNSSEC SSL certificates (RFC6698)</a:t>
            </a:r>
          </a:p>
          <a:p>
            <a:pPr>
              <a:spcBef>
                <a:spcPts val="700"/>
              </a:spcBef>
            </a:pPr>
            <a:r>
              <a:rPr lang="en-US" sz="3300" dirty="0" smtClean="0"/>
              <a:t>Growing support from major players…(IOS, 8.8.8.8,…)</a:t>
            </a:r>
          </a:p>
        </p:txBody>
      </p:sp>
      <p:sp>
        <p:nvSpPr>
          <p:cNvPr id="2" name="Title 1"/>
          <p:cNvSpPr>
            <a:spLocks noGrp="1"/>
          </p:cNvSpPr>
          <p:nvPr>
            <p:ph type="title"/>
          </p:nvPr>
        </p:nvSpPr>
        <p:spPr>
          <a:xfrm>
            <a:off x="457200" y="30480"/>
            <a:ext cx="8229600" cy="1143000"/>
          </a:xfrm>
        </p:spPr>
        <p:txBody>
          <a:bodyPr>
            <a:normAutofit/>
          </a:bodyPr>
          <a:lstStyle/>
          <a:p>
            <a:pPr algn="ctr"/>
            <a:r>
              <a:rPr lang="en-US" sz="4000" b="1" dirty="0" smtClean="0"/>
              <a:t>DNSSEC - Where we are</a:t>
            </a:r>
            <a:endParaRPr lang="en-US" sz="4000" b="1" dirty="0"/>
          </a:p>
        </p:txBody>
      </p:sp>
      <p:sp>
        <p:nvSpPr>
          <p:cNvPr id="12" name="Rectangle 11"/>
          <p:cNvSpPr/>
          <p:nvPr/>
        </p:nvSpPr>
        <p:spPr>
          <a:xfrm>
            <a:off x="381000" y="5802940"/>
            <a:ext cx="8153400" cy="523220"/>
          </a:xfrm>
          <a:prstGeom prst="rect">
            <a:avLst/>
          </a:prstGeom>
        </p:spPr>
        <p:txBody>
          <a:bodyPr wrap="square">
            <a:spAutoFit/>
          </a:bodyPr>
          <a:lstStyle/>
          <a:p>
            <a:r>
              <a:rPr lang="en-US" sz="1400" b="1" dirty="0" smtClean="0"/>
              <a:t>*COMCAST Internet (18M), </a:t>
            </a:r>
            <a:r>
              <a:rPr lang="en-US" sz="1400" b="1" dirty="0" err="1" smtClean="0"/>
              <a:t>TeliaSonera</a:t>
            </a:r>
            <a:r>
              <a:rPr lang="en-US" sz="1400" b="1" dirty="0" smtClean="0"/>
              <a:t> SE, </a:t>
            </a:r>
            <a:r>
              <a:rPr lang="en-US" sz="1400" b="1" dirty="0" err="1" smtClean="0"/>
              <a:t>Sprint,Vodafone</a:t>
            </a:r>
            <a:r>
              <a:rPr lang="en-US" sz="1400" b="1" dirty="0" smtClean="0"/>
              <a:t> </a:t>
            </a:r>
            <a:r>
              <a:rPr lang="en-US" sz="1400" b="1" dirty="0" err="1" smtClean="0"/>
              <a:t>CZ,Telefonica</a:t>
            </a:r>
            <a:r>
              <a:rPr lang="en-US" sz="1400" b="1" dirty="0" smtClean="0"/>
              <a:t> CZ, T-mobile NL, </a:t>
            </a:r>
            <a:r>
              <a:rPr lang="en-US" sz="1400" b="1" dirty="0" err="1" smtClean="0"/>
              <a:t>SurfNet</a:t>
            </a:r>
            <a:r>
              <a:rPr lang="en-US" sz="1400" b="1" dirty="0" smtClean="0"/>
              <a:t> NL, SANYO Information Technology Solutions JP, others.. </a:t>
            </a:r>
            <a:endParaRPr lang="en-US" sz="1400" b="1" dirty="0"/>
          </a:p>
        </p:txBody>
      </p:sp>
      <p:sp>
        <p:nvSpPr>
          <p:cNvPr id="3" name="TextBox 2"/>
          <p:cNvSpPr txBox="1"/>
          <p:nvPr/>
        </p:nvSpPr>
        <p:spPr>
          <a:xfrm>
            <a:off x="394063" y="6317248"/>
            <a:ext cx="8535692" cy="307777"/>
          </a:xfrm>
          <a:prstGeom prst="rect">
            <a:avLst/>
          </a:prstGeom>
          <a:noFill/>
        </p:spPr>
        <p:txBody>
          <a:bodyPr wrap="square" rtlCol="0">
            <a:spAutoFit/>
          </a:bodyPr>
          <a:lstStyle/>
          <a:p>
            <a:r>
              <a:rPr lang="en-US" sz="1400" b="1" dirty="0" smtClean="0"/>
              <a:t>**21 TCRs from: </a:t>
            </a:r>
            <a:r>
              <a:rPr lang="en-US" sz="1400" b="1" dirty="0"/>
              <a:t>TT, BF, RU, CN, US, SE, NL, UG, BR, </a:t>
            </a:r>
            <a:r>
              <a:rPr lang="en-US" sz="1400" b="1" dirty="0" smtClean="0"/>
              <a:t>Benin, </a:t>
            </a:r>
            <a:r>
              <a:rPr lang="en-US" sz="1400" b="1" dirty="0"/>
              <a:t>PT, NP, Mauritius, CZ, CA, JP, UK, </a:t>
            </a:r>
            <a:r>
              <a:rPr lang="en-US" sz="1400" b="1" dirty="0" smtClean="0"/>
              <a:t>NZ</a:t>
            </a:r>
            <a:endParaRPr lang="en-US" sz="1400" b="1" dirty="0"/>
          </a:p>
        </p:txBody>
      </p:sp>
      <p:sp>
        <p:nvSpPr>
          <p:cNvPr id="4" name="Rectangle 3"/>
          <p:cNvSpPr/>
          <p:nvPr/>
        </p:nvSpPr>
        <p:spPr>
          <a:xfrm>
            <a:off x="381000" y="6519446"/>
            <a:ext cx="8001000" cy="307777"/>
          </a:xfrm>
          <a:prstGeom prst="rect">
            <a:avLst/>
          </a:prstGeom>
        </p:spPr>
        <p:txBody>
          <a:bodyPr wrap="square">
            <a:spAutoFit/>
          </a:bodyPr>
          <a:lstStyle/>
          <a:p>
            <a:r>
              <a:rPr lang="en-US" sz="1400" b="1" dirty="0" smtClean="0"/>
              <a:t>*** Partial list of registrars: https</a:t>
            </a:r>
            <a:r>
              <a:rPr lang="en-US" sz="1400" b="1" dirty="0"/>
              <a:t>://www.icann.org/en/news/in-focus/dnssec/deployment</a:t>
            </a:r>
          </a:p>
        </p:txBody>
      </p:sp>
      <p:sp>
        <p:nvSpPr>
          <p:cNvPr id="6" name="Slide Number Placeholder 5"/>
          <p:cNvSpPr>
            <a:spLocks noGrp="1"/>
          </p:cNvSpPr>
          <p:nvPr>
            <p:ph type="sldNum" sz="quarter" idx="12"/>
          </p:nvPr>
        </p:nvSpPr>
        <p:spPr/>
        <p:txBody>
          <a:bodyPr/>
          <a:lstStyle/>
          <a:p>
            <a:fld id="{AF7E7DE4-AE79-4AE5-B87C-A6FCDB27C08D}" type="slidenum">
              <a:rPr lang="en-US" smtClean="0"/>
              <a:t>14</a:t>
            </a:fld>
            <a:endParaRPr lang="en-US"/>
          </a:p>
        </p:txBody>
      </p:sp>
    </p:spTree>
    <p:extLst>
      <p:ext uri="{BB962C8B-B14F-4D97-AF65-F5344CB8AC3E}">
        <p14:creationId xmlns:p14="http://schemas.microsoft.com/office/powerpoint/2010/main" val="2600822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0" y="0"/>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VoIP</a:t>
            </a:r>
          </a:p>
        </p:txBody>
      </p:sp>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lum contrast="-22000"/>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itle 1"/>
          <p:cNvSpPr>
            <a:spLocks noGrp="1"/>
          </p:cNvSpPr>
          <p:nvPr>
            <p:ph type="title"/>
          </p:nvPr>
        </p:nvSpPr>
        <p:spPr>
          <a:xfrm>
            <a:off x="104775" y="328612"/>
            <a:ext cx="8229600" cy="1143000"/>
          </a:xfrm>
        </p:spPr>
        <p:txBody>
          <a:bodyPr/>
          <a:lstStyle/>
          <a:p>
            <a:pPr algn="l" eaLnBrk="1" hangingPunct="1"/>
            <a:r>
              <a:rPr lang="en-US" b="1" i="1" dirty="0" smtClean="0"/>
              <a:t>DNS is a part of all IT ecosystems </a:t>
            </a:r>
          </a:p>
        </p:txBody>
      </p:sp>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55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The Bad: SSL Dilution of Trust </a:t>
            </a:r>
            <a:br>
              <a:rPr lang="en-US" sz="4000" b="1" dirty="0" smtClean="0"/>
            </a:br>
            <a:r>
              <a:rPr lang="en-US" sz="4000" b="1" dirty="0" smtClean="0"/>
              <a:t>The </a:t>
            </a:r>
            <a:r>
              <a:rPr lang="en-US" sz="4000" b="1" dirty="0"/>
              <a:t>G</a:t>
            </a:r>
            <a:r>
              <a:rPr lang="en-US" sz="4000" b="1" dirty="0" smtClean="0"/>
              <a:t>ood: DNSSEC = Global “free” PKI</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838200" y="1600200"/>
            <a:ext cx="2971800" cy="369888"/>
          </a:xfrm>
          <a:prstGeom prst="rect">
            <a:avLst/>
          </a:prstGeom>
          <a:noFill/>
          <a:ln w="9525">
            <a:noFill/>
            <a:miter lim="800000"/>
            <a:headEnd/>
            <a:tailEnd/>
          </a:ln>
        </p:spPr>
        <p:txBody>
          <a:bodyPr>
            <a:spAutoFit/>
          </a:bodyPr>
          <a:lstStyle/>
          <a:p>
            <a:r>
              <a:rPr lang="en-US">
                <a:latin typeface="Calibri" pitchFamily="34" charset="0"/>
              </a:rPr>
              <a:t>CA Certificate roots ~1482</a:t>
            </a: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dirty="0" smtClean="0">
                <a:latin typeface="Calibri" pitchFamily="34" charset="0"/>
              </a:rPr>
              <a:t>DANE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a:t>
            </a:r>
            <a:endParaRPr lang="en-US" sz="1700" dirty="0">
              <a:latin typeface="Calibri" pitchFamily="34" charset="0"/>
            </a:endParaRPr>
          </a:p>
        </p:txBody>
      </p:sp>
      <p:sp>
        <p:nvSpPr>
          <p:cNvPr id="30737" name="TextBox 12"/>
          <p:cNvSpPr txBox="1">
            <a:spLocks noChangeArrowheads="1"/>
          </p:cNvSpPr>
          <p:nvPr/>
        </p:nvSpPr>
        <p:spPr bwMode="auto">
          <a:xfrm>
            <a:off x="43434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5532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7056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Products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smtClean="0"/>
              <a:t>Improved Web SSL and certificates for all*</a:t>
            </a:r>
          </a:p>
          <a:p>
            <a:r>
              <a:rPr lang="en-US" dirty="0" smtClean="0"/>
              <a:t>Secured e-mail (S/MIME) for all*</a:t>
            </a:r>
          </a:p>
          <a:p>
            <a:r>
              <a:rPr lang="en-US" dirty="0" smtClean="0"/>
              <a:t>Validated remote login SSH, IPSEC*</a:t>
            </a:r>
          </a:p>
          <a:p>
            <a:r>
              <a:rPr lang="en-US" dirty="0" smtClean="0"/>
              <a:t>Securing VoIP</a:t>
            </a:r>
          </a:p>
          <a:p>
            <a:r>
              <a:rPr lang="en-US" dirty="0" smtClean="0"/>
              <a:t>Cross organizational digital identity systems</a:t>
            </a:r>
          </a:p>
          <a:p>
            <a:r>
              <a:rPr lang="en-US" dirty="0" smtClean="0"/>
              <a:t>Secured content delivery (e.g. configurations, updates, keys)</a:t>
            </a:r>
          </a:p>
          <a:p>
            <a:r>
              <a:rPr lang="en-US" dirty="0" smtClean="0"/>
              <a:t>Securing Smart Grid efforts</a:t>
            </a:r>
          </a:p>
          <a:p>
            <a:r>
              <a:rPr lang="en-US" dirty="0" smtClean="0"/>
              <a:t>A global PKI</a:t>
            </a:r>
          </a:p>
          <a:p>
            <a:r>
              <a:rPr lang="en-US" smtClean="0"/>
              <a:t>Increasing </a:t>
            </a:r>
            <a:r>
              <a:rPr lang="en-US" dirty="0" smtClean="0"/>
              <a:t>trust in e-commerce</a:t>
            </a:r>
            <a:endParaRPr lang="en-US" dirty="0"/>
          </a:p>
        </p:txBody>
      </p:sp>
      <p:sp>
        <p:nvSpPr>
          <p:cNvPr id="6" name="Rectangle 5"/>
          <p:cNvSpPr/>
          <p:nvPr/>
        </p:nvSpPr>
        <p:spPr>
          <a:xfrm>
            <a:off x="2140131" y="6150114"/>
            <a:ext cx="7010400" cy="707886"/>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smtClean="0"/>
              <a:t>*IETF standards complete or currently being developed</a:t>
            </a:r>
            <a:endParaRPr lang="en-US" sz="2000"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5938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500" fill="hold"/>
                                        <p:tgtEl>
                                          <p:spTgt spid="5"/>
                                        </p:tgtEl>
                                        <p:attrNameLst>
                                          <p:attrName>ppt_x</p:attrName>
                                        </p:attrNameLst>
                                      </p:cBhvr>
                                      <p:tavLst>
                                        <p:tav tm="0">
                                          <p:val>
                                            <p:strVal val="#ppt_x"/>
                                          </p:val>
                                        </p:tav>
                                        <p:tav tm="100000">
                                          <p:val>
                                            <p:strVal val="#ppt_x"/>
                                          </p:val>
                                        </p:tav>
                                      </p:tavLst>
                                    </p:anim>
                                    <p:anim calcmode="lin" valueType="num">
                                      <p:cBhvr additive="base">
                                        <p:cTn id="1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500" fill="hold"/>
                                        <p:tgtEl>
                                          <p:spTgt spid="6"/>
                                        </p:tgtEl>
                                        <p:attrNameLst>
                                          <p:attrName>ppt_x</p:attrName>
                                        </p:attrNameLst>
                                      </p:cBhvr>
                                      <p:tavLst>
                                        <p:tav tm="0">
                                          <p:val>
                                            <p:strVal val="#ppt_x"/>
                                          </p:val>
                                        </p:tav>
                                        <p:tav tm="100000">
                                          <p:val>
                                            <p:strVal val="#ppt_x"/>
                                          </p:val>
                                        </p:tav>
                                      </p:tavLst>
                                    </p:anim>
                                    <p:anim calcmode="lin" valueType="num">
                                      <p:cBhvr additive="base">
                                        <p:cTn id="1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2646192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Where DNSSEC f</a:t>
            </a:r>
            <a:r>
              <a:rPr lang="en-US" b="1" dirty="0" smtClean="0"/>
              <a:t>its in</a:t>
            </a:r>
            <a:endParaRPr lang="en-US" b="1" dirty="0"/>
          </a:p>
        </p:txBody>
      </p:sp>
      <p:sp>
        <p:nvSpPr>
          <p:cNvPr id="3" name="Content Placeholder 2"/>
          <p:cNvSpPr>
            <a:spLocks noGrp="1"/>
          </p:cNvSpPr>
          <p:nvPr>
            <p:ph idx="1"/>
          </p:nvPr>
        </p:nvSpPr>
        <p:spPr/>
        <p:txBody>
          <a:bodyPr/>
          <a:lstStyle/>
          <a:p>
            <a:r>
              <a:rPr lang="en-US" dirty="0" smtClean="0"/>
              <a:t>DNS converts names (www.uob.com.sg) to numbers (203.116.108.5)</a:t>
            </a:r>
          </a:p>
          <a:p>
            <a:r>
              <a:rPr lang="en-US" dirty="0" smtClean="0"/>
              <a:t>..to identify services such as www and e-mail</a:t>
            </a:r>
          </a:p>
          <a:p>
            <a:r>
              <a:rPr lang="en-US" dirty="0" smtClean="0"/>
              <a:t>..that identify and link customers to business and visa versa</a:t>
            </a:r>
          </a:p>
        </p:txBody>
      </p:sp>
    </p:spTree>
    <p:extLst>
      <p:ext uri="{BB962C8B-B14F-4D97-AF65-F5344CB8AC3E}">
        <p14:creationId xmlns:p14="http://schemas.microsoft.com/office/powerpoint/2010/main" val="328362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..but 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Original Problem: </a:t>
            </a:r>
            <a:br>
              <a:rPr lang="en-US" b="1" dirty="0" smtClean="0"/>
            </a:br>
            <a:r>
              <a:rPr lang="en-US" b="1" dirty="0" smtClean="0"/>
              <a:t>DNS Cache Poisoning Attack</a:t>
            </a:r>
            <a:endParaRPr lang="en-US" b="1"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10" name="TextBox 9"/>
          <p:cNvSpPr txBox="1"/>
          <p:nvPr/>
        </p:nvSpPr>
        <p:spPr>
          <a:xfrm rot="10800000" flipH="1" flipV="1">
            <a:off x="3581400" y="1889344"/>
            <a:ext cx="1752600" cy="3785652"/>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ISP / ENTERPRISE /</a:t>
            </a:r>
          </a:p>
          <a:p>
            <a:r>
              <a:rPr lang="en-US" sz="2000" b="1" dirty="0" smtClean="0"/>
              <a:t>END NODE</a:t>
            </a:r>
          </a:p>
        </p:txBody>
      </p:sp>
      <p:sp>
        <p:nvSpPr>
          <p:cNvPr id="35" name="TextBox 34"/>
          <p:cNvSpPr txBox="1"/>
          <p:nvPr/>
        </p:nvSpPr>
        <p:spPr>
          <a:xfrm rot="10800000" flipH="1" flipV="1">
            <a:off x="5695404" y="1903944"/>
            <a:ext cx="3087192" cy="1015663"/>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smtClean="0"/>
          </a:p>
          <a:p>
            <a:r>
              <a:rPr lang="en-US" sz="2000" b="1" dirty="0" smtClean="0"/>
              <a:t>                            ENTERPRISE</a:t>
            </a:r>
          </a:p>
        </p:txBody>
      </p:sp>
      <p:sp>
        <p:nvSpPr>
          <p:cNvPr id="36" name="TextBox 35"/>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
        <p:nvSpPr>
          <p:cNvPr id="11" name="Rectangle 10"/>
          <p:cNvSpPr/>
          <p:nvPr/>
        </p:nvSpPr>
        <p:spPr>
          <a:xfrm>
            <a:off x="1676400" y="6311492"/>
            <a:ext cx="7315200" cy="338554"/>
          </a:xfrm>
          <a:prstGeom prst="rect">
            <a:avLst/>
          </a:prstGeom>
        </p:spPr>
        <p:txBody>
          <a:bodyPr wrap="square">
            <a:spAutoFit/>
          </a:bodyPr>
          <a:lstStyle/>
          <a:p>
            <a:r>
              <a:rPr lang="en-US" sz="1600" b="1" dirty="0" smtClean="0"/>
              <a:t>detailed description at: http</a:t>
            </a:r>
            <a:r>
              <a:rPr lang="en-US" sz="1600" b="1" dirty="0"/>
              <a:t>://unixwiz.net/techtips/iguide-kaminsky-dns-vuln.html</a:t>
            </a:r>
          </a:p>
        </p:txBody>
      </p:sp>
    </p:spTree>
    <p:extLst>
      <p:ext uri="{BB962C8B-B14F-4D97-AF65-F5344CB8AC3E}">
        <p14:creationId xmlns:p14="http://schemas.microsoft.com/office/powerpoint/2010/main" val="8606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ppt_x"/>
                                          </p:val>
                                        </p:tav>
                                        <p:tav tm="100000">
                                          <p:val>
                                            <p:strVal val="#ppt_x"/>
                                          </p:val>
                                        </p:tav>
                                      </p:tavLst>
                                    </p:anim>
                                    <p:anim calcmode="lin" valueType="num">
                                      <p:cBhvr additive="base">
                                        <p:cTn id="6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33"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smtClean="0"/>
              <a:t>Argghh</a:t>
            </a:r>
            <a:r>
              <a:rPr lang="en-US" b="1" dirty="0" smtClean="0"/>
              <a:t>! Now all ISP customers get sent to attacker.</a:t>
            </a:r>
            <a:endParaRPr lang="en-US" b="1" dirty="0"/>
          </a:p>
        </p:txBody>
      </p:sp>
      <p:sp>
        <p:nvSpPr>
          <p:cNvPr id="35" name="TextBox 34"/>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38307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b="1" dirty="0" smtClean="0"/>
              <a:t>The Bad: Brazilian ISP </a:t>
            </a:r>
            <a:r>
              <a:rPr lang="pt-BR" b="1" dirty="0" smtClean="0"/>
              <a:t>fall victim to a series of DNS attacks </a:t>
            </a:r>
            <a:endParaRPr lang="en-US" b="1" dirty="0" smtClean="0"/>
          </a:p>
        </p:txBody>
      </p:sp>
      <p:pic>
        <p:nvPicPr>
          <p:cNvPr id="6147" name="Picture 5" descr="http://www.securelist.com/en/images/pictures/klblog/208193217.png"/>
          <p:cNvPicPr>
            <a:picLocks noChangeAspect="1" noChangeArrowheads="1"/>
          </p:cNvPicPr>
          <p:nvPr/>
        </p:nvPicPr>
        <p:blipFill>
          <a:blip r:embed="rId3" cstate="print"/>
          <a:srcRect/>
          <a:stretch>
            <a:fillRect/>
          </a:stretch>
        </p:blipFill>
        <p:spPr bwMode="auto">
          <a:xfrm>
            <a:off x="533400" y="2748975"/>
            <a:ext cx="6667500" cy="3524250"/>
          </a:xfrm>
          <a:prstGeom prst="rect">
            <a:avLst/>
          </a:prstGeom>
          <a:noFill/>
          <a:ln w="9525">
            <a:noFill/>
            <a:miter lim="800000"/>
            <a:headEnd/>
            <a:tailEnd/>
          </a:ln>
        </p:spPr>
      </p:pic>
      <p:pic>
        <p:nvPicPr>
          <p:cNvPr id="6148" name="Picture 2" descr="http://www.net-security.org/images/articles/brazil-google-dns.jpg"/>
          <p:cNvPicPr>
            <a:picLocks noChangeAspect="1" noChangeArrowheads="1"/>
          </p:cNvPicPr>
          <p:nvPr/>
        </p:nvPicPr>
        <p:blipFill>
          <a:blip r:embed="rId4" cstate="print"/>
          <a:srcRect/>
          <a:stretch>
            <a:fillRect/>
          </a:stretch>
        </p:blipFill>
        <p:spPr bwMode="auto">
          <a:xfrm>
            <a:off x="2743200" y="1466094"/>
            <a:ext cx="5829300" cy="4800600"/>
          </a:xfrm>
          <a:prstGeom prst="rect">
            <a:avLst/>
          </a:prstGeom>
          <a:noFill/>
          <a:ln w="9525">
            <a:noFill/>
            <a:miter lim="800000"/>
            <a:headEnd/>
            <a:tailEnd/>
          </a:ln>
        </p:spPr>
      </p:pic>
      <p:sp>
        <p:nvSpPr>
          <p:cNvPr id="6149" name="Rectangle 4"/>
          <p:cNvSpPr>
            <a:spLocks noChangeArrowheads="1"/>
          </p:cNvSpPr>
          <p:nvPr/>
        </p:nvSpPr>
        <p:spPr bwMode="auto">
          <a:xfrm>
            <a:off x="0" y="6273225"/>
            <a:ext cx="8991600" cy="584775"/>
          </a:xfrm>
          <a:prstGeom prst="rect">
            <a:avLst/>
          </a:prstGeom>
          <a:noFill/>
          <a:ln w="9525">
            <a:noFill/>
            <a:miter lim="800000"/>
            <a:headEnd/>
            <a:tailEnd/>
          </a:ln>
        </p:spPr>
        <p:txBody>
          <a:bodyPr wrap="square">
            <a:spAutoFit/>
          </a:bodyPr>
          <a:lstStyle/>
          <a:p>
            <a:r>
              <a:rPr lang="en-US" sz="1600" b="1" dirty="0"/>
              <a:t>7 Nov 2011</a:t>
            </a:r>
            <a:r>
              <a:rPr lang="en-US" sz="1600" b="1" dirty="0">
                <a:hlinkClick r:id="rId5"/>
              </a:rPr>
              <a:t> </a:t>
            </a:r>
            <a:r>
              <a:rPr lang="en-US" sz="1600" b="1" dirty="0"/>
              <a:t>http://</a:t>
            </a:r>
            <a:r>
              <a:rPr lang="en-US" sz="1600" b="1" dirty="0" smtClean="0"/>
              <a:t>www.securelist.com/en/blog/208193214/Massive_DNS_poisoning_attacks_in_Brazil</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3" name="Content Placeholder 2"/>
          <p:cNvSpPr>
            <a:spLocks noGrp="1"/>
          </p:cNvSpPr>
          <p:nvPr>
            <p:ph idx="1"/>
          </p:nvPr>
        </p:nvSpPr>
        <p:spPr>
          <a:xfrm>
            <a:off x="4572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8677</TotalTime>
  <Words>1921</Words>
  <Application>Microsoft Office PowerPoint</Application>
  <PresentationFormat>On-screen Show (4:3)</PresentationFormat>
  <Paragraphs>292</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Business Case for DNSSEC </vt:lpstr>
      <vt:lpstr>The Business Case for DNSSEC</vt:lpstr>
      <vt:lpstr>Where DNSSEC fits in</vt:lpstr>
      <vt:lpstr>Where DNSSEC fits in</vt:lpstr>
      <vt:lpstr>The Original Problem:  DNS Cache Poisoning Attack</vt:lpstr>
      <vt:lpstr>PowerPoint Presentation</vt:lpstr>
      <vt:lpstr>The Bad: DNSChanger - ‘Biggest Cybercriminal Takedown in History’ – 4M machines, 100 countries, $14M</vt:lpstr>
      <vt:lpstr>The Bad: Brazilian ISP fall victim to a series of DNS attacks </vt:lpstr>
      <vt:lpstr>The Bad: Other DNS hijacks*</vt:lpstr>
      <vt:lpstr>The Good: Securing DNS with DNSSEC</vt:lpstr>
      <vt:lpstr>The Good: Resolver only caches validated records</vt:lpstr>
      <vt:lpstr>DNSSEC interest from governments</vt:lpstr>
      <vt:lpstr>Security as Differentiator and Edge</vt:lpstr>
      <vt:lpstr>DNSSEC - Where we are</vt:lpstr>
      <vt:lpstr>DNS is a part of all IT ecosystems </vt:lpstr>
      <vt:lpstr>The Bad: SSL Dilution of Trust  The Good: DNSSEC = Global “free” PKI</vt:lpstr>
      <vt:lpstr>Opportunity: New Security Products</vt:lpstr>
      <vt:lpstr>DNSSEC: Internet infrastructure upgrade to help address today’s needs and create tomorrow’s opportunity.</vt:lpstr>
      <vt:lpstr>The Internet’s Phone Book - Domain Name System (DNS+DNSSEC)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 Lamb</cp:lastModifiedBy>
  <cp:revision>430</cp:revision>
  <dcterms:created xsi:type="dcterms:W3CDTF">2011-12-08T21:30:29Z</dcterms:created>
  <dcterms:modified xsi:type="dcterms:W3CDTF">2013-04-22T13:13:27Z</dcterms:modified>
</cp:coreProperties>
</file>