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96" r:id="rId3"/>
    <p:sldMasterId id="2147483660" r:id="rId4"/>
    <p:sldMasterId id="2147483672" r:id="rId5"/>
  </p:sldMasterIdLst>
  <p:notesMasterIdLst>
    <p:notesMasterId r:id="rId21"/>
  </p:notesMasterIdLst>
  <p:sldIdLst>
    <p:sldId id="257" r:id="rId6"/>
    <p:sldId id="266" r:id="rId7"/>
    <p:sldId id="271" r:id="rId8"/>
    <p:sldId id="272" r:id="rId9"/>
    <p:sldId id="282" r:id="rId10"/>
    <p:sldId id="284" r:id="rId11"/>
    <p:sldId id="285" r:id="rId12"/>
    <p:sldId id="288" r:id="rId13"/>
    <p:sldId id="289" r:id="rId14"/>
    <p:sldId id="277" r:id="rId15"/>
    <p:sldId id="291" r:id="rId16"/>
    <p:sldId id="293" r:id="rId17"/>
    <p:sldId id="294" r:id="rId18"/>
    <p:sldId id="269" r:id="rId19"/>
    <p:sldId id="296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17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34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52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69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5868" algn="l" defTabSz="457174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042" algn="l" defTabSz="457174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215" algn="l" defTabSz="457174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388" algn="l" defTabSz="457174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9B35D0B-E20F-4F4C-930D-618DE241AD0B}">
          <p14:sldIdLst>
            <p14:sldId id="257"/>
            <p14:sldId id="266"/>
            <p14:sldId id="271"/>
            <p14:sldId id="272"/>
            <p14:sldId id="282"/>
            <p14:sldId id="284"/>
            <p14:sldId id="285"/>
            <p14:sldId id="288"/>
            <p14:sldId id="289"/>
            <p14:sldId id="277"/>
            <p14:sldId id="291"/>
            <p14:sldId id="293"/>
            <p14:sldId id="294"/>
            <p14:sldId id="269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ECFF"/>
    <a:srgbClr val="DDDDDD"/>
    <a:srgbClr val="3366FF"/>
    <a:srgbClr val="003399"/>
    <a:srgbClr val="0066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37" autoAdjust="0"/>
  </p:normalViewPr>
  <p:slideViewPr>
    <p:cSldViewPr>
      <p:cViewPr>
        <p:scale>
          <a:sx n="100" d="100"/>
          <a:sy n="100" d="100"/>
        </p:scale>
        <p:origin x="-1080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04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C118F1F-B466-D742-8542-7D3BDD90ED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22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17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34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5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69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5868" algn="l" defTabSz="457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2" algn="l" defTabSz="457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5" algn="l" defTabSz="457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815BC2-C482-5C43-8732-AEC06195BE2C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1C86FD-8E30-2B41-87AC-660C9A127E4D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30A078-5A7D-324B-BC52-FE17C67FCD48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8C8050-7817-644D-AF19-0C0B4B08A919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9BA58-44BC-6B40-99EE-602EEE123341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Radio telescope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83E43A-6478-A743-9501-7ADDDCCDAE6A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83E43A-6478-A743-9501-7ADDDCCDAE6A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83E43A-6478-A743-9501-7ADDDCCDAE6A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1C86FD-8E30-2B41-87AC-660C9A127E4D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1C86FD-8E30-2B41-87AC-660C9A127E4D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9.jpeg"/><Relationship Id="rId6" Type="http://schemas.openxmlformats.org/officeDocument/2006/relationships/image" Target="../media/image16.png"/><Relationship Id="rId7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9.jpeg"/><Relationship Id="rId6" Type="http://schemas.openxmlformats.org/officeDocument/2006/relationships/image" Target="../media/image16.png"/><Relationship Id="rId7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4" indent="0" algn="ctr">
              <a:buNone/>
              <a:defRPr/>
            </a:lvl2pPr>
            <a:lvl3pPr marL="914348" indent="0" algn="ctr">
              <a:buNone/>
              <a:defRPr/>
            </a:lvl3pPr>
            <a:lvl4pPr marL="1371520" indent="0" algn="ctr">
              <a:buNone/>
              <a:defRPr/>
            </a:lvl4pPr>
            <a:lvl5pPr marL="1828694" indent="0" algn="ctr">
              <a:buNone/>
              <a:defRPr/>
            </a:lvl5pPr>
            <a:lvl6pPr marL="2285868" indent="0" algn="ctr">
              <a:buNone/>
              <a:defRPr/>
            </a:lvl6pPr>
            <a:lvl7pPr marL="2743042" indent="0" algn="ctr">
              <a:buNone/>
              <a:defRPr/>
            </a:lvl7pPr>
            <a:lvl8pPr marL="3200215" indent="0" algn="ctr">
              <a:buNone/>
              <a:defRPr/>
            </a:lvl8pPr>
            <a:lvl9pPr marL="3657388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2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9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B647-D118-7F48-AF65-4CA16172DBDA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907-B985-924A-B4F3-4F1DBC75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B647-D118-7F48-AF65-4CA16172DBDA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907-B985-924A-B4F3-4F1DBC75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48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B647-D118-7F48-AF65-4CA16172DBDA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907-B985-924A-B4F3-4F1DBC75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70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B647-D118-7F48-AF65-4CA16172DBDA}" type="datetimeFigureOut">
              <a:rPr lang="en-US" smtClean="0"/>
              <a:t>4/18/13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907-B985-924A-B4F3-4F1DBC75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48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B647-D118-7F48-AF65-4CA16172DBDA}" type="datetimeFigureOut">
              <a:rPr lang="en-US" smtClean="0"/>
              <a:t>4/18/13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907-B985-924A-B4F3-4F1DBC75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6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B647-D118-7F48-AF65-4CA16172DBDA}" type="datetimeFigureOut">
              <a:rPr lang="en-US" smtClean="0"/>
              <a:t>4/18/13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907-B985-924A-B4F3-4F1DBC75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6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B647-D118-7F48-AF65-4CA16172DBDA}" type="datetimeFigureOut">
              <a:rPr lang="en-US" smtClean="0"/>
              <a:t>4/18/13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907-B985-924A-B4F3-4F1DBC75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15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B647-D118-7F48-AF65-4CA16172DBDA}" type="datetimeFigureOut">
              <a:rPr lang="en-US" smtClean="0"/>
              <a:t>4/18/13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907-B985-924A-B4F3-4F1DBC75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9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44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B647-D118-7F48-AF65-4CA16172DBDA}" type="datetimeFigureOut">
              <a:rPr lang="en-US" smtClean="0"/>
              <a:t>4/18/13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907-B985-924A-B4F3-4F1DBC75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23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B647-D118-7F48-AF65-4CA16172DBDA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907-B985-924A-B4F3-4F1DBC75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96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B647-D118-7F48-AF65-4CA16172DBDA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5907-B985-924A-B4F3-4F1DBC75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56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4" indent="0" algn="ctr">
              <a:buNone/>
              <a:defRPr/>
            </a:lvl2pPr>
            <a:lvl3pPr marL="914348" indent="0" algn="ctr">
              <a:buNone/>
              <a:defRPr/>
            </a:lvl3pPr>
            <a:lvl4pPr marL="1371520" indent="0" algn="ctr">
              <a:buNone/>
              <a:defRPr/>
            </a:lvl4pPr>
            <a:lvl5pPr marL="1828694" indent="0" algn="ctr">
              <a:buNone/>
              <a:defRPr/>
            </a:lvl5pPr>
            <a:lvl6pPr marL="2285868" indent="0" algn="ctr">
              <a:buNone/>
              <a:defRPr/>
            </a:lvl6pPr>
            <a:lvl7pPr marL="2743042" indent="0" algn="ctr">
              <a:buNone/>
              <a:defRPr/>
            </a:lvl7pPr>
            <a:lvl8pPr marL="3200215" indent="0" algn="ctr">
              <a:buNone/>
              <a:defRPr/>
            </a:lvl8pPr>
            <a:lvl9pPr marL="3657388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4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4" indent="0">
              <a:buNone/>
              <a:defRPr sz="1800"/>
            </a:lvl2pPr>
            <a:lvl3pPr marL="914348" indent="0">
              <a:buNone/>
              <a:defRPr sz="1600"/>
            </a:lvl3pPr>
            <a:lvl4pPr marL="1371520" indent="0">
              <a:buNone/>
              <a:defRPr sz="1400"/>
            </a:lvl4pPr>
            <a:lvl5pPr marL="1828694" indent="0">
              <a:buNone/>
              <a:defRPr sz="1400"/>
            </a:lvl5pPr>
            <a:lvl6pPr marL="2285868" indent="0">
              <a:buNone/>
              <a:defRPr sz="1400"/>
            </a:lvl6pPr>
            <a:lvl7pPr marL="2743042" indent="0">
              <a:buNone/>
              <a:defRPr sz="1400"/>
            </a:lvl7pPr>
            <a:lvl8pPr marL="3200215" indent="0">
              <a:buNone/>
              <a:defRPr sz="1400"/>
            </a:lvl8pPr>
            <a:lvl9pPr marL="3657388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612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229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229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48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0" indent="0">
              <a:buNone/>
              <a:defRPr sz="1600" b="1"/>
            </a:lvl4pPr>
            <a:lvl5pPr marL="1828694" indent="0">
              <a:buNone/>
              <a:defRPr sz="1600" b="1"/>
            </a:lvl5pPr>
            <a:lvl6pPr marL="2285868" indent="0">
              <a:buNone/>
              <a:defRPr sz="1600" b="1"/>
            </a:lvl6pPr>
            <a:lvl7pPr marL="2743042" indent="0">
              <a:buNone/>
              <a:defRPr sz="1600" b="1"/>
            </a:lvl7pPr>
            <a:lvl8pPr marL="3200215" indent="0">
              <a:buNone/>
              <a:defRPr sz="1600" b="1"/>
            </a:lvl8pPr>
            <a:lvl9pPr marL="365738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0" indent="0">
              <a:buNone/>
              <a:defRPr sz="1600" b="1"/>
            </a:lvl4pPr>
            <a:lvl5pPr marL="1828694" indent="0">
              <a:buNone/>
              <a:defRPr sz="1600" b="1"/>
            </a:lvl5pPr>
            <a:lvl6pPr marL="2285868" indent="0">
              <a:buNone/>
              <a:defRPr sz="1600" b="1"/>
            </a:lvl6pPr>
            <a:lvl7pPr marL="2743042" indent="0">
              <a:buNone/>
              <a:defRPr sz="1600" b="1"/>
            </a:lvl7pPr>
            <a:lvl8pPr marL="3200215" indent="0">
              <a:buNone/>
              <a:defRPr sz="1600" b="1"/>
            </a:lvl8pPr>
            <a:lvl9pPr marL="365738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37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72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49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4" indent="0">
              <a:buNone/>
              <a:defRPr sz="1800"/>
            </a:lvl2pPr>
            <a:lvl3pPr marL="914348" indent="0">
              <a:buNone/>
              <a:defRPr sz="1600"/>
            </a:lvl3pPr>
            <a:lvl4pPr marL="1371520" indent="0">
              <a:buNone/>
              <a:defRPr sz="1400"/>
            </a:lvl4pPr>
            <a:lvl5pPr marL="1828694" indent="0">
              <a:buNone/>
              <a:defRPr sz="1400"/>
            </a:lvl5pPr>
            <a:lvl6pPr marL="2285868" indent="0">
              <a:buNone/>
              <a:defRPr sz="1400"/>
            </a:lvl6pPr>
            <a:lvl7pPr marL="2743042" indent="0">
              <a:buNone/>
              <a:defRPr sz="1400"/>
            </a:lvl7pPr>
            <a:lvl8pPr marL="3200215" indent="0">
              <a:buNone/>
              <a:defRPr sz="1400"/>
            </a:lvl8pPr>
            <a:lvl9pPr marL="3657388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148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4" indent="0">
              <a:buNone/>
              <a:defRPr sz="1200"/>
            </a:lvl2pPr>
            <a:lvl3pPr marL="914348" indent="0">
              <a:buNone/>
              <a:defRPr sz="1000"/>
            </a:lvl3pPr>
            <a:lvl4pPr marL="1371520" indent="0">
              <a:buNone/>
              <a:defRPr sz="900"/>
            </a:lvl4pPr>
            <a:lvl5pPr marL="1828694" indent="0">
              <a:buNone/>
              <a:defRPr sz="900"/>
            </a:lvl5pPr>
            <a:lvl6pPr marL="2285868" indent="0">
              <a:buNone/>
              <a:defRPr sz="900"/>
            </a:lvl6pPr>
            <a:lvl7pPr marL="2743042" indent="0">
              <a:buNone/>
              <a:defRPr sz="900"/>
            </a:lvl7pPr>
            <a:lvl8pPr marL="3200215" indent="0">
              <a:buNone/>
              <a:defRPr sz="900"/>
            </a:lvl8pPr>
            <a:lvl9pPr marL="365738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970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0" indent="0">
              <a:buNone/>
              <a:defRPr sz="2000"/>
            </a:lvl4pPr>
            <a:lvl5pPr marL="1828694" indent="0">
              <a:buNone/>
              <a:defRPr sz="2000"/>
            </a:lvl5pPr>
            <a:lvl6pPr marL="2285868" indent="0">
              <a:buNone/>
              <a:defRPr sz="2000"/>
            </a:lvl6pPr>
            <a:lvl7pPr marL="2743042" indent="0">
              <a:buNone/>
              <a:defRPr sz="2000"/>
            </a:lvl7pPr>
            <a:lvl8pPr marL="3200215" indent="0">
              <a:buNone/>
              <a:defRPr sz="2000"/>
            </a:lvl8pPr>
            <a:lvl9pPr marL="365738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4" indent="0">
              <a:buNone/>
              <a:defRPr sz="1200"/>
            </a:lvl2pPr>
            <a:lvl3pPr marL="914348" indent="0">
              <a:buNone/>
              <a:defRPr sz="1000"/>
            </a:lvl3pPr>
            <a:lvl4pPr marL="1371520" indent="0">
              <a:buNone/>
              <a:defRPr sz="900"/>
            </a:lvl4pPr>
            <a:lvl5pPr marL="1828694" indent="0">
              <a:buNone/>
              <a:defRPr sz="900"/>
            </a:lvl5pPr>
            <a:lvl6pPr marL="2285868" indent="0">
              <a:buNone/>
              <a:defRPr sz="900"/>
            </a:lvl6pPr>
            <a:lvl7pPr marL="2743042" indent="0">
              <a:buNone/>
              <a:defRPr sz="900"/>
            </a:lvl7pPr>
            <a:lvl8pPr marL="3200215" indent="0">
              <a:buNone/>
              <a:defRPr sz="900"/>
            </a:lvl8pPr>
            <a:lvl9pPr marL="365738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888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41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3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0" y="0"/>
            <a:ext cx="9144000" cy="68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dante_title_on_white_big.gif                                   0021E7E4EMac HD                        C3048738: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71983" y="5870325"/>
            <a:ext cx="961699" cy="61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1"/>
          <p:cNvSpPr txBox="1">
            <a:spLocks noChangeArrowheads="1"/>
          </p:cNvSpPr>
          <p:nvPr userDrawn="1"/>
        </p:nvSpPr>
        <p:spPr bwMode="auto">
          <a:xfrm>
            <a:off x="5898801" y="6106165"/>
            <a:ext cx="2606447" cy="42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304" tIns="41152" rIns="82304" bIns="41152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The Research and Education Network for sub-Saharan Africa</a:t>
            </a:r>
          </a:p>
        </p:txBody>
      </p:sp>
      <p:pic>
        <p:nvPicPr>
          <p:cNvPr id="8" name="Picture 24" descr="ec_logo_big.jpg                                                001F3A22EMac HD                        C3048738: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54500" y="5913205"/>
            <a:ext cx="805941" cy="54172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27" descr="dante_title_on_dark_big.gif                                    00229347EMac HD                        C3048738: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hidden">
          <a:xfrm>
            <a:off x="1971986" y="5870325"/>
            <a:ext cx="958841" cy="6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080866" y="6144757"/>
            <a:ext cx="1167472" cy="3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440405" y="1989649"/>
            <a:ext cx="6859071" cy="11663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440405" y="3430429"/>
            <a:ext cx="6859071" cy="1715215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907" y="6243381"/>
            <a:ext cx="1920540" cy="4802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5175" y="6243381"/>
            <a:ext cx="2812219" cy="4802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4710" y="6243381"/>
            <a:ext cx="1851949" cy="4802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7DC26-E633-4D2D-88CD-BDAD57DE6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51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39257-208B-4923-A75E-84ED3ACB5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21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32" y="4406673"/>
            <a:ext cx="7773614" cy="1362166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32" y="2907289"/>
            <a:ext cx="7773614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523" indent="0">
              <a:buNone/>
              <a:defRPr sz="1600"/>
            </a:lvl2pPr>
            <a:lvl3pPr marL="823047" indent="0">
              <a:buNone/>
              <a:defRPr sz="1400"/>
            </a:lvl3pPr>
            <a:lvl4pPr marL="1234570" indent="0">
              <a:buNone/>
              <a:defRPr sz="1300"/>
            </a:lvl4pPr>
            <a:lvl5pPr marL="1646095" indent="0">
              <a:buNone/>
              <a:defRPr sz="1300"/>
            </a:lvl5pPr>
            <a:lvl6pPr marL="2057619" indent="0">
              <a:buNone/>
              <a:defRPr sz="1300"/>
            </a:lvl6pPr>
            <a:lvl7pPr marL="2469143" indent="0">
              <a:buNone/>
              <a:defRPr sz="1300"/>
            </a:lvl7pPr>
            <a:lvl8pPr marL="2880667" indent="0">
              <a:buNone/>
              <a:defRPr sz="1300"/>
            </a:lvl8pPr>
            <a:lvl9pPr marL="3292192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07066-991E-41D2-9DA7-E3E08DF4F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54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908" y="1373604"/>
            <a:ext cx="3816788" cy="411508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877" y="1373604"/>
            <a:ext cx="3818216" cy="411508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58DB-1DC8-4DA3-BD47-9AC3D9E90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83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4" y="274435"/>
            <a:ext cx="8229457" cy="114347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74" y="1535119"/>
            <a:ext cx="4039708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523" indent="0">
              <a:buNone/>
              <a:defRPr sz="1800" b="1"/>
            </a:lvl2pPr>
            <a:lvl3pPr marL="823047" indent="0">
              <a:buNone/>
              <a:defRPr sz="1600" b="1"/>
            </a:lvl3pPr>
            <a:lvl4pPr marL="1234570" indent="0">
              <a:buNone/>
              <a:defRPr sz="1400" b="1"/>
            </a:lvl4pPr>
            <a:lvl5pPr marL="1646095" indent="0">
              <a:buNone/>
              <a:defRPr sz="1400" b="1"/>
            </a:lvl5pPr>
            <a:lvl6pPr marL="2057619" indent="0">
              <a:buNone/>
              <a:defRPr sz="1400" b="1"/>
            </a:lvl6pPr>
            <a:lvl7pPr marL="2469143" indent="0">
              <a:buNone/>
              <a:defRPr sz="1400" b="1"/>
            </a:lvl7pPr>
            <a:lvl8pPr marL="2880667" indent="0">
              <a:buNone/>
              <a:defRPr sz="1400" b="1"/>
            </a:lvl8pPr>
            <a:lvl9pPr marL="3292192" indent="0">
              <a:buNone/>
              <a:defRPr sz="14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74" y="2175466"/>
            <a:ext cx="4039708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2" y="1535119"/>
            <a:ext cx="40411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523" indent="0">
              <a:buNone/>
              <a:defRPr sz="1800" b="1"/>
            </a:lvl2pPr>
            <a:lvl3pPr marL="823047" indent="0">
              <a:buNone/>
              <a:defRPr sz="1600" b="1"/>
            </a:lvl3pPr>
            <a:lvl4pPr marL="1234570" indent="0">
              <a:buNone/>
              <a:defRPr sz="1400" b="1"/>
            </a:lvl4pPr>
            <a:lvl5pPr marL="1646095" indent="0">
              <a:buNone/>
              <a:defRPr sz="1400" b="1"/>
            </a:lvl5pPr>
            <a:lvl6pPr marL="2057619" indent="0">
              <a:buNone/>
              <a:defRPr sz="1400" b="1"/>
            </a:lvl6pPr>
            <a:lvl7pPr marL="2469143" indent="0">
              <a:buNone/>
              <a:defRPr sz="1400" b="1"/>
            </a:lvl7pPr>
            <a:lvl8pPr marL="2880667" indent="0">
              <a:buNone/>
              <a:defRPr sz="1400" b="1"/>
            </a:lvl8pPr>
            <a:lvl9pPr marL="3292192" indent="0">
              <a:buNone/>
              <a:defRPr sz="14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2" y="2175466"/>
            <a:ext cx="40411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FEE9-1C90-485B-B4E7-A04F5F670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8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208F5-2D2F-492E-A000-261EFAE16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229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229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8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B6817-7E5D-48A4-8B82-DAE0D3E13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6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1" y="273006"/>
            <a:ext cx="3007989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91" y="273005"/>
            <a:ext cx="5111438" cy="585317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71" y="1435063"/>
            <a:ext cx="3007989" cy="4691112"/>
          </a:xfrm>
        </p:spPr>
        <p:txBody>
          <a:bodyPr/>
          <a:lstStyle>
            <a:lvl1pPr marL="0" indent="0">
              <a:buNone/>
              <a:defRPr sz="1300"/>
            </a:lvl1pPr>
            <a:lvl2pPr marL="411523" indent="0">
              <a:buNone/>
              <a:defRPr sz="1100"/>
            </a:lvl2pPr>
            <a:lvl3pPr marL="823047" indent="0">
              <a:buNone/>
              <a:defRPr sz="900"/>
            </a:lvl3pPr>
            <a:lvl4pPr marL="1234570" indent="0">
              <a:buNone/>
              <a:defRPr sz="800"/>
            </a:lvl4pPr>
            <a:lvl5pPr marL="1646095" indent="0">
              <a:buNone/>
              <a:defRPr sz="800"/>
            </a:lvl5pPr>
            <a:lvl6pPr marL="2057619" indent="0">
              <a:buNone/>
              <a:defRPr sz="800"/>
            </a:lvl6pPr>
            <a:lvl7pPr marL="2469143" indent="0">
              <a:buNone/>
              <a:defRPr sz="800"/>
            </a:lvl7pPr>
            <a:lvl8pPr marL="2880667" indent="0">
              <a:buNone/>
              <a:defRPr sz="800"/>
            </a:lvl8pPr>
            <a:lvl9pPr marL="3292192" indent="0">
              <a:buNone/>
              <a:defRPr sz="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0995B-B247-4B14-AB38-98E3CEDFC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39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32" y="4801172"/>
            <a:ext cx="5487257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32" y="613192"/>
            <a:ext cx="5487257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523" indent="0">
              <a:buNone/>
              <a:defRPr sz="2500"/>
            </a:lvl2pPr>
            <a:lvl3pPr marL="823047" indent="0">
              <a:buNone/>
              <a:defRPr sz="2200"/>
            </a:lvl3pPr>
            <a:lvl4pPr marL="1234570" indent="0">
              <a:buNone/>
              <a:defRPr sz="1800"/>
            </a:lvl4pPr>
            <a:lvl5pPr marL="1646095" indent="0">
              <a:buNone/>
              <a:defRPr sz="1800"/>
            </a:lvl5pPr>
            <a:lvl6pPr marL="2057619" indent="0">
              <a:buNone/>
              <a:defRPr sz="1800"/>
            </a:lvl6pPr>
            <a:lvl7pPr marL="2469143" indent="0">
              <a:buNone/>
              <a:defRPr sz="1800"/>
            </a:lvl7pPr>
            <a:lvl8pPr marL="2880667" indent="0">
              <a:buNone/>
              <a:defRPr sz="1800"/>
            </a:lvl8pPr>
            <a:lvl9pPr marL="3292192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32" y="5367193"/>
            <a:ext cx="5487257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523" indent="0">
              <a:buNone/>
              <a:defRPr sz="1100"/>
            </a:lvl2pPr>
            <a:lvl3pPr marL="823047" indent="0">
              <a:buNone/>
              <a:defRPr sz="900"/>
            </a:lvl3pPr>
            <a:lvl4pPr marL="1234570" indent="0">
              <a:buNone/>
              <a:defRPr sz="800"/>
            </a:lvl4pPr>
            <a:lvl5pPr marL="1646095" indent="0">
              <a:buNone/>
              <a:defRPr sz="800"/>
            </a:lvl5pPr>
            <a:lvl6pPr marL="2057619" indent="0">
              <a:buNone/>
              <a:defRPr sz="800"/>
            </a:lvl6pPr>
            <a:lvl7pPr marL="2469143" indent="0">
              <a:buNone/>
              <a:defRPr sz="800"/>
            </a:lvl7pPr>
            <a:lvl8pPr marL="2880667" indent="0">
              <a:buNone/>
              <a:defRPr sz="800"/>
            </a:lvl8pPr>
            <a:lvl9pPr marL="3292192" indent="0">
              <a:buNone/>
              <a:defRPr sz="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F9A77-3B35-4F57-A687-B5B8CACD4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64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A588-1C3C-4EEB-A665-E425E002F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73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120" y="228695"/>
            <a:ext cx="1941975" cy="525999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907" y="228695"/>
            <a:ext cx="5693029" cy="525999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BD1F1-F671-4073-A512-059CDDA99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68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0" y="0"/>
            <a:ext cx="9144000" cy="68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dante_title_on_white_big.gif                                   0021E7E4EMac HD                        C3048738: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71983" y="5870323"/>
            <a:ext cx="961699" cy="61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1"/>
          <p:cNvSpPr txBox="1">
            <a:spLocks noChangeArrowheads="1"/>
          </p:cNvSpPr>
          <p:nvPr userDrawn="1"/>
        </p:nvSpPr>
        <p:spPr bwMode="auto">
          <a:xfrm>
            <a:off x="5898801" y="6106164"/>
            <a:ext cx="2606447" cy="42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314" tIns="41157" rIns="82314" bIns="41157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FFFFFF"/>
                </a:solidFill>
                <a:latin typeface="Arial" charset="0"/>
                <a:cs typeface="+mn-cs"/>
              </a:rPr>
              <a:t>The Research and Education Network for sub-Saharan Africa</a:t>
            </a:r>
          </a:p>
        </p:txBody>
      </p:sp>
      <p:pic>
        <p:nvPicPr>
          <p:cNvPr id="8" name="Picture 24" descr="ec_logo_big.jpg                                                001F3A22EMac HD                        C3048738: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54498" y="5913203"/>
            <a:ext cx="805941" cy="54172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27" descr="dante_title_on_dark_big.gif                                    00229347EMac HD                        C3048738: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hidden">
          <a:xfrm>
            <a:off x="1971984" y="5870323"/>
            <a:ext cx="958841" cy="6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080866" y="6144757"/>
            <a:ext cx="1167472" cy="3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440405" y="1989649"/>
            <a:ext cx="6859071" cy="11663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440405" y="3430429"/>
            <a:ext cx="6859071" cy="1715215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907" y="6243381"/>
            <a:ext cx="1920540" cy="4802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5173" y="6243381"/>
            <a:ext cx="2812219" cy="4802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4709" y="6243381"/>
            <a:ext cx="1851949" cy="4802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7DC26-E633-4D2D-88CD-BDAD57DE6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39257-208B-4923-A75E-84ED3ACB5F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32" y="4406673"/>
            <a:ext cx="7773614" cy="1362166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32" y="2907289"/>
            <a:ext cx="7773614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571" indent="0">
              <a:buNone/>
              <a:defRPr sz="1600"/>
            </a:lvl2pPr>
            <a:lvl3pPr marL="823143" indent="0">
              <a:buNone/>
              <a:defRPr sz="1400"/>
            </a:lvl3pPr>
            <a:lvl4pPr marL="1234714" indent="0">
              <a:buNone/>
              <a:defRPr sz="1300"/>
            </a:lvl4pPr>
            <a:lvl5pPr marL="1646286" indent="0">
              <a:buNone/>
              <a:defRPr sz="1300"/>
            </a:lvl5pPr>
            <a:lvl6pPr marL="2057857" indent="0">
              <a:buNone/>
              <a:defRPr sz="1300"/>
            </a:lvl6pPr>
            <a:lvl7pPr marL="2469429" indent="0">
              <a:buNone/>
              <a:defRPr sz="1300"/>
            </a:lvl7pPr>
            <a:lvl8pPr marL="2881000" indent="0">
              <a:buNone/>
              <a:defRPr sz="1300"/>
            </a:lvl8pPr>
            <a:lvl9pPr marL="3292572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07066-991E-41D2-9DA7-E3E08DF4F3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908" y="1373602"/>
            <a:ext cx="3816788" cy="411508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877" y="1373602"/>
            <a:ext cx="3818216" cy="411508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58DB-1DC8-4DA3-BD47-9AC3D9E906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2" y="274435"/>
            <a:ext cx="8229457" cy="114347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72" y="1535117"/>
            <a:ext cx="4039708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571" indent="0">
              <a:buNone/>
              <a:defRPr sz="1800" b="1"/>
            </a:lvl2pPr>
            <a:lvl3pPr marL="823143" indent="0">
              <a:buNone/>
              <a:defRPr sz="1600" b="1"/>
            </a:lvl3pPr>
            <a:lvl4pPr marL="1234714" indent="0">
              <a:buNone/>
              <a:defRPr sz="1400" b="1"/>
            </a:lvl4pPr>
            <a:lvl5pPr marL="1646286" indent="0">
              <a:buNone/>
              <a:defRPr sz="1400" b="1"/>
            </a:lvl5pPr>
            <a:lvl6pPr marL="2057857" indent="0">
              <a:buNone/>
              <a:defRPr sz="1400" b="1"/>
            </a:lvl6pPr>
            <a:lvl7pPr marL="2469429" indent="0">
              <a:buNone/>
              <a:defRPr sz="1400" b="1"/>
            </a:lvl7pPr>
            <a:lvl8pPr marL="2881000" indent="0">
              <a:buNone/>
              <a:defRPr sz="1400" b="1"/>
            </a:lvl8pPr>
            <a:lvl9pPr marL="3292572" indent="0">
              <a:buNone/>
              <a:defRPr sz="14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72" y="2175464"/>
            <a:ext cx="4039708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2" y="1535117"/>
            <a:ext cx="40411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571" indent="0">
              <a:buNone/>
              <a:defRPr sz="1800" b="1"/>
            </a:lvl2pPr>
            <a:lvl3pPr marL="823143" indent="0">
              <a:buNone/>
              <a:defRPr sz="1600" b="1"/>
            </a:lvl3pPr>
            <a:lvl4pPr marL="1234714" indent="0">
              <a:buNone/>
              <a:defRPr sz="1400" b="1"/>
            </a:lvl4pPr>
            <a:lvl5pPr marL="1646286" indent="0">
              <a:buNone/>
              <a:defRPr sz="1400" b="1"/>
            </a:lvl5pPr>
            <a:lvl6pPr marL="2057857" indent="0">
              <a:buNone/>
              <a:defRPr sz="1400" b="1"/>
            </a:lvl6pPr>
            <a:lvl7pPr marL="2469429" indent="0">
              <a:buNone/>
              <a:defRPr sz="1400" b="1"/>
            </a:lvl7pPr>
            <a:lvl8pPr marL="2881000" indent="0">
              <a:buNone/>
              <a:defRPr sz="1400" b="1"/>
            </a:lvl8pPr>
            <a:lvl9pPr marL="3292572" indent="0">
              <a:buNone/>
              <a:defRPr sz="14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2" y="2175464"/>
            <a:ext cx="40411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FEE9-1C90-485B-B4E7-A04F5F6705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0" indent="0">
              <a:buNone/>
              <a:defRPr sz="1600" b="1"/>
            </a:lvl4pPr>
            <a:lvl5pPr marL="1828694" indent="0">
              <a:buNone/>
              <a:defRPr sz="1600" b="1"/>
            </a:lvl5pPr>
            <a:lvl6pPr marL="2285868" indent="0">
              <a:buNone/>
              <a:defRPr sz="1600" b="1"/>
            </a:lvl6pPr>
            <a:lvl7pPr marL="2743042" indent="0">
              <a:buNone/>
              <a:defRPr sz="1600" b="1"/>
            </a:lvl7pPr>
            <a:lvl8pPr marL="3200215" indent="0">
              <a:buNone/>
              <a:defRPr sz="1600" b="1"/>
            </a:lvl8pPr>
            <a:lvl9pPr marL="365738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0" indent="0">
              <a:buNone/>
              <a:defRPr sz="1600" b="1"/>
            </a:lvl4pPr>
            <a:lvl5pPr marL="1828694" indent="0">
              <a:buNone/>
              <a:defRPr sz="1600" b="1"/>
            </a:lvl5pPr>
            <a:lvl6pPr marL="2285868" indent="0">
              <a:buNone/>
              <a:defRPr sz="1600" b="1"/>
            </a:lvl6pPr>
            <a:lvl7pPr marL="2743042" indent="0">
              <a:buNone/>
              <a:defRPr sz="1600" b="1"/>
            </a:lvl7pPr>
            <a:lvl8pPr marL="3200215" indent="0">
              <a:buNone/>
              <a:defRPr sz="1600" b="1"/>
            </a:lvl8pPr>
            <a:lvl9pPr marL="365738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08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208F5-2D2F-492E-A000-261EFAE16D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B6817-7E5D-48A4-8B82-DAE0D3E136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1" y="273006"/>
            <a:ext cx="3007989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91" y="273005"/>
            <a:ext cx="5111438" cy="585317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71" y="1435063"/>
            <a:ext cx="3007989" cy="4691112"/>
          </a:xfrm>
        </p:spPr>
        <p:txBody>
          <a:bodyPr/>
          <a:lstStyle>
            <a:lvl1pPr marL="0" indent="0">
              <a:buNone/>
              <a:defRPr sz="1300"/>
            </a:lvl1pPr>
            <a:lvl2pPr marL="411571" indent="0">
              <a:buNone/>
              <a:defRPr sz="1100"/>
            </a:lvl2pPr>
            <a:lvl3pPr marL="823143" indent="0">
              <a:buNone/>
              <a:defRPr sz="900"/>
            </a:lvl3pPr>
            <a:lvl4pPr marL="1234714" indent="0">
              <a:buNone/>
              <a:defRPr sz="800"/>
            </a:lvl4pPr>
            <a:lvl5pPr marL="1646286" indent="0">
              <a:buNone/>
              <a:defRPr sz="800"/>
            </a:lvl5pPr>
            <a:lvl6pPr marL="2057857" indent="0">
              <a:buNone/>
              <a:defRPr sz="800"/>
            </a:lvl6pPr>
            <a:lvl7pPr marL="2469429" indent="0">
              <a:buNone/>
              <a:defRPr sz="800"/>
            </a:lvl7pPr>
            <a:lvl8pPr marL="2881000" indent="0">
              <a:buNone/>
              <a:defRPr sz="800"/>
            </a:lvl8pPr>
            <a:lvl9pPr marL="3292572" indent="0">
              <a:buNone/>
              <a:defRPr sz="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0995B-B247-4B14-AB38-98E3CEDFC5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32" y="4801172"/>
            <a:ext cx="5487257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32" y="613190"/>
            <a:ext cx="5487257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571" indent="0">
              <a:buNone/>
              <a:defRPr sz="2500"/>
            </a:lvl2pPr>
            <a:lvl3pPr marL="823143" indent="0">
              <a:buNone/>
              <a:defRPr sz="2200"/>
            </a:lvl3pPr>
            <a:lvl4pPr marL="1234714" indent="0">
              <a:buNone/>
              <a:defRPr sz="1800"/>
            </a:lvl4pPr>
            <a:lvl5pPr marL="1646286" indent="0">
              <a:buNone/>
              <a:defRPr sz="1800"/>
            </a:lvl5pPr>
            <a:lvl6pPr marL="2057857" indent="0">
              <a:buNone/>
              <a:defRPr sz="1800"/>
            </a:lvl6pPr>
            <a:lvl7pPr marL="2469429" indent="0">
              <a:buNone/>
              <a:defRPr sz="1800"/>
            </a:lvl7pPr>
            <a:lvl8pPr marL="2881000" indent="0">
              <a:buNone/>
              <a:defRPr sz="1800"/>
            </a:lvl8pPr>
            <a:lvl9pPr marL="3292572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32" y="5367193"/>
            <a:ext cx="5487257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571" indent="0">
              <a:buNone/>
              <a:defRPr sz="1100"/>
            </a:lvl2pPr>
            <a:lvl3pPr marL="823143" indent="0">
              <a:buNone/>
              <a:defRPr sz="900"/>
            </a:lvl3pPr>
            <a:lvl4pPr marL="1234714" indent="0">
              <a:buNone/>
              <a:defRPr sz="800"/>
            </a:lvl4pPr>
            <a:lvl5pPr marL="1646286" indent="0">
              <a:buNone/>
              <a:defRPr sz="800"/>
            </a:lvl5pPr>
            <a:lvl6pPr marL="2057857" indent="0">
              <a:buNone/>
              <a:defRPr sz="800"/>
            </a:lvl6pPr>
            <a:lvl7pPr marL="2469429" indent="0">
              <a:buNone/>
              <a:defRPr sz="800"/>
            </a:lvl7pPr>
            <a:lvl8pPr marL="2881000" indent="0">
              <a:buNone/>
              <a:defRPr sz="800"/>
            </a:lvl8pPr>
            <a:lvl9pPr marL="3292572" indent="0">
              <a:buNone/>
              <a:defRPr sz="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F9A77-3B35-4F57-A687-B5B8CACD4C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A588-1C3C-4EEB-A665-E425E002F8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118" y="228695"/>
            <a:ext cx="1941975" cy="525999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907" y="228695"/>
            <a:ext cx="5693029" cy="525999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BD1F1-F671-4073-A512-059CDDA998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7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93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4" indent="0">
              <a:buNone/>
              <a:defRPr sz="1200"/>
            </a:lvl2pPr>
            <a:lvl3pPr marL="914348" indent="0">
              <a:buNone/>
              <a:defRPr sz="1000"/>
            </a:lvl3pPr>
            <a:lvl4pPr marL="1371520" indent="0">
              <a:buNone/>
              <a:defRPr sz="900"/>
            </a:lvl4pPr>
            <a:lvl5pPr marL="1828694" indent="0">
              <a:buNone/>
              <a:defRPr sz="900"/>
            </a:lvl5pPr>
            <a:lvl6pPr marL="2285868" indent="0">
              <a:buNone/>
              <a:defRPr sz="900"/>
            </a:lvl6pPr>
            <a:lvl7pPr marL="2743042" indent="0">
              <a:buNone/>
              <a:defRPr sz="900"/>
            </a:lvl7pPr>
            <a:lvl8pPr marL="3200215" indent="0">
              <a:buNone/>
              <a:defRPr sz="900"/>
            </a:lvl8pPr>
            <a:lvl9pPr marL="365738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56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0" indent="0">
              <a:buNone/>
              <a:defRPr sz="2000"/>
            </a:lvl4pPr>
            <a:lvl5pPr marL="1828694" indent="0">
              <a:buNone/>
              <a:defRPr sz="2000"/>
            </a:lvl5pPr>
            <a:lvl6pPr marL="2285868" indent="0">
              <a:buNone/>
              <a:defRPr sz="2000"/>
            </a:lvl6pPr>
            <a:lvl7pPr marL="2743042" indent="0">
              <a:buNone/>
              <a:defRPr sz="2000"/>
            </a:lvl7pPr>
            <a:lvl8pPr marL="3200215" indent="0">
              <a:buNone/>
              <a:defRPr sz="2000"/>
            </a:lvl8pPr>
            <a:lvl9pPr marL="365738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4" indent="0">
              <a:buNone/>
              <a:defRPr sz="1200"/>
            </a:lvl2pPr>
            <a:lvl3pPr marL="914348" indent="0">
              <a:buNone/>
              <a:defRPr sz="1000"/>
            </a:lvl3pPr>
            <a:lvl4pPr marL="1371520" indent="0">
              <a:buNone/>
              <a:defRPr sz="900"/>
            </a:lvl4pPr>
            <a:lvl5pPr marL="1828694" indent="0">
              <a:buNone/>
              <a:defRPr sz="900"/>
            </a:lvl5pPr>
            <a:lvl6pPr marL="2285868" indent="0">
              <a:buNone/>
              <a:defRPr sz="900"/>
            </a:lvl6pPr>
            <a:lvl7pPr marL="2743042" indent="0">
              <a:buNone/>
              <a:defRPr sz="900"/>
            </a:lvl7pPr>
            <a:lvl8pPr marL="3200215" indent="0">
              <a:buNone/>
              <a:defRPr sz="900"/>
            </a:lvl8pPr>
            <a:lvl9pPr marL="365738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42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gi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jpe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jpe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6" y="228600"/>
            <a:ext cx="6651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066800"/>
            <a:ext cx="861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3700463" y="3200400"/>
            <a:ext cx="9144000" cy="46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1"/>
            <a:ext cx="9144000" cy="365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7467600" y="5943601"/>
            <a:ext cx="1676400" cy="34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1600" dirty="0">
              <a:latin typeface="Arial" charset="0"/>
              <a:cs typeface="+mn-cs"/>
            </a:endParaRP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16633"/>
            <a:ext cx="2160239" cy="71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646098"/>
            <a:ext cx="1512168" cy="90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49280"/>
            <a:ext cx="1224135" cy="59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174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6pPr>
      <a:lvl7pPr marL="914348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7pPr>
      <a:lvl8pPr marL="137152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8pPr>
      <a:lvl9pPr marL="1828694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880" indent="-34288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07" indent="-285733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1142934" indent="-228587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600107" indent="-22858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281" indent="-228587" algn="l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>
          <a:solidFill>
            <a:schemeClr val="tx1"/>
          </a:solidFill>
          <a:latin typeface="+mn-lt"/>
          <a:ea typeface="+mn-ea"/>
        </a:defRPr>
      </a:lvl5pPr>
      <a:lvl6pPr marL="2514455" indent="-22858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628" indent="-22858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801" indent="-22858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5975" indent="-22858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0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8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2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5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8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B647-D118-7F48-AF65-4CA16172DBDA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25907-B985-924A-B4F3-4F1DBC75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1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6" y="228600"/>
            <a:ext cx="6651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066800"/>
            <a:ext cx="861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3700463" y="3200400"/>
            <a:ext cx="9144000" cy="46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1"/>
            <a:ext cx="9144000" cy="365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7467600" y="5943601"/>
            <a:ext cx="1676400" cy="34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1600" dirty="0">
              <a:latin typeface="Arial" charset="0"/>
              <a:cs typeface="+mn-cs"/>
            </a:endParaRP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16633"/>
            <a:ext cx="2160239" cy="71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1224136" cy="6480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SOC:NSRC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949280"/>
            <a:ext cx="3141606" cy="652559"/>
          </a:xfrm>
          <a:prstGeom prst="rect">
            <a:avLst/>
          </a:prstGeom>
        </p:spPr>
      </p:pic>
      <p:pic>
        <p:nvPicPr>
          <p:cNvPr id="4" name="Picture 3" descr="eduroam_trans_200pix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877272"/>
            <a:ext cx="1512168" cy="657793"/>
          </a:xfrm>
          <a:prstGeom prst="rect">
            <a:avLst/>
          </a:prstGeom>
        </p:spPr>
      </p:pic>
      <p:pic>
        <p:nvPicPr>
          <p:cNvPr id="5" name="Picture 4" descr="inasp_logo.g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949280"/>
            <a:ext cx="2376264" cy="57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174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6pPr>
      <a:lvl7pPr marL="914348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7pPr>
      <a:lvl8pPr marL="137152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8pPr>
      <a:lvl9pPr marL="1828694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880" indent="-34288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07" indent="-285733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2pPr>
      <a:lvl3pPr marL="1142934" indent="-228587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600107" indent="-228587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281" indent="-228587" algn="l" rtl="0" eaLnBrk="0" fontAlgn="base" hangingPunct="0">
        <a:spcBef>
          <a:spcPct val="20000"/>
        </a:spcBef>
        <a:spcAft>
          <a:spcPct val="0"/>
        </a:spcAft>
        <a:buFont typeface="Lucida Grande" charset="0"/>
        <a:buChar char="»"/>
        <a:defRPr>
          <a:solidFill>
            <a:schemeClr val="tx1"/>
          </a:solidFill>
          <a:latin typeface="+mn-lt"/>
          <a:ea typeface="+mn-ea"/>
        </a:defRPr>
      </a:lvl5pPr>
      <a:lvl6pPr marL="2514455" indent="-22858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628" indent="-22858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801" indent="-22858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5975" indent="-228587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0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8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2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5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8" algn="l" defTabSz="457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0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hidden">
          <a:xfrm>
            <a:off x="0" y="0"/>
            <a:ext cx="9144000" cy="68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907" y="6249099"/>
            <a:ext cx="1904822" cy="4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defTabSz="914550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737" y="6249099"/>
            <a:ext cx="2896529" cy="4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defTabSz="914550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71" y="6249099"/>
            <a:ext cx="1904822" cy="4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defTabSz="914550">
              <a:defRPr sz="1400"/>
            </a:lvl1pPr>
          </a:lstStyle>
          <a:p>
            <a:pPr>
              <a:defRPr/>
            </a:pPr>
            <a:fld id="{F0018790-820C-45CD-BBDA-654F69AB2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907" y="228695"/>
            <a:ext cx="6035983" cy="86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07" y="1373603"/>
            <a:ext cx="7772186" cy="411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7407797" y="6517816"/>
            <a:ext cx="1097451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309" tIns="41154" rIns="82309" bIns="41154"/>
          <a:lstStyle/>
          <a:p>
            <a:pPr algn="r">
              <a:defRPr/>
            </a:pPr>
            <a:r>
              <a:rPr lang="en-US" sz="900" b="1">
                <a:solidFill>
                  <a:schemeClr val="bg1"/>
                </a:solidFill>
                <a:latin typeface="Helvetica" charset="0"/>
              </a:rPr>
              <a:t>SLIDE   </a:t>
            </a:r>
            <a:fld id="{73AEC3EE-26F5-410D-ABB6-709D3A74F423}" type="slidenum">
              <a:rPr lang="en-US" sz="900" b="1">
                <a:solidFill>
                  <a:schemeClr val="bg1"/>
                </a:solidFill>
                <a:latin typeface="Helvetica" charset="0"/>
              </a:rPr>
              <a:pPr algn="r">
                <a:defRPr/>
              </a:pPr>
              <a:t>‹#›</a:t>
            </a:fld>
            <a:endParaRPr lang="en-US" sz="900" b="1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898801" y="6106165"/>
            <a:ext cx="2606447" cy="42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309" tIns="41154" rIns="82309" bIns="41154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The Research and Education Network for sub-Saharan Africa</a:t>
            </a:r>
          </a:p>
        </p:txBody>
      </p:sp>
      <p:pic>
        <p:nvPicPr>
          <p:cNvPr id="1035" name="Picture 19" descr="ec_logo_big.jpg                                                001F3A22EMac HD                        C3048738: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54499" y="5913204"/>
            <a:ext cx="805941" cy="54172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6" name="Picture 22" descr="dante_title_on_white_big.gif                                   0021E7E4EMac HD                        C3048738: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971983" y="5870324"/>
            <a:ext cx="961699" cy="61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080866" y="6144757"/>
            <a:ext cx="1167472" cy="3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60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55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91455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91455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91455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91455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11547" algn="l" defTabSz="914550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6pPr>
      <a:lvl7pPr marL="823095" algn="l" defTabSz="914550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7pPr>
      <a:lvl8pPr marL="1234642" algn="l" defTabSz="914550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8pPr>
      <a:lvl9pPr marL="1646190" algn="l" defTabSz="914550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61504" indent="-261504" algn="l" defTabSz="914550" rtl="0" eaLnBrk="0" fontAlgn="base" hangingPunct="0">
        <a:spcBef>
          <a:spcPct val="20000"/>
        </a:spcBef>
        <a:spcAft>
          <a:spcPct val="0"/>
        </a:spcAft>
        <a:buClr>
          <a:srgbClr val="7A87DA"/>
        </a:buClr>
        <a:buSzPct val="100000"/>
        <a:buBlip>
          <a:blip r:embed="rId18"/>
        </a:buBlip>
        <a:defRPr sz="1800">
          <a:solidFill>
            <a:srgbClr val="0A4359"/>
          </a:solidFill>
          <a:latin typeface="+mn-lt"/>
          <a:ea typeface="MS PGothic" pitchFamily="34" charset="-128"/>
          <a:cs typeface="ＭＳ Ｐゴシック" charset="0"/>
        </a:defRPr>
      </a:lvl1pPr>
      <a:lvl2pPr marL="685912" indent="-252930" algn="l" defTabSz="914550" rtl="0" eaLnBrk="0" fontAlgn="base" hangingPunct="0">
        <a:spcBef>
          <a:spcPct val="20000"/>
        </a:spcBef>
        <a:spcAft>
          <a:spcPct val="0"/>
        </a:spcAft>
        <a:buClr>
          <a:srgbClr val="EC6311"/>
        </a:buClr>
        <a:buSzPct val="80000"/>
        <a:buBlip>
          <a:blip r:embed="rId19"/>
        </a:buBlip>
        <a:defRPr sz="1800">
          <a:solidFill>
            <a:srgbClr val="0A4359"/>
          </a:solidFill>
          <a:latin typeface="+mn-lt"/>
          <a:ea typeface="MS PGothic" pitchFamily="34" charset="-128"/>
        </a:defRPr>
      </a:lvl2pPr>
      <a:lvl3pPr marL="1140330" indent="-282938" algn="l" defTabSz="914550" rtl="0" eaLnBrk="0" fontAlgn="base" hangingPunct="0">
        <a:spcBef>
          <a:spcPct val="20000"/>
        </a:spcBef>
        <a:spcAft>
          <a:spcPct val="0"/>
        </a:spcAft>
        <a:buClr>
          <a:srgbClr val="EC6311"/>
        </a:buClr>
        <a:buChar char="–"/>
        <a:defRPr sz="1800" i="1">
          <a:solidFill>
            <a:srgbClr val="0A4359"/>
          </a:solidFill>
          <a:latin typeface="+mn-lt"/>
          <a:ea typeface="MS PGothic" pitchFamily="34" charset="-128"/>
        </a:defRPr>
      </a:lvl3pPr>
      <a:lvl4pPr marL="1546162" indent="-234354" algn="l" defTabSz="914550" rtl="0" eaLnBrk="0" fontAlgn="base" hangingPunct="0">
        <a:spcBef>
          <a:spcPct val="20000"/>
        </a:spcBef>
        <a:spcAft>
          <a:spcPct val="0"/>
        </a:spcAft>
        <a:buClr>
          <a:srgbClr val="EC6311"/>
        </a:buClr>
        <a:buChar char="–"/>
        <a:defRPr sz="1800" i="1">
          <a:solidFill>
            <a:srgbClr val="0A4359"/>
          </a:solidFill>
          <a:latin typeface="+mn-lt"/>
          <a:ea typeface="MS PGothic" pitchFamily="34" charset="-128"/>
        </a:defRPr>
      </a:lvl4pPr>
      <a:lvl5pPr marL="1970571" indent="-250073" algn="l" defTabSz="914550" rtl="0" eaLnBrk="0" fontAlgn="base" hangingPunct="0">
        <a:spcBef>
          <a:spcPct val="20000"/>
        </a:spcBef>
        <a:spcAft>
          <a:spcPct val="0"/>
        </a:spcAft>
        <a:buClr>
          <a:srgbClr val="EC6311"/>
        </a:buClr>
        <a:buChar char="–"/>
        <a:defRPr sz="1800" i="1">
          <a:solidFill>
            <a:srgbClr val="0A4359"/>
          </a:solidFill>
          <a:latin typeface="+mn-lt"/>
          <a:ea typeface="MS PGothic" pitchFamily="34" charset="-128"/>
        </a:defRPr>
      </a:lvl5pPr>
      <a:lvl6pPr marL="2382118" indent="-250073" algn="l" defTabSz="914550" rtl="0" fontAlgn="base">
        <a:spcBef>
          <a:spcPct val="20000"/>
        </a:spcBef>
        <a:spcAft>
          <a:spcPct val="0"/>
        </a:spcAft>
        <a:buClr>
          <a:srgbClr val="CE2B18"/>
        </a:buClr>
        <a:buChar char="–"/>
        <a:defRPr sz="1800" i="1">
          <a:solidFill>
            <a:srgbClr val="0A4359"/>
          </a:solidFill>
          <a:latin typeface="+mn-lt"/>
          <a:ea typeface="+mn-ea"/>
        </a:defRPr>
      </a:lvl6pPr>
      <a:lvl7pPr marL="2793665" indent="-250073" algn="l" defTabSz="914550" rtl="0" fontAlgn="base">
        <a:spcBef>
          <a:spcPct val="20000"/>
        </a:spcBef>
        <a:spcAft>
          <a:spcPct val="0"/>
        </a:spcAft>
        <a:buClr>
          <a:srgbClr val="CE2B18"/>
        </a:buClr>
        <a:buChar char="–"/>
        <a:defRPr sz="1800" i="1">
          <a:solidFill>
            <a:srgbClr val="0A4359"/>
          </a:solidFill>
          <a:latin typeface="+mn-lt"/>
          <a:ea typeface="+mn-ea"/>
        </a:defRPr>
      </a:lvl7pPr>
      <a:lvl8pPr marL="3205213" indent="-250073" algn="l" defTabSz="914550" rtl="0" fontAlgn="base">
        <a:spcBef>
          <a:spcPct val="20000"/>
        </a:spcBef>
        <a:spcAft>
          <a:spcPct val="0"/>
        </a:spcAft>
        <a:buClr>
          <a:srgbClr val="CE2B18"/>
        </a:buClr>
        <a:buChar char="–"/>
        <a:defRPr sz="1800" i="1">
          <a:solidFill>
            <a:srgbClr val="0A4359"/>
          </a:solidFill>
          <a:latin typeface="+mn-lt"/>
          <a:ea typeface="+mn-ea"/>
        </a:defRPr>
      </a:lvl8pPr>
      <a:lvl9pPr marL="3616761" indent="-250073" algn="l" defTabSz="914550" rtl="0" fontAlgn="base">
        <a:spcBef>
          <a:spcPct val="20000"/>
        </a:spcBef>
        <a:spcAft>
          <a:spcPct val="0"/>
        </a:spcAft>
        <a:buClr>
          <a:srgbClr val="CE2B18"/>
        </a:buClr>
        <a:buChar char="–"/>
        <a:defRPr sz="1800" i="1">
          <a:solidFill>
            <a:srgbClr val="0A43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115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47" algn="l" defTabSz="4115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095" algn="l" defTabSz="4115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642" algn="l" defTabSz="4115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6190" algn="l" defTabSz="4115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738" algn="l" defTabSz="4115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9286" algn="l" defTabSz="4115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834" algn="l" defTabSz="4115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2382" algn="l" defTabSz="41154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0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hidden">
          <a:xfrm>
            <a:off x="0" y="0"/>
            <a:ext cx="9144000" cy="68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907" y="6249099"/>
            <a:ext cx="1904822" cy="4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defTabSz="914603">
              <a:defRPr sz="1400">
                <a:ea typeface="ＭＳ Ｐゴシック" charset="0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736" y="6249099"/>
            <a:ext cx="2896529" cy="4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defTabSz="914603">
              <a:defRPr sz="1400">
                <a:ea typeface="ＭＳ Ｐゴシック" charset="0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71" y="6249099"/>
            <a:ext cx="1904822" cy="4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defTabSz="914603">
              <a:defRPr sz="1400"/>
            </a:lvl1pPr>
          </a:lstStyle>
          <a:p>
            <a:pPr eaLnBrk="0" hangingPunct="0">
              <a:defRPr/>
            </a:pPr>
            <a:fld id="{F0018790-820C-45CD-BBDA-654F69AB288C}" type="slidenum">
              <a:rPr lang="en-US">
                <a:solidFill>
                  <a:srgbClr val="000000"/>
                </a:solidFill>
                <a:latin typeface="Times" charset="0"/>
                <a:ea typeface="MS PGothic" pitchFamily="34" charset="-128"/>
                <a:cs typeface="+mn-cs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charset="0"/>
              <a:ea typeface="MS PGothic" pitchFamily="34" charset="-128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907" y="228695"/>
            <a:ext cx="6035983" cy="86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07" y="1373602"/>
            <a:ext cx="7772186" cy="411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7407797" y="6517816"/>
            <a:ext cx="1097451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314" tIns="41157" rIns="82314" bIns="41157"/>
          <a:lstStyle/>
          <a:p>
            <a:pPr algn="r" eaLnBrk="0" hangingPunct="0">
              <a:defRPr/>
            </a:pPr>
            <a:r>
              <a:rPr lang="en-US" sz="900" b="1">
                <a:solidFill>
                  <a:srgbClr val="FFFFFF"/>
                </a:solidFill>
                <a:latin typeface="Helvetica" charset="0"/>
                <a:ea typeface="MS PGothic" pitchFamily="34" charset="-128"/>
                <a:cs typeface="+mn-cs"/>
              </a:rPr>
              <a:t>SLIDE   </a:t>
            </a:r>
            <a:fld id="{73AEC3EE-26F5-410D-ABB6-709D3A74F423}" type="slidenum">
              <a:rPr lang="en-US" sz="900" b="1">
                <a:solidFill>
                  <a:srgbClr val="FFFFFF"/>
                </a:solidFill>
                <a:latin typeface="Helvetica" charset="0"/>
                <a:ea typeface="MS PGothic" pitchFamily="34" charset="-128"/>
                <a:cs typeface="+mn-cs"/>
              </a:rPr>
              <a:pPr algn="r" eaLnBrk="0" hangingPunct="0">
                <a:defRPr/>
              </a:pPr>
              <a:t>‹#›</a:t>
            </a:fld>
            <a:endParaRPr lang="en-US" sz="900" b="1">
              <a:solidFill>
                <a:srgbClr val="FFFFFF"/>
              </a:solidFill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898801" y="6106164"/>
            <a:ext cx="2606447" cy="42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314" tIns="41157" rIns="82314" bIns="41157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100" dirty="0">
                <a:solidFill>
                  <a:srgbClr val="FFFFFF"/>
                </a:solidFill>
                <a:latin typeface="Arial" charset="0"/>
                <a:cs typeface="+mn-cs"/>
              </a:rPr>
              <a:t>The Research and Education Network for sub-Saharan Africa</a:t>
            </a:r>
          </a:p>
        </p:txBody>
      </p:sp>
      <p:pic>
        <p:nvPicPr>
          <p:cNvPr id="1035" name="Picture 19" descr="ec_logo_big.jpg                                                001F3A22EMac HD                        C3048738: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54498" y="5913203"/>
            <a:ext cx="805941" cy="54172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6" name="Picture 22" descr="dante_title_on_white_big.gif                                   0021E7E4EMac HD                        C3048738: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971983" y="5870323"/>
            <a:ext cx="961699" cy="61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080866" y="6144757"/>
            <a:ext cx="1167472" cy="3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6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9146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9146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9146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9146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411571" algn="l" defTabSz="914603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6pPr>
      <a:lvl7pPr marL="823143" algn="l" defTabSz="914603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7pPr>
      <a:lvl8pPr marL="1234714" algn="l" defTabSz="914603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8pPr>
      <a:lvl9pPr marL="1646286" algn="l" defTabSz="914603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61520" indent="-261520" algn="l" defTabSz="914603" rtl="0" eaLnBrk="0" fontAlgn="base" hangingPunct="0">
        <a:spcBef>
          <a:spcPct val="20000"/>
        </a:spcBef>
        <a:spcAft>
          <a:spcPct val="0"/>
        </a:spcAft>
        <a:buClr>
          <a:srgbClr val="7A87DA"/>
        </a:buClr>
        <a:buSzPct val="100000"/>
        <a:buBlip>
          <a:blip r:embed="rId18"/>
        </a:buBlip>
        <a:defRPr sz="1800">
          <a:solidFill>
            <a:srgbClr val="0A4359"/>
          </a:solidFill>
          <a:latin typeface="+mn-lt"/>
          <a:ea typeface="MS PGothic" pitchFamily="34" charset="-128"/>
          <a:cs typeface="ＭＳ Ｐゴシック" charset="0"/>
        </a:defRPr>
      </a:lvl1pPr>
      <a:lvl2pPr marL="685952" indent="-252945" algn="l" defTabSz="914603" rtl="0" eaLnBrk="0" fontAlgn="base" hangingPunct="0">
        <a:spcBef>
          <a:spcPct val="20000"/>
        </a:spcBef>
        <a:spcAft>
          <a:spcPct val="0"/>
        </a:spcAft>
        <a:buClr>
          <a:srgbClr val="EC6311"/>
        </a:buClr>
        <a:buSzPct val="80000"/>
        <a:buBlip>
          <a:blip r:embed="rId19"/>
        </a:buBlip>
        <a:defRPr sz="1800">
          <a:solidFill>
            <a:srgbClr val="0A4359"/>
          </a:solidFill>
          <a:latin typeface="+mn-lt"/>
          <a:ea typeface="MS PGothic" pitchFamily="34" charset="-128"/>
        </a:defRPr>
      </a:lvl2pPr>
      <a:lvl3pPr marL="1140396" indent="-282955" algn="l" defTabSz="914603" rtl="0" eaLnBrk="0" fontAlgn="base" hangingPunct="0">
        <a:spcBef>
          <a:spcPct val="20000"/>
        </a:spcBef>
        <a:spcAft>
          <a:spcPct val="0"/>
        </a:spcAft>
        <a:buClr>
          <a:srgbClr val="EC6311"/>
        </a:buClr>
        <a:buChar char="–"/>
        <a:defRPr sz="1800" i="1">
          <a:solidFill>
            <a:srgbClr val="0A4359"/>
          </a:solidFill>
          <a:latin typeface="+mn-lt"/>
          <a:ea typeface="MS PGothic" pitchFamily="34" charset="-128"/>
        </a:defRPr>
      </a:lvl3pPr>
      <a:lvl4pPr marL="1546251" indent="-234367" algn="l" defTabSz="914603" rtl="0" eaLnBrk="0" fontAlgn="base" hangingPunct="0">
        <a:spcBef>
          <a:spcPct val="20000"/>
        </a:spcBef>
        <a:spcAft>
          <a:spcPct val="0"/>
        </a:spcAft>
        <a:buClr>
          <a:srgbClr val="EC6311"/>
        </a:buClr>
        <a:buChar char="–"/>
        <a:defRPr sz="1800" i="1">
          <a:solidFill>
            <a:srgbClr val="0A4359"/>
          </a:solidFill>
          <a:latin typeface="+mn-lt"/>
          <a:ea typeface="MS PGothic" pitchFamily="34" charset="-128"/>
        </a:defRPr>
      </a:lvl4pPr>
      <a:lvl5pPr marL="1970685" indent="-250087" algn="l" defTabSz="914603" rtl="0" eaLnBrk="0" fontAlgn="base" hangingPunct="0">
        <a:spcBef>
          <a:spcPct val="20000"/>
        </a:spcBef>
        <a:spcAft>
          <a:spcPct val="0"/>
        </a:spcAft>
        <a:buClr>
          <a:srgbClr val="EC6311"/>
        </a:buClr>
        <a:buChar char="–"/>
        <a:defRPr sz="1800" i="1">
          <a:solidFill>
            <a:srgbClr val="0A4359"/>
          </a:solidFill>
          <a:latin typeface="+mn-lt"/>
          <a:ea typeface="MS PGothic" pitchFamily="34" charset="-128"/>
        </a:defRPr>
      </a:lvl5pPr>
      <a:lvl6pPr marL="2382256" indent="-250087" algn="l" defTabSz="914603" rtl="0" fontAlgn="base">
        <a:spcBef>
          <a:spcPct val="20000"/>
        </a:spcBef>
        <a:spcAft>
          <a:spcPct val="0"/>
        </a:spcAft>
        <a:buClr>
          <a:srgbClr val="CE2B18"/>
        </a:buClr>
        <a:buChar char="–"/>
        <a:defRPr sz="1800" i="1">
          <a:solidFill>
            <a:srgbClr val="0A4359"/>
          </a:solidFill>
          <a:latin typeface="+mn-lt"/>
          <a:ea typeface="+mn-ea"/>
        </a:defRPr>
      </a:lvl6pPr>
      <a:lvl7pPr marL="2793827" indent="-250087" algn="l" defTabSz="914603" rtl="0" fontAlgn="base">
        <a:spcBef>
          <a:spcPct val="20000"/>
        </a:spcBef>
        <a:spcAft>
          <a:spcPct val="0"/>
        </a:spcAft>
        <a:buClr>
          <a:srgbClr val="CE2B18"/>
        </a:buClr>
        <a:buChar char="–"/>
        <a:defRPr sz="1800" i="1">
          <a:solidFill>
            <a:srgbClr val="0A4359"/>
          </a:solidFill>
          <a:latin typeface="+mn-lt"/>
          <a:ea typeface="+mn-ea"/>
        </a:defRPr>
      </a:lvl7pPr>
      <a:lvl8pPr marL="3205399" indent="-250087" algn="l" defTabSz="914603" rtl="0" fontAlgn="base">
        <a:spcBef>
          <a:spcPct val="20000"/>
        </a:spcBef>
        <a:spcAft>
          <a:spcPct val="0"/>
        </a:spcAft>
        <a:buClr>
          <a:srgbClr val="CE2B18"/>
        </a:buClr>
        <a:buChar char="–"/>
        <a:defRPr sz="1800" i="1">
          <a:solidFill>
            <a:srgbClr val="0A4359"/>
          </a:solidFill>
          <a:latin typeface="+mn-lt"/>
          <a:ea typeface="+mn-ea"/>
        </a:defRPr>
      </a:lvl8pPr>
      <a:lvl9pPr marL="3616970" indent="-250087" algn="l" defTabSz="914603" rtl="0" fontAlgn="base">
        <a:spcBef>
          <a:spcPct val="20000"/>
        </a:spcBef>
        <a:spcAft>
          <a:spcPct val="0"/>
        </a:spcAft>
        <a:buClr>
          <a:srgbClr val="CE2B18"/>
        </a:buClr>
        <a:buChar char="–"/>
        <a:defRPr sz="1800" i="1">
          <a:solidFill>
            <a:srgbClr val="0A43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115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571" algn="l" defTabSz="4115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143" algn="l" defTabSz="4115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714" algn="l" defTabSz="4115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6286" algn="l" defTabSz="4115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857" algn="l" defTabSz="4115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9429" algn="l" defTabSz="4115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1000" algn="l" defTabSz="4115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2572" algn="l" defTabSz="41157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828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Ubuntunet Alliance – update on network operations</a:t>
            </a:r>
            <a:endParaRPr lang="en-GB" dirty="0" smtClean="0">
              <a:solidFill>
                <a:srgbClr val="003399"/>
              </a:solidFill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1"/>
            <a:ext cx="64008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rgbClr val="003399"/>
                </a:solidFill>
                <a:cs typeface="+mn-cs"/>
              </a:rPr>
              <a:t>Joe Kimaili</a:t>
            </a:r>
          </a:p>
          <a:p>
            <a:pPr eaLnBrk="1" hangingPunct="1">
              <a:defRPr/>
            </a:pPr>
            <a:r>
              <a:rPr lang="en-IE" dirty="0" smtClean="0">
                <a:solidFill>
                  <a:srgbClr val="003399"/>
                </a:solidFill>
                <a:cs typeface="+mn-cs"/>
              </a:rPr>
              <a:t>Ubuntunet Alliance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" y="6137275"/>
            <a:ext cx="1676400" cy="46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5724525" y="5876926"/>
            <a:ext cx="15113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8331200" y="6223001"/>
            <a:ext cx="184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E-infrastructure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836712"/>
            <a:ext cx="8610600" cy="5030688"/>
          </a:xfrm>
        </p:spPr>
        <p:txBody>
          <a:bodyPr/>
          <a:lstStyle/>
          <a:p>
            <a:r>
              <a:rPr lang="en-US" sz="2000" dirty="0"/>
              <a:t>Ubuntunet Alliance is a partner in the e-infrastructures for Africa (eI4Africa) (</a:t>
            </a:r>
            <a:r>
              <a:rPr lang="en-US" sz="2000" dirty="0">
                <a:solidFill>
                  <a:schemeClr val="accent2"/>
                </a:solidFill>
              </a:rPr>
              <a:t>www.eI4Africa.eu</a:t>
            </a:r>
            <a:r>
              <a:rPr lang="en-US" sz="2000" dirty="0"/>
              <a:t>)</a:t>
            </a:r>
          </a:p>
          <a:p>
            <a:pPr lvl="1"/>
            <a:r>
              <a:rPr lang="en-US" sz="1600" dirty="0"/>
              <a:t>an FP7 project funded by the European commission aimed at promoting e-infrastructures in Africa.</a:t>
            </a:r>
          </a:p>
          <a:p>
            <a:pPr lvl="1"/>
            <a:r>
              <a:rPr lang="en-US" sz="1600" dirty="0"/>
              <a:t>Promote Euro-Africa collaborative research on e-infrastructures and their applications</a:t>
            </a:r>
          </a:p>
          <a:p>
            <a:pPr lvl="1"/>
            <a:r>
              <a:rPr lang="en-US" sz="1600" dirty="0"/>
              <a:t>Develop a science gateway (</a:t>
            </a:r>
            <a:r>
              <a:rPr lang="pl-PL" sz="1600" dirty="0">
                <a:solidFill>
                  <a:schemeClr val="accent2"/>
                </a:solidFill>
                <a:cs typeface="ＭＳ Ｐゴシック" charset="0"/>
              </a:rPr>
              <a:t>http://</a:t>
            </a:r>
            <a:r>
              <a:rPr lang="pl-PL" sz="1600" dirty="0" err="1">
                <a:solidFill>
                  <a:schemeClr val="accent2"/>
                </a:solidFill>
                <a:cs typeface="ＭＳ Ｐゴシック" charset="0"/>
              </a:rPr>
              <a:t>sgw.africa-grid.org</a:t>
            </a:r>
            <a:r>
              <a:rPr lang="pl-PL" sz="1600" dirty="0"/>
              <a:t>)</a:t>
            </a:r>
            <a:r>
              <a:rPr lang="en-US" sz="1600" dirty="0"/>
              <a:t>, and use it to demonstrate applications to researchers and policy makers.</a:t>
            </a:r>
          </a:p>
          <a:p>
            <a:pPr lvl="2"/>
            <a:r>
              <a:rPr lang="en-US" sz="1600" dirty="0"/>
              <a:t>NRENs have just completed the implementation of Certificate Authorities for </a:t>
            </a:r>
            <a:r>
              <a:rPr lang="en-US" sz="1600" dirty="0" smtClean="0"/>
              <a:t>authentication.</a:t>
            </a:r>
            <a:endParaRPr lang="en-US" sz="1600" dirty="0"/>
          </a:p>
          <a:p>
            <a:pPr lvl="2"/>
            <a:r>
              <a:rPr lang="en-US" sz="1600" dirty="0"/>
              <a:t>In readiness for infrastructure under </a:t>
            </a:r>
            <a:r>
              <a:rPr lang="en-US" sz="1600" dirty="0" smtClean="0"/>
              <a:t>AfricaConnect.</a:t>
            </a:r>
            <a:endParaRPr lang="en-US" sz="1600" dirty="0"/>
          </a:p>
          <a:p>
            <a:r>
              <a:rPr lang="en-US" sz="2000" dirty="0"/>
              <a:t>The Alliance is also a partner in the CHAIN-REDS project (</a:t>
            </a:r>
            <a:r>
              <a:rPr lang="pl-PL" sz="2000" dirty="0">
                <a:solidFill>
                  <a:schemeClr val="accent2"/>
                </a:solidFill>
              </a:rPr>
              <a:t>www.chain-project.eu</a:t>
            </a:r>
            <a:r>
              <a:rPr lang="pl-PL" sz="2000" dirty="0"/>
              <a:t>)</a:t>
            </a:r>
          </a:p>
          <a:p>
            <a:pPr lvl="1"/>
            <a:r>
              <a:rPr lang="pl-PL" sz="1600" dirty="0" err="1"/>
              <a:t>Interoperability</a:t>
            </a:r>
            <a:r>
              <a:rPr lang="pl-PL" sz="1600" dirty="0"/>
              <a:t> of </a:t>
            </a:r>
            <a:r>
              <a:rPr lang="pl-PL" sz="1600" dirty="0" err="1"/>
              <a:t>grid</a:t>
            </a:r>
            <a:r>
              <a:rPr lang="pl-PL" sz="1600" dirty="0"/>
              <a:t> infrastructure to </a:t>
            </a:r>
            <a:r>
              <a:rPr lang="pl-PL" sz="1600" dirty="0" err="1"/>
              <a:t>allow</a:t>
            </a:r>
            <a:r>
              <a:rPr lang="pl-PL" sz="1600" dirty="0"/>
              <a:t> </a:t>
            </a:r>
            <a:r>
              <a:rPr lang="pl-PL" sz="1600" dirty="0" err="1"/>
              <a:t>virtual</a:t>
            </a:r>
            <a:r>
              <a:rPr lang="pl-PL" sz="1600" dirty="0"/>
              <a:t> </a:t>
            </a:r>
            <a:r>
              <a:rPr lang="pl-PL" sz="1600" dirty="0" err="1"/>
              <a:t>research</a:t>
            </a:r>
            <a:r>
              <a:rPr lang="pl-PL" sz="1600" dirty="0"/>
              <a:t> </a:t>
            </a:r>
            <a:r>
              <a:rPr lang="pl-PL" sz="1600" dirty="0" err="1"/>
              <a:t>communities</a:t>
            </a:r>
            <a:r>
              <a:rPr lang="pl-PL" sz="1600" dirty="0"/>
              <a:t> to </a:t>
            </a:r>
            <a:r>
              <a:rPr lang="pl-PL" sz="1600" dirty="0" err="1"/>
              <a:t>access</a:t>
            </a:r>
            <a:r>
              <a:rPr lang="pl-PL" sz="1600" dirty="0"/>
              <a:t> </a:t>
            </a:r>
            <a:r>
              <a:rPr lang="pl-PL" sz="1600" dirty="0" err="1"/>
              <a:t>worldwide</a:t>
            </a:r>
            <a:r>
              <a:rPr lang="pl-PL" sz="1600" dirty="0"/>
              <a:t> e-</a:t>
            </a:r>
            <a:r>
              <a:rPr lang="pl-PL" sz="1600" dirty="0" err="1" smtClean="0"/>
              <a:t>resources</a:t>
            </a:r>
            <a:r>
              <a:rPr lang="pl-PL" sz="1600" dirty="0" smtClean="0"/>
              <a:t>.</a:t>
            </a:r>
            <a:endParaRPr lang="pl-PL" sz="1600" dirty="0" smtClean="0"/>
          </a:p>
          <a:p>
            <a:r>
              <a:rPr lang="pl-PL" sz="2000" dirty="0" smtClean="0"/>
              <a:t>ERINA4Africa </a:t>
            </a:r>
            <a:r>
              <a:rPr lang="pl-PL" sz="2000" dirty="0" err="1"/>
              <a:t>collaboration</a:t>
            </a:r>
            <a:r>
              <a:rPr lang="pl-PL" sz="2000" dirty="0"/>
              <a:t> </a:t>
            </a:r>
            <a:r>
              <a:rPr lang="pl-PL" sz="2000" dirty="0"/>
              <a:t>(</a:t>
            </a:r>
            <a:r>
              <a:rPr lang="pl-PL" sz="2000" dirty="0">
                <a:solidFill>
                  <a:schemeClr val="accent2"/>
                </a:solidFill>
              </a:rPr>
              <a:t>www.erina4africa.eu</a:t>
            </a:r>
            <a:r>
              <a:rPr lang="pl-PL" sz="2000" dirty="0" smtClean="0"/>
              <a:t>) </a:t>
            </a:r>
          </a:p>
          <a:p>
            <a:pPr lvl="1"/>
            <a:r>
              <a:rPr lang="en-US" sz="1600" dirty="0" smtClean="0"/>
              <a:t>P</a:t>
            </a:r>
            <a:r>
              <a:rPr lang="pl-PL" sz="1600" dirty="0" err="1" smtClean="0"/>
              <a:t>roviding</a:t>
            </a:r>
            <a:r>
              <a:rPr lang="pl-PL" sz="1600" dirty="0" smtClean="0"/>
              <a:t> policy </a:t>
            </a:r>
            <a:r>
              <a:rPr lang="pl-PL" sz="1600" dirty="0" err="1" smtClean="0"/>
              <a:t>makers</a:t>
            </a:r>
            <a:r>
              <a:rPr lang="pl-PL" sz="1600" dirty="0" smtClean="0"/>
              <a:t> with </a:t>
            </a:r>
            <a:r>
              <a:rPr lang="pl-PL" sz="1600" dirty="0" err="1" smtClean="0"/>
              <a:t>information</a:t>
            </a:r>
            <a:r>
              <a:rPr lang="pl-PL" sz="1600" dirty="0" smtClean="0"/>
              <a:t> on </a:t>
            </a:r>
            <a:r>
              <a:rPr lang="pl-PL" sz="1600" dirty="0" err="1" smtClean="0"/>
              <a:t>existing</a:t>
            </a:r>
            <a:r>
              <a:rPr lang="pl-PL" sz="1600" dirty="0" smtClean="0"/>
              <a:t> e-</a:t>
            </a:r>
            <a:r>
              <a:rPr lang="pl-PL" sz="1600" dirty="0" err="1" smtClean="0"/>
              <a:t>infrastructures</a:t>
            </a:r>
            <a:r>
              <a:rPr lang="pl-PL" sz="1600" dirty="0" smtClean="0"/>
              <a:t> in </a:t>
            </a:r>
            <a:r>
              <a:rPr lang="pl-PL" sz="1600" dirty="0" err="1" smtClean="0"/>
              <a:t>Africa</a:t>
            </a:r>
            <a:r>
              <a:rPr lang="pl-PL" sz="1600" dirty="0" smtClean="0"/>
              <a:t>.</a:t>
            </a:r>
          </a:p>
          <a:p>
            <a:endParaRPr lang="pl-PL" sz="2000" dirty="0" smtClean="0"/>
          </a:p>
          <a:p>
            <a:pPr>
              <a:lnSpc>
                <a:spcPct val="90000"/>
              </a:lnSpc>
            </a:pPr>
            <a:endParaRPr lang="pl-PL" sz="2000" dirty="0"/>
          </a:p>
          <a:p>
            <a:endParaRPr lang="pl-PL" dirty="0"/>
          </a:p>
          <a:p>
            <a:pPr lvl="1"/>
            <a:endParaRPr lang="en-US" sz="1600" dirty="0"/>
          </a:p>
          <a:p>
            <a:pPr lvl="2"/>
            <a:endParaRPr lang="en-US" dirty="0">
              <a:cs typeface="ＭＳ Ｐゴシック" charset="0"/>
            </a:endParaRPr>
          </a:p>
          <a:p>
            <a:pPr lvl="2"/>
            <a:endParaRPr lang="en-US" dirty="0">
              <a:cs typeface="ＭＳ Ｐゴシック" charset="0"/>
            </a:endParaRPr>
          </a:p>
          <a:p>
            <a:pPr lvl="1"/>
            <a:endParaRPr lang="en-US" dirty="0">
              <a:cs typeface="ＭＳ Ｐゴシック" charset="0"/>
            </a:endParaRPr>
          </a:p>
          <a:p>
            <a:pPr lvl="2"/>
            <a:endParaRPr lang="en-US" dirty="0">
              <a:cs typeface="ＭＳ Ｐゴシック" charset="0"/>
            </a:endParaRPr>
          </a:p>
          <a:p>
            <a:pPr lvl="2"/>
            <a:endParaRPr lang="en-US" sz="1600" dirty="0"/>
          </a:p>
          <a:p>
            <a:pPr lvl="1"/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9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3399"/>
                </a:solidFill>
                <a:cs typeface="+mj-cs"/>
              </a:rPr>
              <a:t> Capacity building for Engineers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880" lvl="1" indent="-342880" algn="just" eaLnBrk="1" hangingPunct="1">
              <a:lnSpc>
                <a:spcPct val="120000"/>
              </a:lnSpc>
              <a:buFont typeface="Arial"/>
              <a:buChar char="•"/>
              <a:defRPr/>
            </a:pPr>
            <a:r>
              <a:rPr lang="en-US" sz="2400" dirty="0">
                <a:cs typeface="Times New Roman"/>
              </a:rPr>
              <a:t>The</a:t>
            </a:r>
            <a:r>
              <a:rPr lang="en-US" sz="2400" dirty="0"/>
              <a:t> Alliance recognizes the general lack of human </a:t>
            </a:r>
            <a:r>
              <a:rPr lang="en-US" sz="2400" dirty="0"/>
              <a:t>resource capacity </a:t>
            </a:r>
            <a:r>
              <a:rPr lang="en-US" sz="2400" dirty="0"/>
              <a:t>in the </a:t>
            </a:r>
            <a:r>
              <a:rPr lang="en-US" sz="2400" dirty="0" smtClean="0"/>
              <a:t>region</a:t>
            </a:r>
            <a:endParaRPr lang="en-US" sz="2400" dirty="0"/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en-US" dirty="0"/>
              <a:t>able to plan, implement and operate advanced data networks</a:t>
            </a:r>
            <a:r>
              <a:rPr lang="en-GB" dirty="0"/>
              <a:t> </a:t>
            </a:r>
            <a:endParaRPr lang="en-GB" dirty="0" smtClean="0"/>
          </a:p>
          <a:p>
            <a:pPr algn="just" eaLnBrk="1" hangingPunct="1">
              <a:lnSpc>
                <a:spcPct val="120000"/>
              </a:lnSpc>
              <a:defRPr/>
            </a:pPr>
            <a:r>
              <a:rPr lang="en-US" dirty="0"/>
              <a:t>The alliance has </a:t>
            </a:r>
            <a:r>
              <a:rPr lang="en-US" dirty="0" smtClean="0"/>
              <a:t>put in place a capacity building program incorporating</a:t>
            </a:r>
            <a:r>
              <a:rPr lang="en-US" sz="2000" dirty="0"/>
              <a:t>:</a:t>
            </a:r>
            <a:endParaRPr lang="en-US" sz="2000" dirty="0"/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en-US" dirty="0" smtClean="0">
                <a:cs typeface="+mn-cs"/>
              </a:rPr>
              <a:t>Training </a:t>
            </a:r>
            <a:r>
              <a:rPr lang="en-US" dirty="0">
                <a:cs typeface="+mn-cs"/>
              </a:rPr>
              <a:t>workshops </a:t>
            </a:r>
            <a:endParaRPr lang="en-US" dirty="0" smtClean="0">
              <a:cs typeface="+mn-cs"/>
            </a:endParaRPr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en-US" dirty="0" smtClean="0">
                <a:cs typeface="+mn-cs"/>
              </a:rPr>
              <a:t>Secondment of expert </a:t>
            </a:r>
            <a:r>
              <a:rPr lang="en-US" dirty="0" smtClean="0">
                <a:cs typeface="+mn-cs"/>
              </a:rPr>
              <a:t>personnel</a:t>
            </a:r>
            <a:endParaRPr lang="en-US" dirty="0" smtClean="0">
              <a:cs typeface="+mn-cs"/>
            </a:endParaRPr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en-US" dirty="0" smtClean="0">
                <a:cs typeface="+mn-cs"/>
              </a:rPr>
              <a:t>Attachment of Engineers from Alliance </a:t>
            </a:r>
            <a:r>
              <a:rPr lang="en-US" dirty="0" smtClean="0">
                <a:cs typeface="+mn-cs"/>
              </a:rPr>
              <a:t>NRENs</a:t>
            </a:r>
            <a:endParaRPr lang="en-US" dirty="0">
              <a:cs typeface="+mn-cs"/>
            </a:endParaRPr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en-US" dirty="0">
                <a:cs typeface="+mn-cs"/>
              </a:rPr>
              <a:t>Scholarships to attend workshops- mainly to </a:t>
            </a:r>
            <a:r>
              <a:rPr lang="en-US" dirty="0" smtClean="0">
                <a:cs typeface="+mn-cs"/>
              </a:rPr>
              <a:t>AfNOG </a:t>
            </a:r>
            <a:endParaRPr lang="en-US" dirty="0" smtClean="0">
              <a:cs typeface="+mn-cs"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en-US" dirty="0" smtClean="0"/>
              <a:t>NREN twinning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4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3399"/>
                </a:solidFill>
                <a:cs typeface="+mj-cs"/>
              </a:rPr>
              <a:t> Capacity building for Engineers - Partners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880" lvl="1" indent="-342880" algn="just" eaLnBrk="1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en-US" sz="2400" dirty="0" smtClean="0">
                <a:cs typeface="Times New Roman"/>
              </a:rPr>
              <a:t>Network startup Resource Center (NSRC</a:t>
            </a:r>
            <a:r>
              <a:rPr lang="en-US" sz="2400" dirty="0" smtClean="0">
                <a:cs typeface="Times New Roman"/>
              </a:rPr>
              <a:t>)</a:t>
            </a:r>
            <a:endParaRPr lang="en-US" sz="2400" dirty="0" smtClean="0">
              <a:cs typeface="Times New Roman"/>
            </a:endParaRP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sz="1600" dirty="0">
                <a:cs typeface="Times New Roman"/>
              </a:rPr>
              <a:t>Support </a:t>
            </a:r>
            <a:r>
              <a:rPr lang="en-US" sz="1600" dirty="0">
                <a:cs typeface="Times New Roman"/>
              </a:rPr>
              <a:t>for 3 years starting </a:t>
            </a:r>
            <a:r>
              <a:rPr lang="en-US" sz="1600" dirty="0">
                <a:cs typeface="Times New Roman"/>
              </a:rPr>
              <a:t>November 2012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sz="1600" dirty="0">
                <a:cs typeface="Times New Roman"/>
              </a:rPr>
              <a:t>Provide trainers for workshop events (NREN and campus level)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sz="1600" dirty="0">
                <a:cs typeface="Times New Roman"/>
              </a:rPr>
              <a:t>Provide training kits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sz="1600" dirty="0">
                <a:cs typeface="Times New Roman"/>
              </a:rPr>
              <a:t>Establishment of online training Labs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sz="1600" dirty="0">
                <a:cs typeface="Times New Roman"/>
              </a:rPr>
              <a:t>Support for trainees to attend workshops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sz="1600" dirty="0">
                <a:cs typeface="Times New Roman"/>
              </a:rPr>
              <a:t>Direct Engineering support for Campuses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sz="1600" dirty="0">
                <a:cs typeface="Times New Roman"/>
              </a:rPr>
              <a:t>Support to attend conference events including Internet 2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sz="1600" dirty="0">
                <a:cs typeface="Times New Roman"/>
              </a:rPr>
              <a:t>Two events carried out so far, a total of 33 engineers trained on Advanced Routing techniques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sz="1600" dirty="0">
                <a:cs typeface="Times New Roman"/>
              </a:rPr>
              <a:t>3 more events planned for this year, including the deployment of an online LAB</a:t>
            </a:r>
          </a:p>
          <a:p>
            <a:pPr marL="457174" lvl="1" indent="0" algn="just" eaLnBrk="1" hangingPunct="1">
              <a:lnSpc>
                <a:spcPct val="150000"/>
              </a:lnSpc>
              <a:buNone/>
              <a:defRPr/>
            </a:pPr>
            <a:endParaRPr lang="en-US" sz="1600" dirty="0">
              <a:cs typeface="Times New Roman"/>
            </a:endParaRPr>
          </a:p>
          <a:p>
            <a:pPr lvl="1" algn="just" eaLnBrk="1" hangingPunct="1">
              <a:lnSpc>
                <a:spcPct val="150000"/>
              </a:lnSpc>
              <a:defRPr/>
            </a:pPr>
            <a:endParaRPr lang="en-US" sz="1600" dirty="0">
              <a:cs typeface="Times New Roman"/>
            </a:endParaRPr>
          </a:p>
          <a:p>
            <a:pPr algn="just" eaLnBrk="1" hangingPunct="1">
              <a:lnSpc>
                <a:spcPct val="120000"/>
              </a:lnSpc>
              <a:defRPr/>
            </a:pPr>
            <a:endParaRPr lang="en-US" sz="2000" dirty="0">
              <a:cs typeface="Times New Roman"/>
            </a:endParaRPr>
          </a:p>
          <a:p>
            <a:pPr lvl="1" algn="just" eaLnBrk="1" hangingPunct="1">
              <a:lnSpc>
                <a:spcPct val="120000"/>
              </a:lnSpc>
              <a:defRPr/>
            </a:pPr>
            <a:endParaRPr lang="en-US" sz="1600" dirty="0">
              <a:cs typeface="Times New Roman"/>
            </a:endParaRPr>
          </a:p>
          <a:p>
            <a:pPr marL="457174" lvl="1" indent="0" algn="just" eaLnBrk="1" hangingPunct="1">
              <a:lnSpc>
                <a:spcPct val="120000"/>
              </a:lnSpc>
              <a:buNone/>
              <a:defRPr/>
            </a:pPr>
            <a:endParaRPr lang="en-US" sz="1600" dirty="0"/>
          </a:p>
          <a:p>
            <a:pPr lvl="1" algn="just" eaLnBrk="1" hangingPunct="1">
              <a:lnSpc>
                <a:spcPct val="120000"/>
              </a:lnSpc>
              <a:defRPr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6925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3399"/>
                </a:solidFill>
                <a:cs typeface="+mj-cs"/>
              </a:rPr>
              <a:t> Capacity building for Engineers - Partners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880" lvl="1" indent="-342880" algn="just" eaLnBrk="1" hangingPunct="1">
              <a:lnSpc>
                <a:spcPct val="110000"/>
              </a:lnSpc>
              <a:buFont typeface="Arial"/>
              <a:buChar char="•"/>
              <a:defRPr/>
            </a:pPr>
            <a:r>
              <a:rPr lang="en-US" dirty="0" smtClean="0">
                <a:cs typeface="Times New Roman"/>
              </a:rPr>
              <a:t>AfricaConnect project</a:t>
            </a:r>
          </a:p>
          <a:p>
            <a:pPr lvl="1" algn="just" eaLnBrk="1" hangingPunct="1">
              <a:lnSpc>
                <a:spcPct val="110000"/>
              </a:lnSpc>
              <a:defRPr/>
            </a:pPr>
            <a:r>
              <a:rPr lang="en-US" sz="1600" dirty="0">
                <a:cs typeface="Times New Roman"/>
              </a:rPr>
              <a:t>Support for trainees to attend workshops organized by the Alliance in collaboration with NSRC and AfNOG</a:t>
            </a:r>
          </a:p>
          <a:p>
            <a:pPr lvl="1" algn="just" eaLnBrk="1" hangingPunct="1">
              <a:lnSpc>
                <a:spcPct val="110000"/>
              </a:lnSpc>
              <a:defRPr/>
            </a:pPr>
            <a:r>
              <a:rPr lang="en-US" sz="1600" dirty="0">
                <a:cs typeface="Times New Roman"/>
              </a:rPr>
              <a:t>Support to attend conference events </a:t>
            </a:r>
            <a:r>
              <a:rPr lang="en-US" sz="1600" dirty="0" err="1">
                <a:cs typeface="Times New Roman"/>
              </a:rPr>
              <a:t>e.g</a:t>
            </a:r>
            <a:r>
              <a:rPr lang="en-US" sz="1600" dirty="0">
                <a:cs typeface="Times New Roman"/>
              </a:rPr>
              <a:t> TNC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sz="2000" dirty="0">
                <a:cs typeface="Times New Roman"/>
              </a:rPr>
              <a:t>International Network for the Availability of Scientific Publications (INASP)</a:t>
            </a:r>
          </a:p>
          <a:p>
            <a:pPr lvl="1" algn="just" eaLnBrk="1" hangingPunct="1">
              <a:lnSpc>
                <a:spcPct val="110000"/>
              </a:lnSpc>
              <a:defRPr/>
            </a:pPr>
            <a:r>
              <a:rPr lang="en-US" sz="1600" dirty="0">
                <a:cs typeface="Times New Roman"/>
              </a:rPr>
              <a:t>Support for 5 years starting January 2013 for select countries in the Alliance region</a:t>
            </a:r>
          </a:p>
          <a:p>
            <a:pPr lvl="1" algn="just" eaLnBrk="1" hangingPunct="1">
              <a:lnSpc>
                <a:spcPct val="110000"/>
              </a:lnSpc>
              <a:defRPr/>
            </a:pPr>
            <a:r>
              <a:rPr lang="en-US" sz="1600" dirty="0">
                <a:cs typeface="Times New Roman"/>
              </a:rPr>
              <a:t>Will support training workshops in collaboration with </a:t>
            </a:r>
            <a:r>
              <a:rPr lang="en-US" sz="1600" dirty="0">
                <a:cs typeface="Times New Roman"/>
              </a:rPr>
              <a:t>NSRC and AfNOG</a:t>
            </a:r>
            <a:endParaRPr lang="en-US" sz="1600" dirty="0">
              <a:cs typeface="Times New Roman"/>
            </a:endParaRPr>
          </a:p>
          <a:p>
            <a:pPr lvl="1" algn="just" eaLnBrk="1" hangingPunct="1">
              <a:lnSpc>
                <a:spcPct val="110000"/>
              </a:lnSpc>
              <a:defRPr/>
            </a:pPr>
            <a:r>
              <a:rPr lang="en-US" sz="1600" dirty="0">
                <a:cs typeface="Times New Roman"/>
              </a:rPr>
              <a:t>Support for campus network Audit and interventions in collaboration with NSRC</a:t>
            </a:r>
          </a:p>
          <a:p>
            <a:pPr lvl="1" algn="just" eaLnBrk="1" hangingPunct="1">
              <a:lnSpc>
                <a:spcPct val="110000"/>
              </a:lnSpc>
              <a:defRPr/>
            </a:pPr>
            <a:r>
              <a:rPr lang="en-US" sz="1600" dirty="0">
                <a:cs typeface="Times New Roman"/>
              </a:rPr>
              <a:t>Support for Attachments and </a:t>
            </a:r>
            <a:r>
              <a:rPr lang="en-US" sz="1600" dirty="0" err="1">
                <a:cs typeface="Times New Roman"/>
              </a:rPr>
              <a:t>secondments</a:t>
            </a:r>
            <a:r>
              <a:rPr lang="en-US" sz="1600" dirty="0">
                <a:cs typeface="Times New Roman"/>
              </a:rPr>
              <a:t> under the twinning program</a:t>
            </a:r>
            <a:r>
              <a:rPr lang="en-US" sz="1600" dirty="0">
                <a:cs typeface="Times New Roman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000" dirty="0">
                <a:cs typeface="Times New Roman"/>
              </a:rPr>
              <a:t>Internet Society (ISOC)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sz="1600" dirty="0">
                <a:cs typeface="Times New Roman"/>
              </a:rPr>
              <a:t>Has collaborated with the Alliance since 2009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sz="1600" dirty="0">
                <a:cs typeface="Times New Roman"/>
              </a:rPr>
              <a:t>Provides trainers for workshops in collaboration with NSRC</a:t>
            </a:r>
          </a:p>
          <a:p>
            <a:pPr lvl="1" algn="just" eaLnBrk="1" hangingPunct="1">
              <a:lnSpc>
                <a:spcPct val="110000"/>
              </a:lnSpc>
              <a:defRPr/>
            </a:pPr>
            <a:endParaRPr lang="en-US" sz="1600" dirty="0">
              <a:cs typeface="Times New Roman"/>
            </a:endParaRPr>
          </a:p>
          <a:p>
            <a:pPr lvl="1" algn="just" eaLnBrk="1" hangingPunct="1">
              <a:lnSpc>
                <a:spcPct val="150000"/>
              </a:lnSpc>
              <a:defRPr/>
            </a:pPr>
            <a:endParaRPr lang="en-US" sz="1600" dirty="0">
              <a:cs typeface="Times New Roman"/>
            </a:endParaRPr>
          </a:p>
          <a:p>
            <a:pPr marL="457174" lvl="1" indent="0" algn="just" eaLnBrk="1" hangingPunct="1">
              <a:lnSpc>
                <a:spcPct val="150000"/>
              </a:lnSpc>
              <a:buNone/>
              <a:defRPr/>
            </a:pPr>
            <a:endParaRPr lang="en-US" sz="1600" dirty="0">
              <a:cs typeface="Times New Roman"/>
            </a:endParaRPr>
          </a:p>
          <a:p>
            <a:pPr algn="just" eaLnBrk="1" hangingPunct="1">
              <a:lnSpc>
                <a:spcPct val="120000"/>
              </a:lnSpc>
              <a:defRPr/>
            </a:pPr>
            <a:endParaRPr lang="en-US" sz="2000" dirty="0">
              <a:cs typeface="Times New Roman"/>
            </a:endParaRPr>
          </a:p>
          <a:p>
            <a:pPr lvl="1" algn="just" eaLnBrk="1" hangingPunct="1">
              <a:lnSpc>
                <a:spcPct val="120000"/>
              </a:lnSpc>
              <a:defRPr/>
            </a:pPr>
            <a:endParaRPr lang="en-US" sz="1600" dirty="0">
              <a:cs typeface="Times New Roman"/>
            </a:endParaRPr>
          </a:p>
          <a:p>
            <a:pPr marL="457174" lvl="1" indent="0" algn="just" eaLnBrk="1" hangingPunct="1">
              <a:lnSpc>
                <a:spcPct val="120000"/>
              </a:lnSpc>
              <a:buNone/>
              <a:defRPr/>
            </a:pPr>
            <a:endParaRPr lang="en-US" sz="1600" dirty="0"/>
          </a:p>
          <a:p>
            <a:pPr lvl="1" algn="just" eaLnBrk="1" hangingPunct="1">
              <a:lnSpc>
                <a:spcPct val="120000"/>
              </a:lnSpc>
              <a:defRPr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5387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Special </a:t>
            </a:r>
            <a:r>
              <a:rPr lang="en-US" sz="2800" dirty="0"/>
              <a:t>thanks to our Friends</a:t>
            </a:r>
            <a:r>
              <a:rPr lang="en-US" dirty="0"/>
              <a:t>: </a:t>
            </a:r>
            <a:br>
              <a:rPr lang="en-US" dirty="0"/>
            </a:br>
            <a:endParaRPr lang="en-US" dirty="0" smtClean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r>
              <a:rPr lang="en-US" sz="2800" dirty="0" smtClean="0"/>
              <a:t>AUC</a:t>
            </a:r>
            <a:r>
              <a:rPr lang="en-US" sz="2800" dirty="0"/>
              <a:t>, AAU, PHEA, IDRC, FRENIA (ANDREW MELLON), USAID, IEEAF, EUC, TERENA, DANTE, AAU, Cisco, NSRC, INASP</a:t>
            </a:r>
          </a:p>
          <a:p>
            <a:r>
              <a:rPr lang="en-US" sz="2800" dirty="0"/>
              <a:t>And many more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marL="0" indent="0" algn="ctr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marL="0" indent="0" algn="ctr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marL="0" indent="0" algn="ctr" eaLnBrk="1" hangingPunct="1">
              <a:buNone/>
              <a:defRPr/>
            </a:pPr>
            <a:endParaRPr lang="en-US" dirty="0" smtClean="0">
              <a:cs typeface="+mn-cs"/>
            </a:endParaRPr>
          </a:p>
          <a:p>
            <a:pPr marL="0" indent="0" algn="ctr" eaLnBrk="1" hangingPunct="1">
              <a:buNone/>
              <a:defRPr/>
            </a:pPr>
            <a:r>
              <a:rPr lang="en-US" sz="4000" dirty="0"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0902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1464" y="1252539"/>
            <a:ext cx="4643437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60350"/>
            <a:ext cx="6705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3399"/>
                </a:solidFill>
                <a:cs typeface="+mj-cs"/>
              </a:rPr>
              <a:t>What is Ubuntunet Alliance?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/>
              <a:buChar char="•"/>
              <a:defRPr/>
            </a:pPr>
            <a:r>
              <a:rPr lang="en-US" sz="1800" dirty="0">
                <a:cs typeface="Times New Roman"/>
              </a:rPr>
              <a:t>The regional Research and </a:t>
            </a:r>
          </a:p>
          <a:p>
            <a:pPr marL="400027" lvl="1" indent="0" algn="just" eaLnBrk="1" hangingPunct="1">
              <a:buNone/>
              <a:defRPr/>
            </a:pPr>
            <a:r>
              <a:rPr lang="en-US" sz="1800" dirty="0">
                <a:cs typeface="Times New Roman"/>
              </a:rPr>
              <a:t>Education Network of ESA region</a:t>
            </a:r>
          </a:p>
          <a:p>
            <a:pPr algn="just" eaLnBrk="1" hangingPunct="1">
              <a:buFont typeface="Arial"/>
              <a:buChar char="•"/>
              <a:defRPr/>
            </a:pPr>
            <a:r>
              <a:rPr lang="en-US" sz="1800" dirty="0">
                <a:cs typeface="Times New Roman"/>
              </a:rPr>
              <a:t>Member NRENs from 14 countries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1400" dirty="0">
                <a:cs typeface="Times New Roman"/>
              </a:rPr>
              <a:t>Eb</a:t>
            </a:r>
            <a:r>
              <a:rPr lang="en-US" sz="1400" dirty="0">
                <a:cs typeface="Times New Roman"/>
              </a:rPr>
              <a:t>@le, DRC 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1400" dirty="0" err="1">
                <a:cs typeface="Times New Roman"/>
              </a:rPr>
              <a:t>EthERNet</a:t>
            </a:r>
            <a:r>
              <a:rPr lang="en-US" sz="1400" dirty="0">
                <a:cs typeface="Times New Roman"/>
              </a:rPr>
              <a:t>, Ethiopia </a:t>
            </a:r>
          </a:p>
          <a:p>
            <a:pPr lvl="1">
              <a:buFont typeface="Wingdings" charset="2"/>
              <a:buChar char="§"/>
              <a:defRPr/>
            </a:pPr>
            <a:r>
              <a:rPr lang="is-IS" sz="1400" i="1" dirty="0">
                <a:solidFill>
                  <a:srgbClr val="0066FF"/>
                </a:solidFill>
                <a:cs typeface="Times New Roman"/>
              </a:rPr>
              <a:t>iRENALA, Madagascar </a:t>
            </a:r>
            <a:endParaRPr lang="is-IS" sz="1400" dirty="0">
              <a:solidFill>
                <a:srgbClr val="0066FF"/>
              </a:solidFill>
              <a:cs typeface="Times New Roman"/>
            </a:endParaRPr>
          </a:p>
          <a:p>
            <a:pPr lvl="1">
              <a:buFont typeface="Wingdings" charset="2"/>
              <a:buChar char="§"/>
              <a:defRPr/>
            </a:pPr>
            <a:r>
              <a:rPr lang="tr-TR" sz="1400" dirty="0">
                <a:cs typeface="Times New Roman"/>
              </a:rPr>
              <a:t>KENET</a:t>
            </a:r>
            <a:r>
              <a:rPr lang="tr-TR" sz="1400" dirty="0">
                <a:cs typeface="Times New Roman"/>
              </a:rPr>
              <a:t>, Kenya </a:t>
            </a:r>
          </a:p>
          <a:p>
            <a:pPr lvl="1">
              <a:buFont typeface="Wingdings" charset="2"/>
              <a:buChar char="§"/>
              <a:defRPr/>
            </a:pPr>
            <a:r>
              <a:rPr lang="pl-PL" sz="1400" dirty="0">
                <a:cs typeface="Times New Roman"/>
              </a:rPr>
              <a:t>MAREN</a:t>
            </a:r>
            <a:r>
              <a:rPr lang="pl-PL" sz="1400" dirty="0">
                <a:cs typeface="Times New Roman"/>
              </a:rPr>
              <a:t>, Malawi </a:t>
            </a:r>
          </a:p>
          <a:p>
            <a:pPr lvl="1">
              <a:buFont typeface="Wingdings" charset="2"/>
              <a:buChar char="§"/>
              <a:defRPr/>
            </a:pPr>
            <a:r>
              <a:rPr lang="fr-FR" sz="1400" dirty="0">
                <a:cs typeface="Times New Roman"/>
              </a:rPr>
              <a:t>MoRENet</a:t>
            </a:r>
            <a:r>
              <a:rPr lang="fr-FR" sz="1400" dirty="0">
                <a:cs typeface="Times New Roman"/>
              </a:rPr>
              <a:t>, Mozambique </a:t>
            </a:r>
          </a:p>
          <a:p>
            <a:pPr lvl="1">
              <a:buFont typeface="Wingdings" charset="2"/>
              <a:buChar char="§"/>
              <a:defRPr/>
            </a:pPr>
            <a:r>
              <a:rPr lang="de-DE" sz="1400" dirty="0" err="1">
                <a:cs typeface="Times New Roman"/>
              </a:rPr>
              <a:t>XNet</a:t>
            </a:r>
            <a:r>
              <a:rPr lang="de-DE" sz="1400" dirty="0">
                <a:cs typeface="Times New Roman"/>
              </a:rPr>
              <a:t>, Namibia </a:t>
            </a:r>
          </a:p>
          <a:p>
            <a:pPr lvl="1">
              <a:buFont typeface="Wingdings" charset="2"/>
              <a:buChar char="§"/>
              <a:defRPr/>
            </a:pPr>
            <a:r>
              <a:rPr lang="pl-PL" sz="1400" dirty="0">
                <a:cs typeface="Times New Roman"/>
              </a:rPr>
              <a:t>RwEdNet</a:t>
            </a:r>
            <a:r>
              <a:rPr lang="pl-PL" sz="1400" dirty="0">
                <a:cs typeface="Times New Roman"/>
              </a:rPr>
              <a:t>, Rwanda </a:t>
            </a:r>
          </a:p>
          <a:p>
            <a:pPr lvl="1">
              <a:buFont typeface="Wingdings" charset="2"/>
              <a:buChar char="§"/>
              <a:defRPr/>
            </a:pPr>
            <a:r>
              <a:rPr lang="fi-FI" sz="1400" dirty="0" err="1">
                <a:cs typeface="Times New Roman"/>
              </a:rPr>
              <a:t>SomaliREN</a:t>
            </a:r>
            <a:r>
              <a:rPr lang="fi-FI" sz="1400" dirty="0">
                <a:cs typeface="Times New Roman"/>
              </a:rPr>
              <a:t>, Somalia </a:t>
            </a:r>
          </a:p>
          <a:p>
            <a:pPr lvl="1">
              <a:buFont typeface="Wingdings" charset="2"/>
              <a:buChar char="§"/>
              <a:defRPr/>
            </a:pPr>
            <a:r>
              <a:rPr lang="tr-TR" sz="1400" dirty="0" err="1">
                <a:cs typeface="Times New Roman"/>
              </a:rPr>
              <a:t>SudREN</a:t>
            </a:r>
            <a:r>
              <a:rPr lang="tr-TR" sz="1400" dirty="0">
                <a:cs typeface="Times New Roman"/>
              </a:rPr>
              <a:t>, Sudan 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1400" i="1" dirty="0">
                <a:cs typeface="Times New Roman"/>
              </a:rPr>
              <a:t>Southern Sudan (de facto) </a:t>
            </a:r>
            <a:endParaRPr lang="en-US" sz="1400" dirty="0">
              <a:cs typeface="Times New Roman"/>
            </a:endParaRPr>
          </a:p>
          <a:p>
            <a:pPr lvl="1">
              <a:buFont typeface="Wingdings" charset="2"/>
              <a:buChar char="§"/>
              <a:defRPr/>
            </a:pPr>
            <a:r>
              <a:rPr lang="en-US" sz="1400" dirty="0">
                <a:cs typeface="Times New Roman"/>
              </a:rPr>
              <a:t>TENET</a:t>
            </a:r>
            <a:r>
              <a:rPr lang="en-US" sz="1400" dirty="0">
                <a:cs typeface="Times New Roman"/>
              </a:rPr>
              <a:t>, South Africa </a:t>
            </a:r>
          </a:p>
          <a:p>
            <a:pPr lvl="1">
              <a:buFont typeface="Wingdings" charset="2"/>
              <a:buChar char="§"/>
              <a:defRPr/>
            </a:pPr>
            <a:r>
              <a:rPr lang="it-IT" sz="1400" dirty="0">
                <a:cs typeface="Times New Roman"/>
              </a:rPr>
              <a:t>TERNET, Tanzania </a:t>
            </a:r>
          </a:p>
          <a:p>
            <a:pPr lvl="1">
              <a:buFont typeface="Wingdings" charset="2"/>
              <a:buChar char="§"/>
              <a:defRPr/>
            </a:pPr>
            <a:r>
              <a:rPr lang="tr-TR" sz="1400" dirty="0">
                <a:cs typeface="Times New Roman"/>
              </a:rPr>
              <a:t>RENU, Uganda </a:t>
            </a:r>
          </a:p>
          <a:p>
            <a:pPr lvl="1">
              <a:buFont typeface="Wingdings" charset="2"/>
              <a:buChar char="§"/>
              <a:defRPr/>
            </a:pPr>
            <a:r>
              <a:rPr lang="es-ES_tradnl" sz="1400" dirty="0">
                <a:cs typeface="Times New Roman"/>
              </a:rPr>
              <a:t>ZAMREN, Zambia </a:t>
            </a:r>
            <a:endParaRPr lang="en-US" sz="1400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7984" y="980728"/>
            <a:ext cx="4104456" cy="47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60350"/>
            <a:ext cx="6705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3399"/>
                </a:solidFill>
                <a:cs typeface="+mj-cs"/>
              </a:rPr>
              <a:t>Current network operations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/>
              <a:buChar char="•"/>
              <a:defRPr/>
            </a:pPr>
            <a:r>
              <a:rPr lang="en-US" sz="2000" dirty="0">
                <a:cs typeface="Times New Roman"/>
              </a:rPr>
              <a:t>3 POPs</a:t>
            </a:r>
          </a:p>
          <a:p>
            <a:pPr algn="just" eaLnBrk="1" hangingPunct="1">
              <a:buFont typeface="Arial"/>
              <a:buChar char="•"/>
              <a:defRPr/>
            </a:pPr>
            <a:r>
              <a:rPr lang="en-US" sz="2000" dirty="0">
                <a:cs typeface="Times New Roman"/>
              </a:rPr>
              <a:t>2 Links from Mtunzini PoP to Europe</a:t>
            </a:r>
          </a:p>
          <a:p>
            <a:pPr algn="just" eaLnBrk="1" hangingPunct="1">
              <a:buFont typeface="Arial"/>
              <a:buChar char="•"/>
              <a:defRPr/>
            </a:pPr>
            <a:r>
              <a:rPr lang="en-US" sz="2000" dirty="0">
                <a:cs typeface="Times New Roman"/>
              </a:rPr>
              <a:t>All traffic exchanged in Europe</a:t>
            </a:r>
          </a:p>
          <a:p>
            <a:pPr marL="0" indent="0" algn="just" eaLnBrk="1" hangingPunct="1">
              <a:buNone/>
              <a:defRPr/>
            </a:pPr>
            <a:endParaRPr lang="en-US" sz="2000" dirty="0">
              <a:cs typeface="Times New Roman"/>
            </a:endParaRPr>
          </a:p>
          <a:p>
            <a:pPr lvl="1" algn="just" eaLnBrk="1" hangingPunct="1">
              <a:buFont typeface="Arial"/>
              <a:buChar char="•"/>
              <a:defRPr/>
            </a:pPr>
            <a:endParaRPr lang="en-US" sz="1400" dirty="0">
              <a:cs typeface="Times New Roman"/>
            </a:endParaRPr>
          </a:p>
          <a:p>
            <a:pPr lvl="1" algn="just" eaLnBrk="1" hangingPunct="1">
              <a:buFont typeface="Arial"/>
              <a:buChar char="•"/>
              <a:defRPr/>
            </a:pPr>
            <a:endParaRPr lang="en-US" sz="1400" dirty="0">
              <a:cs typeface="Times New Roman"/>
            </a:endParaRPr>
          </a:p>
          <a:p>
            <a:pPr lvl="1" algn="just" eaLnBrk="1" hangingPunct="1">
              <a:buFont typeface="Arial"/>
              <a:buChar char="•"/>
              <a:defRPr/>
            </a:pPr>
            <a:endParaRPr lang="en-US" sz="1400" dirty="0">
              <a:cs typeface="Times New Roman"/>
            </a:endParaRPr>
          </a:p>
          <a:p>
            <a:pPr algn="just" eaLnBrk="1" hangingPunct="1">
              <a:buFont typeface="Arial"/>
              <a:buChar char="•"/>
              <a:defRPr/>
            </a:pPr>
            <a:endParaRPr lang="en-US" sz="1800" dirty="0"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260350"/>
            <a:ext cx="6705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3399"/>
                </a:solidFill>
                <a:cs typeface="+mj-cs"/>
              </a:rPr>
              <a:t>Current network operations </a:t>
            </a:r>
            <a:r>
              <a:rPr lang="en-US" dirty="0" smtClean="0">
                <a:solidFill>
                  <a:srgbClr val="003399"/>
                </a:solidFill>
                <a:cs typeface="+mj-cs"/>
              </a:rPr>
              <a:t>–</a:t>
            </a:r>
            <a:r>
              <a:rPr lang="en-GB" dirty="0" smtClean="0">
                <a:solidFill>
                  <a:srgbClr val="003399"/>
                </a:solidFill>
                <a:cs typeface="+mj-cs"/>
              </a:rPr>
              <a:t> Light paths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/>
              <a:buChar char="•"/>
              <a:defRPr/>
            </a:pPr>
            <a:endParaRPr lang="en-US" sz="1800" dirty="0">
              <a:cs typeface="Times New Roman"/>
            </a:endParaRPr>
          </a:p>
          <a:p>
            <a:pPr algn="just" eaLnBrk="1" hangingPunct="1">
              <a:buFont typeface="Arial"/>
              <a:buChar char="•"/>
              <a:defRPr/>
            </a:pPr>
            <a:r>
              <a:rPr lang="en-US" sz="2800" dirty="0">
                <a:cs typeface="Times New Roman"/>
              </a:rPr>
              <a:t>One light-path currently operational</a:t>
            </a:r>
          </a:p>
          <a:p>
            <a:pPr lvl="1" algn="just" eaLnBrk="1" hangingPunct="1">
              <a:buFont typeface="Arial"/>
              <a:buChar char="•"/>
              <a:defRPr/>
            </a:pPr>
            <a:r>
              <a:rPr lang="en-US" dirty="0" smtClean="0">
                <a:cs typeface="Times New Roman"/>
              </a:rPr>
              <a:t>Between </a:t>
            </a:r>
            <a:r>
              <a:rPr lang="en-US" dirty="0" err="1" smtClean="0">
                <a:cs typeface="Times New Roman"/>
              </a:rPr>
              <a:t>HartRAO</a:t>
            </a:r>
            <a:r>
              <a:rPr lang="en-US" dirty="0" smtClean="0">
                <a:cs typeface="Times New Roman"/>
              </a:rPr>
              <a:t> and Jive</a:t>
            </a:r>
          </a:p>
          <a:p>
            <a:pPr lvl="1" algn="just" eaLnBrk="1" hangingPunct="1">
              <a:buFont typeface="Arial"/>
              <a:buChar char="•"/>
              <a:defRPr/>
            </a:pPr>
            <a:r>
              <a:rPr lang="en-US" dirty="0" smtClean="0">
                <a:cs typeface="Times New Roman"/>
              </a:rPr>
              <a:t>Transfer of </a:t>
            </a:r>
            <a:r>
              <a:rPr lang="en-US" dirty="0">
                <a:cs typeface="Times New Roman"/>
              </a:rPr>
              <a:t>e-VLBI </a:t>
            </a:r>
            <a:r>
              <a:rPr lang="en-US" dirty="0" smtClean="0">
                <a:cs typeface="Times New Roman"/>
              </a:rPr>
              <a:t>data  </a:t>
            </a:r>
            <a:r>
              <a:rPr lang="en-US" dirty="0">
                <a:cs typeface="Times New Roman"/>
              </a:rPr>
              <a:t>from the observatory in </a:t>
            </a:r>
            <a:r>
              <a:rPr lang="en-US" dirty="0" err="1">
                <a:cs typeface="Times New Roman"/>
              </a:rPr>
              <a:t>HartRAO</a:t>
            </a:r>
            <a:r>
              <a:rPr lang="en-US" dirty="0">
                <a:cs typeface="Times New Roman"/>
              </a:rPr>
              <a:t> to </a:t>
            </a:r>
            <a:r>
              <a:rPr lang="en-US" dirty="0" smtClean="0">
                <a:cs typeface="Times New Roman"/>
              </a:rPr>
              <a:t>JIVE in real time</a:t>
            </a:r>
          </a:p>
          <a:p>
            <a:pPr lvl="1" algn="just" eaLnBrk="1" hangingPunct="1">
              <a:buFont typeface="Arial"/>
              <a:buChar char="•"/>
              <a:defRPr/>
            </a:pPr>
            <a:r>
              <a:rPr lang="en-US" dirty="0" smtClean="0">
                <a:cs typeface="Times New Roman"/>
              </a:rPr>
              <a:t>2 Gbps capacity</a:t>
            </a:r>
          </a:p>
          <a:p>
            <a:pPr lvl="1" algn="just" eaLnBrk="1" hangingPunct="1">
              <a:buFont typeface="Arial"/>
              <a:buChar char="•"/>
              <a:defRPr/>
            </a:pPr>
            <a:endParaRPr lang="en-US" dirty="0" smtClean="0">
              <a:cs typeface="Times New Roman"/>
            </a:endParaRPr>
          </a:p>
          <a:p>
            <a:pPr lvl="1" algn="just" eaLnBrk="1" hangingPunct="1">
              <a:buFont typeface="Arial"/>
              <a:buChar char="•"/>
              <a:defRPr/>
            </a:pPr>
            <a:endParaRPr lang="en-US" dirty="0" smtClean="0">
              <a:cs typeface="Times New Roman"/>
            </a:endParaRPr>
          </a:p>
          <a:p>
            <a:pPr lvl="1" algn="just" eaLnBrk="1" hangingPunct="1">
              <a:buFont typeface="Arial"/>
              <a:buChar char="•"/>
              <a:defRPr/>
            </a:pPr>
            <a:endParaRPr lang="en-US" sz="1400" dirty="0">
              <a:cs typeface="Times New Roman"/>
            </a:endParaRPr>
          </a:p>
          <a:p>
            <a:pPr lvl="1" algn="just" eaLnBrk="1" hangingPunct="1">
              <a:buFont typeface="Arial"/>
              <a:buChar char="•"/>
              <a:defRPr/>
            </a:pPr>
            <a:endParaRPr lang="en-US" sz="1400" dirty="0">
              <a:cs typeface="Times New Roman"/>
            </a:endParaRPr>
          </a:p>
          <a:p>
            <a:pPr algn="just" eaLnBrk="1" hangingPunct="1">
              <a:buFont typeface="Arial"/>
              <a:buChar char="•"/>
              <a:defRPr/>
            </a:pPr>
            <a:endParaRPr lang="en-US" sz="1800" dirty="0">
              <a:cs typeface="Times New Roman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8699500" y="2438401"/>
            <a:ext cx="184656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92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1544" y="2781301"/>
            <a:ext cx="4381414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28695"/>
            <a:ext cx="6912767" cy="86904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AfricaConnect </a:t>
            </a:r>
            <a:r>
              <a:rPr lang="en-US" sz="2400" dirty="0" smtClean="0"/>
              <a:t>–</a:t>
            </a:r>
            <a:r>
              <a:rPr lang="en-GB" sz="2400" dirty="0" smtClean="0"/>
              <a:t> Keeping African traffic Local</a:t>
            </a:r>
            <a:endParaRPr lang="en-US" sz="2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907" y="1373602"/>
            <a:ext cx="7772186" cy="4454264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US" dirty="0"/>
              <a:t>Project to Implement UbuntuNet (the network</a:t>
            </a:r>
            <a:r>
              <a:rPr lang="en-US" sz="2000" dirty="0"/>
              <a:t>)</a:t>
            </a:r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en-US" dirty="0"/>
              <a:t>Interconnect NREN networks within the Alliance</a:t>
            </a:r>
          </a:p>
          <a:p>
            <a:pPr lvl="1" algn="just" eaLnBrk="1" hangingPunct="1">
              <a:lnSpc>
                <a:spcPct val="120000"/>
              </a:lnSpc>
              <a:defRPr/>
            </a:pPr>
            <a:r>
              <a:rPr lang="en-US" dirty="0"/>
              <a:t>Connect to G</a:t>
            </a:r>
            <a:r>
              <a:rPr lang="en-US" dirty="0">
                <a:cs typeface="Arial"/>
              </a:rPr>
              <a:t>É</a:t>
            </a:r>
            <a:r>
              <a:rPr lang="en-US" dirty="0"/>
              <a:t>ANT and the rest of REN </a:t>
            </a:r>
            <a:r>
              <a:rPr lang="en-US" dirty="0" smtClean="0"/>
              <a:t>community  </a:t>
            </a:r>
            <a:r>
              <a:rPr lang="en-US" dirty="0"/>
              <a:t>through UbuntuNet PoPs in Europe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en-US" dirty="0"/>
              <a:t>Budget - € 14.75 M for 4 years. 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en-US" dirty="0"/>
              <a:t>Aims to; </a:t>
            </a:r>
            <a:endParaRPr lang="en-US" i="1" dirty="0"/>
          </a:p>
          <a:p>
            <a:pPr marL="800054" lvl="1" algn="just" eaLnBrk="1" hangingPunct="1">
              <a:lnSpc>
                <a:spcPct val="120000"/>
              </a:lnSpc>
              <a:defRPr/>
            </a:pPr>
            <a:r>
              <a:rPr lang="en-GB" dirty="0"/>
              <a:t>Foster the development of cooperative research programmes (EU-Africa)</a:t>
            </a:r>
          </a:p>
          <a:p>
            <a:pPr marL="800054" lvl="1" algn="just" eaLnBrk="1" hangingPunct="1">
              <a:lnSpc>
                <a:spcPct val="120000"/>
              </a:lnSpc>
              <a:defRPr/>
            </a:pPr>
            <a:r>
              <a:rPr lang="en-GB" dirty="0"/>
              <a:t>Stimulate research activities in the region and build co-operation with researchers in the rest of the world;</a:t>
            </a:r>
          </a:p>
          <a:p>
            <a:pPr marL="800054" lvl="1" algn="just" eaLnBrk="1" hangingPunct="1">
              <a:lnSpc>
                <a:spcPct val="120000"/>
              </a:lnSpc>
              <a:defRPr/>
            </a:pPr>
            <a:r>
              <a:rPr lang="en-GB" dirty="0"/>
              <a:t>Support NREN staff capacity building</a:t>
            </a:r>
            <a:endParaRPr lang="en-GB" dirty="0"/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228695"/>
            <a:ext cx="6984776" cy="869042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AfricaConnect </a:t>
            </a:r>
            <a:r>
              <a:rPr lang="en-US" sz="2400" dirty="0"/>
              <a:t>–</a:t>
            </a:r>
            <a:r>
              <a:rPr lang="en-GB" sz="2400" dirty="0"/>
              <a:t> Keeping African traffic Local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3096344" cy="4248472"/>
          </a:xfrm>
        </p:spPr>
      </p:pic>
      <p:pic>
        <p:nvPicPr>
          <p:cNvPr id="1331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048" y="1435282"/>
            <a:ext cx="3096344" cy="422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05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1196752"/>
            <a:ext cx="33123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350"/>
            <a:ext cx="4176464" cy="533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FF"/>
                </a:solidFill>
                <a:cs typeface="+mj-cs"/>
              </a:rPr>
              <a:t>AfricaConnect </a:t>
            </a:r>
            <a:r>
              <a:rPr lang="en-US" dirty="0" smtClean="0">
                <a:solidFill>
                  <a:srgbClr val="FFFFFF"/>
                </a:solidFill>
                <a:cs typeface="+mj-cs"/>
              </a:rPr>
              <a:t>–</a:t>
            </a:r>
            <a:r>
              <a:rPr lang="en-GB" dirty="0" smtClean="0">
                <a:solidFill>
                  <a:srgbClr val="FFFFFF"/>
                </a:solidFill>
                <a:cs typeface="+mj-cs"/>
              </a:rPr>
              <a:t> progress</a:t>
            </a:r>
            <a:endParaRPr lang="en-GB" dirty="0" smtClean="0">
              <a:solidFill>
                <a:srgbClr val="FFFFFF"/>
              </a:solidFill>
              <a:cs typeface="+mj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96752"/>
            <a:ext cx="8227640" cy="4670648"/>
          </a:xfrm>
        </p:spPr>
        <p:txBody>
          <a:bodyPr/>
          <a:lstStyle/>
          <a:p>
            <a:pPr algn="just" eaLnBrk="1" hangingPunct="1">
              <a:buFont typeface="Arial"/>
              <a:buChar char="•"/>
              <a:defRPr/>
            </a:pPr>
            <a:r>
              <a:rPr lang="en-US" sz="1800" dirty="0">
                <a:cs typeface="Times New Roman"/>
              </a:rPr>
              <a:t>Phase one</a:t>
            </a:r>
            <a:endParaRPr lang="en-US" sz="1600" dirty="0">
              <a:cs typeface="Times New Roman"/>
            </a:endParaRPr>
          </a:p>
          <a:p>
            <a:pPr lvl="1">
              <a:buFont typeface="Wingdings" charset="2"/>
              <a:buChar char="§"/>
              <a:defRPr/>
            </a:pPr>
            <a:r>
              <a:rPr lang="en-US" sz="1600" dirty="0">
                <a:cs typeface="Times New Roman"/>
              </a:rPr>
              <a:t>Contracts awarded</a:t>
            </a:r>
          </a:p>
          <a:p>
            <a:pPr algn="just" eaLnBrk="1" hangingPunct="1">
              <a:buFont typeface="Arial"/>
              <a:buChar char="•"/>
              <a:defRPr/>
            </a:pPr>
            <a:r>
              <a:rPr lang="en-US" sz="1800" dirty="0">
                <a:cs typeface="Times New Roman"/>
              </a:rPr>
              <a:t>Phase two:</a:t>
            </a:r>
          </a:p>
          <a:p>
            <a:pPr lvl="1">
              <a:buFont typeface="Courier New"/>
              <a:buChar char="o"/>
              <a:defRPr/>
            </a:pPr>
            <a:r>
              <a:rPr lang="en-US" sz="1600" dirty="0">
                <a:cs typeface="Times New Roman"/>
              </a:rPr>
              <a:t>ITT issued.</a:t>
            </a:r>
          </a:p>
          <a:p>
            <a:pPr algn="just" eaLnBrk="1" hangingPunct="1">
              <a:buFont typeface="Arial"/>
              <a:buChar char="•"/>
              <a:defRPr/>
            </a:pPr>
            <a:r>
              <a:rPr lang="en-US" sz="1800" dirty="0">
                <a:cs typeface="Times New Roman"/>
              </a:rPr>
              <a:t>Phases 3&amp;4: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1600" dirty="0">
                <a:cs typeface="Times New Roman"/>
              </a:rPr>
              <a:t>Addis Ababa, Khartoum</a:t>
            </a:r>
          </a:p>
        </p:txBody>
      </p:sp>
    </p:spTree>
    <p:extLst>
      <p:ext uri="{BB962C8B-B14F-4D97-AF65-F5344CB8AC3E}">
        <p14:creationId xmlns:p14="http://schemas.microsoft.com/office/powerpoint/2010/main" val="173762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1" y="1196752"/>
            <a:ext cx="33123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350"/>
            <a:ext cx="4176464" cy="533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FF"/>
                </a:solidFill>
                <a:cs typeface="+mj-cs"/>
              </a:rPr>
              <a:t>AfricaConnect </a:t>
            </a:r>
            <a:r>
              <a:rPr lang="en-US" dirty="0" smtClean="0">
                <a:solidFill>
                  <a:srgbClr val="FFFFFF"/>
                </a:solidFill>
                <a:cs typeface="+mj-cs"/>
              </a:rPr>
              <a:t>–</a:t>
            </a:r>
            <a:r>
              <a:rPr lang="en-GB" dirty="0" smtClean="0">
                <a:solidFill>
                  <a:srgbClr val="FFFFFF"/>
                </a:solidFill>
                <a:cs typeface="+mj-cs"/>
              </a:rPr>
              <a:t> progress</a:t>
            </a:r>
            <a:endParaRPr lang="en-GB" dirty="0" smtClean="0">
              <a:solidFill>
                <a:srgbClr val="FFFFFF"/>
              </a:solidFill>
              <a:cs typeface="+mj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96752"/>
            <a:ext cx="8227640" cy="4670648"/>
          </a:xfrm>
        </p:spPr>
        <p:txBody>
          <a:bodyPr/>
          <a:lstStyle/>
          <a:p>
            <a:pPr algn="just" eaLnBrk="1" hangingPunct="1">
              <a:buFont typeface="Arial"/>
              <a:buChar char="•"/>
              <a:defRPr/>
            </a:pPr>
            <a:r>
              <a:rPr lang="en-US" sz="1800" dirty="0">
                <a:cs typeface="Times New Roman"/>
              </a:rPr>
              <a:t>Phase one</a:t>
            </a:r>
            <a:endParaRPr lang="en-US" sz="1600" dirty="0">
              <a:cs typeface="Times New Roman"/>
            </a:endParaRPr>
          </a:p>
          <a:p>
            <a:pPr lvl="1">
              <a:buFont typeface="Wingdings" charset="2"/>
              <a:buChar char="§"/>
              <a:defRPr/>
            </a:pPr>
            <a:r>
              <a:rPr lang="en-US" sz="1600" dirty="0">
                <a:cs typeface="Times New Roman"/>
              </a:rPr>
              <a:t>Contracts awarded</a:t>
            </a:r>
          </a:p>
          <a:p>
            <a:pPr algn="just" eaLnBrk="1" hangingPunct="1">
              <a:buFont typeface="Arial"/>
              <a:buChar char="•"/>
              <a:defRPr/>
            </a:pPr>
            <a:r>
              <a:rPr lang="en-US" sz="1800" dirty="0">
                <a:cs typeface="Times New Roman"/>
              </a:rPr>
              <a:t>Phase two:</a:t>
            </a:r>
          </a:p>
          <a:p>
            <a:pPr lvl="1">
              <a:buFont typeface="Courier New"/>
              <a:buChar char="o"/>
              <a:defRPr/>
            </a:pPr>
            <a:r>
              <a:rPr lang="en-US" sz="1600" dirty="0">
                <a:cs typeface="Times New Roman"/>
              </a:rPr>
              <a:t>ITT issued.</a:t>
            </a:r>
          </a:p>
          <a:p>
            <a:pPr algn="just" eaLnBrk="1" hangingPunct="1">
              <a:buFont typeface="Arial"/>
              <a:buChar char="•"/>
              <a:defRPr/>
            </a:pPr>
            <a:r>
              <a:rPr lang="en-US" sz="1800" dirty="0">
                <a:cs typeface="Times New Roman"/>
              </a:rPr>
              <a:t>Phases 3&amp;4: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1600" dirty="0">
                <a:cs typeface="Times New Roman"/>
              </a:rPr>
              <a:t>Addis Ababa, Khartoum</a:t>
            </a:r>
          </a:p>
        </p:txBody>
      </p:sp>
    </p:spTree>
    <p:extLst>
      <p:ext uri="{BB962C8B-B14F-4D97-AF65-F5344CB8AC3E}">
        <p14:creationId xmlns:p14="http://schemas.microsoft.com/office/powerpoint/2010/main" val="337014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1" y="1196752"/>
            <a:ext cx="33123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350"/>
            <a:ext cx="4176464" cy="5334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FF"/>
                </a:solidFill>
                <a:cs typeface="+mj-cs"/>
              </a:rPr>
              <a:t>AfricaConnect </a:t>
            </a:r>
            <a:r>
              <a:rPr lang="en-US" dirty="0" smtClean="0">
                <a:solidFill>
                  <a:srgbClr val="FFFFFF"/>
                </a:solidFill>
                <a:cs typeface="+mj-cs"/>
              </a:rPr>
              <a:t>–</a:t>
            </a:r>
            <a:r>
              <a:rPr lang="en-GB" dirty="0" smtClean="0">
                <a:solidFill>
                  <a:srgbClr val="FFFFFF"/>
                </a:solidFill>
                <a:cs typeface="+mj-cs"/>
              </a:rPr>
              <a:t> progress</a:t>
            </a:r>
            <a:endParaRPr lang="en-GB" dirty="0" smtClean="0">
              <a:solidFill>
                <a:srgbClr val="FFFFFF"/>
              </a:solidFill>
              <a:cs typeface="+mj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96752"/>
            <a:ext cx="8227640" cy="4670648"/>
          </a:xfrm>
        </p:spPr>
        <p:txBody>
          <a:bodyPr/>
          <a:lstStyle/>
          <a:p>
            <a:pPr algn="just" eaLnBrk="1" hangingPunct="1">
              <a:buFont typeface="Arial"/>
              <a:buChar char="•"/>
              <a:defRPr/>
            </a:pPr>
            <a:r>
              <a:rPr lang="en-US" sz="1800" dirty="0">
                <a:cs typeface="Times New Roman"/>
              </a:rPr>
              <a:t>Phase one</a:t>
            </a:r>
            <a:endParaRPr lang="en-US" sz="1600" dirty="0">
              <a:cs typeface="Times New Roman"/>
            </a:endParaRPr>
          </a:p>
          <a:p>
            <a:pPr lvl="1">
              <a:buFont typeface="Wingdings" charset="2"/>
              <a:buChar char="§"/>
              <a:defRPr/>
            </a:pPr>
            <a:r>
              <a:rPr lang="en-US" sz="1600" dirty="0">
                <a:cs typeface="Times New Roman"/>
              </a:rPr>
              <a:t>Contracts awarded</a:t>
            </a:r>
          </a:p>
          <a:p>
            <a:pPr algn="just" eaLnBrk="1" hangingPunct="1">
              <a:buFont typeface="Arial"/>
              <a:buChar char="•"/>
              <a:defRPr/>
            </a:pPr>
            <a:r>
              <a:rPr lang="en-US" sz="1800" dirty="0">
                <a:cs typeface="Times New Roman"/>
              </a:rPr>
              <a:t>Phase two:</a:t>
            </a:r>
          </a:p>
          <a:p>
            <a:pPr lvl="1">
              <a:buFont typeface="Courier New"/>
              <a:buChar char="o"/>
              <a:defRPr/>
            </a:pPr>
            <a:r>
              <a:rPr lang="en-US" sz="1600" dirty="0">
                <a:cs typeface="Times New Roman"/>
              </a:rPr>
              <a:t>ITT issued.</a:t>
            </a:r>
          </a:p>
          <a:p>
            <a:pPr algn="just" eaLnBrk="1" hangingPunct="1">
              <a:buFont typeface="Arial"/>
              <a:buChar char="•"/>
              <a:defRPr/>
            </a:pPr>
            <a:r>
              <a:rPr lang="en-US" sz="1800" dirty="0">
                <a:cs typeface="Times New Roman"/>
              </a:rPr>
              <a:t>Phases 3&amp;4: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1600" dirty="0">
                <a:cs typeface="Times New Roman"/>
              </a:rPr>
              <a:t>Addis Ababa, Khartoum</a:t>
            </a:r>
          </a:p>
        </p:txBody>
      </p:sp>
    </p:spTree>
    <p:extLst>
      <p:ext uri="{BB962C8B-B14F-4D97-AF65-F5344CB8AC3E}">
        <p14:creationId xmlns:p14="http://schemas.microsoft.com/office/powerpoint/2010/main" val="337014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13164</TotalTime>
  <Words>733</Words>
  <Application>Microsoft Macintosh PowerPoint</Application>
  <PresentationFormat>On-screen Show (4:3)</PresentationFormat>
  <Paragraphs>150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Default Design</vt:lpstr>
      <vt:lpstr>Custom Design</vt:lpstr>
      <vt:lpstr>1_Default Design</vt:lpstr>
      <vt:lpstr>Blank Presentation</vt:lpstr>
      <vt:lpstr>1_Blank Presentation</vt:lpstr>
      <vt:lpstr>Ubuntunet Alliance – update on network operations</vt:lpstr>
      <vt:lpstr>What is Ubuntunet Alliance?</vt:lpstr>
      <vt:lpstr>Current network operations</vt:lpstr>
      <vt:lpstr>Current network operations – Light paths</vt:lpstr>
      <vt:lpstr> AfricaConnect – Keeping African traffic Local</vt:lpstr>
      <vt:lpstr> AfricaConnect – Keeping African traffic Local</vt:lpstr>
      <vt:lpstr>AfricaConnect – progress</vt:lpstr>
      <vt:lpstr>AfricaConnect – progress</vt:lpstr>
      <vt:lpstr>AfricaConnect – progress</vt:lpstr>
      <vt:lpstr>E-infrastructure initiatives</vt:lpstr>
      <vt:lpstr> Capacity building for Engineers</vt:lpstr>
      <vt:lpstr> Capacity building for Engineers - Partners</vt:lpstr>
      <vt:lpstr> Capacity building for Engineers - Partners</vt:lpstr>
      <vt:lpstr> Special thanks to our Friends:  </vt:lpstr>
      <vt:lpstr>PowerPoint Presentation</vt:lpstr>
    </vt:vector>
  </TitlesOfParts>
  <Company>IIMC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IST-Africa 2009 PPT Template</dc:title>
  <dc:creator>Miriam Cunningham</dc:creator>
  <cp:lastModifiedBy>Joe Kimaili</cp:lastModifiedBy>
  <cp:revision>154</cp:revision>
  <dcterms:created xsi:type="dcterms:W3CDTF">2004-09-02T14:06:53Z</dcterms:created>
  <dcterms:modified xsi:type="dcterms:W3CDTF">2013-04-18T11:12:59Z</dcterms:modified>
</cp:coreProperties>
</file>