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6" r:id="rId4"/>
    <p:sldId id="324" r:id="rId5"/>
    <p:sldId id="323" r:id="rId6"/>
    <p:sldId id="338" r:id="rId7"/>
    <p:sldId id="276" r:id="rId8"/>
    <p:sldId id="325" r:id="rId9"/>
    <p:sldId id="297" r:id="rId10"/>
    <p:sldId id="313" r:id="rId11"/>
    <p:sldId id="272" r:id="rId12"/>
    <p:sldId id="326" r:id="rId13"/>
    <p:sldId id="327" r:id="rId14"/>
    <p:sldId id="282" r:id="rId15"/>
    <p:sldId id="332" r:id="rId16"/>
    <p:sldId id="330" r:id="rId17"/>
    <p:sldId id="331" r:id="rId18"/>
    <p:sldId id="333" r:id="rId19"/>
    <p:sldId id="283" r:id="rId20"/>
    <p:sldId id="284" r:id="rId21"/>
    <p:sldId id="286" r:id="rId22"/>
    <p:sldId id="319" r:id="rId23"/>
    <p:sldId id="320" r:id="rId24"/>
    <p:sldId id="29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876" autoAdjust="0"/>
    <p:restoredTop sz="77627" autoAdjust="0"/>
  </p:normalViewPr>
  <p:slideViewPr>
    <p:cSldViewPr>
      <p:cViewPr varScale="1">
        <p:scale>
          <a:sx n="55" d="100"/>
          <a:sy n="55" d="100"/>
        </p:scale>
        <p:origin x="-14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36EAE5-B9CC-4BE6-85D7-FE2F75C1716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4E1CD3F-61E3-4CA5-A402-7E8A0CB2046A}">
      <dgm:prSet phldrT="[Text]" custT="1"/>
      <dgm:spPr/>
      <dgm:t>
        <a:bodyPr/>
        <a:lstStyle/>
        <a:p>
          <a:r>
            <a:rPr lang="en-US" sz="1800" dirty="0" smtClean="0"/>
            <a:t>MOST</a:t>
          </a:r>
          <a:endParaRPr lang="en-US" sz="1800" dirty="0"/>
        </a:p>
      </dgm:t>
    </dgm:pt>
    <dgm:pt modelId="{BCC8ED9E-864A-43DB-BAFC-42BC15A1CAC3}" type="parTrans" cxnId="{E35EF8E5-9EEA-4E83-A1AA-5201DD978075}">
      <dgm:prSet/>
      <dgm:spPr/>
      <dgm:t>
        <a:bodyPr/>
        <a:lstStyle/>
        <a:p>
          <a:endParaRPr lang="en-US"/>
        </a:p>
      </dgm:t>
    </dgm:pt>
    <dgm:pt modelId="{A9091D16-48C3-4BB4-8B9F-84284D98091C}" type="sibTrans" cxnId="{E35EF8E5-9EEA-4E83-A1AA-5201DD978075}">
      <dgm:prSet/>
      <dgm:spPr/>
      <dgm:t>
        <a:bodyPr/>
        <a:lstStyle/>
        <a:p>
          <a:endParaRPr lang="en-US"/>
        </a:p>
      </dgm:t>
    </dgm:pt>
    <dgm:pt modelId="{F2360405-E1A3-4807-9F14-ACFC8ADFA39C}">
      <dgm:prSet phldrT="[Text]" custT="1"/>
      <dgm:spPr/>
      <dgm:t>
        <a:bodyPr/>
        <a:lstStyle/>
        <a:p>
          <a:r>
            <a:rPr lang="en-US" sz="1400" dirty="0" smtClean="0"/>
            <a:t>University</a:t>
          </a:r>
        </a:p>
        <a:p>
          <a:r>
            <a:rPr lang="en-US" sz="1400" dirty="0" smtClean="0"/>
            <a:t>of Technology</a:t>
          </a:r>
          <a:endParaRPr lang="en-US" sz="1400" dirty="0"/>
        </a:p>
      </dgm:t>
    </dgm:pt>
    <dgm:pt modelId="{43DAEF73-F118-4331-AE2D-AF4FEF6339E3}" type="parTrans" cxnId="{C8A16AC7-B73D-42EF-B115-8A18733705B0}">
      <dgm:prSet/>
      <dgm:spPr/>
      <dgm:t>
        <a:bodyPr/>
        <a:lstStyle/>
        <a:p>
          <a:endParaRPr lang="en-US"/>
        </a:p>
      </dgm:t>
    </dgm:pt>
    <dgm:pt modelId="{CD99593C-D213-49F6-B7B4-71E7D3627B25}" type="sibTrans" cxnId="{C8A16AC7-B73D-42EF-B115-8A18733705B0}">
      <dgm:prSet/>
      <dgm:spPr/>
      <dgm:t>
        <a:bodyPr/>
        <a:lstStyle/>
        <a:p>
          <a:endParaRPr lang="en-US"/>
        </a:p>
      </dgm:t>
    </dgm:pt>
    <dgm:pt modelId="{099B3FB8-9683-4CCD-9410-535A22628E27}">
      <dgm:prSet phldrT="[Text]" custT="1"/>
      <dgm:spPr/>
      <dgm:t>
        <a:bodyPr/>
        <a:lstStyle/>
        <a:p>
          <a:r>
            <a:rPr lang="en-US" sz="1400" dirty="0" smtClean="0"/>
            <a:t>University</a:t>
          </a:r>
        </a:p>
        <a:p>
          <a:r>
            <a:rPr lang="en-US" sz="1400" dirty="0" smtClean="0"/>
            <a:t>of Computer Studies</a:t>
          </a:r>
          <a:endParaRPr lang="en-US" sz="1400" dirty="0"/>
        </a:p>
      </dgm:t>
    </dgm:pt>
    <dgm:pt modelId="{23D802A1-6382-4483-B722-D1D2719A2818}" type="parTrans" cxnId="{2ACD8CD7-5E60-4DFF-90D9-F3463F12767C}">
      <dgm:prSet/>
      <dgm:spPr/>
      <dgm:t>
        <a:bodyPr/>
        <a:lstStyle/>
        <a:p>
          <a:endParaRPr lang="en-US"/>
        </a:p>
      </dgm:t>
    </dgm:pt>
    <dgm:pt modelId="{FC540BEA-60DF-4FE9-9699-3EF72142B95D}" type="sibTrans" cxnId="{2ACD8CD7-5E60-4DFF-90D9-F3463F12767C}">
      <dgm:prSet/>
      <dgm:spPr/>
      <dgm:t>
        <a:bodyPr/>
        <a:lstStyle/>
        <a:p>
          <a:endParaRPr lang="en-US"/>
        </a:p>
      </dgm:t>
    </dgm:pt>
    <dgm:pt modelId="{741B1B75-F8CC-404D-9A5E-6A2D84B59064}">
      <dgm:prSet phldrT="[Text]" custT="1"/>
      <dgm:spPr/>
      <dgm:t>
        <a:bodyPr/>
        <a:lstStyle/>
        <a:p>
          <a:r>
            <a:rPr lang="en-US" sz="1800" dirty="0" smtClean="0"/>
            <a:t>MCIT</a:t>
          </a:r>
          <a:endParaRPr lang="en-US" sz="1800" dirty="0"/>
        </a:p>
      </dgm:t>
    </dgm:pt>
    <dgm:pt modelId="{FB222B53-8C21-4F2B-9971-7941382B84B7}" type="parTrans" cxnId="{65030EC3-ACD8-462E-B65B-B7AAB4A872FF}">
      <dgm:prSet/>
      <dgm:spPr/>
      <dgm:t>
        <a:bodyPr/>
        <a:lstStyle/>
        <a:p>
          <a:endParaRPr lang="en-US"/>
        </a:p>
      </dgm:t>
    </dgm:pt>
    <dgm:pt modelId="{DFEAB06D-88BE-4A68-9530-27215E8D6F10}" type="sibTrans" cxnId="{65030EC3-ACD8-462E-B65B-B7AAB4A872FF}">
      <dgm:prSet/>
      <dgm:spPr/>
      <dgm:t>
        <a:bodyPr/>
        <a:lstStyle/>
        <a:p>
          <a:endParaRPr lang="en-US"/>
        </a:p>
      </dgm:t>
    </dgm:pt>
    <dgm:pt modelId="{0D07A84E-55EA-4AE9-A247-B38BF693B15E}">
      <dgm:prSet phldrT="[Text]" custT="1"/>
      <dgm:spPr/>
      <dgm:t>
        <a:bodyPr/>
        <a:lstStyle/>
        <a:p>
          <a:r>
            <a:rPr lang="en-US" sz="1400" dirty="0" smtClean="0"/>
            <a:t>IT Training Centers</a:t>
          </a:r>
        </a:p>
      </dgm:t>
    </dgm:pt>
    <dgm:pt modelId="{4FCA6F66-E264-45B3-BD16-21A29E7AE86D}" type="parTrans" cxnId="{050372B7-36B0-40AE-BF11-853A73083BFB}">
      <dgm:prSet/>
      <dgm:spPr/>
      <dgm:t>
        <a:bodyPr/>
        <a:lstStyle/>
        <a:p>
          <a:endParaRPr lang="en-US"/>
        </a:p>
      </dgm:t>
    </dgm:pt>
    <dgm:pt modelId="{0FC5EA91-053D-4D05-BEC3-78018A9FD8C3}" type="sibTrans" cxnId="{050372B7-36B0-40AE-BF11-853A73083BFB}">
      <dgm:prSet/>
      <dgm:spPr/>
      <dgm:t>
        <a:bodyPr/>
        <a:lstStyle/>
        <a:p>
          <a:endParaRPr lang="en-US"/>
        </a:p>
      </dgm:t>
    </dgm:pt>
    <dgm:pt modelId="{F9307609-903D-4D35-B143-FF449F1D0682}">
      <dgm:prSet phldrT="[Text]" custT="1"/>
      <dgm:spPr/>
      <dgm:t>
        <a:bodyPr/>
        <a:lstStyle/>
        <a:p>
          <a:r>
            <a:rPr lang="en-US" sz="1400" dirty="0" smtClean="0"/>
            <a:t>Top Level Management</a:t>
          </a:r>
          <a:endParaRPr lang="en-US" sz="1400" dirty="0"/>
        </a:p>
      </dgm:t>
    </dgm:pt>
    <dgm:pt modelId="{1302EE72-E6A4-426B-AE98-5527388F4834}" type="sibTrans" cxnId="{3677E1B3-1B92-43E8-8AED-B6CF25861F4C}">
      <dgm:prSet/>
      <dgm:spPr/>
      <dgm:t>
        <a:bodyPr/>
        <a:lstStyle/>
        <a:p>
          <a:endParaRPr lang="en-US"/>
        </a:p>
      </dgm:t>
    </dgm:pt>
    <dgm:pt modelId="{E6046B22-837E-4546-88B2-19845A68ACA4}" type="parTrans" cxnId="{3677E1B3-1B92-43E8-8AED-B6CF25861F4C}">
      <dgm:prSet/>
      <dgm:spPr/>
      <dgm:t>
        <a:bodyPr/>
        <a:lstStyle/>
        <a:p>
          <a:endParaRPr lang="en-US"/>
        </a:p>
      </dgm:t>
    </dgm:pt>
    <dgm:pt modelId="{D421D7D5-ADA1-4AC5-BEB1-B4472A3ECB68}">
      <dgm:prSet phldrT="[Text]" custT="1"/>
      <dgm:spPr/>
      <dgm:t>
        <a:bodyPr/>
        <a:lstStyle/>
        <a:p>
          <a:r>
            <a:rPr lang="en-US" sz="1800" dirty="0" smtClean="0"/>
            <a:t>MOE</a:t>
          </a:r>
          <a:endParaRPr lang="en-US" sz="1800" dirty="0"/>
        </a:p>
      </dgm:t>
    </dgm:pt>
    <dgm:pt modelId="{00E3BDE0-82F6-41BC-B0BA-862E2EA64599}" type="parTrans" cxnId="{12A3D777-5EF8-4834-8FB2-2FA1D818D0B4}">
      <dgm:prSet/>
      <dgm:spPr/>
      <dgm:t>
        <a:bodyPr/>
        <a:lstStyle/>
        <a:p>
          <a:endParaRPr lang="en-US"/>
        </a:p>
      </dgm:t>
    </dgm:pt>
    <dgm:pt modelId="{A040DF3C-E138-4776-BDEE-438E83055EBD}" type="sibTrans" cxnId="{12A3D777-5EF8-4834-8FB2-2FA1D818D0B4}">
      <dgm:prSet/>
      <dgm:spPr/>
      <dgm:t>
        <a:bodyPr/>
        <a:lstStyle/>
        <a:p>
          <a:endParaRPr lang="en-US"/>
        </a:p>
      </dgm:t>
    </dgm:pt>
    <dgm:pt modelId="{F7E8239B-40C8-4AA8-A4B0-711D46E9999E}">
      <dgm:prSet phldrT="[Text]" custT="1"/>
      <dgm:spPr/>
      <dgm:t>
        <a:bodyPr/>
        <a:lstStyle/>
        <a:p>
          <a:r>
            <a:rPr lang="en-US" sz="1400" dirty="0" smtClean="0"/>
            <a:t>Universities </a:t>
          </a:r>
        </a:p>
        <a:p>
          <a:r>
            <a:rPr lang="en-US" sz="1400" dirty="0" smtClean="0"/>
            <a:t>(Art &amp; Science)</a:t>
          </a:r>
          <a:endParaRPr lang="en-US" sz="1400" dirty="0"/>
        </a:p>
      </dgm:t>
    </dgm:pt>
    <dgm:pt modelId="{CB7DEB62-C2FB-44B6-9BCF-77F57D9A4A7E}" type="parTrans" cxnId="{CDDB74C4-2EB2-4E8F-B302-C97EC5EEB1B9}">
      <dgm:prSet/>
      <dgm:spPr/>
      <dgm:t>
        <a:bodyPr/>
        <a:lstStyle/>
        <a:p>
          <a:endParaRPr lang="en-US"/>
        </a:p>
      </dgm:t>
    </dgm:pt>
    <dgm:pt modelId="{C39E9837-1251-465A-9BD6-FA9222A8C698}" type="sibTrans" cxnId="{CDDB74C4-2EB2-4E8F-B302-C97EC5EEB1B9}">
      <dgm:prSet/>
      <dgm:spPr/>
      <dgm:t>
        <a:bodyPr/>
        <a:lstStyle/>
        <a:p>
          <a:endParaRPr lang="en-US"/>
        </a:p>
      </dgm:t>
    </dgm:pt>
    <dgm:pt modelId="{B1A8E335-95E0-4AD5-A842-6E8AC4760417}">
      <dgm:prSet phldrT="[Text]" custT="1"/>
      <dgm:spPr/>
      <dgm:t>
        <a:bodyPr/>
        <a:lstStyle/>
        <a:p>
          <a:r>
            <a:rPr lang="en-US" sz="1400" dirty="0" smtClean="0"/>
            <a:t>University of Economic</a:t>
          </a:r>
          <a:endParaRPr lang="en-US" sz="1400" dirty="0"/>
        </a:p>
      </dgm:t>
    </dgm:pt>
    <dgm:pt modelId="{CA40064D-2337-4759-B3B7-C92BC776E4CB}" type="parTrans" cxnId="{DF935881-4498-498E-A094-3AEB2C326319}">
      <dgm:prSet/>
      <dgm:spPr/>
      <dgm:t>
        <a:bodyPr/>
        <a:lstStyle/>
        <a:p>
          <a:endParaRPr lang="en-US"/>
        </a:p>
      </dgm:t>
    </dgm:pt>
    <dgm:pt modelId="{DC4FDB6A-2039-4C45-A508-DCFF20E452D2}" type="sibTrans" cxnId="{DF935881-4498-498E-A094-3AEB2C326319}">
      <dgm:prSet/>
      <dgm:spPr/>
      <dgm:t>
        <a:bodyPr/>
        <a:lstStyle/>
        <a:p>
          <a:endParaRPr lang="en-US"/>
        </a:p>
      </dgm:t>
    </dgm:pt>
    <dgm:pt modelId="{DE118F1C-57B3-4247-BC45-E12B5FAE0547}" type="pres">
      <dgm:prSet presAssocID="{E336EAE5-B9CC-4BE6-85D7-FE2F75C17162}" presName="hierChild1" presStyleCnt="0">
        <dgm:presLayoutVars>
          <dgm:chPref val="1"/>
          <dgm:dir/>
          <dgm:animOne val="branch"/>
          <dgm:animLvl val="lvl"/>
          <dgm:resizeHandles/>
        </dgm:presLayoutVars>
      </dgm:prSet>
      <dgm:spPr/>
      <dgm:t>
        <a:bodyPr/>
        <a:lstStyle/>
        <a:p>
          <a:endParaRPr lang="en-US"/>
        </a:p>
      </dgm:t>
    </dgm:pt>
    <dgm:pt modelId="{60405C33-EA62-4F9A-BAD7-D8879297A1F2}" type="pres">
      <dgm:prSet presAssocID="{F9307609-903D-4D35-B143-FF449F1D0682}" presName="hierRoot1" presStyleCnt="0"/>
      <dgm:spPr/>
    </dgm:pt>
    <dgm:pt modelId="{7C117238-7D54-42E3-A916-E5395DAC2DE3}" type="pres">
      <dgm:prSet presAssocID="{F9307609-903D-4D35-B143-FF449F1D0682}" presName="composite" presStyleCnt="0"/>
      <dgm:spPr/>
    </dgm:pt>
    <dgm:pt modelId="{E19EAD43-6DE6-4E5D-A3CA-D1E38C348057}" type="pres">
      <dgm:prSet presAssocID="{F9307609-903D-4D35-B143-FF449F1D0682}" presName="background" presStyleLbl="node0" presStyleIdx="0" presStyleCnt="1"/>
      <dgm:spPr/>
    </dgm:pt>
    <dgm:pt modelId="{83963C5F-0795-46B1-821D-9290DF016287}" type="pres">
      <dgm:prSet presAssocID="{F9307609-903D-4D35-B143-FF449F1D0682}" presName="text" presStyleLbl="fgAcc0" presStyleIdx="0" presStyleCnt="1" custScaleX="133760">
        <dgm:presLayoutVars>
          <dgm:chPref val="3"/>
        </dgm:presLayoutVars>
      </dgm:prSet>
      <dgm:spPr/>
      <dgm:t>
        <a:bodyPr/>
        <a:lstStyle/>
        <a:p>
          <a:endParaRPr lang="en-US"/>
        </a:p>
      </dgm:t>
    </dgm:pt>
    <dgm:pt modelId="{48ECA8DD-9FE1-457B-B91B-7EDB9DEF7926}" type="pres">
      <dgm:prSet presAssocID="{F9307609-903D-4D35-B143-FF449F1D0682}" presName="hierChild2" presStyleCnt="0"/>
      <dgm:spPr/>
    </dgm:pt>
    <dgm:pt modelId="{6EADB41A-06E8-45CE-9B07-73BD1CDFEC4D}" type="pres">
      <dgm:prSet presAssocID="{00E3BDE0-82F6-41BC-B0BA-862E2EA64599}" presName="Name10" presStyleLbl="parChTrans1D2" presStyleIdx="0" presStyleCnt="3"/>
      <dgm:spPr/>
      <dgm:t>
        <a:bodyPr/>
        <a:lstStyle/>
        <a:p>
          <a:endParaRPr lang="en-US"/>
        </a:p>
      </dgm:t>
    </dgm:pt>
    <dgm:pt modelId="{E7FF2858-DD31-4CD8-913B-7F89CDB99DD9}" type="pres">
      <dgm:prSet presAssocID="{D421D7D5-ADA1-4AC5-BEB1-B4472A3ECB68}" presName="hierRoot2" presStyleCnt="0"/>
      <dgm:spPr/>
    </dgm:pt>
    <dgm:pt modelId="{6062A92C-AF15-4F9C-9999-D02253FD32FC}" type="pres">
      <dgm:prSet presAssocID="{D421D7D5-ADA1-4AC5-BEB1-B4472A3ECB68}" presName="composite2" presStyleCnt="0"/>
      <dgm:spPr/>
    </dgm:pt>
    <dgm:pt modelId="{6B05B244-66F5-43D1-8B38-AD2144D39650}" type="pres">
      <dgm:prSet presAssocID="{D421D7D5-ADA1-4AC5-BEB1-B4472A3ECB68}" presName="background2" presStyleLbl="node2" presStyleIdx="0" presStyleCnt="3"/>
      <dgm:spPr/>
    </dgm:pt>
    <dgm:pt modelId="{37ED3CC3-4363-4833-BF45-F659E47FF428}" type="pres">
      <dgm:prSet presAssocID="{D421D7D5-ADA1-4AC5-BEB1-B4472A3ECB68}" presName="text2" presStyleLbl="fgAcc2" presStyleIdx="0" presStyleCnt="3" custScaleX="124402">
        <dgm:presLayoutVars>
          <dgm:chPref val="3"/>
        </dgm:presLayoutVars>
      </dgm:prSet>
      <dgm:spPr/>
      <dgm:t>
        <a:bodyPr/>
        <a:lstStyle/>
        <a:p>
          <a:endParaRPr lang="en-US"/>
        </a:p>
      </dgm:t>
    </dgm:pt>
    <dgm:pt modelId="{9A29C520-AFDA-4736-BA0A-4F7A5058C9C3}" type="pres">
      <dgm:prSet presAssocID="{D421D7D5-ADA1-4AC5-BEB1-B4472A3ECB68}" presName="hierChild3" presStyleCnt="0"/>
      <dgm:spPr/>
    </dgm:pt>
    <dgm:pt modelId="{CB3150E0-692E-42EB-AC88-C21E599B8F18}" type="pres">
      <dgm:prSet presAssocID="{CB7DEB62-C2FB-44B6-9BCF-77F57D9A4A7E}" presName="Name17" presStyleLbl="parChTrans1D3" presStyleIdx="0" presStyleCnt="5"/>
      <dgm:spPr/>
      <dgm:t>
        <a:bodyPr/>
        <a:lstStyle/>
        <a:p>
          <a:endParaRPr lang="en-US"/>
        </a:p>
      </dgm:t>
    </dgm:pt>
    <dgm:pt modelId="{05A70E27-BB7A-49EF-AFC7-3F1FAAECE33C}" type="pres">
      <dgm:prSet presAssocID="{F7E8239B-40C8-4AA8-A4B0-711D46E9999E}" presName="hierRoot3" presStyleCnt="0"/>
      <dgm:spPr/>
    </dgm:pt>
    <dgm:pt modelId="{F1177444-BFC2-456A-BD9F-C6E5CB3FC0E4}" type="pres">
      <dgm:prSet presAssocID="{F7E8239B-40C8-4AA8-A4B0-711D46E9999E}" presName="composite3" presStyleCnt="0"/>
      <dgm:spPr/>
    </dgm:pt>
    <dgm:pt modelId="{15B99970-F8B1-45FC-A803-8116E10E4FAF}" type="pres">
      <dgm:prSet presAssocID="{F7E8239B-40C8-4AA8-A4B0-711D46E9999E}" presName="background3" presStyleLbl="node3" presStyleIdx="0" presStyleCnt="5"/>
      <dgm:spPr/>
    </dgm:pt>
    <dgm:pt modelId="{A6530ED9-9AE3-48AA-BE69-AC7CB7AB1D9D}" type="pres">
      <dgm:prSet presAssocID="{F7E8239B-40C8-4AA8-A4B0-711D46E9999E}" presName="text3" presStyleLbl="fgAcc3" presStyleIdx="0" presStyleCnt="5" custScaleX="109524">
        <dgm:presLayoutVars>
          <dgm:chPref val="3"/>
        </dgm:presLayoutVars>
      </dgm:prSet>
      <dgm:spPr/>
      <dgm:t>
        <a:bodyPr/>
        <a:lstStyle/>
        <a:p>
          <a:endParaRPr lang="en-US"/>
        </a:p>
      </dgm:t>
    </dgm:pt>
    <dgm:pt modelId="{5016C9CA-F775-4BC3-A326-3FAC7CDA798D}" type="pres">
      <dgm:prSet presAssocID="{F7E8239B-40C8-4AA8-A4B0-711D46E9999E}" presName="hierChild4" presStyleCnt="0"/>
      <dgm:spPr/>
    </dgm:pt>
    <dgm:pt modelId="{8328E27C-597A-4C5A-A068-F0B4ABCDF7F5}" type="pres">
      <dgm:prSet presAssocID="{CA40064D-2337-4759-B3B7-C92BC776E4CB}" presName="Name17" presStyleLbl="parChTrans1D3" presStyleIdx="1" presStyleCnt="5"/>
      <dgm:spPr/>
      <dgm:t>
        <a:bodyPr/>
        <a:lstStyle/>
        <a:p>
          <a:endParaRPr lang="en-US"/>
        </a:p>
      </dgm:t>
    </dgm:pt>
    <dgm:pt modelId="{D4DC8A36-CD7B-42BF-8C46-CDFFD397CD6E}" type="pres">
      <dgm:prSet presAssocID="{B1A8E335-95E0-4AD5-A842-6E8AC4760417}" presName="hierRoot3" presStyleCnt="0"/>
      <dgm:spPr/>
    </dgm:pt>
    <dgm:pt modelId="{2D71E1B6-FAD6-4A2F-AEB9-511932EB9C95}" type="pres">
      <dgm:prSet presAssocID="{B1A8E335-95E0-4AD5-A842-6E8AC4760417}" presName="composite3" presStyleCnt="0"/>
      <dgm:spPr/>
    </dgm:pt>
    <dgm:pt modelId="{C3E84992-43DB-4B7B-88BE-A10BA13EF18B}" type="pres">
      <dgm:prSet presAssocID="{B1A8E335-95E0-4AD5-A842-6E8AC4760417}" presName="background3" presStyleLbl="node3" presStyleIdx="1" presStyleCnt="5"/>
      <dgm:spPr/>
    </dgm:pt>
    <dgm:pt modelId="{36551684-D487-4DF4-83A2-534577EC2C30}" type="pres">
      <dgm:prSet presAssocID="{B1A8E335-95E0-4AD5-A842-6E8AC4760417}" presName="text3" presStyleLbl="fgAcc3" presStyleIdx="1" presStyleCnt="5">
        <dgm:presLayoutVars>
          <dgm:chPref val="3"/>
        </dgm:presLayoutVars>
      </dgm:prSet>
      <dgm:spPr/>
      <dgm:t>
        <a:bodyPr/>
        <a:lstStyle/>
        <a:p>
          <a:endParaRPr lang="en-US"/>
        </a:p>
      </dgm:t>
    </dgm:pt>
    <dgm:pt modelId="{AB29AFA7-383C-4BC7-9754-D7BDF3231D52}" type="pres">
      <dgm:prSet presAssocID="{B1A8E335-95E0-4AD5-A842-6E8AC4760417}" presName="hierChild4" presStyleCnt="0"/>
      <dgm:spPr/>
    </dgm:pt>
    <dgm:pt modelId="{BF79EDE2-EE80-4F72-820F-B257AF5DE0A1}" type="pres">
      <dgm:prSet presAssocID="{BCC8ED9E-864A-43DB-BAFC-42BC15A1CAC3}" presName="Name10" presStyleLbl="parChTrans1D2" presStyleIdx="1" presStyleCnt="3"/>
      <dgm:spPr/>
      <dgm:t>
        <a:bodyPr/>
        <a:lstStyle/>
        <a:p>
          <a:endParaRPr lang="en-US"/>
        </a:p>
      </dgm:t>
    </dgm:pt>
    <dgm:pt modelId="{9824F80F-38C6-46F5-B083-C3B7F20F3590}" type="pres">
      <dgm:prSet presAssocID="{84E1CD3F-61E3-4CA5-A402-7E8A0CB2046A}" presName="hierRoot2" presStyleCnt="0"/>
      <dgm:spPr/>
    </dgm:pt>
    <dgm:pt modelId="{8EA31AB2-FE98-4FC5-A233-4C503AF9C4F7}" type="pres">
      <dgm:prSet presAssocID="{84E1CD3F-61E3-4CA5-A402-7E8A0CB2046A}" presName="composite2" presStyleCnt="0"/>
      <dgm:spPr/>
    </dgm:pt>
    <dgm:pt modelId="{69B948E5-4858-45B7-9D6F-7072F32EC058}" type="pres">
      <dgm:prSet presAssocID="{84E1CD3F-61E3-4CA5-A402-7E8A0CB2046A}" presName="background2" presStyleLbl="node2" presStyleIdx="1" presStyleCnt="3"/>
      <dgm:spPr/>
    </dgm:pt>
    <dgm:pt modelId="{9056E70E-70F8-444B-B3BF-F0CD7F29A57F}" type="pres">
      <dgm:prSet presAssocID="{84E1CD3F-61E3-4CA5-A402-7E8A0CB2046A}" presName="text2" presStyleLbl="fgAcc2" presStyleIdx="1" presStyleCnt="3" custScaleX="128368">
        <dgm:presLayoutVars>
          <dgm:chPref val="3"/>
        </dgm:presLayoutVars>
      </dgm:prSet>
      <dgm:spPr/>
      <dgm:t>
        <a:bodyPr/>
        <a:lstStyle/>
        <a:p>
          <a:endParaRPr lang="en-US"/>
        </a:p>
      </dgm:t>
    </dgm:pt>
    <dgm:pt modelId="{CD96D8AB-BBCD-4153-A816-C61F1C2C0CBC}" type="pres">
      <dgm:prSet presAssocID="{84E1CD3F-61E3-4CA5-A402-7E8A0CB2046A}" presName="hierChild3" presStyleCnt="0"/>
      <dgm:spPr/>
    </dgm:pt>
    <dgm:pt modelId="{9DDD07B0-A506-4980-AEF2-80A06482CC6F}" type="pres">
      <dgm:prSet presAssocID="{43DAEF73-F118-4331-AE2D-AF4FEF6339E3}" presName="Name17" presStyleLbl="parChTrans1D3" presStyleIdx="2" presStyleCnt="5"/>
      <dgm:spPr/>
      <dgm:t>
        <a:bodyPr/>
        <a:lstStyle/>
        <a:p>
          <a:endParaRPr lang="en-US"/>
        </a:p>
      </dgm:t>
    </dgm:pt>
    <dgm:pt modelId="{3132028B-F3C3-4CA5-9F17-4974F2065FFD}" type="pres">
      <dgm:prSet presAssocID="{F2360405-E1A3-4807-9F14-ACFC8ADFA39C}" presName="hierRoot3" presStyleCnt="0"/>
      <dgm:spPr/>
    </dgm:pt>
    <dgm:pt modelId="{77674E8A-F282-48D7-8522-44FD904501A1}" type="pres">
      <dgm:prSet presAssocID="{F2360405-E1A3-4807-9F14-ACFC8ADFA39C}" presName="composite3" presStyleCnt="0"/>
      <dgm:spPr/>
    </dgm:pt>
    <dgm:pt modelId="{4699AC08-440D-44E8-90C1-1EDCD6B31C33}" type="pres">
      <dgm:prSet presAssocID="{F2360405-E1A3-4807-9F14-ACFC8ADFA39C}" presName="background3" presStyleLbl="node3" presStyleIdx="2" presStyleCnt="5"/>
      <dgm:spPr/>
    </dgm:pt>
    <dgm:pt modelId="{EAF43980-965A-4984-B8F0-1E8EF05D9156}" type="pres">
      <dgm:prSet presAssocID="{F2360405-E1A3-4807-9F14-ACFC8ADFA39C}" presName="text3" presStyleLbl="fgAcc3" presStyleIdx="2" presStyleCnt="5" custScaleX="113308">
        <dgm:presLayoutVars>
          <dgm:chPref val="3"/>
        </dgm:presLayoutVars>
      </dgm:prSet>
      <dgm:spPr/>
      <dgm:t>
        <a:bodyPr/>
        <a:lstStyle/>
        <a:p>
          <a:endParaRPr lang="en-US"/>
        </a:p>
      </dgm:t>
    </dgm:pt>
    <dgm:pt modelId="{21365968-1DCD-4736-8EE2-7D4EB72C06C8}" type="pres">
      <dgm:prSet presAssocID="{F2360405-E1A3-4807-9F14-ACFC8ADFA39C}" presName="hierChild4" presStyleCnt="0"/>
      <dgm:spPr/>
    </dgm:pt>
    <dgm:pt modelId="{85E97EB5-8AC1-483B-A527-E47B33F09792}" type="pres">
      <dgm:prSet presAssocID="{23D802A1-6382-4483-B722-D1D2719A2818}" presName="Name17" presStyleLbl="parChTrans1D3" presStyleIdx="3" presStyleCnt="5"/>
      <dgm:spPr/>
      <dgm:t>
        <a:bodyPr/>
        <a:lstStyle/>
        <a:p>
          <a:endParaRPr lang="en-US"/>
        </a:p>
      </dgm:t>
    </dgm:pt>
    <dgm:pt modelId="{53975CC3-E305-43AB-ACAE-4196AEEEA37E}" type="pres">
      <dgm:prSet presAssocID="{099B3FB8-9683-4CCD-9410-535A22628E27}" presName="hierRoot3" presStyleCnt="0"/>
      <dgm:spPr/>
    </dgm:pt>
    <dgm:pt modelId="{B8EFB4A7-177E-451E-859B-12F4A3E4C1BB}" type="pres">
      <dgm:prSet presAssocID="{099B3FB8-9683-4CCD-9410-535A22628E27}" presName="composite3" presStyleCnt="0"/>
      <dgm:spPr/>
    </dgm:pt>
    <dgm:pt modelId="{B0BD54B6-E327-4AF8-8284-AC930E1D2AD4}" type="pres">
      <dgm:prSet presAssocID="{099B3FB8-9683-4CCD-9410-535A22628E27}" presName="background3" presStyleLbl="node3" presStyleIdx="3" presStyleCnt="5"/>
      <dgm:spPr/>
    </dgm:pt>
    <dgm:pt modelId="{E7F2FBA2-38A2-48C0-B618-7A396F519071}" type="pres">
      <dgm:prSet presAssocID="{099B3FB8-9683-4CCD-9410-535A22628E27}" presName="text3" presStyleLbl="fgAcc3" presStyleIdx="3" presStyleCnt="5" custScaleX="122954">
        <dgm:presLayoutVars>
          <dgm:chPref val="3"/>
        </dgm:presLayoutVars>
      </dgm:prSet>
      <dgm:spPr/>
      <dgm:t>
        <a:bodyPr/>
        <a:lstStyle/>
        <a:p>
          <a:endParaRPr lang="en-US"/>
        </a:p>
      </dgm:t>
    </dgm:pt>
    <dgm:pt modelId="{49799678-075C-49E4-B94C-0D88D1F01D2D}" type="pres">
      <dgm:prSet presAssocID="{099B3FB8-9683-4CCD-9410-535A22628E27}" presName="hierChild4" presStyleCnt="0"/>
      <dgm:spPr/>
    </dgm:pt>
    <dgm:pt modelId="{2D48681B-79DF-4D25-AFC8-BB22790D0928}" type="pres">
      <dgm:prSet presAssocID="{FB222B53-8C21-4F2B-9971-7941382B84B7}" presName="Name10" presStyleLbl="parChTrans1D2" presStyleIdx="2" presStyleCnt="3"/>
      <dgm:spPr/>
      <dgm:t>
        <a:bodyPr/>
        <a:lstStyle/>
        <a:p>
          <a:endParaRPr lang="en-US"/>
        </a:p>
      </dgm:t>
    </dgm:pt>
    <dgm:pt modelId="{775E3024-41D1-49CB-96E8-8544C7170880}" type="pres">
      <dgm:prSet presAssocID="{741B1B75-F8CC-404D-9A5E-6A2D84B59064}" presName="hierRoot2" presStyleCnt="0"/>
      <dgm:spPr/>
    </dgm:pt>
    <dgm:pt modelId="{30FB6910-21B5-46F7-91FD-8B729D029987}" type="pres">
      <dgm:prSet presAssocID="{741B1B75-F8CC-404D-9A5E-6A2D84B59064}" presName="composite2" presStyleCnt="0"/>
      <dgm:spPr/>
    </dgm:pt>
    <dgm:pt modelId="{6601EDAD-0D8D-4E3E-8570-D86546CD1B41}" type="pres">
      <dgm:prSet presAssocID="{741B1B75-F8CC-404D-9A5E-6A2D84B59064}" presName="background2" presStyleLbl="node2" presStyleIdx="2" presStyleCnt="3"/>
      <dgm:spPr/>
    </dgm:pt>
    <dgm:pt modelId="{85E78542-84E6-485D-AFD7-4CF61E15336D}" type="pres">
      <dgm:prSet presAssocID="{741B1B75-F8CC-404D-9A5E-6A2D84B59064}" presName="text2" presStyleLbl="fgAcc2" presStyleIdx="2" presStyleCnt="3" custScaleX="116142" custScaleY="111772">
        <dgm:presLayoutVars>
          <dgm:chPref val="3"/>
        </dgm:presLayoutVars>
      </dgm:prSet>
      <dgm:spPr/>
      <dgm:t>
        <a:bodyPr/>
        <a:lstStyle/>
        <a:p>
          <a:endParaRPr lang="en-US"/>
        </a:p>
      </dgm:t>
    </dgm:pt>
    <dgm:pt modelId="{2DA8D973-BF29-408C-8CD2-B5EF07A3FA60}" type="pres">
      <dgm:prSet presAssocID="{741B1B75-F8CC-404D-9A5E-6A2D84B59064}" presName="hierChild3" presStyleCnt="0"/>
      <dgm:spPr/>
    </dgm:pt>
    <dgm:pt modelId="{18267623-5312-448D-897C-784266883F1D}" type="pres">
      <dgm:prSet presAssocID="{4FCA6F66-E264-45B3-BD16-21A29E7AE86D}" presName="Name17" presStyleLbl="parChTrans1D3" presStyleIdx="4" presStyleCnt="5"/>
      <dgm:spPr/>
      <dgm:t>
        <a:bodyPr/>
        <a:lstStyle/>
        <a:p>
          <a:endParaRPr lang="en-US"/>
        </a:p>
      </dgm:t>
    </dgm:pt>
    <dgm:pt modelId="{B68AC7E8-1C3A-4C8C-A3F9-F613EE510EEE}" type="pres">
      <dgm:prSet presAssocID="{0D07A84E-55EA-4AE9-A247-B38BF693B15E}" presName="hierRoot3" presStyleCnt="0"/>
      <dgm:spPr/>
    </dgm:pt>
    <dgm:pt modelId="{74FEF01D-2D86-4EEC-9758-149D1449D459}" type="pres">
      <dgm:prSet presAssocID="{0D07A84E-55EA-4AE9-A247-B38BF693B15E}" presName="composite3" presStyleCnt="0"/>
      <dgm:spPr/>
    </dgm:pt>
    <dgm:pt modelId="{E6E0AAF0-6C7D-479F-9D55-707B2A095A9C}" type="pres">
      <dgm:prSet presAssocID="{0D07A84E-55EA-4AE9-A247-B38BF693B15E}" presName="background3" presStyleLbl="node3" presStyleIdx="4" presStyleCnt="5"/>
      <dgm:spPr/>
    </dgm:pt>
    <dgm:pt modelId="{77EF0C5A-924C-4051-BC13-9098E82AB9AF}" type="pres">
      <dgm:prSet presAssocID="{0D07A84E-55EA-4AE9-A247-B38BF693B15E}" presName="text3" presStyleLbl="fgAcc3" presStyleIdx="4" presStyleCnt="5" custScaleX="107593" custScaleY="92310" custLinFactNeighborX="2046" custLinFactNeighborY="-13220">
        <dgm:presLayoutVars>
          <dgm:chPref val="3"/>
        </dgm:presLayoutVars>
      </dgm:prSet>
      <dgm:spPr/>
      <dgm:t>
        <a:bodyPr/>
        <a:lstStyle/>
        <a:p>
          <a:endParaRPr lang="en-US"/>
        </a:p>
      </dgm:t>
    </dgm:pt>
    <dgm:pt modelId="{67FDC948-9FC7-4EA5-844A-7993A789F613}" type="pres">
      <dgm:prSet presAssocID="{0D07A84E-55EA-4AE9-A247-B38BF693B15E}" presName="hierChild4" presStyleCnt="0"/>
      <dgm:spPr/>
    </dgm:pt>
  </dgm:ptLst>
  <dgm:cxnLst>
    <dgm:cxn modelId="{9C9ECF93-39D4-4077-B48D-3E368BC2AECA}" type="presOf" srcId="{099B3FB8-9683-4CCD-9410-535A22628E27}" destId="{E7F2FBA2-38A2-48C0-B618-7A396F519071}" srcOrd="0" destOrd="0" presId="urn:microsoft.com/office/officeart/2005/8/layout/hierarchy1"/>
    <dgm:cxn modelId="{F0D81121-5289-4FD1-B0F8-38A0FF6B541D}" type="presOf" srcId="{23D802A1-6382-4483-B722-D1D2719A2818}" destId="{85E97EB5-8AC1-483B-A527-E47B33F09792}" srcOrd="0" destOrd="0" presId="urn:microsoft.com/office/officeart/2005/8/layout/hierarchy1"/>
    <dgm:cxn modelId="{DF935881-4498-498E-A094-3AEB2C326319}" srcId="{D421D7D5-ADA1-4AC5-BEB1-B4472A3ECB68}" destId="{B1A8E335-95E0-4AD5-A842-6E8AC4760417}" srcOrd="1" destOrd="0" parTransId="{CA40064D-2337-4759-B3B7-C92BC776E4CB}" sibTransId="{DC4FDB6A-2039-4C45-A508-DCFF20E452D2}"/>
    <dgm:cxn modelId="{44156BBF-FEF0-4D30-A279-8ACA20EB9C2B}" type="presOf" srcId="{CA40064D-2337-4759-B3B7-C92BC776E4CB}" destId="{8328E27C-597A-4C5A-A068-F0B4ABCDF7F5}" srcOrd="0" destOrd="0" presId="urn:microsoft.com/office/officeart/2005/8/layout/hierarchy1"/>
    <dgm:cxn modelId="{F602139C-1768-4B57-A407-A6C1A02576C3}" type="presOf" srcId="{84E1CD3F-61E3-4CA5-A402-7E8A0CB2046A}" destId="{9056E70E-70F8-444B-B3BF-F0CD7F29A57F}" srcOrd="0" destOrd="0" presId="urn:microsoft.com/office/officeart/2005/8/layout/hierarchy1"/>
    <dgm:cxn modelId="{8B95F54B-A614-4E5B-BE76-DAA7DA8684AA}" type="presOf" srcId="{F9307609-903D-4D35-B143-FF449F1D0682}" destId="{83963C5F-0795-46B1-821D-9290DF016287}" srcOrd="0" destOrd="0" presId="urn:microsoft.com/office/officeart/2005/8/layout/hierarchy1"/>
    <dgm:cxn modelId="{ABD03DB9-0A77-4B97-8451-B9F5A3636761}" type="presOf" srcId="{43DAEF73-F118-4331-AE2D-AF4FEF6339E3}" destId="{9DDD07B0-A506-4980-AEF2-80A06482CC6F}" srcOrd="0" destOrd="0" presId="urn:microsoft.com/office/officeart/2005/8/layout/hierarchy1"/>
    <dgm:cxn modelId="{7C607F4F-54E2-428F-A3A8-0376C711CB70}" type="presOf" srcId="{00E3BDE0-82F6-41BC-B0BA-862E2EA64599}" destId="{6EADB41A-06E8-45CE-9B07-73BD1CDFEC4D}" srcOrd="0" destOrd="0" presId="urn:microsoft.com/office/officeart/2005/8/layout/hierarchy1"/>
    <dgm:cxn modelId="{C8A16AC7-B73D-42EF-B115-8A18733705B0}" srcId="{84E1CD3F-61E3-4CA5-A402-7E8A0CB2046A}" destId="{F2360405-E1A3-4807-9F14-ACFC8ADFA39C}" srcOrd="0" destOrd="0" parTransId="{43DAEF73-F118-4331-AE2D-AF4FEF6339E3}" sibTransId="{CD99593C-D213-49F6-B7B4-71E7D3627B25}"/>
    <dgm:cxn modelId="{420E302A-CBC0-4990-BC0B-6D6C379DD30B}" type="presOf" srcId="{E336EAE5-B9CC-4BE6-85D7-FE2F75C17162}" destId="{DE118F1C-57B3-4247-BC45-E12B5FAE0547}" srcOrd="0" destOrd="0" presId="urn:microsoft.com/office/officeart/2005/8/layout/hierarchy1"/>
    <dgm:cxn modelId="{74A68C37-A659-4B9F-9BC7-3DC030BFFF97}" type="presOf" srcId="{D421D7D5-ADA1-4AC5-BEB1-B4472A3ECB68}" destId="{37ED3CC3-4363-4833-BF45-F659E47FF428}" srcOrd="0" destOrd="0" presId="urn:microsoft.com/office/officeart/2005/8/layout/hierarchy1"/>
    <dgm:cxn modelId="{E8480D6E-1805-4B93-B684-09B775235CD9}" type="presOf" srcId="{CB7DEB62-C2FB-44B6-9BCF-77F57D9A4A7E}" destId="{CB3150E0-692E-42EB-AC88-C21E599B8F18}" srcOrd="0" destOrd="0" presId="urn:microsoft.com/office/officeart/2005/8/layout/hierarchy1"/>
    <dgm:cxn modelId="{30186691-F074-4D27-B543-E7CE74DF6CAE}" type="presOf" srcId="{B1A8E335-95E0-4AD5-A842-6E8AC4760417}" destId="{36551684-D487-4DF4-83A2-534577EC2C30}" srcOrd="0" destOrd="0" presId="urn:microsoft.com/office/officeart/2005/8/layout/hierarchy1"/>
    <dgm:cxn modelId="{E0048688-A41B-474B-B97A-F6D153C5B7BF}" type="presOf" srcId="{741B1B75-F8CC-404D-9A5E-6A2D84B59064}" destId="{85E78542-84E6-485D-AFD7-4CF61E15336D}" srcOrd="0" destOrd="0" presId="urn:microsoft.com/office/officeart/2005/8/layout/hierarchy1"/>
    <dgm:cxn modelId="{134EBBC6-79C6-4EA7-9867-DB0FC512E165}" type="presOf" srcId="{F2360405-E1A3-4807-9F14-ACFC8ADFA39C}" destId="{EAF43980-965A-4984-B8F0-1E8EF05D9156}" srcOrd="0" destOrd="0" presId="urn:microsoft.com/office/officeart/2005/8/layout/hierarchy1"/>
    <dgm:cxn modelId="{050372B7-36B0-40AE-BF11-853A73083BFB}" srcId="{741B1B75-F8CC-404D-9A5E-6A2D84B59064}" destId="{0D07A84E-55EA-4AE9-A247-B38BF693B15E}" srcOrd="0" destOrd="0" parTransId="{4FCA6F66-E264-45B3-BD16-21A29E7AE86D}" sibTransId="{0FC5EA91-053D-4D05-BEC3-78018A9FD8C3}"/>
    <dgm:cxn modelId="{55DDB560-E7B3-40AC-AEFB-E906E688B8F1}" type="presOf" srcId="{BCC8ED9E-864A-43DB-BAFC-42BC15A1CAC3}" destId="{BF79EDE2-EE80-4F72-820F-B257AF5DE0A1}" srcOrd="0" destOrd="0" presId="urn:microsoft.com/office/officeart/2005/8/layout/hierarchy1"/>
    <dgm:cxn modelId="{3677E1B3-1B92-43E8-8AED-B6CF25861F4C}" srcId="{E336EAE5-B9CC-4BE6-85D7-FE2F75C17162}" destId="{F9307609-903D-4D35-B143-FF449F1D0682}" srcOrd="0" destOrd="0" parTransId="{E6046B22-837E-4546-88B2-19845A68ACA4}" sibTransId="{1302EE72-E6A4-426B-AE98-5527388F4834}"/>
    <dgm:cxn modelId="{65030EC3-ACD8-462E-B65B-B7AAB4A872FF}" srcId="{F9307609-903D-4D35-B143-FF449F1D0682}" destId="{741B1B75-F8CC-404D-9A5E-6A2D84B59064}" srcOrd="2" destOrd="0" parTransId="{FB222B53-8C21-4F2B-9971-7941382B84B7}" sibTransId="{DFEAB06D-88BE-4A68-9530-27215E8D6F10}"/>
    <dgm:cxn modelId="{C0A58049-E0FA-4339-B0B0-B2004C68C65A}" type="presOf" srcId="{0D07A84E-55EA-4AE9-A247-B38BF693B15E}" destId="{77EF0C5A-924C-4051-BC13-9098E82AB9AF}" srcOrd="0" destOrd="0" presId="urn:microsoft.com/office/officeart/2005/8/layout/hierarchy1"/>
    <dgm:cxn modelId="{2ACD8CD7-5E60-4DFF-90D9-F3463F12767C}" srcId="{84E1CD3F-61E3-4CA5-A402-7E8A0CB2046A}" destId="{099B3FB8-9683-4CCD-9410-535A22628E27}" srcOrd="1" destOrd="0" parTransId="{23D802A1-6382-4483-B722-D1D2719A2818}" sibTransId="{FC540BEA-60DF-4FE9-9699-3EF72142B95D}"/>
    <dgm:cxn modelId="{4F075B94-10CC-4E9C-8060-98B2986A3D3A}" type="presOf" srcId="{4FCA6F66-E264-45B3-BD16-21A29E7AE86D}" destId="{18267623-5312-448D-897C-784266883F1D}" srcOrd="0" destOrd="0" presId="urn:microsoft.com/office/officeart/2005/8/layout/hierarchy1"/>
    <dgm:cxn modelId="{CDDB74C4-2EB2-4E8F-B302-C97EC5EEB1B9}" srcId="{D421D7D5-ADA1-4AC5-BEB1-B4472A3ECB68}" destId="{F7E8239B-40C8-4AA8-A4B0-711D46E9999E}" srcOrd="0" destOrd="0" parTransId="{CB7DEB62-C2FB-44B6-9BCF-77F57D9A4A7E}" sibTransId="{C39E9837-1251-465A-9BD6-FA9222A8C698}"/>
    <dgm:cxn modelId="{A7315418-1073-4BEB-BAA9-B4E88DA0C589}" type="presOf" srcId="{FB222B53-8C21-4F2B-9971-7941382B84B7}" destId="{2D48681B-79DF-4D25-AFC8-BB22790D0928}" srcOrd="0" destOrd="0" presId="urn:microsoft.com/office/officeart/2005/8/layout/hierarchy1"/>
    <dgm:cxn modelId="{2EC916FD-1524-471F-B9C4-2C6A3B108521}" type="presOf" srcId="{F7E8239B-40C8-4AA8-A4B0-711D46E9999E}" destId="{A6530ED9-9AE3-48AA-BE69-AC7CB7AB1D9D}" srcOrd="0" destOrd="0" presId="urn:microsoft.com/office/officeart/2005/8/layout/hierarchy1"/>
    <dgm:cxn modelId="{E35EF8E5-9EEA-4E83-A1AA-5201DD978075}" srcId="{F9307609-903D-4D35-B143-FF449F1D0682}" destId="{84E1CD3F-61E3-4CA5-A402-7E8A0CB2046A}" srcOrd="1" destOrd="0" parTransId="{BCC8ED9E-864A-43DB-BAFC-42BC15A1CAC3}" sibTransId="{A9091D16-48C3-4BB4-8B9F-84284D98091C}"/>
    <dgm:cxn modelId="{12A3D777-5EF8-4834-8FB2-2FA1D818D0B4}" srcId="{F9307609-903D-4D35-B143-FF449F1D0682}" destId="{D421D7D5-ADA1-4AC5-BEB1-B4472A3ECB68}" srcOrd="0" destOrd="0" parTransId="{00E3BDE0-82F6-41BC-B0BA-862E2EA64599}" sibTransId="{A040DF3C-E138-4776-BDEE-438E83055EBD}"/>
    <dgm:cxn modelId="{1F24401F-E45A-4F90-824B-3C5062AB4C18}" type="presParOf" srcId="{DE118F1C-57B3-4247-BC45-E12B5FAE0547}" destId="{60405C33-EA62-4F9A-BAD7-D8879297A1F2}" srcOrd="0" destOrd="0" presId="urn:microsoft.com/office/officeart/2005/8/layout/hierarchy1"/>
    <dgm:cxn modelId="{6B359F58-0768-498B-91AE-074A580386D0}" type="presParOf" srcId="{60405C33-EA62-4F9A-BAD7-D8879297A1F2}" destId="{7C117238-7D54-42E3-A916-E5395DAC2DE3}" srcOrd="0" destOrd="0" presId="urn:microsoft.com/office/officeart/2005/8/layout/hierarchy1"/>
    <dgm:cxn modelId="{394E4742-2D6E-4E83-A0C7-0307780FAF21}" type="presParOf" srcId="{7C117238-7D54-42E3-A916-E5395DAC2DE3}" destId="{E19EAD43-6DE6-4E5D-A3CA-D1E38C348057}" srcOrd="0" destOrd="0" presId="urn:microsoft.com/office/officeart/2005/8/layout/hierarchy1"/>
    <dgm:cxn modelId="{787BB5EF-4930-4962-AB47-347613AC41B7}" type="presParOf" srcId="{7C117238-7D54-42E3-A916-E5395DAC2DE3}" destId="{83963C5F-0795-46B1-821D-9290DF016287}" srcOrd="1" destOrd="0" presId="urn:microsoft.com/office/officeart/2005/8/layout/hierarchy1"/>
    <dgm:cxn modelId="{E9300686-D2DF-42B0-91A2-3805E3A6C65C}" type="presParOf" srcId="{60405C33-EA62-4F9A-BAD7-D8879297A1F2}" destId="{48ECA8DD-9FE1-457B-B91B-7EDB9DEF7926}" srcOrd="1" destOrd="0" presId="urn:microsoft.com/office/officeart/2005/8/layout/hierarchy1"/>
    <dgm:cxn modelId="{07279322-64FE-4912-AD7C-DBFF24D0D653}" type="presParOf" srcId="{48ECA8DD-9FE1-457B-B91B-7EDB9DEF7926}" destId="{6EADB41A-06E8-45CE-9B07-73BD1CDFEC4D}" srcOrd="0" destOrd="0" presId="urn:microsoft.com/office/officeart/2005/8/layout/hierarchy1"/>
    <dgm:cxn modelId="{8E8CCE05-833E-4A67-BE7D-AADA3DE19981}" type="presParOf" srcId="{48ECA8DD-9FE1-457B-B91B-7EDB9DEF7926}" destId="{E7FF2858-DD31-4CD8-913B-7F89CDB99DD9}" srcOrd="1" destOrd="0" presId="urn:microsoft.com/office/officeart/2005/8/layout/hierarchy1"/>
    <dgm:cxn modelId="{B588EFBC-8CC9-4D0B-8199-13C1152E2D5F}" type="presParOf" srcId="{E7FF2858-DD31-4CD8-913B-7F89CDB99DD9}" destId="{6062A92C-AF15-4F9C-9999-D02253FD32FC}" srcOrd="0" destOrd="0" presId="urn:microsoft.com/office/officeart/2005/8/layout/hierarchy1"/>
    <dgm:cxn modelId="{D21CE329-556C-408E-84CB-8949A0035767}" type="presParOf" srcId="{6062A92C-AF15-4F9C-9999-D02253FD32FC}" destId="{6B05B244-66F5-43D1-8B38-AD2144D39650}" srcOrd="0" destOrd="0" presId="urn:microsoft.com/office/officeart/2005/8/layout/hierarchy1"/>
    <dgm:cxn modelId="{97F5539E-6ECC-4556-9477-75E8C1F4DAA2}" type="presParOf" srcId="{6062A92C-AF15-4F9C-9999-D02253FD32FC}" destId="{37ED3CC3-4363-4833-BF45-F659E47FF428}" srcOrd="1" destOrd="0" presId="urn:microsoft.com/office/officeart/2005/8/layout/hierarchy1"/>
    <dgm:cxn modelId="{CDA2FE88-C387-40E6-9962-41FE1D8A276F}" type="presParOf" srcId="{E7FF2858-DD31-4CD8-913B-7F89CDB99DD9}" destId="{9A29C520-AFDA-4736-BA0A-4F7A5058C9C3}" srcOrd="1" destOrd="0" presId="urn:microsoft.com/office/officeart/2005/8/layout/hierarchy1"/>
    <dgm:cxn modelId="{D9E1B440-D897-4BF5-B561-B9C5EACFB726}" type="presParOf" srcId="{9A29C520-AFDA-4736-BA0A-4F7A5058C9C3}" destId="{CB3150E0-692E-42EB-AC88-C21E599B8F18}" srcOrd="0" destOrd="0" presId="urn:microsoft.com/office/officeart/2005/8/layout/hierarchy1"/>
    <dgm:cxn modelId="{B60468C0-FFB9-41FA-8C66-D1F997BC6AAE}" type="presParOf" srcId="{9A29C520-AFDA-4736-BA0A-4F7A5058C9C3}" destId="{05A70E27-BB7A-49EF-AFC7-3F1FAAECE33C}" srcOrd="1" destOrd="0" presId="urn:microsoft.com/office/officeart/2005/8/layout/hierarchy1"/>
    <dgm:cxn modelId="{DE144A88-C680-4502-81B8-45551BDE811E}" type="presParOf" srcId="{05A70E27-BB7A-49EF-AFC7-3F1FAAECE33C}" destId="{F1177444-BFC2-456A-BD9F-C6E5CB3FC0E4}" srcOrd="0" destOrd="0" presId="urn:microsoft.com/office/officeart/2005/8/layout/hierarchy1"/>
    <dgm:cxn modelId="{C355146D-99BC-4ADB-96E4-709424661546}" type="presParOf" srcId="{F1177444-BFC2-456A-BD9F-C6E5CB3FC0E4}" destId="{15B99970-F8B1-45FC-A803-8116E10E4FAF}" srcOrd="0" destOrd="0" presId="urn:microsoft.com/office/officeart/2005/8/layout/hierarchy1"/>
    <dgm:cxn modelId="{596C59AC-D0A9-464C-9F31-13953EB760A6}" type="presParOf" srcId="{F1177444-BFC2-456A-BD9F-C6E5CB3FC0E4}" destId="{A6530ED9-9AE3-48AA-BE69-AC7CB7AB1D9D}" srcOrd="1" destOrd="0" presId="urn:microsoft.com/office/officeart/2005/8/layout/hierarchy1"/>
    <dgm:cxn modelId="{090BB460-5C26-4125-ACEF-F2DBEF0B068B}" type="presParOf" srcId="{05A70E27-BB7A-49EF-AFC7-3F1FAAECE33C}" destId="{5016C9CA-F775-4BC3-A326-3FAC7CDA798D}" srcOrd="1" destOrd="0" presId="urn:microsoft.com/office/officeart/2005/8/layout/hierarchy1"/>
    <dgm:cxn modelId="{276EB799-03BF-4324-8E67-0CEC980701E4}" type="presParOf" srcId="{9A29C520-AFDA-4736-BA0A-4F7A5058C9C3}" destId="{8328E27C-597A-4C5A-A068-F0B4ABCDF7F5}" srcOrd="2" destOrd="0" presId="urn:microsoft.com/office/officeart/2005/8/layout/hierarchy1"/>
    <dgm:cxn modelId="{96EB42A4-EEA5-42F6-9916-693247CBA3AD}" type="presParOf" srcId="{9A29C520-AFDA-4736-BA0A-4F7A5058C9C3}" destId="{D4DC8A36-CD7B-42BF-8C46-CDFFD397CD6E}" srcOrd="3" destOrd="0" presId="urn:microsoft.com/office/officeart/2005/8/layout/hierarchy1"/>
    <dgm:cxn modelId="{2B970B1F-3037-481E-9604-EDE9BF32FA26}" type="presParOf" srcId="{D4DC8A36-CD7B-42BF-8C46-CDFFD397CD6E}" destId="{2D71E1B6-FAD6-4A2F-AEB9-511932EB9C95}" srcOrd="0" destOrd="0" presId="urn:microsoft.com/office/officeart/2005/8/layout/hierarchy1"/>
    <dgm:cxn modelId="{0188CA02-B018-4546-8E17-665D124B64EB}" type="presParOf" srcId="{2D71E1B6-FAD6-4A2F-AEB9-511932EB9C95}" destId="{C3E84992-43DB-4B7B-88BE-A10BA13EF18B}" srcOrd="0" destOrd="0" presId="urn:microsoft.com/office/officeart/2005/8/layout/hierarchy1"/>
    <dgm:cxn modelId="{237019FC-196B-4BA4-8CEB-D46DEBEA06FC}" type="presParOf" srcId="{2D71E1B6-FAD6-4A2F-AEB9-511932EB9C95}" destId="{36551684-D487-4DF4-83A2-534577EC2C30}" srcOrd="1" destOrd="0" presId="urn:microsoft.com/office/officeart/2005/8/layout/hierarchy1"/>
    <dgm:cxn modelId="{B764DAB5-FA5D-4116-BF7B-6A683C6FDE3E}" type="presParOf" srcId="{D4DC8A36-CD7B-42BF-8C46-CDFFD397CD6E}" destId="{AB29AFA7-383C-4BC7-9754-D7BDF3231D52}" srcOrd="1" destOrd="0" presId="urn:microsoft.com/office/officeart/2005/8/layout/hierarchy1"/>
    <dgm:cxn modelId="{9E43FEA9-7110-47A0-828A-ADEC0773668F}" type="presParOf" srcId="{48ECA8DD-9FE1-457B-B91B-7EDB9DEF7926}" destId="{BF79EDE2-EE80-4F72-820F-B257AF5DE0A1}" srcOrd="2" destOrd="0" presId="urn:microsoft.com/office/officeart/2005/8/layout/hierarchy1"/>
    <dgm:cxn modelId="{959892FB-C05B-452A-9B45-AC9317F331EA}" type="presParOf" srcId="{48ECA8DD-9FE1-457B-B91B-7EDB9DEF7926}" destId="{9824F80F-38C6-46F5-B083-C3B7F20F3590}" srcOrd="3" destOrd="0" presId="urn:microsoft.com/office/officeart/2005/8/layout/hierarchy1"/>
    <dgm:cxn modelId="{DEBB7640-5554-43FA-8EAD-FD2240702BFA}" type="presParOf" srcId="{9824F80F-38C6-46F5-B083-C3B7F20F3590}" destId="{8EA31AB2-FE98-4FC5-A233-4C503AF9C4F7}" srcOrd="0" destOrd="0" presId="urn:microsoft.com/office/officeart/2005/8/layout/hierarchy1"/>
    <dgm:cxn modelId="{72BAA3B5-5669-4456-99DE-56D43426E2FA}" type="presParOf" srcId="{8EA31AB2-FE98-4FC5-A233-4C503AF9C4F7}" destId="{69B948E5-4858-45B7-9D6F-7072F32EC058}" srcOrd="0" destOrd="0" presId="urn:microsoft.com/office/officeart/2005/8/layout/hierarchy1"/>
    <dgm:cxn modelId="{921B0D97-ABB2-4DF4-B980-DF23C8AD9DA1}" type="presParOf" srcId="{8EA31AB2-FE98-4FC5-A233-4C503AF9C4F7}" destId="{9056E70E-70F8-444B-B3BF-F0CD7F29A57F}" srcOrd="1" destOrd="0" presId="urn:microsoft.com/office/officeart/2005/8/layout/hierarchy1"/>
    <dgm:cxn modelId="{D572D6AA-E5D8-47B3-85F7-49CFCDF9EE47}" type="presParOf" srcId="{9824F80F-38C6-46F5-B083-C3B7F20F3590}" destId="{CD96D8AB-BBCD-4153-A816-C61F1C2C0CBC}" srcOrd="1" destOrd="0" presId="urn:microsoft.com/office/officeart/2005/8/layout/hierarchy1"/>
    <dgm:cxn modelId="{ED1906B5-E927-4447-8817-4B4E7A9D1BC9}" type="presParOf" srcId="{CD96D8AB-BBCD-4153-A816-C61F1C2C0CBC}" destId="{9DDD07B0-A506-4980-AEF2-80A06482CC6F}" srcOrd="0" destOrd="0" presId="urn:microsoft.com/office/officeart/2005/8/layout/hierarchy1"/>
    <dgm:cxn modelId="{F0C04ED7-F564-4C8B-A38B-D102083B6B31}" type="presParOf" srcId="{CD96D8AB-BBCD-4153-A816-C61F1C2C0CBC}" destId="{3132028B-F3C3-4CA5-9F17-4974F2065FFD}" srcOrd="1" destOrd="0" presId="urn:microsoft.com/office/officeart/2005/8/layout/hierarchy1"/>
    <dgm:cxn modelId="{1F8C1F67-D05F-44C8-82D7-213A813B316A}" type="presParOf" srcId="{3132028B-F3C3-4CA5-9F17-4974F2065FFD}" destId="{77674E8A-F282-48D7-8522-44FD904501A1}" srcOrd="0" destOrd="0" presId="urn:microsoft.com/office/officeart/2005/8/layout/hierarchy1"/>
    <dgm:cxn modelId="{8AEBAAC8-5115-41DD-9931-F3900107F615}" type="presParOf" srcId="{77674E8A-F282-48D7-8522-44FD904501A1}" destId="{4699AC08-440D-44E8-90C1-1EDCD6B31C33}" srcOrd="0" destOrd="0" presId="urn:microsoft.com/office/officeart/2005/8/layout/hierarchy1"/>
    <dgm:cxn modelId="{6037FFED-71D7-4322-9534-20A2BE013C54}" type="presParOf" srcId="{77674E8A-F282-48D7-8522-44FD904501A1}" destId="{EAF43980-965A-4984-B8F0-1E8EF05D9156}" srcOrd="1" destOrd="0" presId="urn:microsoft.com/office/officeart/2005/8/layout/hierarchy1"/>
    <dgm:cxn modelId="{9B870D84-96A9-4211-AA21-86757667A60F}" type="presParOf" srcId="{3132028B-F3C3-4CA5-9F17-4974F2065FFD}" destId="{21365968-1DCD-4736-8EE2-7D4EB72C06C8}" srcOrd="1" destOrd="0" presId="urn:microsoft.com/office/officeart/2005/8/layout/hierarchy1"/>
    <dgm:cxn modelId="{F610EFDA-32B4-484D-97D4-1ECA6ABB6CA6}" type="presParOf" srcId="{CD96D8AB-BBCD-4153-A816-C61F1C2C0CBC}" destId="{85E97EB5-8AC1-483B-A527-E47B33F09792}" srcOrd="2" destOrd="0" presId="urn:microsoft.com/office/officeart/2005/8/layout/hierarchy1"/>
    <dgm:cxn modelId="{D5D84128-E45F-4AD1-9D45-AFB30C1CD48B}" type="presParOf" srcId="{CD96D8AB-BBCD-4153-A816-C61F1C2C0CBC}" destId="{53975CC3-E305-43AB-ACAE-4196AEEEA37E}" srcOrd="3" destOrd="0" presId="urn:microsoft.com/office/officeart/2005/8/layout/hierarchy1"/>
    <dgm:cxn modelId="{F951A2B4-DA91-405D-87DC-34078FA0BCB6}" type="presParOf" srcId="{53975CC3-E305-43AB-ACAE-4196AEEEA37E}" destId="{B8EFB4A7-177E-451E-859B-12F4A3E4C1BB}" srcOrd="0" destOrd="0" presId="urn:microsoft.com/office/officeart/2005/8/layout/hierarchy1"/>
    <dgm:cxn modelId="{EAD444E0-4D9B-48E3-84F2-709B90B4EE0F}" type="presParOf" srcId="{B8EFB4A7-177E-451E-859B-12F4A3E4C1BB}" destId="{B0BD54B6-E327-4AF8-8284-AC930E1D2AD4}" srcOrd="0" destOrd="0" presId="urn:microsoft.com/office/officeart/2005/8/layout/hierarchy1"/>
    <dgm:cxn modelId="{7DBCDF29-9EFD-41D9-9F4A-80964E2E1333}" type="presParOf" srcId="{B8EFB4A7-177E-451E-859B-12F4A3E4C1BB}" destId="{E7F2FBA2-38A2-48C0-B618-7A396F519071}" srcOrd="1" destOrd="0" presId="urn:microsoft.com/office/officeart/2005/8/layout/hierarchy1"/>
    <dgm:cxn modelId="{F282789C-B499-4D09-824B-343148B9F87F}" type="presParOf" srcId="{53975CC3-E305-43AB-ACAE-4196AEEEA37E}" destId="{49799678-075C-49E4-B94C-0D88D1F01D2D}" srcOrd="1" destOrd="0" presId="urn:microsoft.com/office/officeart/2005/8/layout/hierarchy1"/>
    <dgm:cxn modelId="{F75FB730-2F31-4E70-A311-4C042BCFD175}" type="presParOf" srcId="{48ECA8DD-9FE1-457B-B91B-7EDB9DEF7926}" destId="{2D48681B-79DF-4D25-AFC8-BB22790D0928}" srcOrd="4" destOrd="0" presId="urn:microsoft.com/office/officeart/2005/8/layout/hierarchy1"/>
    <dgm:cxn modelId="{9368CE3D-ADE1-4CE8-8ABB-0989337DECE3}" type="presParOf" srcId="{48ECA8DD-9FE1-457B-B91B-7EDB9DEF7926}" destId="{775E3024-41D1-49CB-96E8-8544C7170880}" srcOrd="5" destOrd="0" presId="urn:microsoft.com/office/officeart/2005/8/layout/hierarchy1"/>
    <dgm:cxn modelId="{10557595-5778-4D14-8438-3A4EED904981}" type="presParOf" srcId="{775E3024-41D1-49CB-96E8-8544C7170880}" destId="{30FB6910-21B5-46F7-91FD-8B729D029987}" srcOrd="0" destOrd="0" presId="urn:microsoft.com/office/officeart/2005/8/layout/hierarchy1"/>
    <dgm:cxn modelId="{CBAB5334-583B-4D02-BD8E-E519B77CE56A}" type="presParOf" srcId="{30FB6910-21B5-46F7-91FD-8B729D029987}" destId="{6601EDAD-0D8D-4E3E-8570-D86546CD1B41}" srcOrd="0" destOrd="0" presId="urn:microsoft.com/office/officeart/2005/8/layout/hierarchy1"/>
    <dgm:cxn modelId="{195AA238-690F-4FA6-B19D-D9740C6DD84F}" type="presParOf" srcId="{30FB6910-21B5-46F7-91FD-8B729D029987}" destId="{85E78542-84E6-485D-AFD7-4CF61E15336D}" srcOrd="1" destOrd="0" presId="urn:microsoft.com/office/officeart/2005/8/layout/hierarchy1"/>
    <dgm:cxn modelId="{8DDCF0B7-C520-4FF3-945A-1366262E8C0A}" type="presParOf" srcId="{775E3024-41D1-49CB-96E8-8544C7170880}" destId="{2DA8D973-BF29-408C-8CD2-B5EF07A3FA60}" srcOrd="1" destOrd="0" presId="urn:microsoft.com/office/officeart/2005/8/layout/hierarchy1"/>
    <dgm:cxn modelId="{7598C973-0C8D-4CDE-920C-786F54CA1AC7}" type="presParOf" srcId="{2DA8D973-BF29-408C-8CD2-B5EF07A3FA60}" destId="{18267623-5312-448D-897C-784266883F1D}" srcOrd="0" destOrd="0" presId="urn:microsoft.com/office/officeart/2005/8/layout/hierarchy1"/>
    <dgm:cxn modelId="{AAC89D60-77B5-4E37-9D2C-A91DD06537E3}" type="presParOf" srcId="{2DA8D973-BF29-408C-8CD2-B5EF07A3FA60}" destId="{B68AC7E8-1C3A-4C8C-A3F9-F613EE510EEE}" srcOrd="1" destOrd="0" presId="urn:microsoft.com/office/officeart/2005/8/layout/hierarchy1"/>
    <dgm:cxn modelId="{9CF35FA0-A522-49C4-8D6C-A5B214649AE0}" type="presParOf" srcId="{B68AC7E8-1C3A-4C8C-A3F9-F613EE510EEE}" destId="{74FEF01D-2D86-4EEC-9758-149D1449D459}" srcOrd="0" destOrd="0" presId="urn:microsoft.com/office/officeart/2005/8/layout/hierarchy1"/>
    <dgm:cxn modelId="{84FE30B6-D6E0-4D26-900B-3AB8067BDA99}" type="presParOf" srcId="{74FEF01D-2D86-4EEC-9758-149D1449D459}" destId="{E6E0AAF0-6C7D-479F-9D55-707B2A095A9C}" srcOrd="0" destOrd="0" presId="urn:microsoft.com/office/officeart/2005/8/layout/hierarchy1"/>
    <dgm:cxn modelId="{67DA2DAB-7FCC-4D8C-81BC-7257069679F5}" type="presParOf" srcId="{74FEF01D-2D86-4EEC-9758-149D1449D459}" destId="{77EF0C5A-924C-4051-BC13-9098E82AB9AF}" srcOrd="1" destOrd="0" presId="urn:microsoft.com/office/officeart/2005/8/layout/hierarchy1"/>
    <dgm:cxn modelId="{C12CB037-F661-4A50-9C3C-85C2B7E580A7}" type="presParOf" srcId="{B68AC7E8-1C3A-4C8C-A3F9-F613EE510EEE}" destId="{67FDC948-9FC7-4EA5-844A-7993A789F613}"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A4E5C9-3CB4-4F7A-832C-30128D66C57F}" type="datetimeFigureOut">
              <a:rPr lang="en-US" smtClean="0"/>
              <a:pPr/>
              <a:t>1/17/2013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6104FC-EA02-4EA0-9917-995ED886781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38916" name="Slide Number Placeholder 3"/>
          <p:cNvSpPr>
            <a:spLocks noGrp="1"/>
          </p:cNvSpPr>
          <p:nvPr>
            <p:ph type="sldNum" sz="quarter" idx="5"/>
          </p:nvPr>
        </p:nvSpPr>
        <p:spPr>
          <a:noFill/>
        </p:spPr>
        <p:txBody>
          <a:bodyPr/>
          <a:lstStyle/>
          <a:p>
            <a:fld id="{66B15B10-500A-4640-AC67-D8A59B164A64}"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48E7F13E-794A-416D-8D8D-2DCB47E878C3}" type="slidenum">
              <a:rPr lang="en-US" smtClean="0"/>
              <a:pPr>
                <a:defRPr/>
              </a:pPr>
              <a:t>16</a:t>
            </a:fld>
            <a:endParaRPr lang="en-US"/>
          </a:p>
        </p:txBody>
      </p:sp>
      <p:sp>
        <p:nvSpPr>
          <p:cNvPr id="5" name="Date Placeholder 4"/>
          <p:cNvSpPr>
            <a:spLocks noGrp="1"/>
          </p:cNvSpPr>
          <p:nvPr>
            <p:ph type="dt" idx="10"/>
          </p:nvPr>
        </p:nvSpPr>
        <p:spPr/>
        <p:txBody>
          <a:bodyPr/>
          <a:lstStyle/>
          <a:p>
            <a:pPr>
              <a:defRPr/>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54A674-0D58-4063-81E8-3305561BC38E}" type="slidenum">
              <a:rPr lang="en-US" smtClean="0"/>
              <a:pPr>
                <a:defRPr/>
              </a:pPr>
              <a:t>18</a:t>
            </a:fld>
            <a:endParaRPr lang="en-US"/>
          </a:p>
        </p:txBody>
      </p:sp>
      <p:sp>
        <p:nvSpPr>
          <p:cNvPr id="5" name="Date Placeholder 4"/>
          <p:cNvSpPr>
            <a:spLocks noGrp="1"/>
          </p:cNvSpPr>
          <p:nvPr>
            <p:ph type="dt" idx="11"/>
          </p:nvPr>
        </p:nvSpPr>
        <p:spPr/>
        <p:txBody>
          <a:bodyPr/>
          <a:lstStyle/>
          <a:p>
            <a:pPr>
              <a:defRP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ndalus" pitchFamily="18" charset="-78"/>
                <a:cs typeface="Andalus" pitchFamily="18" charset="-78"/>
              </a:rPr>
              <a:t>National Advance IPv6 Centre is a premier centre in the area of Next Generation Internet, serving as the National Centre for IPv6  research, human resource development and monitoring of IPv6 development for Malaysia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ndalus" pitchFamily="18" charset="-78"/>
                <a:cs typeface="Andalus" pitchFamily="18" charset="-78"/>
              </a:rPr>
              <a:t>In view of the overlap and synergy of the research and development goals between USM and UCSY, it is the intention of USM (working through various relevant experts available from NAv6) and UCSY to carry out collaboration efforts and to this end they are desirous of setting out their understanding in relation to such collaboration;</a:t>
            </a:r>
          </a:p>
          <a:p>
            <a:endParaRPr lang="en-US" dirty="0"/>
          </a:p>
        </p:txBody>
      </p:sp>
      <p:sp>
        <p:nvSpPr>
          <p:cNvPr id="4" name="Slide Number Placeholder 3"/>
          <p:cNvSpPr>
            <a:spLocks noGrp="1"/>
          </p:cNvSpPr>
          <p:nvPr>
            <p:ph type="sldNum" sz="quarter" idx="10"/>
          </p:nvPr>
        </p:nvSpPr>
        <p:spPr/>
        <p:txBody>
          <a:bodyPr/>
          <a:lstStyle/>
          <a:p>
            <a:pPr>
              <a:defRPr/>
            </a:pPr>
            <a:fld id="{D354A674-0D58-4063-81E8-3305561BC38E}" type="slidenum">
              <a:rPr lang="en-US" smtClean="0"/>
              <a:pPr>
                <a:defRPr/>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fld id="{9BDB8BD3-4D5F-4585-8650-E334402EF921}" type="slidenum">
              <a:rPr lang="en-US"/>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54A674-0D58-4063-81E8-3305561BC38E}" type="slidenum">
              <a:rPr lang="en-US" smtClean="0"/>
              <a:pPr>
                <a:defRPr/>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6104FC-EA02-4EA0-9917-995ED886781B}"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Sea-Me-WE</a:t>
            </a:r>
            <a:r>
              <a:rPr lang="en-US" baseline="0" dirty="0" smtClean="0"/>
              <a:t> 3 - </a:t>
            </a:r>
            <a:r>
              <a:rPr lang="en-US" dirty="0" smtClean="0"/>
              <a:t>South East Asia- Middle East-Western Europe 3</a:t>
            </a:r>
          </a:p>
          <a:p>
            <a:r>
              <a:rPr lang="en-US" dirty="0" smtClean="0"/>
              <a:t>underwater cable system and satellite communication system and cross-border transmission link system have been built.</a:t>
            </a:r>
          </a:p>
          <a:p>
            <a:r>
              <a:rPr lang="en-US" dirty="0" smtClean="0"/>
              <a:t/>
            </a:r>
            <a:br>
              <a:rPr lang="en-US" dirty="0" smtClean="0"/>
            </a:br>
            <a:r>
              <a:rPr lang="en-US" dirty="0" smtClean="0"/>
              <a:t>In the regions with difficulty in the installation of fiber and microwave systems, VSAT, IPSTAR and I-Direct systems have been built.</a:t>
            </a:r>
          </a:p>
          <a:p>
            <a:endParaRPr lang="en-US" dirty="0" smtClean="0"/>
          </a:p>
          <a:p>
            <a:r>
              <a:rPr lang="en-US" dirty="0" smtClean="0"/>
              <a:t>Plans are also underway to be able to link with SEA-ME-WE-4, Asia, Europe under water cable. It will be linked to SEA-ME-WE-4 via Bangladesh which is the nearest country. After completion of the project, it can communicate with other countries included in SEA-ME-WE-4 cyber link via fiber cable.</a:t>
            </a:r>
          </a:p>
          <a:p>
            <a:endParaRPr lang="en-US" dirty="0" smtClean="0"/>
          </a:p>
          <a:p>
            <a:r>
              <a:rPr lang="en-US" dirty="0" smtClean="0"/>
              <a:t>Fiber-to-the-Home (FTTH) Service, one of the high standard communication technologies, was launched in Yangon and Mandalay in December 2010</a:t>
            </a:r>
          </a:p>
          <a:p>
            <a:endParaRPr lang="en-US" dirty="0"/>
          </a:p>
        </p:txBody>
      </p:sp>
      <p:sp>
        <p:nvSpPr>
          <p:cNvPr id="4" name="Slide Number Placeholder 3"/>
          <p:cNvSpPr>
            <a:spLocks noGrp="1"/>
          </p:cNvSpPr>
          <p:nvPr>
            <p:ph type="sldNum" sz="quarter" idx="10"/>
          </p:nvPr>
        </p:nvSpPr>
        <p:spPr/>
        <p:txBody>
          <a:bodyPr/>
          <a:lstStyle/>
          <a:p>
            <a:fld id="{606104FC-EA02-4EA0-9917-995ED886781B}"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6104FC-EA02-4EA0-9917-995ED886781B}"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606104FC-EA02-4EA0-9917-995ED886781B}"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ym typeface="Wingdings" pitchFamily="2" charset="2"/>
              </a:rPr>
              <a:t>such as NTT Data, Japan</a:t>
            </a:r>
            <a:endParaRPr lang="en-US" dirty="0"/>
          </a:p>
        </p:txBody>
      </p:sp>
      <p:sp>
        <p:nvSpPr>
          <p:cNvPr id="4" name="Slide Number Placeholder 3"/>
          <p:cNvSpPr>
            <a:spLocks noGrp="1"/>
          </p:cNvSpPr>
          <p:nvPr>
            <p:ph type="sldNum" sz="quarter" idx="10"/>
          </p:nvPr>
        </p:nvSpPr>
        <p:spPr/>
        <p:txBody>
          <a:bodyPr/>
          <a:lstStyle/>
          <a:p>
            <a:fld id="{606104FC-EA02-4EA0-9917-995ED886781B}"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solidFill>
                <a:srgbClr val="FF0000"/>
              </a:solidFill>
            </a:endParaRPr>
          </a:p>
        </p:txBody>
      </p:sp>
      <p:sp>
        <p:nvSpPr>
          <p:cNvPr id="4" name="Slide Number Placeholder 3"/>
          <p:cNvSpPr>
            <a:spLocks noGrp="1"/>
          </p:cNvSpPr>
          <p:nvPr>
            <p:ph type="sldNum" sz="quarter" idx="5"/>
          </p:nvPr>
        </p:nvSpPr>
        <p:spPr/>
        <p:txBody>
          <a:bodyPr/>
          <a:lstStyle/>
          <a:p>
            <a:pPr>
              <a:defRPr/>
            </a:pPr>
            <a:fld id="{6B136D14-50A3-4C09-BD08-6D59D3EE7008}" type="slidenum">
              <a:rPr lang="en-US" smtClean="0"/>
              <a:pPr>
                <a:defRPr/>
              </a:pPr>
              <a:t>8</a:t>
            </a:fld>
            <a:endParaRPr lang="en-US"/>
          </a:p>
        </p:txBody>
      </p:sp>
      <p:sp>
        <p:nvSpPr>
          <p:cNvPr id="5" name="Date Placeholder 4"/>
          <p:cNvSpPr>
            <a:spLocks noGrp="1"/>
          </p:cNvSpPr>
          <p:nvPr>
            <p:ph type="dt" idx="10"/>
          </p:nvPr>
        </p:nvSpPr>
        <p:spPr/>
        <p:txBody>
          <a:bodyPr/>
          <a:lstStyle/>
          <a:p>
            <a:pPr>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0" i="0" kern="1200" dirty="0" smtClean="0">
                <a:solidFill>
                  <a:schemeClr val="tx1"/>
                </a:solidFill>
                <a:latin typeface="+mn-lt"/>
                <a:ea typeface="+mn-ea"/>
                <a:cs typeface="+mn-cs"/>
              </a:rPr>
              <a:t>three components: lecturer sites, a gateway site, and student sites</a:t>
            </a:r>
          </a:p>
          <a:p>
            <a:r>
              <a:rPr lang="en-US" sz="1200" b="0" i="0" kern="1200" dirty="0" smtClean="0">
                <a:solidFill>
                  <a:schemeClr val="tx1"/>
                </a:solidFill>
                <a:latin typeface="+mn-lt"/>
                <a:ea typeface="+mn-ea"/>
                <a:cs typeface="+mn-cs"/>
              </a:rPr>
              <a:t>Lecturer sites can be built anywhere as long as the network bandwidth is sufficient to carry lecture video and audio to the gateway site. </a:t>
            </a:r>
          </a:p>
          <a:p>
            <a:r>
              <a:rPr lang="en-US" sz="1200" b="0" i="0" kern="1200" dirty="0" smtClean="0">
                <a:solidFill>
                  <a:schemeClr val="tx1"/>
                </a:solidFill>
                <a:latin typeface="+mn-lt"/>
                <a:ea typeface="+mn-ea"/>
                <a:cs typeface="+mn-cs"/>
              </a:rPr>
              <a:t>The gateway site is located in Keio University, </a:t>
            </a:r>
            <a:r>
              <a:rPr lang="en-US" sz="1200" b="0" i="0" kern="1200" dirty="0" err="1" smtClean="0">
                <a:solidFill>
                  <a:schemeClr val="tx1"/>
                </a:solidFill>
                <a:latin typeface="+mn-lt"/>
                <a:ea typeface="+mn-ea"/>
                <a:cs typeface="+mn-cs"/>
              </a:rPr>
              <a:t>Shonan</a:t>
            </a:r>
            <a:r>
              <a:rPr lang="en-US" sz="1200" b="0" i="0" kern="1200" dirty="0" smtClean="0">
                <a:solidFill>
                  <a:schemeClr val="tx1"/>
                </a:solidFill>
                <a:latin typeface="+mn-lt"/>
                <a:ea typeface="+mn-ea"/>
                <a:cs typeface="+mn-cs"/>
              </a:rPr>
              <a:t> Fujisawa Campus, the location of the AI3 C-band hub station.</a:t>
            </a:r>
          </a:p>
          <a:p>
            <a:r>
              <a:rPr lang="en-US" sz="1200" b="0" i="0" kern="1200" dirty="0" smtClean="0">
                <a:solidFill>
                  <a:schemeClr val="tx1"/>
                </a:solidFill>
                <a:latin typeface="+mn-lt"/>
                <a:ea typeface="+mn-ea"/>
                <a:cs typeface="+mn-cs"/>
              </a:rPr>
              <a:t>Students sites are located in Asia, within the footprint of the JCSAT-3 satellite used by AI3 Project.</a:t>
            </a:r>
          </a:p>
          <a:p>
            <a:r>
              <a:rPr lang="en-US" sz="1200" b="0" i="0" kern="1200" dirty="0" smtClean="0">
                <a:solidFill>
                  <a:schemeClr val="tx1"/>
                </a:solidFill>
                <a:latin typeface="+mn-lt"/>
                <a:ea typeface="+mn-ea"/>
                <a:cs typeface="+mn-cs"/>
              </a:rPr>
              <a:t>       -have Receive Only earth stations to receive data transmitted to the AI3 Unidirectional Link</a:t>
            </a:r>
          </a:p>
          <a:p>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have Internet connections, such as 128kbps leased-line</a:t>
            </a:r>
          </a:p>
          <a:p>
            <a:r>
              <a:rPr lang="en-US" sz="1200" b="0" i="0" kern="1200" dirty="0" smtClean="0">
                <a:solidFill>
                  <a:schemeClr val="tx1"/>
                </a:solidFill>
                <a:latin typeface="+mn-lt"/>
                <a:ea typeface="+mn-ea"/>
                <a:cs typeface="+mn-cs"/>
              </a:rPr>
              <a:t>       -while the existing Internet connections enable real-time interactions between lecturers and students</a:t>
            </a:r>
          </a:p>
          <a:p>
            <a:r>
              <a:rPr lang="en-US" sz="1200" b="0" i="0" kern="1200" dirty="0" smtClean="0">
                <a:solidFill>
                  <a:schemeClr val="tx1"/>
                </a:solidFill>
                <a:latin typeface="+mn-lt"/>
                <a:ea typeface="+mn-ea"/>
                <a:cs typeface="+mn-cs"/>
              </a:rPr>
              <a:t>       -have mirror servers.</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Students can watch lecture archives from local servers.</a:t>
            </a:r>
          </a:p>
        </p:txBody>
      </p:sp>
      <p:sp>
        <p:nvSpPr>
          <p:cNvPr id="4" name="Slide Number Placeholder 3"/>
          <p:cNvSpPr>
            <a:spLocks noGrp="1"/>
          </p:cNvSpPr>
          <p:nvPr>
            <p:ph type="sldNum" sz="quarter" idx="10"/>
          </p:nvPr>
        </p:nvSpPr>
        <p:spPr/>
        <p:txBody>
          <a:bodyPr/>
          <a:lstStyle/>
          <a:p>
            <a:fld id="{F175B0C5-B458-45DB-BCF0-DC25172D9B99}"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EF7392-1221-41AA-9EFF-904B15BA097D}" type="slidenum">
              <a:rPr lang="en-US" smtClean="0"/>
              <a:pPr/>
              <a:t>12</a:t>
            </a:fld>
            <a:endParaRPr lang="en-US"/>
          </a:p>
        </p:txBody>
      </p:sp>
      <p:sp>
        <p:nvSpPr>
          <p:cNvPr id="6" name="Date Placeholder 5"/>
          <p:cNvSpPr>
            <a:spLocks noGrp="1"/>
          </p:cNvSpPr>
          <p:nvPr>
            <p:ph type="dt" idx="1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EF7392-1221-41AA-9EFF-904B15BA097D}" type="slidenum">
              <a:rPr lang="en-US" smtClean="0"/>
              <a:pPr/>
              <a:t>13</a:t>
            </a:fld>
            <a:endParaRPr lang="en-US"/>
          </a:p>
        </p:txBody>
      </p:sp>
      <p:sp>
        <p:nvSpPr>
          <p:cNvPr id="6" name="Date Placeholder 5"/>
          <p:cNvSpPr>
            <a:spLocks noGrp="1"/>
          </p:cNvSpPr>
          <p:nvPr>
            <p:ph type="dt" idx="1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6588B0-1940-4916-9002-073E5FBFDDE3}" type="datetimeFigureOut">
              <a:rPr lang="en-US" smtClean="0"/>
              <a:pPr/>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E65C1-E20C-4742-8475-15391166D2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6588B0-1940-4916-9002-073E5FBFDDE3}" type="datetimeFigureOut">
              <a:rPr lang="en-US" smtClean="0"/>
              <a:pPr/>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E65C1-E20C-4742-8475-15391166D2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6588B0-1940-4916-9002-073E5FBFDDE3}" type="datetimeFigureOut">
              <a:rPr lang="en-US" smtClean="0"/>
              <a:pPr/>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E65C1-E20C-4742-8475-15391166D21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6588B0-1940-4916-9002-073E5FBFDDE3}" type="datetimeFigureOut">
              <a:rPr lang="en-US" smtClean="0"/>
              <a:pPr/>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E65C1-E20C-4742-8475-15391166D21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6588B0-1940-4916-9002-073E5FBFDDE3}" type="datetimeFigureOut">
              <a:rPr lang="en-US" smtClean="0"/>
              <a:pPr/>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E65C1-E20C-4742-8475-15391166D21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6588B0-1940-4916-9002-073E5FBFDDE3}" type="datetimeFigureOut">
              <a:rPr lang="en-US" smtClean="0"/>
              <a:pPr/>
              <a:t>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E65C1-E20C-4742-8475-15391166D21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6588B0-1940-4916-9002-073E5FBFDDE3}" type="datetimeFigureOut">
              <a:rPr lang="en-US" smtClean="0"/>
              <a:pPr/>
              <a:t>1/17/2013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CE65C1-E20C-4742-8475-15391166D2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6588B0-1940-4916-9002-073E5FBFDDE3}" type="datetimeFigureOut">
              <a:rPr lang="en-US" smtClean="0"/>
              <a:pPr/>
              <a:t>1/17/2013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CE65C1-E20C-4742-8475-15391166D2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588B0-1940-4916-9002-073E5FBFDDE3}" type="datetimeFigureOut">
              <a:rPr lang="en-US" smtClean="0"/>
              <a:pPr/>
              <a:t>1/17/2013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CE65C1-E20C-4742-8475-15391166D2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6588B0-1940-4916-9002-073E5FBFDDE3}" type="datetimeFigureOut">
              <a:rPr lang="en-US" smtClean="0"/>
              <a:pPr/>
              <a:t>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E65C1-E20C-4742-8475-15391166D2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6588B0-1940-4916-9002-073E5FBFDDE3}" type="datetimeFigureOut">
              <a:rPr lang="en-US" smtClean="0"/>
              <a:pPr/>
              <a:t>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E65C1-E20C-4742-8475-15391166D2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588B0-1940-4916-9002-073E5FBFDDE3}" type="datetimeFigureOut">
              <a:rPr lang="en-US" smtClean="0"/>
              <a:pPr/>
              <a:t>1/17/2013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E65C1-E20C-4742-8475-15391166D2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www.nlpresearch-ucsy.edu.mm/" TargetMode="External"/><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http://www.nlpresearch-ucsy.edu.mm/" TargetMode="Externa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8.gif"/><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connect-asia.org/" TargetMode="Externa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mmcert.org.m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Grp="1" noChangeArrowheads="1"/>
          </p:cNvSpPr>
          <p:nvPr>
            <p:ph type="sldNum" sz="quarter" idx="12"/>
          </p:nvPr>
        </p:nvSpPr>
        <p:spPr/>
        <p:txBody>
          <a:bodyPr/>
          <a:lstStyle/>
          <a:p>
            <a:pPr>
              <a:defRPr/>
            </a:pPr>
            <a:fld id="{0B70210E-CAA8-4B1D-802B-B49369140C97}" type="slidenum">
              <a:rPr lang="en-US" sz="1450" smtClean="0">
                <a:solidFill>
                  <a:srgbClr val="000000"/>
                </a:solidFill>
                <a:latin typeface="-Win---Innwa" pitchFamily="2" charset="0"/>
              </a:rPr>
              <a:pPr>
                <a:defRPr/>
              </a:pPr>
              <a:t>1</a:t>
            </a:fld>
            <a:endParaRPr lang="en-US" sz="1450" dirty="0" smtClean="0">
              <a:solidFill>
                <a:srgbClr val="000000"/>
              </a:solidFill>
              <a:latin typeface="-Win---Innwa" pitchFamily="2" charset="0"/>
            </a:endParaRPr>
          </a:p>
        </p:txBody>
      </p:sp>
      <p:sp>
        <p:nvSpPr>
          <p:cNvPr id="12" name="Rectangle 11"/>
          <p:cNvSpPr/>
          <p:nvPr/>
        </p:nvSpPr>
        <p:spPr>
          <a:xfrm>
            <a:off x="0" y="2814697"/>
            <a:ext cx="9144000" cy="1692771"/>
          </a:xfrm>
          <a:prstGeom prst="rect">
            <a:avLst/>
          </a:prstGeom>
          <a:gradFill>
            <a:gsLst>
              <a:gs pos="0">
                <a:srgbClr val="DDEBCF"/>
              </a:gs>
              <a:gs pos="50000">
                <a:srgbClr val="9CB86E"/>
              </a:gs>
              <a:gs pos="100000">
                <a:srgbClr val="156B13"/>
              </a:gs>
            </a:gsLst>
            <a:lin ang="5400000" scaled="0"/>
          </a:gradFill>
        </p:spPr>
        <p:txBody>
          <a:bodyPr wrap="square">
            <a:spAutoFit/>
          </a:bodyPr>
          <a:lstStyle/>
          <a:p>
            <a:pPr algn="ctr">
              <a:spcBef>
                <a:spcPts val="600"/>
              </a:spcBef>
              <a:spcAft>
                <a:spcPts val="600"/>
              </a:spcAft>
            </a:pPr>
            <a:endParaRPr lang="en-US" sz="2400" b="1" i="0" dirty="0" smtClean="0">
              <a:solidFill>
                <a:schemeClr val="tx2">
                  <a:lumMod val="75000"/>
                </a:schemeClr>
              </a:solidFill>
              <a:latin typeface="Times New Roman" pitchFamily="18" charset="0"/>
              <a:cs typeface="Times New Roman" pitchFamily="18" charset="0"/>
            </a:endParaRPr>
          </a:p>
          <a:p>
            <a:pPr algn="ctr">
              <a:spcBef>
                <a:spcPts val="600"/>
              </a:spcBef>
              <a:spcAft>
                <a:spcPts val="600"/>
              </a:spcAft>
            </a:pPr>
            <a:r>
              <a:rPr lang="en-US" sz="3600" b="1" i="0" dirty="0" smtClean="0">
                <a:solidFill>
                  <a:schemeClr val="tx2">
                    <a:lumMod val="75000"/>
                  </a:schemeClr>
                </a:solidFill>
                <a:latin typeface="Times New Roman" pitchFamily="18" charset="0"/>
                <a:cs typeface="Times New Roman" pitchFamily="18" charset="0"/>
              </a:rPr>
              <a:t>Myanmar Networking Update</a:t>
            </a:r>
          </a:p>
          <a:p>
            <a:pPr algn="ctr">
              <a:spcBef>
                <a:spcPts val="600"/>
              </a:spcBef>
              <a:spcAft>
                <a:spcPts val="600"/>
              </a:spcAft>
            </a:pPr>
            <a:endParaRPr lang="en-US" sz="2400" b="1" i="0" dirty="0" smtClean="0">
              <a:solidFill>
                <a:schemeClr val="tx2">
                  <a:lumMod val="75000"/>
                </a:schemeClr>
              </a:solidFill>
              <a:latin typeface="Times New Roman" pitchFamily="18" charset="0"/>
              <a:cs typeface="Times New Roman" pitchFamily="18" charset="0"/>
            </a:endParaRPr>
          </a:p>
        </p:txBody>
      </p:sp>
      <p:sp>
        <p:nvSpPr>
          <p:cNvPr id="15" name="Content Placeholder 1"/>
          <p:cNvSpPr txBox="1">
            <a:spLocks/>
          </p:cNvSpPr>
          <p:nvPr/>
        </p:nvSpPr>
        <p:spPr>
          <a:xfrm>
            <a:off x="1981200" y="4572000"/>
            <a:ext cx="6858000" cy="762000"/>
          </a:xfrm>
          <a:prstGeom prst="rect">
            <a:avLst/>
          </a:prstGeom>
        </p:spPr>
        <p:txBody>
          <a:bodyPr vert="horz" lIns="91440" tIns="45720" rIns="91440" bIns="45720" rtlCol="0">
            <a:normAutofit fontScale="85000" lnSpcReduction="20000"/>
          </a:bodyPr>
          <a:lstStyle/>
          <a:p>
            <a:pPr marL="0" marR="0" lvl="0" indent="0" algn="r" defTabSz="914400" rtl="0" eaLnBrk="1" fontAlgn="auto" latinLnBrk="0" hangingPunct="1">
              <a:lnSpc>
                <a:spcPct val="100000"/>
              </a:lnSpc>
              <a:spcBef>
                <a:spcPct val="20000"/>
              </a:spcBef>
              <a:spcAft>
                <a:spcPts val="0"/>
              </a:spcAft>
              <a:buClrTx/>
              <a:buSzTx/>
              <a:tabLst/>
              <a:defRPr/>
            </a:pPr>
            <a:endParaRPr lang="en-US" altLang="ja-JP" sz="2800" dirty="0" smtClean="0">
              <a:solidFill>
                <a:schemeClr val="accent1">
                  <a:lumMod val="50000"/>
                </a:schemeClr>
              </a:solidFill>
              <a:latin typeface="Times New Roman" pitchFamily="18" charset="0"/>
              <a:ea typeface="+mj-ea"/>
              <a:cs typeface="Times New Roman" pitchFamily="18" charset="0"/>
            </a:endParaRPr>
          </a:p>
          <a:p>
            <a:pPr marL="0" marR="0" lvl="0" indent="0" algn="r" defTabSz="914400" rtl="0" eaLnBrk="1" fontAlgn="auto" latinLnBrk="0" hangingPunct="1">
              <a:lnSpc>
                <a:spcPct val="100000"/>
              </a:lnSpc>
              <a:spcBef>
                <a:spcPct val="20000"/>
              </a:spcBef>
              <a:spcAft>
                <a:spcPts val="0"/>
              </a:spcAft>
              <a:buClrTx/>
              <a:buSzTx/>
              <a:tabLst/>
              <a:defRPr/>
            </a:pPr>
            <a:r>
              <a:rPr lang="en-US" altLang="ja-JP" sz="2800" dirty="0" smtClean="0">
                <a:solidFill>
                  <a:schemeClr val="accent1">
                    <a:lumMod val="50000"/>
                  </a:schemeClr>
                </a:solidFill>
                <a:latin typeface="Times New Roman" pitchFamily="18" charset="0"/>
                <a:ea typeface="+mj-ea"/>
                <a:cs typeface="Times New Roman" pitchFamily="18" charset="0"/>
              </a:rPr>
              <a:t>University </a:t>
            </a:r>
            <a:r>
              <a:rPr lang="en-US" altLang="ja-JP" sz="2800" dirty="0">
                <a:solidFill>
                  <a:schemeClr val="accent1">
                    <a:lumMod val="50000"/>
                  </a:schemeClr>
                </a:solidFill>
                <a:latin typeface="Times New Roman" pitchFamily="18" charset="0"/>
                <a:ea typeface="+mj-ea"/>
                <a:cs typeface="Times New Roman" pitchFamily="18" charset="0"/>
              </a:rPr>
              <a:t>of Computer Studies, </a:t>
            </a:r>
            <a:r>
              <a:rPr lang="en-US" altLang="ja-JP" sz="2800" dirty="0" smtClean="0">
                <a:solidFill>
                  <a:schemeClr val="accent1">
                    <a:lumMod val="50000"/>
                  </a:schemeClr>
                </a:solidFill>
                <a:latin typeface="Times New Roman" pitchFamily="18" charset="0"/>
                <a:ea typeface="+mj-ea"/>
                <a:cs typeface="Times New Roman" pitchFamily="18" charset="0"/>
              </a:rPr>
              <a:t>Yangon</a:t>
            </a:r>
            <a:endParaRPr kumimoji="0" lang="en-US" sz="2800" b="0" i="0" u="none" strike="noStrike" kern="1200" cap="none" spc="0" normalizeH="0" baseline="0" noProof="0" dirty="0">
              <a:ln>
                <a:noFill/>
              </a:ln>
              <a:solidFill>
                <a:schemeClr val="tx2">
                  <a:lumMod val="75000"/>
                </a:schemeClr>
              </a:solidFill>
              <a:effectLst/>
              <a:uLnTx/>
              <a:uFillTx/>
              <a:latin typeface="+mn-lt"/>
              <a:ea typeface="+mn-ea"/>
              <a:cs typeface="+mn-cs"/>
            </a:endParaRPr>
          </a:p>
        </p:txBody>
      </p:sp>
      <p:sp>
        <p:nvSpPr>
          <p:cNvPr id="17" name="Date Placeholder 3"/>
          <p:cNvSpPr>
            <a:spLocks noGrp="1"/>
          </p:cNvSpPr>
          <p:nvPr>
            <p:ph type="dt" sz="quarter" idx="10"/>
          </p:nvPr>
        </p:nvSpPr>
        <p:spPr>
          <a:xfrm>
            <a:off x="5638800" y="6400800"/>
            <a:ext cx="3429000" cy="381000"/>
          </a:xfrm>
        </p:spPr>
        <p:txBody>
          <a:bodyPr/>
          <a:lstStyle/>
          <a:p>
            <a:pPr algn="r">
              <a:defRPr/>
            </a:pPr>
            <a:r>
              <a:rPr lang="en-US" sz="2000" dirty="0" smtClean="0">
                <a:solidFill>
                  <a:schemeClr val="tx1">
                    <a:lumMod val="50000"/>
                    <a:lumOff val="50000"/>
                  </a:schemeClr>
                </a:solidFill>
                <a:latin typeface="Times New Roman" pitchFamily="18" charset="0"/>
                <a:cs typeface="Times New Roman" pitchFamily="18" charset="0"/>
              </a:rPr>
              <a:t>2013 </a:t>
            </a:r>
            <a:r>
              <a:rPr lang="en-US" sz="1600" dirty="0" smtClean="0">
                <a:solidFill>
                  <a:schemeClr val="tx1">
                    <a:lumMod val="50000"/>
                    <a:lumOff val="50000"/>
                  </a:schemeClr>
                </a:solidFill>
                <a:latin typeface="Times New Roman" pitchFamily="18" charset="0"/>
                <a:cs typeface="Times New Roman" pitchFamily="18" charset="0"/>
              </a:rPr>
              <a:t>January</a:t>
            </a:r>
            <a:r>
              <a:rPr lang="en-US" sz="2000" dirty="0" smtClean="0">
                <a:solidFill>
                  <a:schemeClr val="tx1">
                    <a:lumMod val="50000"/>
                    <a:lumOff val="50000"/>
                  </a:schemeClr>
                </a:solidFill>
                <a:latin typeface="Times New Roman" pitchFamily="18" charset="0"/>
                <a:cs typeface="Times New Roman" pitchFamily="18" charset="0"/>
              </a:rPr>
              <a:t> 16 (Wednesday)</a:t>
            </a:r>
            <a:endParaRPr lang="en-US" sz="2000" dirty="0">
              <a:solidFill>
                <a:schemeClr val="tx1">
                  <a:lumMod val="50000"/>
                  <a:lumOff val="50000"/>
                </a:schemeClr>
              </a:solidFill>
              <a:latin typeface="Times New Roman" pitchFamily="18" charset="0"/>
              <a:cs typeface="Times New Roman" pitchFamily="18" charset="0"/>
            </a:endParaRPr>
          </a:p>
        </p:txBody>
      </p:sp>
      <p:pic>
        <p:nvPicPr>
          <p:cNvPr id="18" name="Picture 4" descr="logo_white"/>
          <p:cNvPicPr>
            <a:picLocks noChangeAspect="1" noChangeArrowheads="1"/>
          </p:cNvPicPr>
          <p:nvPr/>
        </p:nvPicPr>
        <p:blipFill>
          <a:blip r:embed="rId3" cstate="print"/>
          <a:srcRect/>
          <a:stretch>
            <a:fillRect/>
          </a:stretch>
        </p:blipFill>
        <p:spPr bwMode="auto">
          <a:xfrm>
            <a:off x="2971800" y="4648200"/>
            <a:ext cx="685800" cy="952185"/>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3505200" y="0"/>
            <a:ext cx="1600200" cy="27383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noAutofit/>
          </a:bodyPr>
          <a:lstStyle/>
          <a:p>
            <a:r>
              <a:rPr lang="en-US" sz="3200" b="1" dirty="0" smtClean="0">
                <a:solidFill>
                  <a:srgbClr val="18706E"/>
                </a:solidFill>
                <a:latin typeface="Times New Roman" pitchFamily="18" charset="0"/>
                <a:cs typeface="Times New Roman" pitchFamily="18" charset="0"/>
                <a:sym typeface="Wingdings" pitchFamily="2" charset="2"/>
              </a:rPr>
              <a:t>ICT Training Centers </a:t>
            </a:r>
            <a:br>
              <a:rPr lang="en-US" sz="3200" b="1" dirty="0" smtClean="0">
                <a:solidFill>
                  <a:srgbClr val="18706E"/>
                </a:solidFill>
                <a:latin typeface="Times New Roman" pitchFamily="18" charset="0"/>
                <a:cs typeface="Times New Roman" pitchFamily="18" charset="0"/>
                <a:sym typeface="Wingdings" pitchFamily="2" charset="2"/>
              </a:rPr>
            </a:br>
            <a:r>
              <a:rPr lang="en-US" sz="3200" b="1" dirty="0" smtClean="0">
                <a:solidFill>
                  <a:srgbClr val="18706E"/>
                </a:solidFill>
                <a:latin typeface="Times New Roman" pitchFamily="18" charset="0"/>
                <a:cs typeface="Times New Roman" pitchFamily="18" charset="0"/>
                <a:sym typeface="Wingdings" pitchFamily="2" charset="2"/>
              </a:rPr>
              <a:t>under the Ministry of Science and Technology</a:t>
            </a:r>
            <a:endParaRPr lang="en-US" sz="3200" b="1" dirty="0">
              <a:solidFill>
                <a:srgbClr val="18706E"/>
              </a:solidFill>
              <a:latin typeface="Times New Roman" pitchFamily="18" charset="0"/>
              <a:cs typeface="Times New Roman" pitchFamily="18" charset="0"/>
              <a:sym typeface="Wingdings" pitchFamily="2" charset="2"/>
            </a:endParaRPr>
          </a:p>
        </p:txBody>
      </p:sp>
      <p:sp>
        <p:nvSpPr>
          <p:cNvPr id="3" name="Content Placeholder 2"/>
          <p:cNvSpPr>
            <a:spLocks noGrp="1"/>
          </p:cNvSpPr>
          <p:nvPr>
            <p:ph idx="1"/>
          </p:nvPr>
        </p:nvSpPr>
        <p:spPr>
          <a:xfrm>
            <a:off x="457200" y="1752600"/>
            <a:ext cx="8229600" cy="4800600"/>
          </a:xfrm>
        </p:spPr>
        <p:txBody>
          <a:bodyPr>
            <a:normAutofit/>
          </a:bodyPr>
          <a:lstStyle/>
          <a:p>
            <a:pPr lvl="0"/>
            <a:r>
              <a:rPr lang="en-US" dirty="0" smtClean="0"/>
              <a:t>Information and Communication Technology Training Institute  </a:t>
            </a:r>
          </a:p>
          <a:p>
            <a:pPr lvl="0">
              <a:buNone/>
            </a:pPr>
            <a:r>
              <a:rPr lang="en-US" dirty="0" smtClean="0"/>
              <a:t>		- </a:t>
            </a:r>
            <a:r>
              <a:rPr lang="en-US" sz="2800" dirty="0" smtClean="0"/>
              <a:t>established in 2006</a:t>
            </a:r>
          </a:p>
          <a:p>
            <a:pPr lvl="0">
              <a:buNone/>
            </a:pPr>
            <a:r>
              <a:rPr lang="en-US" sz="2800" dirty="0" smtClean="0"/>
              <a:t>		- joint with JICA, Japan</a:t>
            </a:r>
          </a:p>
          <a:p>
            <a:pPr lvl="0"/>
            <a:r>
              <a:rPr lang="en-US" dirty="0" smtClean="0"/>
              <a:t>India-Myanmar Center for Enhancement of IT Skills </a:t>
            </a:r>
          </a:p>
          <a:p>
            <a:pPr lvl="1">
              <a:buNone/>
            </a:pPr>
            <a:r>
              <a:rPr lang="en-US" dirty="0" smtClean="0"/>
              <a:t>	 - established in 2008</a:t>
            </a:r>
          </a:p>
          <a:p>
            <a:pPr lvl="1">
              <a:buNone/>
            </a:pPr>
            <a:r>
              <a:rPr lang="en-US" dirty="0" smtClean="0"/>
              <a:t>	 - joint with India Government</a:t>
            </a:r>
          </a:p>
          <a:p>
            <a:pPr lvl="0">
              <a:buNone/>
            </a:pPr>
            <a:endParaRPr lang="en-US" dirty="0" smtClean="0"/>
          </a:p>
        </p:txBody>
      </p:sp>
      <p:pic>
        <p:nvPicPr>
          <p:cNvPr id="4" name="Picture 8" descr="2007_0213_153822"/>
          <p:cNvPicPr>
            <a:picLocks noChangeAspect="1" noChangeArrowheads="1"/>
          </p:cNvPicPr>
          <p:nvPr/>
        </p:nvPicPr>
        <p:blipFill>
          <a:blip r:embed="rId2" cstate="print"/>
          <a:srcRect/>
          <a:stretch>
            <a:fillRect/>
          </a:stretch>
        </p:blipFill>
        <p:spPr bwMode="auto">
          <a:xfrm>
            <a:off x="6324600" y="2457450"/>
            <a:ext cx="2133600" cy="1276350"/>
          </a:xfrm>
          <a:prstGeom prst="rect">
            <a:avLst/>
          </a:prstGeom>
          <a:noFill/>
        </p:spPr>
      </p:pic>
      <p:pic>
        <p:nvPicPr>
          <p:cNvPr id="1027" name="Picture 2"/>
          <p:cNvPicPr>
            <a:picLocks noChangeAspect="1" noChangeArrowheads="1"/>
          </p:cNvPicPr>
          <p:nvPr/>
        </p:nvPicPr>
        <p:blipFill>
          <a:blip r:embed="rId3"/>
          <a:srcRect/>
          <a:stretch>
            <a:fillRect/>
          </a:stretch>
        </p:blipFill>
        <p:spPr bwMode="auto">
          <a:xfrm>
            <a:off x="3962400" y="2209800"/>
            <a:ext cx="736683"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t1.gstatic.com/images?q=tbn:ANd9GcSAXIyyvh-g1uOu7oVE0nHG5IxavjDF2qYu0d9hjotjgyAykBPbgQ"/>
          <p:cNvPicPr>
            <a:picLocks noChangeAspect="1" noChangeArrowheads="1"/>
          </p:cNvPicPr>
          <p:nvPr/>
        </p:nvPicPr>
        <p:blipFill>
          <a:blip r:embed="rId2" cstate="print"/>
          <a:srcRect/>
          <a:stretch>
            <a:fillRect/>
          </a:stretch>
        </p:blipFill>
        <p:spPr bwMode="auto">
          <a:xfrm>
            <a:off x="6629400" y="4953000"/>
            <a:ext cx="2466975" cy="1847851"/>
          </a:xfrm>
          <a:prstGeom prst="rect">
            <a:avLst/>
          </a:prstGeom>
          <a:noFill/>
        </p:spPr>
      </p:pic>
      <p:sp>
        <p:nvSpPr>
          <p:cNvPr id="2" name="Title 1"/>
          <p:cNvSpPr>
            <a:spLocks noGrp="1"/>
          </p:cNvSpPr>
          <p:nvPr>
            <p:ph type="title"/>
          </p:nvPr>
        </p:nvSpPr>
        <p:spPr>
          <a:xfrm>
            <a:off x="152400" y="76200"/>
            <a:ext cx="8686800" cy="1143000"/>
          </a:xfrm>
        </p:spPr>
        <p:txBody>
          <a:bodyPr>
            <a:normAutofit fontScale="90000"/>
          </a:bodyPr>
          <a:lstStyle/>
          <a:p>
            <a:r>
              <a:rPr lang="en-US" sz="4000" b="1" dirty="0" smtClean="0">
                <a:solidFill>
                  <a:srgbClr val="18706E"/>
                </a:solidFill>
                <a:latin typeface="Times New Roman" pitchFamily="18" charset="0"/>
                <a:cs typeface="Times New Roman" pitchFamily="18" charset="0"/>
                <a:sym typeface="Wingdings" pitchFamily="2" charset="2"/>
              </a:rPr>
              <a:t>Network Status at Computer Universities</a:t>
            </a:r>
            <a:endParaRPr lang="en-US" sz="4000" b="1" dirty="0">
              <a:solidFill>
                <a:srgbClr val="18706E"/>
              </a:solidFill>
              <a:latin typeface="Times New Roman" pitchFamily="18" charset="0"/>
              <a:cs typeface="Times New Roman" pitchFamily="18" charset="0"/>
              <a:sym typeface="Wingdings" pitchFamily="2" charset="2"/>
            </a:endParaRPr>
          </a:p>
        </p:txBody>
      </p:sp>
      <p:sp>
        <p:nvSpPr>
          <p:cNvPr id="3" name="Content Placeholder 2"/>
          <p:cNvSpPr>
            <a:spLocks noGrp="1"/>
          </p:cNvSpPr>
          <p:nvPr>
            <p:ph idx="1"/>
          </p:nvPr>
        </p:nvSpPr>
        <p:spPr>
          <a:xfrm>
            <a:off x="457200" y="1646237"/>
            <a:ext cx="8229600" cy="4525963"/>
          </a:xfrm>
        </p:spPr>
        <p:txBody>
          <a:bodyPr>
            <a:normAutofit/>
          </a:bodyPr>
          <a:lstStyle/>
          <a:p>
            <a:r>
              <a:rPr lang="en-US" b="1" dirty="0" smtClean="0">
                <a:solidFill>
                  <a:srgbClr val="0000FF"/>
                </a:solidFill>
              </a:rPr>
              <a:t>UCSY</a:t>
            </a:r>
            <a:r>
              <a:rPr lang="en-US" dirty="0" smtClean="0"/>
              <a:t>  has 2 dedicated line from MPT </a:t>
            </a:r>
          </a:p>
          <a:p>
            <a:pPr lvl="1"/>
            <a:r>
              <a:rPr lang="en-US" dirty="0" smtClean="0"/>
              <a:t>Fiber Optic, E1 connection, </a:t>
            </a:r>
            <a:r>
              <a:rPr lang="en-US" dirty="0" err="1" smtClean="0"/>
              <a:t>Wi</a:t>
            </a:r>
            <a:r>
              <a:rPr lang="en-US" dirty="0" smtClean="0"/>
              <a:t>-Max connection</a:t>
            </a:r>
          </a:p>
          <a:p>
            <a:r>
              <a:rPr lang="en-US" b="1" dirty="0" smtClean="0">
                <a:solidFill>
                  <a:srgbClr val="0000FF"/>
                </a:solidFill>
              </a:rPr>
              <a:t>UCSM</a:t>
            </a:r>
            <a:r>
              <a:rPr lang="en-US" dirty="0" smtClean="0"/>
              <a:t> </a:t>
            </a:r>
          </a:p>
          <a:p>
            <a:pPr lvl="1"/>
            <a:r>
              <a:rPr lang="en-US" dirty="0" err="1" smtClean="0"/>
              <a:t>ipSTAR</a:t>
            </a:r>
            <a:r>
              <a:rPr lang="en-US" dirty="0" smtClean="0"/>
              <a:t> Satellite Connection, Fiber Optic </a:t>
            </a:r>
          </a:p>
          <a:p>
            <a:r>
              <a:rPr lang="en-US" b="1" dirty="0" smtClean="0">
                <a:solidFill>
                  <a:srgbClr val="0000FF"/>
                </a:solidFill>
              </a:rPr>
              <a:t>All universities </a:t>
            </a:r>
            <a:r>
              <a:rPr lang="en-US" dirty="0" smtClean="0"/>
              <a:t>have internet access  through</a:t>
            </a:r>
          </a:p>
          <a:p>
            <a:pPr lvl="1"/>
            <a:r>
              <a:rPr lang="en-US" b="1" i="1" dirty="0" err="1" smtClean="0">
                <a:solidFill>
                  <a:srgbClr val="002060"/>
                </a:solidFill>
              </a:rPr>
              <a:t>ipStar</a:t>
            </a:r>
            <a:r>
              <a:rPr lang="en-US" b="1" i="1" dirty="0" smtClean="0">
                <a:solidFill>
                  <a:srgbClr val="002060"/>
                </a:solidFill>
              </a:rPr>
              <a:t> Satellite Communication</a:t>
            </a:r>
          </a:p>
          <a:p>
            <a:r>
              <a:rPr lang="en-US" b="1" dirty="0" smtClean="0">
                <a:solidFill>
                  <a:srgbClr val="FF0000"/>
                </a:solidFill>
              </a:rPr>
              <a:t>No intranet connection </a:t>
            </a:r>
            <a:r>
              <a:rPr lang="en-US" dirty="0" smtClean="0"/>
              <a:t>between all  computer universities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685800"/>
          </a:xfr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pPr fontAlgn="base">
              <a:spcAft>
                <a:spcPct val="0"/>
              </a:spcAft>
            </a:pPr>
            <a:r>
              <a:rPr lang="en-US" b="1" dirty="0" smtClean="0">
                <a:solidFill>
                  <a:srgbClr val="18706E"/>
                </a:solidFill>
                <a:latin typeface="Times New Roman" pitchFamily="18" charset="0"/>
                <a:cs typeface="Times New Roman" pitchFamily="18" charset="0"/>
              </a:rPr>
              <a:t>Research and Development in UCSY</a:t>
            </a:r>
            <a:endParaRPr lang="en-US" b="1" dirty="0">
              <a:solidFill>
                <a:srgbClr val="18706E"/>
              </a:solidFill>
              <a:latin typeface="Times New Roman" pitchFamily="18" charset="0"/>
              <a:cs typeface="Times New Roman" pitchFamily="18" charset="0"/>
            </a:endParaRPr>
          </a:p>
        </p:txBody>
      </p:sp>
      <p:sp>
        <p:nvSpPr>
          <p:cNvPr id="4" name="Rectangle 6"/>
          <p:cNvSpPr>
            <a:spLocks noChangeArrowheads="1"/>
          </p:cNvSpPr>
          <p:nvPr/>
        </p:nvSpPr>
        <p:spPr bwMode="auto">
          <a:xfrm>
            <a:off x="381000" y="1447801"/>
            <a:ext cx="4800600" cy="1938992"/>
          </a:xfrm>
          <a:prstGeom prst="rect">
            <a:avLst/>
          </a:prstGeom>
          <a:solidFill>
            <a:schemeClr val="accent1">
              <a:lumMod val="20000"/>
              <a:lumOff val="80000"/>
            </a:schemeClr>
          </a:solidFill>
          <a:ln w="9525">
            <a:noFill/>
            <a:miter lim="800000"/>
            <a:headEnd/>
            <a:tailEnd/>
          </a:ln>
        </p:spPr>
        <p:txBody>
          <a:bodyPr wrap="square" anchor="ctr">
            <a:spAutoFit/>
          </a:bodyPr>
          <a:lstStyle/>
          <a:p>
            <a:pPr marL="457200" indent="-457200">
              <a:buAutoNum type="arabicPeriod"/>
            </a:pPr>
            <a:r>
              <a:rPr lang="en-US" sz="2000" b="1" dirty="0" smtClean="0">
                <a:latin typeface="+mn-lt"/>
              </a:rPr>
              <a:t>Natural Language Processing</a:t>
            </a:r>
          </a:p>
          <a:p>
            <a:pPr marL="682625" lvl="1" indent="-225425">
              <a:buFont typeface="Wingdings" pitchFamily="2" charset="2"/>
              <a:buChar char="§"/>
            </a:pPr>
            <a:r>
              <a:rPr lang="en-US" sz="2000" dirty="0" smtClean="0">
                <a:latin typeface="+mn-lt"/>
              </a:rPr>
              <a:t>Myanmar-English Myanmar Bilingual Dictionary</a:t>
            </a:r>
          </a:p>
          <a:p>
            <a:pPr marL="682625" lvl="1" indent="-225425">
              <a:buFont typeface="Wingdings" pitchFamily="2" charset="2"/>
              <a:buChar char="§"/>
            </a:pPr>
            <a:r>
              <a:rPr lang="en-US" sz="2000" dirty="0" smtClean="0">
                <a:latin typeface="+mn-lt"/>
              </a:rPr>
              <a:t>English-Myanmar Machine Translation System</a:t>
            </a:r>
          </a:p>
          <a:p>
            <a:pPr marL="53975" lvl="1"/>
            <a:r>
              <a:rPr lang="en-US" sz="2000" b="1" dirty="0" smtClean="0">
                <a:latin typeface="+mn-lt"/>
                <a:hlinkClick r:id="rId3"/>
              </a:rPr>
              <a:t>http://www.nlpresearch-ucsy.edu.mm</a:t>
            </a:r>
            <a:endParaRPr lang="en-US" sz="2000" b="1" dirty="0" smtClean="0">
              <a:latin typeface="+mn-lt"/>
            </a:endParaRPr>
          </a:p>
        </p:txBody>
      </p:sp>
      <p:sp>
        <p:nvSpPr>
          <p:cNvPr id="11" name="TextBox 10"/>
          <p:cNvSpPr txBox="1"/>
          <p:nvPr/>
        </p:nvSpPr>
        <p:spPr>
          <a:xfrm>
            <a:off x="4267200" y="3770055"/>
            <a:ext cx="4648200" cy="2554545"/>
          </a:xfrm>
          <a:prstGeom prst="rect">
            <a:avLst/>
          </a:prstGeom>
          <a:solidFill>
            <a:schemeClr val="accent2">
              <a:lumMod val="20000"/>
              <a:lumOff val="80000"/>
            </a:schemeClr>
          </a:solidFill>
        </p:spPr>
        <p:txBody>
          <a:bodyPr wrap="square" rtlCol="0">
            <a:spAutoFit/>
          </a:bodyPr>
          <a:lstStyle/>
          <a:p>
            <a:pPr marL="457200" indent="-457200" algn="just">
              <a:buFont typeface="+mj-lt"/>
              <a:buAutoNum type="arabicPeriod" startAt="2"/>
            </a:pPr>
            <a:r>
              <a:rPr lang="en-US" sz="2000" b="1" dirty="0" smtClean="0">
                <a:latin typeface="+mn-lt"/>
              </a:rPr>
              <a:t>Image Processing</a:t>
            </a:r>
          </a:p>
          <a:p>
            <a:pPr marL="914400" lvl="1" indent="-457200" algn="just">
              <a:buFont typeface="Wingdings" pitchFamily="2" charset="2"/>
              <a:buChar char="§"/>
            </a:pPr>
            <a:r>
              <a:rPr lang="en-US" sz="2000" dirty="0" smtClean="0">
                <a:latin typeface="+mn-lt"/>
              </a:rPr>
              <a:t>Myanmar </a:t>
            </a:r>
            <a:r>
              <a:rPr lang="en-US" sz="2000" dirty="0">
                <a:latin typeface="+mn-lt"/>
              </a:rPr>
              <a:t>Intelligent Character Recognition (MICR) and Myanmar Voice Mixer (MVM) </a:t>
            </a:r>
            <a:r>
              <a:rPr lang="en-US" sz="2000" dirty="0" smtClean="0">
                <a:latin typeface="+mn-lt"/>
              </a:rPr>
              <a:t>System</a:t>
            </a:r>
          </a:p>
          <a:p>
            <a:pPr marL="914400" lvl="1" indent="-457200" algn="just">
              <a:buFont typeface="Wingdings" pitchFamily="2" charset="2"/>
              <a:buChar char="§"/>
            </a:pPr>
            <a:r>
              <a:rPr lang="en-US" sz="2000" dirty="0">
                <a:latin typeface="+mn-lt"/>
              </a:rPr>
              <a:t>Automatic Identification System of Myanmar National Registration Card (NRC) Holder based on Biometric Information</a:t>
            </a:r>
          </a:p>
        </p:txBody>
      </p:sp>
      <p:sp>
        <p:nvSpPr>
          <p:cNvPr id="1040" name="Rectangle 1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1" name="Rectangle 17"/>
          <p:cNvSpPr>
            <a:spLocks noChangeArrowheads="1"/>
          </p:cNvSpPr>
          <p:nvPr/>
        </p:nvSpPr>
        <p:spPr bwMode="auto">
          <a:xfrm>
            <a:off x="0" y="2076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yanmar2"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2" name="Rectangle 18"/>
          <p:cNvSpPr>
            <a:spLocks noChangeArrowheads="1"/>
          </p:cNvSpPr>
          <p:nvPr/>
        </p:nvSpPr>
        <p:spPr bwMode="auto">
          <a:xfrm>
            <a:off x="0" y="2733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yanmar2"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43" name="Picture 5" descr="F:\ucsy-dict.JPG"/>
          <p:cNvPicPr>
            <a:picLocks noChangeAspect="1" noChangeArrowheads="1"/>
          </p:cNvPicPr>
          <p:nvPr/>
        </p:nvPicPr>
        <p:blipFill>
          <a:blip r:embed="rId4" cstate="print"/>
          <a:srcRect/>
          <a:stretch>
            <a:fillRect/>
          </a:stretch>
        </p:blipFill>
        <p:spPr bwMode="auto">
          <a:xfrm>
            <a:off x="5410200" y="1524000"/>
            <a:ext cx="3072428" cy="1966003"/>
          </a:xfrm>
          <a:prstGeom prst="rect">
            <a:avLst/>
          </a:prstGeom>
          <a:noFill/>
          <a:ln w="9525">
            <a:noFill/>
            <a:miter lim="800000"/>
            <a:headEnd/>
            <a:tailEnd/>
          </a:ln>
        </p:spPr>
      </p:pic>
      <p:pic>
        <p:nvPicPr>
          <p:cNvPr id="1044" name="Picture 20"/>
          <p:cNvPicPr>
            <a:picLocks noChangeAspect="1" noChangeArrowheads="1"/>
          </p:cNvPicPr>
          <p:nvPr/>
        </p:nvPicPr>
        <p:blipFill>
          <a:blip r:embed="rId5" cstate="print"/>
          <a:srcRect/>
          <a:stretch>
            <a:fillRect/>
          </a:stretch>
        </p:blipFill>
        <p:spPr bwMode="auto">
          <a:xfrm>
            <a:off x="381000" y="3733800"/>
            <a:ext cx="3810000" cy="1371600"/>
          </a:xfrm>
          <a:prstGeom prst="rect">
            <a:avLst/>
          </a:prstGeom>
          <a:noFill/>
          <a:ln w="9525">
            <a:noFill/>
            <a:miter lim="800000"/>
            <a:headEnd/>
            <a:tailEnd/>
          </a:ln>
        </p:spPr>
      </p:pic>
      <p:grpSp>
        <p:nvGrpSpPr>
          <p:cNvPr id="3" name="Group 45"/>
          <p:cNvGrpSpPr/>
          <p:nvPr/>
        </p:nvGrpSpPr>
        <p:grpSpPr>
          <a:xfrm>
            <a:off x="457200" y="5257800"/>
            <a:ext cx="3733799" cy="1143000"/>
            <a:chOff x="304800" y="4267200"/>
            <a:chExt cx="3743325" cy="1079064"/>
          </a:xfrm>
        </p:grpSpPr>
        <p:pic>
          <p:nvPicPr>
            <p:cNvPr id="47" name="Picture 5" descr="Scan20008"/>
            <p:cNvPicPr>
              <a:picLocks noChangeAspect="1" noChangeArrowheads="1"/>
            </p:cNvPicPr>
            <p:nvPr/>
          </p:nvPicPr>
          <p:blipFill>
            <a:blip r:embed="rId6" cstate="print"/>
            <a:srcRect/>
            <a:stretch>
              <a:fillRect/>
            </a:stretch>
          </p:blipFill>
          <p:spPr bwMode="auto">
            <a:xfrm>
              <a:off x="304800" y="4267200"/>
              <a:ext cx="1143000" cy="796352"/>
            </a:xfrm>
            <a:prstGeom prst="rect">
              <a:avLst/>
            </a:prstGeom>
            <a:noFill/>
            <a:ln>
              <a:solidFill>
                <a:schemeClr val="tx1"/>
              </a:solidFill>
            </a:ln>
          </p:spPr>
        </p:pic>
        <p:pic>
          <p:nvPicPr>
            <p:cNvPr id="48" name="Picture 4" descr="DSCN3217"/>
            <p:cNvPicPr>
              <a:picLocks noChangeAspect="1" noChangeArrowheads="1"/>
            </p:cNvPicPr>
            <p:nvPr/>
          </p:nvPicPr>
          <p:blipFill>
            <a:blip r:embed="rId7" cstate="print"/>
            <a:srcRect l="31049" t="34694" r="54105" b="45409"/>
            <a:stretch>
              <a:fillRect/>
            </a:stretch>
          </p:blipFill>
          <p:spPr bwMode="auto">
            <a:xfrm>
              <a:off x="2057401" y="4876801"/>
              <a:ext cx="457200" cy="457200"/>
            </a:xfrm>
            <a:prstGeom prst="rect">
              <a:avLst/>
            </a:prstGeom>
            <a:noFill/>
            <a:ln>
              <a:solidFill>
                <a:schemeClr val="tx1"/>
              </a:solidFill>
            </a:ln>
          </p:spPr>
        </p:pic>
        <p:pic>
          <p:nvPicPr>
            <p:cNvPr id="49" name="Picture 3" descr="DSCN3217"/>
            <p:cNvPicPr>
              <a:picLocks noChangeAspect="1" noChangeArrowheads="1"/>
            </p:cNvPicPr>
            <p:nvPr/>
          </p:nvPicPr>
          <p:blipFill>
            <a:blip r:embed="rId8" cstate="print"/>
            <a:srcRect l="12396" r="24794"/>
            <a:stretch>
              <a:fillRect/>
            </a:stretch>
          </p:blipFill>
          <p:spPr bwMode="auto">
            <a:xfrm>
              <a:off x="3200400" y="4343400"/>
              <a:ext cx="847725" cy="1002864"/>
            </a:xfrm>
            <a:prstGeom prst="rect">
              <a:avLst/>
            </a:prstGeom>
            <a:noFill/>
            <a:ln>
              <a:solidFill>
                <a:schemeClr val="tx1"/>
              </a:solidFill>
            </a:ln>
          </p:spPr>
        </p:pic>
        <p:grpSp>
          <p:nvGrpSpPr>
            <p:cNvPr id="5" name="Group 11"/>
            <p:cNvGrpSpPr>
              <a:grpSpLocks/>
            </p:cNvGrpSpPr>
            <p:nvPr/>
          </p:nvGrpSpPr>
          <p:grpSpPr bwMode="auto">
            <a:xfrm>
              <a:off x="304800" y="4343400"/>
              <a:ext cx="1905000" cy="495300"/>
              <a:chOff x="1954" y="1729"/>
              <a:chExt cx="4466" cy="1259"/>
            </a:xfrm>
          </p:grpSpPr>
          <p:pic>
            <p:nvPicPr>
              <p:cNvPr id="56" name="Object 4"/>
              <p:cNvPicPr>
                <a:picLocks noChangeArrowheads="1"/>
              </p:cNvPicPr>
              <p:nvPr/>
            </p:nvPicPr>
            <p:blipFill>
              <a:blip r:embed="rId9" cstate="print"/>
              <a:srcRect t="-606" r="-278" b="-1151"/>
              <a:stretch>
                <a:fillRect/>
              </a:stretch>
            </p:blipFill>
            <p:spPr bwMode="auto">
              <a:xfrm>
                <a:off x="1954" y="1875"/>
                <a:ext cx="928" cy="1113"/>
              </a:xfrm>
              <a:prstGeom prst="rect">
                <a:avLst/>
              </a:prstGeom>
              <a:noFill/>
              <a:ln>
                <a:solidFill>
                  <a:schemeClr val="tx1"/>
                </a:solidFill>
              </a:ln>
            </p:spPr>
          </p:pic>
          <p:sp>
            <p:nvSpPr>
              <p:cNvPr id="57" name="AutoShape 13"/>
              <p:cNvSpPr>
                <a:spLocks noChangeShapeType="1"/>
              </p:cNvSpPr>
              <p:nvPr/>
            </p:nvSpPr>
            <p:spPr bwMode="auto">
              <a:xfrm flipV="1">
                <a:off x="2775" y="1729"/>
                <a:ext cx="3645" cy="146"/>
              </a:xfrm>
              <a:prstGeom prst="straightConnector1">
                <a:avLst/>
              </a:prstGeom>
              <a:noFill/>
              <a:ln w="12700">
                <a:solidFill>
                  <a:schemeClr val="tx1"/>
                </a:solidFill>
                <a:prstDash val="dash"/>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8" name="AutoShape 12"/>
              <p:cNvSpPr>
                <a:spLocks noChangeShapeType="1"/>
              </p:cNvSpPr>
              <p:nvPr/>
            </p:nvSpPr>
            <p:spPr bwMode="auto">
              <a:xfrm flipV="1">
                <a:off x="2775" y="2577"/>
                <a:ext cx="3645" cy="411"/>
              </a:xfrm>
              <a:prstGeom prst="straightConnector1">
                <a:avLst/>
              </a:prstGeom>
              <a:noFill/>
              <a:ln w="12700">
                <a:solidFill>
                  <a:schemeClr val="tx1"/>
                </a:solidFill>
                <a:prstDash val="dash"/>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6" name="Group 7"/>
            <p:cNvGrpSpPr>
              <a:grpSpLocks/>
            </p:cNvGrpSpPr>
            <p:nvPr/>
          </p:nvGrpSpPr>
          <p:grpSpPr bwMode="auto">
            <a:xfrm>
              <a:off x="2514600" y="4648201"/>
              <a:ext cx="1219200" cy="609599"/>
              <a:chOff x="7245" y="2187"/>
              <a:chExt cx="2107" cy="1728"/>
            </a:xfrm>
          </p:grpSpPr>
          <p:sp>
            <p:nvSpPr>
              <p:cNvPr id="53" name="AutoShape 10"/>
              <p:cNvSpPr>
                <a:spLocks noChangeShapeType="1"/>
              </p:cNvSpPr>
              <p:nvPr/>
            </p:nvSpPr>
            <p:spPr bwMode="auto">
              <a:xfrm flipH="1">
                <a:off x="7245" y="2187"/>
                <a:ext cx="1644" cy="801"/>
              </a:xfrm>
              <a:prstGeom prst="straightConnector1">
                <a:avLst/>
              </a:prstGeom>
              <a:noFill/>
              <a:ln w="12700">
                <a:solidFill>
                  <a:schemeClr val="tx1"/>
                </a:solidFill>
                <a:prstDash val="dash"/>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pic>
            <p:nvPicPr>
              <p:cNvPr id="54" name="Object 4"/>
              <p:cNvPicPr>
                <a:picLocks noChangeArrowheads="1"/>
              </p:cNvPicPr>
              <p:nvPr/>
            </p:nvPicPr>
            <p:blipFill>
              <a:blip r:embed="rId10" cstate="print"/>
              <a:srcRect t="-606" r="-278" b="-1151"/>
              <a:stretch>
                <a:fillRect/>
              </a:stretch>
            </p:blipFill>
            <p:spPr bwMode="auto">
              <a:xfrm>
                <a:off x="8844" y="2187"/>
                <a:ext cx="508" cy="525"/>
              </a:xfrm>
              <a:prstGeom prst="rect">
                <a:avLst/>
              </a:prstGeom>
              <a:noFill/>
              <a:ln>
                <a:solidFill>
                  <a:schemeClr val="tx1"/>
                </a:solidFill>
              </a:ln>
            </p:spPr>
          </p:pic>
          <p:sp>
            <p:nvSpPr>
              <p:cNvPr id="55" name="AutoShape 8"/>
              <p:cNvSpPr>
                <a:spLocks noChangeShapeType="1"/>
              </p:cNvSpPr>
              <p:nvPr/>
            </p:nvSpPr>
            <p:spPr bwMode="auto">
              <a:xfrm flipH="1">
                <a:off x="7245" y="2712"/>
                <a:ext cx="2107" cy="1203"/>
              </a:xfrm>
              <a:prstGeom prst="straightConnector1">
                <a:avLst/>
              </a:prstGeom>
              <a:noFill/>
              <a:ln w="12700">
                <a:solidFill>
                  <a:schemeClr val="tx1"/>
                </a:solidFill>
                <a:prstDash val="dash"/>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pic>
          <p:nvPicPr>
            <p:cNvPr id="52" name="Picture 6" descr="Scan20008"/>
            <p:cNvPicPr>
              <a:picLocks noChangeAspect="1" noChangeArrowheads="1"/>
            </p:cNvPicPr>
            <p:nvPr/>
          </p:nvPicPr>
          <p:blipFill>
            <a:blip r:embed="rId11" cstate="print"/>
            <a:srcRect l="5882" t="17413" r="67474" b="41791"/>
            <a:stretch>
              <a:fillRect/>
            </a:stretch>
          </p:blipFill>
          <p:spPr bwMode="auto">
            <a:xfrm>
              <a:off x="2057400" y="4267200"/>
              <a:ext cx="503767" cy="533400"/>
            </a:xfrm>
            <a:prstGeom prst="rect">
              <a:avLst/>
            </a:prstGeom>
            <a:noFill/>
            <a:ln>
              <a:solidFill>
                <a:schemeClr val="tx1"/>
              </a:solidFill>
            </a:ln>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cstate="print"/>
          <a:srcRect/>
          <a:stretch>
            <a:fillRect/>
          </a:stretch>
        </p:blipFill>
        <p:spPr bwMode="auto">
          <a:xfrm>
            <a:off x="304801" y="3733800"/>
            <a:ext cx="3124200" cy="1905000"/>
          </a:xfrm>
          <a:prstGeom prst="rect">
            <a:avLst/>
          </a:prstGeom>
          <a:noFill/>
          <a:ln w="9525">
            <a:noFill/>
            <a:miter lim="800000"/>
            <a:headEnd/>
            <a:tailEnd/>
          </a:ln>
        </p:spPr>
      </p:pic>
      <p:sp>
        <p:nvSpPr>
          <p:cNvPr id="2" name="Title 1"/>
          <p:cNvSpPr>
            <a:spLocks noGrp="1"/>
          </p:cNvSpPr>
          <p:nvPr>
            <p:ph type="title"/>
          </p:nvPr>
        </p:nvSpPr>
        <p:spPr>
          <a:xfrm>
            <a:off x="457200" y="76200"/>
            <a:ext cx="8229600" cy="1143000"/>
          </a:xfr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fontAlgn="base">
              <a:spcAft>
                <a:spcPct val="0"/>
              </a:spcAft>
            </a:pPr>
            <a:r>
              <a:rPr lang="en-US" sz="4000" b="1" dirty="0" smtClean="0">
                <a:solidFill>
                  <a:srgbClr val="18706E"/>
                </a:solidFill>
                <a:latin typeface="Times New Roman" pitchFamily="18" charset="0"/>
                <a:cs typeface="Times New Roman" pitchFamily="18" charset="0"/>
              </a:rPr>
              <a:t>Research and Development in UCSY</a:t>
            </a:r>
            <a:endParaRPr lang="en-US" sz="4000" b="1" dirty="0">
              <a:solidFill>
                <a:srgbClr val="18706E"/>
              </a:solidFill>
              <a:latin typeface="Times New Roman" pitchFamily="18" charset="0"/>
              <a:cs typeface="Times New Roman" pitchFamily="18" charset="0"/>
            </a:endParaRPr>
          </a:p>
        </p:txBody>
      </p:sp>
      <p:pic>
        <p:nvPicPr>
          <p:cNvPr id="4" name="Picture 1" descr="iTextMM1.png"/>
          <p:cNvPicPr>
            <a:picLocks noChangeAspect="1" noChangeArrowheads="1"/>
          </p:cNvPicPr>
          <p:nvPr/>
        </p:nvPicPr>
        <p:blipFill>
          <a:blip r:embed="rId4" cstate="print"/>
          <a:srcRect/>
          <a:stretch>
            <a:fillRect/>
          </a:stretch>
        </p:blipFill>
        <p:spPr bwMode="auto">
          <a:xfrm>
            <a:off x="5175768" y="1518984"/>
            <a:ext cx="3434832" cy="2062416"/>
          </a:xfrm>
          <a:prstGeom prst="rect">
            <a:avLst/>
          </a:prstGeom>
          <a:noFill/>
          <a:ln w="9525">
            <a:noFill/>
            <a:miter lim="800000"/>
            <a:headEnd/>
            <a:tailEnd/>
          </a:ln>
        </p:spPr>
      </p:pic>
      <p:sp>
        <p:nvSpPr>
          <p:cNvPr id="5" name="TextBox 4"/>
          <p:cNvSpPr txBox="1"/>
          <p:nvPr/>
        </p:nvSpPr>
        <p:spPr>
          <a:xfrm>
            <a:off x="228600" y="1410831"/>
            <a:ext cx="4800600" cy="2246769"/>
          </a:xfrm>
          <a:prstGeom prst="rect">
            <a:avLst/>
          </a:prstGeom>
          <a:solidFill>
            <a:schemeClr val="tx2">
              <a:lumMod val="20000"/>
              <a:lumOff val="80000"/>
            </a:schemeClr>
          </a:solidFill>
        </p:spPr>
        <p:txBody>
          <a:bodyPr wrap="square" rtlCol="0">
            <a:spAutoFit/>
          </a:bodyPr>
          <a:lstStyle/>
          <a:p>
            <a:pPr marL="457200" indent="-457200">
              <a:buFont typeface="+mj-lt"/>
              <a:buAutoNum type="arabicPeriod" startAt="3"/>
            </a:pPr>
            <a:r>
              <a:rPr lang="en-US" sz="2000" b="1" dirty="0" smtClean="0">
                <a:latin typeface="+mn-lt"/>
              </a:rPr>
              <a:t>Mobile Computing</a:t>
            </a:r>
          </a:p>
          <a:p>
            <a:pPr marL="682625" lvl="1" indent="-225425">
              <a:buFont typeface="Wingdings" pitchFamily="2" charset="2"/>
              <a:buChar char="§"/>
            </a:pPr>
            <a:r>
              <a:rPr lang="en-US" sz="2000" dirty="0" err="1" smtClean="0">
                <a:latin typeface="+mn-lt"/>
              </a:rPr>
              <a:t>iTextmm</a:t>
            </a:r>
            <a:r>
              <a:rPr lang="en-US" sz="2000" dirty="0" smtClean="0">
                <a:latin typeface="+mn-lt"/>
              </a:rPr>
              <a:t> (Myanmar Text Input for Mobile Phone)</a:t>
            </a:r>
          </a:p>
          <a:p>
            <a:pPr marL="682625" lvl="1" indent="-225425">
              <a:buFont typeface="Wingdings" pitchFamily="2" charset="2"/>
              <a:buChar char="§"/>
            </a:pPr>
            <a:r>
              <a:rPr lang="en-US" sz="2000" dirty="0" smtClean="0">
                <a:latin typeface="+mn-lt"/>
              </a:rPr>
              <a:t>Context-Related </a:t>
            </a:r>
            <a:r>
              <a:rPr lang="en-US" sz="2000" dirty="0">
                <a:latin typeface="+mn-lt"/>
              </a:rPr>
              <a:t>Access Control </a:t>
            </a:r>
            <a:r>
              <a:rPr lang="en-US" sz="2000" dirty="0" smtClean="0">
                <a:latin typeface="+mn-lt"/>
              </a:rPr>
              <a:t>Mechanism</a:t>
            </a:r>
          </a:p>
          <a:p>
            <a:pPr marL="682625" lvl="1" indent="-225425">
              <a:buFont typeface="Wingdings" pitchFamily="2" charset="2"/>
              <a:buChar char="§"/>
            </a:pPr>
            <a:r>
              <a:rPr lang="en-US" sz="2000" dirty="0" smtClean="0">
                <a:latin typeface="+mn-lt"/>
              </a:rPr>
              <a:t>Context aware Location-based Service</a:t>
            </a:r>
          </a:p>
          <a:p>
            <a:pPr marL="341313" lvl="1" indent="-225425"/>
            <a:r>
              <a:rPr lang="en-US" b="1" dirty="0">
                <a:latin typeface="+mn-lt"/>
                <a:hlinkClick r:id="rId5"/>
              </a:rPr>
              <a:t>http://www.ucsy.edu.mm</a:t>
            </a:r>
          </a:p>
        </p:txBody>
      </p:sp>
      <p:sp>
        <p:nvSpPr>
          <p:cNvPr id="6" name="TextBox 5"/>
          <p:cNvSpPr txBox="1"/>
          <p:nvPr/>
        </p:nvSpPr>
        <p:spPr>
          <a:xfrm>
            <a:off x="3505200" y="3810000"/>
            <a:ext cx="5410200" cy="707886"/>
          </a:xfrm>
          <a:prstGeom prst="rect">
            <a:avLst/>
          </a:prstGeom>
          <a:solidFill>
            <a:schemeClr val="accent6">
              <a:lumMod val="20000"/>
              <a:lumOff val="80000"/>
            </a:schemeClr>
          </a:solidFill>
        </p:spPr>
        <p:txBody>
          <a:bodyPr wrap="square" rtlCol="0">
            <a:spAutoFit/>
          </a:bodyPr>
          <a:lstStyle/>
          <a:p>
            <a:pPr marL="457200" indent="-457200">
              <a:buFont typeface="+mj-lt"/>
              <a:buAutoNum type="arabicPeriod" startAt="4"/>
            </a:pPr>
            <a:r>
              <a:rPr lang="en-US" sz="2000" b="1" dirty="0" smtClean="0">
                <a:latin typeface="Calibri" pitchFamily="34" charset="0"/>
              </a:rPr>
              <a:t>Virtualization and Cloud Computing</a:t>
            </a:r>
          </a:p>
          <a:p>
            <a:pPr marL="682625" lvl="1" indent="-225425">
              <a:buFont typeface="Wingdings" pitchFamily="2" charset="2"/>
              <a:buChar char="§"/>
            </a:pPr>
            <a:r>
              <a:rPr lang="en-US" sz="2000" dirty="0" smtClean="0">
                <a:latin typeface="Calibri" pitchFamily="34" charset="0"/>
              </a:rPr>
              <a:t>UCSY  Private Cloud System (Open Source</a:t>
            </a:r>
            <a:r>
              <a:rPr lang="en-US" sz="2000" dirty="0" smtClean="0"/>
              <a:t>)</a:t>
            </a:r>
          </a:p>
        </p:txBody>
      </p:sp>
      <p:pic>
        <p:nvPicPr>
          <p:cNvPr id="8" name="Picture 5"/>
          <p:cNvPicPr>
            <a:picLocks noChangeAspect="1" noChangeArrowheads="1"/>
          </p:cNvPicPr>
          <p:nvPr/>
        </p:nvPicPr>
        <p:blipFill>
          <a:blip r:embed="rId6" cstate="print"/>
          <a:srcRect/>
          <a:stretch>
            <a:fillRect/>
          </a:stretch>
        </p:blipFill>
        <p:spPr bwMode="auto">
          <a:xfrm>
            <a:off x="3581400" y="4724400"/>
            <a:ext cx="1905000" cy="460917"/>
          </a:xfrm>
          <a:prstGeom prst="rect">
            <a:avLst/>
          </a:prstGeom>
          <a:noFill/>
          <a:ln w="25400">
            <a:noFill/>
            <a:miter lim="800000"/>
            <a:headEnd/>
            <a:tailEnd/>
          </a:ln>
        </p:spPr>
      </p:pic>
      <p:pic>
        <p:nvPicPr>
          <p:cNvPr id="9" name="Picture 8" descr="hadoop-logo"/>
          <p:cNvPicPr>
            <a:picLocks noChangeAspect="1" noChangeArrowheads="1"/>
          </p:cNvPicPr>
          <p:nvPr/>
        </p:nvPicPr>
        <p:blipFill>
          <a:blip r:embed="rId7" cstate="print"/>
          <a:srcRect/>
          <a:stretch>
            <a:fillRect/>
          </a:stretch>
        </p:blipFill>
        <p:spPr bwMode="auto">
          <a:xfrm>
            <a:off x="5562600" y="4724400"/>
            <a:ext cx="1524000" cy="457200"/>
          </a:xfrm>
          <a:prstGeom prst="rect">
            <a:avLst/>
          </a:prstGeom>
          <a:noFill/>
          <a:ln w="9525">
            <a:noFill/>
            <a:miter lim="800000"/>
            <a:headEnd/>
            <a:tailEnd/>
          </a:ln>
        </p:spPr>
      </p:pic>
      <p:pic>
        <p:nvPicPr>
          <p:cNvPr id="10" name="Picture 5"/>
          <p:cNvPicPr>
            <a:picLocks noChangeAspect="1"/>
          </p:cNvPicPr>
          <p:nvPr/>
        </p:nvPicPr>
        <p:blipFill>
          <a:blip r:embed="rId8" cstate="print"/>
          <a:srcRect/>
          <a:stretch>
            <a:fillRect/>
          </a:stretch>
        </p:blipFill>
        <p:spPr bwMode="auto">
          <a:xfrm>
            <a:off x="7162800" y="4724400"/>
            <a:ext cx="1600200" cy="457200"/>
          </a:xfrm>
          <a:prstGeom prst="rect">
            <a:avLst/>
          </a:prstGeom>
          <a:noFill/>
          <a:ln w="9525">
            <a:noFill/>
            <a:miter lim="800000"/>
            <a:headEnd/>
            <a:tailEnd/>
          </a:ln>
        </p:spPr>
      </p:pic>
      <p:sp>
        <p:nvSpPr>
          <p:cNvPr id="11" name="TextBox 10"/>
          <p:cNvSpPr txBox="1"/>
          <p:nvPr/>
        </p:nvSpPr>
        <p:spPr>
          <a:xfrm>
            <a:off x="304800" y="5791200"/>
            <a:ext cx="8534400" cy="400110"/>
          </a:xfrm>
          <a:prstGeom prst="rect">
            <a:avLst/>
          </a:prstGeom>
          <a:solidFill>
            <a:schemeClr val="accent2">
              <a:lumMod val="20000"/>
              <a:lumOff val="80000"/>
            </a:schemeClr>
          </a:solidFill>
        </p:spPr>
        <p:txBody>
          <a:bodyPr wrap="square" rtlCol="0">
            <a:spAutoFit/>
          </a:bodyPr>
          <a:lstStyle/>
          <a:p>
            <a:pPr marL="457200" indent="-457200">
              <a:buFont typeface="+mj-lt"/>
              <a:buAutoNum type="arabicPeriod" startAt="5"/>
            </a:pPr>
            <a:r>
              <a:rPr lang="en-US" sz="2000" b="1" dirty="0" smtClean="0">
                <a:latin typeface="Calibri" pitchFamily="34" charset="0"/>
              </a:rPr>
              <a:t>Open source Web portal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3962400"/>
          </a:xfrm>
        </p:spPr>
        <p:txBody>
          <a:bodyPr/>
          <a:lstStyle/>
          <a:p>
            <a:r>
              <a:rPr lang="en-US" dirty="0" smtClean="0"/>
              <a:t>International  Co-operations</a:t>
            </a:r>
          </a:p>
          <a:p>
            <a:endParaRPr lang="en-US" dirty="0" smtClean="0"/>
          </a:p>
          <a:p>
            <a:r>
              <a:rPr lang="en-US" dirty="0" smtClean="0"/>
              <a:t>Future International  Co-operations</a:t>
            </a:r>
          </a:p>
          <a:p>
            <a:endParaRPr lang="en-US" dirty="0" smtClean="0"/>
          </a:p>
          <a:p>
            <a:r>
              <a:rPr lang="en-US" dirty="0" smtClean="0"/>
              <a:t>Expectations</a:t>
            </a:r>
            <a:endParaRPr lang="en-US" dirty="0"/>
          </a:p>
        </p:txBody>
      </p:sp>
      <p:sp>
        <p:nvSpPr>
          <p:cNvPr id="4" name="Title 1"/>
          <p:cNvSpPr txBox="1">
            <a:spLocks/>
          </p:cNvSpPr>
          <p:nvPr/>
        </p:nvSpPr>
        <p:spPr>
          <a:xfrm>
            <a:off x="304800" y="228600"/>
            <a:ext cx="8686800" cy="1143000"/>
          </a:xfrm>
          <a:prstGeom prst="rect">
            <a:avLst/>
          </a:prstGeom>
        </p:spPr>
        <p:txBody>
          <a:bodyPr vert="horz" lIns="91440" tIns="45720" rIns="91440" bIns="45720" rtlCol="0" anchor="ctr">
            <a:noAutofit/>
          </a:bodyPr>
          <a:lstStyle/>
          <a:p>
            <a:pPr lvl="0" algn="ctr">
              <a:spcBef>
                <a:spcPct val="0"/>
              </a:spcBef>
            </a:pPr>
            <a:r>
              <a:rPr lang="en-US" sz="3600" b="1" dirty="0" smtClean="0">
                <a:solidFill>
                  <a:srgbClr val="18706E"/>
                </a:solidFill>
                <a:latin typeface="Times New Roman" pitchFamily="18" charset="0"/>
                <a:ea typeface="+mj-ea"/>
                <a:cs typeface="Times New Roman" pitchFamily="18" charset="0"/>
                <a:sym typeface="Wingdings" pitchFamily="2" charset="2"/>
              </a:rPr>
              <a:t>Developments in progress for enhancing campuses </a:t>
            </a:r>
            <a:endParaRPr lang="en-US" sz="3600" b="1" dirty="0">
              <a:solidFill>
                <a:srgbClr val="18706E"/>
              </a:solidFill>
              <a:latin typeface="Times New Roman" pitchFamily="18" charset="0"/>
              <a:ea typeface="+mj-ea"/>
              <a:cs typeface="Times New Roman" pitchFamily="18" charset="0"/>
              <a:sym typeface="Wingdings" pitchFamily="2" charset="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152400"/>
            <a:ext cx="8153400" cy="1143000"/>
          </a:xfr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eaLnBrk="1" hangingPunct="1"/>
            <a:r>
              <a:rPr lang="en-US" sz="3600" b="1" dirty="0" smtClean="0">
                <a:solidFill>
                  <a:srgbClr val="18706E"/>
                </a:solidFill>
                <a:latin typeface="Times New Roman" pitchFamily="18" charset="0"/>
                <a:cs typeface="Times New Roman" pitchFamily="18" charset="0"/>
              </a:rPr>
              <a:t>International Cooperation Activities </a:t>
            </a:r>
            <a:br>
              <a:rPr lang="en-US" sz="3600" b="1" dirty="0" smtClean="0">
                <a:solidFill>
                  <a:srgbClr val="18706E"/>
                </a:solidFill>
                <a:latin typeface="Times New Roman" pitchFamily="18" charset="0"/>
                <a:cs typeface="Times New Roman" pitchFamily="18" charset="0"/>
              </a:rPr>
            </a:br>
            <a:r>
              <a:rPr lang="en-US" sz="3600" b="1" dirty="0" smtClean="0">
                <a:solidFill>
                  <a:srgbClr val="18706E"/>
                </a:solidFill>
                <a:latin typeface="Times New Roman" pitchFamily="18" charset="0"/>
                <a:cs typeface="Times New Roman" pitchFamily="18" charset="0"/>
              </a:rPr>
              <a:t>and Events</a:t>
            </a:r>
          </a:p>
        </p:txBody>
      </p:sp>
      <p:sp>
        <p:nvSpPr>
          <p:cNvPr id="6" name="Rectangle 2"/>
          <p:cNvSpPr txBox="1">
            <a:spLocks noChangeArrowheads="1"/>
          </p:cNvSpPr>
          <p:nvPr/>
        </p:nvSpPr>
        <p:spPr>
          <a:xfrm>
            <a:off x="836612" y="5867400"/>
            <a:ext cx="7697788" cy="762000"/>
          </a:xfrm>
          <a:prstGeom prst="rect">
            <a:avLst/>
          </a:prstGeom>
        </p:spPr>
        <p:txBody>
          <a:bodyPr anchor="ctr">
            <a:normAutofit fontScale="70000" lnSpcReduction="20000"/>
          </a:bodyPr>
          <a:lstStyle/>
          <a:p>
            <a:pPr algn="ctr" fontAlgn="auto">
              <a:spcAft>
                <a:spcPts val="0"/>
              </a:spcAft>
              <a:defRPr/>
            </a:pPr>
            <a:r>
              <a:rPr lang="en-US" sz="3600" b="1" dirty="0">
                <a:latin typeface="+mn-lt"/>
                <a:ea typeface="+mj-ea"/>
                <a:cs typeface="+mj-cs"/>
              </a:rPr>
              <a:t>International </a:t>
            </a:r>
            <a:r>
              <a:rPr lang="en-US" sz="3600" b="1" dirty="0" smtClean="0">
                <a:latin typeface="+mn-lt"/>
                <a:ea typeface="+mj-ea"/>
                <a:cs typeface="+mj-cs"/>
              </a:rPr>
              <a:t>Conferences on Computer Applications (ICCA)</a:t>
            </a:r>
            <a:endParaRPr lang="en-US" sz="3600" b="1" dirty="0">
              <a:latin typeface="+mn-lt"/>
              <a:ea typeface="+mj-ea"/>
              <a:cs typeface="+mj-cs"/>
            </a:endParaRPr>
          </a:p>
        </p:txBody>
      </p:sp>
      <p:pic>
        <p:nvPicPr>
          <p:cNvPr id="7" name="Picture 5" descr="third-group_all"/>
          <p:cNvPicPr>
            <a:picLocks noChangeAspect="1" noChangeArrowheads="1"/>
          </p:cNvPicPr>
          <p:nvPr/>
        </p:nvPicPr>
        <p:blipFill>
          <a:blip r:embed="rId2" cstate="print"/>
          <a:srcRect/>
          <a:stretch>
            <a:fillRect/>
          </a:stretch>
        </p:blipFill>
        <p:spPr bwMode="auto">
          <a:xfrm>
            <a:off x="4953000" y="1600200"/>
            <a:ext cx="28194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2" descr="H:\My Data All\Pictures\9thICCA\IMG_3136.jpg"/>
          <p:cNvPicPr>
            <a:picLocks noChangeAspect="1" noChangeArrowheads="1"/>
          </p:cNvPicPr>
          <p:nvPr/>
        </p:nvPicPr>
        <p:blipFill>
          <a:blip r:embed="rId3" cstate="print"/>
          <a:srcRect/>
          <a:stretch>
            <a:fillRect/>
          </a:stretch>
        </p:blipFill>
        <p:spPr bwMode="auto">
          <a:xfrm>
            <a:off x="1295400" y="1600200"/>
            <a:ext cx="27432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4" descr="H:\My Data All\Pictures\9thICCA\IMG_3071.jpg"/>
          <p:cNvPicPr>
            <a:picLocks noChangeAspect="1" noChangeArrowheads="1"/>
          </p:cNvPicPr>
          <p:nvPr/>
        </p:nvPicPr>
        <p:blipFill>
          <a:blip r:embed="rId4" cstate="print"/>
          <a:srcRect/>
          <a:stretch>
            <a:fillRect/>
          </a:stretch>
        </p:blipFill>
        <p:spPr bwMode="auto">
          <a:xfrm>
            <a:off x="4953000" y="3810000"/>
            <a:ext cx="281940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2" descr="H:\My Data All\Pictures\9thICCA\IMG_3279.jpg"/>
          <p:cNvPicPr>
            <a:picLocks noChangeAspect="1" noChangeArrowheads="1"/>
          </p:cNvPicPr>
          <p:nvPr/>
        </p:nvPicPr>
        <p:blipFill>
          <a:blip r:embed="rId5" cstate="print"/>
          <a:srcRect/>
          <a:stretch>
            <a:fillRect/>
          </a:stretch>
        </p:blipFill>
        <p:spPr bwMode="auto">
          <a:xfrm>
            <a:off x="1295400" y="3733800"/>
            <a:ext cx="27432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76200"/>
            <a:ext cx="8305800" cy="990600"/>
          </a:xfr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en-US" sz="4000" b="1" dirty="0" smtClean="0">
                <a:solidFill>
                  <a:srgbClr val="18706E"/>
                </a:solidFill>
                <a:latin typeface="Times New Roman" pitchFamily="18" charset="0"/>
                <a:cs typeface="Times New Roman" pitchFamily="18" charset="0"/>
              </a:rPr>
              <a:t>International Cooperation Projects</a:t>
            </a:r>
          </a:p>
        </p:txBody>
      </p:sp>
      <p:sp>
        <p:nvSpPr>
          <p:cNvPr id="19459" name="Content Placeholder 2"/>
          <p:cNvSpPr>
            <a:spLocks noGrp="1"/>
          </p:cNvSpPr>
          <p:nvPr>
            <p:ph idx="1"/>
          </p:nvPr>
        </p:nvSpPr>
        <p:spPr>
          <a:xfrm>
            <a:off x="533400" y="1828800"/>
            <a:ext cx="8229600" cy="4800600"/>
          </a:xfrm>
        </p:spPr>
        <p:txBody>
          <a:bodyPr/>
          <a:lstStyle/>
          <a:p>
            <a:pPr algn="just" eaLnBrk="1" hangingPunct="1">
              <a:buBlip>
                <a:blip r:embed="rId3"/>
              </a:buBlip>
            </a:pPr>
            <a:r>
              <a:rPr lang="en-US" sz="2200" b="1" dirty="0" smtClean="0">
                <a:cs typeface="Andalus" pitchFamily="18" charset="-78"/>
              </a:rPr>
              <a:t>School on Internet Asia (SOI Asia) Project </a:t>
            </a:r>
          </a:p>
          <a:p>
            <a:pPr lvl="1" algn="just" eaLnBrk="1" hangingPunct="1">
              <a:buBlip>
                <a:blip r:embed="rId3"/>
              </a:buBlip>
            </a:pPr>
            <a:r>
              <a:rPr lang="en-US" sz="2200" dirty="0" smtClean="0">
                <a:cs typeface="Andalus" pitchFamily="18" charset="-78"/>
              </a:rPr>
              <a:t>develops distant learning applications for the advanced usage of the Internet as a tool of higher education.</a:t>
            </a:r>
          </a:p>
          <a:p>
            <a:pPr algn="just" eaLnBrk="1" hangingPunct="1">
              <a:buBlip>
                <a:blip r:embed="rId3"/>
              </a:buBlip>
            </a:pPr>
            <a:r>
              <a:rPr lang="en-US" sz="2200" b="1" dirty="0" smtClean="0">
                <a:cs typeface="Andalus" pitchFamily="18" charset="-78"/>
              </a:rPr>
              <a:t>Asian Internet Interconnection Initiatives (AI3) Project</a:t>
            </a:r>
          </a:p>
          <a:p>
            <a:pPr lvl="1" algn="just" eaLnBrk="1" hangingPunct="1">
              <a:buBlip>
                <a:blip r:embed="rId3"/>
              </a:buBlip>
            </a:pPr>
            <a:r>
              <a:rPr lang="en-US" sz="2200" dirty="0" smtClean="0">
                <a:cs typeface="Andalus" pitchFamily="18" charset="-78"/>
              </a:rPr>
              <a:t>joined together with KEIO University, other Asian partner universities and UCSY</a:t>
            </a:r>
          </a:p>
          <a:p>
            <a:pPr lvl="1" algn="just" eaLnBrk="1" hangingPunct="1">
              <a:buBlip>
                <a:blip r:embed="rId3"/>
              </a:buBlip>
            </a:pPr>
            <a:r>
              <a:rPr lang="en-US" sz="2200" dirty="0" smtClean="0">
                <a:cs typeface="Andalus" pitchFamily="18" charset="-78"/>
              </a:rPr>
              <a:t>aims to research and develop the Internet technologies</a:t>
            </a:r>
          </a:p>
          <a:p>
            <a:pPr lvl="1" algn="just" eaLnBrk="1" hangingPunct="1">
              <a:buBlip>
                <a:blip r:embed="rId3"/>
              </a:buBlip>
            </a:pPr>
            <a:r>
              <a:rPr lang="en-US" sz="2200" dirty="0" smtClean="0">
                <a:cs typeface="Andalus" pitchFamily="18" charset="-78"/>
              </a:rPr>
              <a:t>2011 AI3/SOI Asia Autumn joint Meeting is held at UCSY in the last November. </a:t>
            </a:r>
          </a:p>
          <a:p>
            <a:pPr lvl="1" algn="just" eaLnBrk="1" hangingPunct="1">
              <a:buBlip>
                <a:blip r:embed="rId3"/>
              </a:buBlip>
            </a:pPr>
            <a:endParaRPr lang="en-US" sz="2600" dirty="0" smtClean="0">
              <a:cs typeface="Andalus" pitchFamily="18" charset="-78"/>
            </a:endParaRPr>
          </a:p>
          <a:p>
            <a:pPr lvl="1" algn="just" eaLnBrk="1" hangingPunct="1">
              <a:buBlip>
                <a:blip r:embed="rId3"/>
              </a:buBlip>
            </a:pPr>
            <a:endParaRPr lang="en-US" sz="2600" dirty="0" smtClean="0">
              <a:solidFill>
                <a:srgbClr val="FF0000"/>
              </a:solidFill>
              <a:cs typeface="Andalus" pitchFamily="18" charset="-78"/>
            </a:endParaRPr>
          </a:p>
        </p:txBody>
      </p:sp>
      <p:pic>
        <p:nvPicPr>
          <p:cNvPr id="5" name="Picture 9" descr="wide_logo2.gif"/>
          <p:cNvPicPr>
            <a:picLocks noChangeAspect="1"/>
          </p:cNvPicPr>
          <p:nvPr/>
        </p:nvPicPr>
        <p:blipFill>
          <a:blip r:embed="rId4" cstate="print"/>
          <a:srcRect/>
          <a:stretch>
            <a:fillRect/>
          </a:stretch>
        </p:blipFill>
        <p:spPr bwMode="auto">
          <a:xfrm>
            <a:off x="7239000" y="914400"/>
            <a:ext cx="1295400" cy="709612"/>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4876800" y="914400"/>
            <a:ext cx="2419350" cy="762000"/>
          </a:xfrm>
          <a:prstGeom prst="rect">
            <a:avLst/>
          </a:prstGeom>
          <a:noFill/>
          <a:ln w="9525">
            <a:noFill/>
            <a:miter lim="800000"/>
            <a:headEnd/>
            <a:tailEnd/>
          </a:ln>
          <a:effectLst/>
        </p:spPr>
      </p:pic>
      <p:pic>
        <p:nvPicPr>
          <p:cNvPr id="7" name="Picture 6" descr="modify2.jpg"/>
          <p:cNvPicPr>
            <a:picLocks noChangeAspect="1"/>
          </p:cNvPicPr>
          <p:nvPr/>
        </p:nvPicPr>
        <p:blipFill>
          <a:blip r:embed="rId6" cstate="print"/>
          <a:stretch>
            <a:fillRect/>
          </a:stretch>
        </p:blipFill>
        <p:spPr>
          <a:xfrm>
            <a:off x="6453590" y="5029200"/>
            <a:ext cx="2690410" cy="1905000"/>
          </a:xfrm>
          <a:prstGeom prst="rect">
            <a:avLst/>
          </a:prstGeom>
          <a:ln>
            <a:noFill/>
          </a:ln>
          <a:effectLst>
            <a:softEdge rad="112500"/>
          </a:effectLst>
        </p:spPr>
      </p:pic>
      <p:pic>
        <p:nvPicPr>
          <p:cNvPr id="8" name="Picture 4"/>
          <p:cNvPicPr>
            <a:picLocks noChangeAspect="1" noChangeArrowheads="1"/>
          </p:cNvPicPr>
          <p:nvPr/>
        </p:nvPicPr>
        <p:blipFill>
          <a:blip r:embed="rId7" cstate="print"/>
          <a:srcRect/>
          <a:stretch>
            <a:fillRect/>
          </a:stretch>
        </p:blipFill>
        <p:spPr bwMode="auto">
          <a:xfrm>
            <a:off x="3634190" y="5079733"/>
            <a:ext cx="2590800" cy="185446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en-US" sz="4000" b="1" dirty="0" smtClean="0">
                <a:solidFill>
                  <a:srgbClr val="18706E"/>
                </a:solidFill>
                <a:latin typeface="Times New Roman" pitchFamily="18" charset="0"/>
                <a:cs typeface="Times New Roman" pitchFamily="18" charset="0"/>
              </a:rPr>
              <a:t>International Cooperation Project</a:t>
            </a:r>
          </a:p>
        </p:txBody>
      </p:sp>
      <p:sp>
        <p:nvSpPr>
          <p:cNvPr id="3" name="Content Placeholder 2"/>
          <p:cNvSpPr>
            <a:spLocks noGrp="1"/>
          </p:cNvSpPr>
          <p:nvPr>
            <p:ph idx="1"/>
          </p:nvPr>
        </p:nvSpPr>
        <p:spPr>
          <a:xfrm>
            <a:off x="457200" y="1371600"/>
            <a:ext cx="8229600" cy="4983163"/>
          </a:xfrm>
        </p:spPr>
        <p:txBody>
          <a:bodyPr/>
          <a:lstStyle/>
          <a:p>
            <a:pPr algn="just" eaLnBrk="1" hangingPunct="1">
              <a:buBlip>
                <a:blip r:embed="rId2"/>
              </a:buBlip>
            </a:pPr>
            <a:r>
              <a:rPr lang="en-US" sz="2400" b="1" dirty="0" smtClean="0">
                <a:cs typeface="Times New Roman" pitchFamily="18" charset="0"/>
              </a:rPr>
              <a:t>SEACOOP Project</a:t>
            </a:r>
          </a:p>
          <a:p>
            <a:pPr lvl="1" algn="just" eaLnBrk="1" hangingPunct="1">
              <a:buBlip>
                <a:blip r:embed="rId2"/>
              </a:buBlip>
            </a:pPr>
            <a:r>
              <a:rPr lang="en-GB" sz="2400" dirty="0" smtClean="0">
                <a:cs typeface="Times New Roman" pitchFamily="18" charset="0"/>
              </a:rPr>
              <a:t>Supporting policy dialogues and strengthening cooperation between Europe and Southeast Asia in ICT</a:t>
            </a:r>
          </a:p>
          <a:p>
            <a:pPr lvl="1" algn="just" eaLnBrk="1" hangingPunct="1">
              <a:buBlip>
                <a:blip r:embed="rId2"/>
              </a:buBlip>
            </a:pPr>
            <a:endParaRPr lang="en-GB" sz="2400" dirty="0" smtClean="0">
              <a:cs typeface="Times New Roman" pitchFamily="18" charset="0"/>
            </a:endParaRPr>
          </a:p>
          <a:p>
            <a:pPr lvl="1" algn="just" eaLnBrk="1" hangingPunct="1">
              <a:buBlip>
                <a:blip r:embed="rId2"/>
              </a:buBlip>
            </a:pPr>
            <a:r>
              <a:rPr lang="en-GB" sz="2400" b="1" dirty="0" smtClean="0">
                <a:cs typeface="Times New Roman" pitchFamily="18" charset="0"/>
              </a:rPr>
              <a:t>Recent Activities</a:t>
            </a:r>
            <a:endParaRPr lang="en-US" sz="2400" b="1" dirty="0" smtClean="0">
              <a:cs typeface="Times New Roman" pitchFamily="18" charset="0"/>
            </a:endParaRPr>
          </a:p>
          <a:p>
            <a:pPr marL="742950" lvl="2" indent="-342900" algn="just" eaLnBrk="1" hangingPunct="1">
              <a:buBlip>
                <a:blip r:embed="rId2"/>
              </a:buBlip>
            </a:pPr>
            <a:r>
              <a:rPr lang="en-US" dirty="0" smtClean="0">
                <a:cs typeface="Times New Roman" pitchFamily="18" charset="0"/>
              </a:rPr>
              <a:t>The 6</a:t>
            </a:r>
            <a:r>
              <a:rPr lang="en-US" baseline="30000" dirty="0" smtClean="0">
                <a:cs typeface="Times New Roman" pitchFamily="18" charset="0"/>
              </a:rPr>
              <a:t>th</a:t>
            </a:r>
            <a:r>
              <a:rPr lang="en-US" dirty="0" smtClean="0">
                <a:cs typeface="Times New Roman" pitchFamily="18" charset="0"/>
              </a:rPr>
              <a:t> SEACOOP Cooperation Forum on ICT Research and ICT for Development is successfully celebrated at Myanmar on October 25, 2011.</a:t>
            </a:r>
          </a:p>
          <a:p>
            <a:pPr marL="742950" lvl="2" indent="-342900" algn="just" eaLnBrk="1" hangingPunct="1">
              <a:buBlip>
                <a:blip r:embed="rId2"/>
              </a:buBlip>
            </a:pPr>
            <a:r>
              <a:rPr lang="en-US" dirty="0" smtClean="0">
                <a:cs typeface="Times New Roman" pitchFamily="18" charset="0"/>
              </a:rPr>
              <a:t>A TEIN3 workshop organized by UCSY and DANTE under the aegis of MOST and EU to connect the REN community to the World on May 2012.</a:t>
            </a:r>
          </a:p>
          <a:p>
            <a:pPr algn="just" eaLnBrk="1" hangingPunct="1"/>
            <a:endParaRPr lang="en-US" sz="2400" b="1" dirty="0" smtClean="0">
              <a:cs typeface="Times New Roman" pitchFamily="18" charset="0"/>
            </a:endParaRPr>
          </a:p>
          <a:p>
            <a:pPr algn="just"/>
            <a:endParaRPr lang="en-US" sz="2400" dirty="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381000" y="1352945"/>
            <a:ext cx="6400800" cy="4971655"/>
          </a:xfrm>
          <a:prstGeom prst="rect">
            <a:avLst/>
          </a:prstGeom>
          <a:noFill/>
          <a:ln w="9525">
            <a:noFill/>
            <a:miter lim="800000"/>
            <a:headEnd/>
            <a:tailEnd/>
          </a:ln>
        </p:spPr>
      </p:pic>
      <p:sp>
        <p:nvSpPr>
          <p:cNvPr id="5" name="Title 1"/>
          <p:cNvSpPr>
            <a:spLocks noGrp="1"/>
          </p:cNvSpPr>
          <p:nvPr>
            <p:ph type="title"/>
          </p:nvPr>
        </p:nvSpPr>
        <p:spPr>
          <a:xfrm>
            <a:off x="457200" y="228600"/>
            <a:ext cx="8229600" cy="838200"/>
          </a:xfr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eaLnBrk="1" hangingPunct="1"/>
            <a:r>
              <a:rPr lang="en-US" sz="3600" b="1" dirty="0" smtClean="0">
                <a:solidFill>
                  <a:srgbClr val="18706E"/>
                </a:solidFill>
                <a:latin typeface="Times New Roman" pitchFamily="18" charset="0"/>
                <a:cs typeface="Times New Roman" pitchFamily="18" charset="0"/>
              </a:rPr>
              <a:t>One Day in Asia Event</a:t>
            </a:r>
          </a:p>
        </p:txBody>
      </p:sp>
      <p:pic>
        <p:nvPicPr>
          <p:cNvPr id="1027" name="Picture 3"/>
          <p:cNvPicPr>
            <a:picLocks noChangeAspect="1" noChangeArrowheads="1"/>
          </p:cNvPicPr>
          <p:nvPr/>
        </p:nvPicPr>
        <p:blipFill>
          <a:blip r:embed="rId4" cstate="print"/>
          <a:srcRect/>
          <a:stretch>
            <a:fillRect/>
          </a:stretch>
        </p:blipFill>
        <p:spPr bwMode="auto">
          <a:xfrm>
            <a:off x="6858000" y="4800601"/>
            <a:ext cx="2133600" cy="1523999"/>
          </a:xfrm>
          <a:prstGeom prst="rect">
            <a:avLst/>
          </a:prstGeom>
          <a:noFill/>
          <a:ln w="9525">
            <a:noFill/>
            <a:miter lim="800000"/>
            <a:headEnd/>
            <a:tailEnd/>
          </a:ln>
        </p:spPr>
      </p:pic>
      <p:sp>
        <p:nvSpPr>
          <p:cNvPr id="7" name="TextBox 6"/>
          <p:cNvSpPr txBox="1"/>
          <p:nvPr/>
        </p:nvSpPr>
        <p:spPr>
          <a:xfrm>
            <a:off x="6172200" y="6324601"/>
            <a:ext cx="2971800" cy="707886"/>
          </a:xfrm>
          <a:prstGeom prst="rect">
            <a:avLst/>
          </a:prstGeom>
          <a:noFill/>
        </p:spPr>
        <p:txBody>
          <a:bodyPr wrap="square" rtlCol="0">
            <a:spAutoFit/>
          </a:bodyPr>
          <a:lstStyle/>
          <a:p>
            <a:r>
              <a:rPr lang="en-US" sz="2000" u="sng" dirty="0" smtClean="0">
                <a:hlinkClick r:id="rId5"/>
              </a:rPr>
              <a:t>http://connect-asia.org/</a:t>
            </a:r>
            <a:r>
              <a:rPr lang="en-US" sz="2000" dirty="0" smtClean="0"/>
              <a:t/>
            </a:r>
            <a:br>
              <a:rPr lang="en-US" sz="2000" dirty="0" smtClean="0"/>
            </a:b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eaLnBrk="1" hangingPunct="1"/>
            <a:r>
              <a:rPr lang="en-US" sz="3600" b="1" dirty="0" smtClean="0">
                <a:solidFill>
                  <a:srgbClr val="18706E"/>
                </a:solidFill>
                <a:latin typeface="Times New Roman" pitchFamily="18" charset="0"/>
                <a:cs typeface="Times New Roman" pitchFamily="18" charset="0"/>
              </a:rPr>
              <a:t>International Cooperation</a:t>
            </a:r>
          </a:p>
        </p:txBody>
      </p:sp>
      <p:sp>
        <p:nvSpPr>
          <p:cNvPr id="3" name="Content Placeholder 2"/>
          <p:cNvSpPr>
            <a:spLocks noGrp="1"/>
          </p:cNvSpPr>
          <p:nvPr>
            <p:ph idx="1"/>
          </p:nvPr>
        </p:nvSpPr>
        <p:spPr>
          <a:xfrm>
            <a:off x="457200" y="838200"/>
            <a:ext cx="8229600" cy="5334000"/>
          </a:xfrm>
        </p:spPr>
        <p:txBody>
          <a:bodyPr>
            <a:normAutofit lnSpcReduction="10000"/>
          </a:bodyPr>
          <a:lstStyle/>
          <a:p>
            <a:pPr algn="just">
              <a:buBlip>
                <a:blip r:embed="rId3"/>
              </a:buBlip>
            </a:pPr>
            <a:endParaRPr lang="en-US" sz="2600" dirty="0" smtClean="0">
              <a:cs typeface="Andalus" pitchFamily="18" charset="-78"/>
            </a:endParaRPr>
          </a:p>
          <a:p>
            <a:pPr algn="just">
              <a:buBlip>
                <a:blip r:embed="rId3"/>
              </a:buBlip>
            </a:pPr>
            <a:r>
              <a:rPr lang="en-US" sz="2600" dirty="0" smtClean="0">
                <a:cs typeface="Andalus" pitchFamily="18" charset="-78"/>
              </a:rPr>
              <a:t>UCSY join to </a:t>
            </a:r>
            <a:r>
              <a:rPr lang="en-GB" sz="2600" b="1" dirty="0" smtClean="0">
                <a:cs typeface="Andalus" pitchFamily="18" charset="-78"/>
              </a:rPr>
              <a:t>Network-based ASEAN Language Translation for Public Service </a:t>
            </a:r>
            <a:r>
              <a:rPr lang="en-US" sz="2600" b="1" dirty="0" smtClean="0">
                <a:cs typeface="Andalus" pitchFamily="18" charset="-78"/>
              </a:rPr>
              <a:t>Project </a:t>
            </a:r>
            <a:r>
              <a:rPr lang="en-US" sz="2600" dirty="0" smtClean="0">
                <a:cs typeface="Andalus" pitchFamily="18" charset="-78"/>
              </a:rPr>
              <a:t>proponent by </a:t>
            </a:r>
            <a:r>
              <a:rPr lang="en-US" sz="2600" b="1" dirty="0" smtClean="0">
                <a:solidFill>
                  <a:srgbClr val="0070C0"/>
                </a:solidFill>
                <a:latin typeface="Times New Roman" pitchFamily="18" charset="0"/>
                <a:cs typeface="Times New Roman" pitchFamily="18" charset="0"/>
              </a:rPr>
              <a:t>NECTEC, Thailand</a:t>
            </a:r>
            <a:r>
              <a:rPr lang="en-US" sz="2600" dirty="0" smtClean="0">
                <a:cs typeface="Andalus" pitchFamily="18" charset="-78"/>
              </a:rPr>
              <a:t>.</a:t>
            </a:r>
          </a:p>
          <a:p>
            <a:pPr algn="just">
              <a:buBlip>
                <a:blip r:embed="rId3"/>
              </a:buBlip>
            </a:pPr>
            <a:endParaRPr lang="en-US" sz="2600" dirty="0" smtClean="0">
              <a:cs typeface="Andalus" pitchFamily="18" charset="-78"/>
            </a:endParaRPr>
          </a:p>
          <a:p>
            <a:pPr algn="just">
              <a:buBlip>
                <a:blip r:embed="rId3"/>
              </a:buBlip>
            </a:pPr>
            <a:r>
              <a:rPr lang="en-US" sz="2600" dirty="0" smtClean="0">
                <a:cs typeface="Andalus" pitchFamily="18" charset="-78"/>
              </a:rPr>
              <a:t>National Advance IPv6 Centre</a:t>
            </a:r>
            <a:r>
              <a:rPr lang="en-US" sz="2600" b="1" dirty="0" smtClean="0">
                <a:cs typeface="Andalus" pitchFamily="18" charset="-78"/>
              </a:rPr>
              <a:t>, </a:t>
            </a:r>
            <a:r>
              <a:rPr lang="en-US" sz="2600" b="1" dirty="0" smtClean="0">
                <a:solidFill>
                  <a:srgbClr val="0070C0"/>
                </a:solidFill>
                <a:latin typeface="Times New Roman" pitchFamily="18" charset="0"/>
                <a:cs typeface="Times New Roman" pitchFamily="18" charset="0"/>
              </a:rPr>
              <a:t>University </a:t>
            </a:r>
            <a:r>
              <a:rPr lang="en-US" sz="2600" b="1" dirty="0" err="1" smtClean="0">
                <a:solidFill>
                  <a:srgbClr val="0070C0"/>
                </a:solidFill>
                <a:latin typeface="Times New Roman" pitchFamily="18" charset="0"/>
                <a:cs typeface="Times New Roman" pitchFamily="18" charset="0"/>
              </a:rPr>
              <a:t>Sains</a:t>
            </a:r>
            <a:r>
              <a:rPr lang="en-US" sz="2600" b="1" dirty="0" smtClean="0">
                <a:solidFill>
                  <a:srgbClr val="0070C0"/>
                </a:solidFill>
                <a:latin typeface="Times New Roman" pitchFamily="18" charset="0"/>
                <a:cs typeface="Times New Roman" pitchFamily="18" charset="0"/>
              </a:rPr>
              <a:t> Malaysia </a:t>
            </a:r>
            <a:r>
              <a:rPr lang="en-US" sz="2600" dirty="0" smtClean="0">
                <a:cs typeface="Andalus" pitchFamily="18" charset="-78"/>
              </a:rPr>
              <a:t>offers UCSY to carry out research collaborations concerning IPV6, next generation internet technology.</a:t>
            </a:r>
          </a:p>
          <a:p>
            <a:pPr algn="just">
              <a:buBlip>
                <a:blip r:embed="rId3"/>
              </a:buBlip>
            </a:pPr>
            <a:endParaRPr lang="en-US" sz="2600" dirty="0" smtClean="0">
              <a:cs typeface="Andalus" pitchFamily="18" charset="-78"/>
            </a:endParaRPr>
          </a:p>
          <a:p>
            <a:pPr algn="just">
              <a:buBlip>
                <a:blip r:embed="rId3"/>
              </a:buBlip>
            </a:pPr>
            <a:r>
              <a:rPr lang="en-US" sz="2600" dirty="0" smtClean="0">
                <a:cs typeface="Andalus" pitchFamily="18" charset="-78"/>
              </a:rPr>
              <a:t>Scholarship Program and Training of Trainers (TOT) Program by Nippon Telegraph and Telephone </a:t>
            </a:r>
            <a:r>
              <a:rPr lang="en-US" sz="2600" b="1" dirty="0" smtClean="0">
                <a:solidFill>
                  <a:srgbClr val="0070C0"/>
                </a:solidFill>
                <a:latin typeface="Times New Roman" pitchFamily="18" charset="0"/>
                <a:cs typeface="Times New Roman" pitchFamily="18" charset="0"/>
              </a:rPr>
              <a:t>(NTT) Data Corporation, Japan</a:t>
            </a:r>
            <a:r>
              <a:rPr lang="en-US" sz="2600" dirty="0" smtClean="0">
                <a:cs typeface="Andalus" pitchFamily="18" charset="-78"/>
              </a:rPr>
              <a:t>.</a:t>
            </a:r>
          </a:p>
          <a:p>
            <a:pPr algn="just">
              <a:buBlip>
                <a:blip r:embed="rId3"/>
              </a:buBlip>
            </a:pPr>
            <a:endParaRPr lang="en-US" sz="2600" dirty="0" smtClean="0">
              <a:cs typeface="Andalus" pitchFamily="18" charset="-78"/>
            </a:endParaRPr>
          </a:p>
          <a:p>
            <a:pPr algn="just">
              <a:buBlip>
                <a:blip r:embed="rId3"/>
              </a:buBlip>
            </a:pPr>
            <a:endParaRPr lang="en-US" sz="2600" dirty="0" smtClean="0">
              <a:cs typeface="Andalus" pitchFamily="18" charset="-78"/>
            </a:endParaRPr>
          </a:p>
          <a:p>
            <a:pPr algn="just">
              <a:buBlip>
                <a:blip r:embed="rId3"/>
              </a:buBlip>
            </a:pPr>
            <a:endParaRPr lang="en-US" sz="2600" dirty="0" smtClean="0">
              <a:cs typeface="Andalus" pitchFamily="18"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18706E"/>
                </a:solidFill>
                <a:latin typeface="Times New Roman" pitchFamily="18" charset="0"/>
                <a:cs typeface="Times New Roman" pitchFamily="18" charset="0"/>
              </a:rPr>
              <a:t>Agenda</a:t>
            </a:r>
            <a:endParaRPr lang="en-US" b="1" dirty="0">
              <a:solidFill>
                <a:srgbClr val="18706E"/>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lvl="0">
              <a:spcBef>
                <a:spcPts val="600"/>
              </a:spcBef>
              <a:spcAft>
                <a:spcPts val="600"/>
              </a:spcAft>
              <a:buBlip>
                <a:blip r:embed="rId2"/>
              </a:buBlip>
              <a:defRPr/>
            </a:pPr>
            <a:r>
              <a:rPr lang="en-US" sz="3000" dirty="0" smtClean="0">
                <a:solidFill>
                  <a:prstClr val="black"/>
                </a:solidFill>
                <a:sym typeface="Wingdings" pitchFamily="2" charset="2"/>
              </a:rPr>
              <a:t>ICT Educational Organization Structure</a:t>
            </a:r>
          </a:p>
          <a:p>
            <a:pPr>
              <a:spcBef>
                <a:spcPts val="600"/>
              </a:spcBef>
              <a:spcAft>
                <a:spcPts val="600"/>
              </a:spcAft>
              <a:buBlip>
                <a:blip r:embed="rId2"/>
              </a:buBlip>
              <a:defRPr/>
            </a:pPr>
            <a:r>
              <a:rPr lang="en-US" sz="3000" dirty="0" smtClean="0">
                <a:solidFill>
                  <a:prstClr val="black"/>
                </a:solidFill>
                <a:sym typeface="Wingdings" pitchFamily="2" charset="2"/>
              </a:rPr>
              <a:t>Current ICT Infrastructure</a:t>
            </a:r>
          </a:p>
          <a:p>
            <a:pPr lvl="0">
              <a:spcBef>
                <a:spcPts val="600"/>
              </a:spcBef>
              <a:spcAft>
                <a:spcPts val="600"/>
              </a:spcAft>
              <a:buBlip>
                <a:blip r:embed="rId2"/>
              </a:buBlip>
              <a:defRPr/>
            </a:pPr>
            <a:r>
              <a:rPr lang="en-US" sz="3000" dirty="0" smtClean="0">
                <a:solidFill>
                  <a:prstClr val="black"/>
                </a:solidFill>
                <a:sym typeface="Wingdings" pitchFamily="2" charset="2"/>
              </a:rPr>
              <a:t>Current </a:t>
            </a:r>
            <a:r>
              <a:rPr lang="en-US" sz="3000" dirty="0">
                <a:solidFill>
                  <a:prstClr val="black"/>
                </a:solidFill>
                <a:sym typeface="Wingdings" pitchFamily="2" charset="2"/>
              </a:rPr>
              <a:t>state of </a:t>
            </a:r>
            <a:r>
              <a:rPr lang="en-US" sz="3000" dirty="0" smtClean="0">
                <a:solidFill>
                  <a:prstClr val="black"/>
                </a:solidFill>
                <a:sym typeface="Wingdings" pitchFamily="2" charset="2"/>
              </a:rPr>
              <a:t>University Teaching</a:t>
            </a:r>
          </a:p>
          <a:p>
            <a:pPr lvl="0">
              <a:spcBef>
                <a:spcPts val="600"/>
              </a:spcBef>
              <a:spcAft>
                <a:spcPts val="600"/>
              </a:spcAft>
              <a:buBlip>
                <a:blip r:embed="rId2"/>
              </a:buBlip>
              <a:defRPr/>
            </a:pPr>
            <a:r>
              <a:rPr lang="en-US" sz="3000" dirty="0" smtClean="0">
                <a:solidFill>
                  <a:prstClr val="black"/>
                </a:solidFill>
                <a:sym typeface="Wingdings" pitchFamily="2" charset="2"/>
              </a:rPr>
              <a:t>Research &amp; Development</a:t>
            </a:r>
          </a:p>
          <a:p>
            <a:pPr>
              <a:spcBef>
                <a:spcPts val="600"/>
              </a:spcBef>
              <a:spcAft>
                <a:spcPts val="600"/>
              </a:spcAft>
              <a:buBlip>
                <a:blip r:embed="rId2"/>
              </a:buBlip>
              <a:defRPr/>
            </a:pPr>
            <a:r>
              <a:rPr lang="en-US" sz="3000" dirty="0" smtClean="0"/>
              <a:t>Developments </a:t>
            </a:r>
            <a:r>
              <a:rPr lang="en-US" sz="3000" dirty="0"/>
              <a:t>in progress for enhancing </a:t>
            </a:r>
            <a:r>
              <a:rPr lang="en-US" sz="3000" dirty="0" smtClean="0"/>
              <a:t>campus</a:t>
            </a:r>
          </a:p>
          <a:p>
            <a:pPr>
              <a:spcBef>
                <a:spcPts val="600"/>
              </a:spcBef>
              <a:spcAft>
                <a:spcPts val="600"/>
              </a:spcAft>
              <a:buBlip>
                <a:blip r:embed="rId2"/>
              </a:buBlip>
            </a:pPr>
            <a:r>
              <a:rPr lang="en-US" sz="3000" dirty="0" smtClean="0"/>
              <a:t>Establishing National Research </a:t>
            </a:r>
            <a:r>
              <a:rPr lang="en-US" sz="3000" dirty="0"/>
              <a:t>and </a:t>
            </a:r>
            <a:r>
              <a:rPr lang="en-US" sz="3000" dirty="0" smtClean="0"/>
              <a:t>Education Network</a:t>
            </a:r>
            <a:endParaRPr lang="en-US" sz="3000" dirty="0"/>
          </a:p>
        </p:txBody>
      </p:sp>
      <p:pic>
        <p:nvPicPr>
          <p:cNvPr id="5" name="Picture 2"/>
          <p:cNvPicPr>
            <a:picLocks noChangeAspect="1" noChangeArrowheads="1"/>
          </p:cNvPicPr>
          <p:nvPr/>
        </p:nvPicPr>
        <p:blipFill>
          <a:blip r:embed="rId3" cstate="print"/>
          <a:srcRect/>
          <a:stretch>
            <a:fillRect/>
          </a:stretch>
        </p:blipFill>
        <p:spPr bwMode="auto">
          <a:xfrm>
            <a:off x="2514600" y="228600"/>
            <a:ext cx="978371"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eaLnBrk="1" hangingPunct="1">
              <a:defRPr/>
            </a:pPr>
            <a:r>
              <a:rPr lang="en-US" sz="4000" b="1" dirty="0" smtClean="0">
                <a:solidFill>
                  <a:srgbClr val="18706E"/>
                </a:solidFill>
                <a:latin typeface="Times New Roman" pitchFamily="18" charset="0"/>
                <a:cs typeface="Times New Roman" pitchFamily="18" charset="0"/>
              </a:rPr>
              <a:t>Future International Cooperation</a:t>
            </a:r>
            <a:endParaRPr lang="en-US" sz="4000" b="1" dirty="0" smtClean="0">
              <a:solidFill>
                <a:schemeClr val="accent1">
                  <a:lumMod val="50000"/>
                </a:schemeClr>
              </a:solidFill>
              <a:latin typeface="Andalus" pitchFamily="18" charset="-78"/>
              <a:cs typeface="Andalus" pitchFamily="18" charset="-78"/>
            </a:endParaRPr>
          </a:p>
        </p:txBody>
      </p:sp>
      <p:sp>
        <p:nvSpPr>
          <p:cNvPr id="29699" name="Content Placeholder 2"/>
          <p:cNvSpPr>
            <a:spLocks noGrp="1"/>
          </p:cNvSpPr>
          <p:nvPr>
            <p:ph idx="1"/>
          </p:nvPr>
        </p:nvSpPr>
        <p:spPr>
          <a:xfrm>
            <a:off x="457200" y="1143000"/>
            <a:ext cx="8229600" cy="5181600"/>
          </a:xfrm>
        </p:spPr>
        <p:txBody>
          <a:bodyPr>
            <a:normAutofit/>
          </a:bodyPr>
          <a:lstStyle/>
          <a:p>
            <a:pPr algn="just">
              <a:buBlip>
                <a:blip r:embed="rId3"/>
              </a:buBlip>
            </a:pPr>
            <a:endParaRPr lang="en-US" sz="2600" dirty="0" smtClean="0">
              <a:cs typeface="Andalus" pitchFamily="18" charset="-78"/>
            </a:endParaRPr>
          </a:p>
          <a:p>
            <a:pPr algn="just">
              <a:buBlip>
                <a:blip r:embed="rId3"/>
              </a:buBlip>
            </a:pPr>
            <a:r>
              <a:rPr lang="en-MY" sz="2600" dirty="0" smtClean="0">
                <a:cs typeface="Andalus" pitchFamily="18" charset="-78"/>
              </a:rPr>
              <a:t>Translation post-editing system for multilingual information access and language learning,</a:t>
            </a:r>
            <a:r>
              <a:rPr lang="en-US" sz="2600" dirty="0" smtClean="0">
                <a:cs typeface="Andalus" pitchFamily="18" charset="-78"/>
              </a:rPr>
              <a:t> Linton University College, </a:t>
            </a:r>
            <a:r>
              <a:rPr lang="en-US" sz="2600" dirty="0" err="1" smtClean="0">
                <a:cs typeface="Andalus" pitchFamily="18" charset="-78"/>
              </a:rPr>
              <a:t>Legenda</a:t>
            </a:r>
            <a:r>
              <a:rPr lang="en-US" sz="2600" dirty="0" smtClean="0">
                <a:cs typeface="Andalus" pitchFamily="18" charset="-78"/>
              </a:rPr>
              <a:t> Education Group, </a:t>
            </a:r>
            <a:r>
              <a:rPr lang="en-US" sz="2600" b="1" dirty="0" smtClean="0">
                <a:solidFill>
                  <a:srgbClr val="0070C0"/>
                </a:solidFill>
                <a:latin typeface="Times New Roman" pitchFamily="18" charset="0"/>
                <a:cs typeface="Times New Roman" pitchFamily="18" charset="0"/>
              </a:rPr>
              <a:t>Malaysia</a:t>
            </a:r>
            <a:r>
              <a:rPr lang="en-US" sz="2600" dirty="0" smtClean="0">
                <a:cs typeface="Andalus" pitchFamily="18" charset="-78"/>
              </a:rPr>
              <a:t>.</a:t>
            </a:r>
            <a:endParaRPr lang="en-US" sz="2600" b="1" dirty="0" smtClean="0">
              <a:solidFill>
                <a:srgbClr val="0070C0"/>
              </a:solidFill>
              <a:latin typeface="Times New Roman" pitchFamily="18" charset="0"/>
              <a:cs typeface="Times New Roman" pitchFamily="18" charset="0"/>
            </a:endParaRPr>
          </a:p>
          <a:p>
            <a:pPr algn="just">
              <a:buNone/>
            </a:pPr>
            <a:endParaRPr lang="en-US" sz="2600" b="1" dirty="0" smtClean="0">
              <a:latin typeface="Andalus" pitchFamily="2" charset="-78"/>
              <a:cs typeface="Andalus" pitchFamily="2" charset="-78"/>
            </a:endParaRPr>
          </a:p>
          <a:p>
            <a:pPr algn="just">
              <a:buBlip>
                <a:blip r:embed="rId3"/>
              </a:buBlip>
            </a:pPr>
            <a:r>
              <a:rPr lang="en-US" sz="2600" dirty="0" smtClean="0">
                <a:cs typeface="Andalus" pitchFamily="18" charset="-78"/>
              </a:rPr>
              <a:t>UCSY is trying to join to the </a:t>
            </a:r>
            <a:r>
              <a:rPr lang="en-US" sz="2600" b="1" dirty="0" smtClean="0">
                <a:solidFill>
                  <a:srgbClr val="0070C0"/>
                </a:solidFill>
                <a:latin typeface="Times New Roman" pitchFamily="18" charset="0"/>
                <a:cs typeface="Times New Roman" pitchFamily="18" charset="0"/>
              </a:rPr>
              <a:t>TEIN3 / TEIN4 </a:t>
            </a:r>
            <a:r>
              <a:rPr lang="en-US" sz="2600" dirty="0" smtClean="0">
                <a:cs typeface="Andalus" pitchFamily="18" charset="-78"/>
              </a:rPr>
              <a:t>network to support researches and development in Myanmar and to enhance international cooperation</a:t>
            </a:r>
          </a:p>
          <a:p>
            <a:pPr algn="just">
              <a:buNone/>
            </a:pPr>
            <a:endParaRPr lang="en-US" sz="2600" b="1" dirty="0" smtClean="0">
              <a:latin typeface="Andalus" pitchFamily="2" charset="-78"/>
              <a:cs typeface="Andalus" pitchFamily="2" charset="-78"/>
            </a:endParaRPr>
          </a:p>
          <a:p>
            <a:pPr lvl="3" algn="just">
              <a:buFont typeface="Arial" charset="0"/>
              <a:buBlip>
                <a:blip r:embed="rId3"/>
              </a:buBlip>
            </a:pPr>
            <a:endParaRPr lang="en-US" sz="2600" dirty="0" smtClean="0">
              <a:latin typeface="Andalus" pitchFamily="2" charset="-78"/>
              <a:cs typeface="Andalus" pitchFamily="2" charset="-78"/>
            </a:endParaRPr>
          </a:p>
          <a:p>
            <a:pPr lvl="1" algn="just">
              <a:buFont typeface="Arial" charset="0"/>
              <a:buBlip>
                <a:blip r:embed="rId3"/>
              </a:buBlip>
            </a:pPr>
            <a:endParaRPr lang="en-US" sz="2600" dirty="0" smtClean="0">
              <a:latin typeface="Andalus" pitchFamily="2" charset="-78"/>
              <a:cs typeface="Andalus" pitchFamily="2" charset="-78"/>
            </a:endParaRPr>
          </a:p>
          <a:p>
            <a:pPr lvl="1" algn="just">
              <a:buFont typeface="Arial" charset="0"/>
              <a:buBlip>
                <a:blip r:embed="rId3"/>
              </a:buBlip>
            </a:pPr>
            <a:endParaRPr lang="en-IN" sz="2600" b="1" dirty="0" smtClean="0"/>
          </a:p>
          <a:p>
            <a:pPr lvl="1" algn="just">
              <a:buFont typeface="Arial" charset="0"/>
              <a:buBlip>
                <a:blip r:embed="rId3"/>
              </a:buBlip>
            </a:pPr>
            <a:endParaRPr lang="en-US" sz="2600" dirty="0" smtClean="0">
              <a:latin typeface="Andalus" pitchFamily="2" charset="-78"/>
              <a:cs typeface="Andalus" pitchFamily="2" charset="-78"/>
            </a:endParaRPr>
          </a:p>
          <a:p>
            <a:pPr lvl="1" algn="just">
              <a:buFont typeface="Arial" charset="0"/>
              <a:buBlip>
                <a:blip r:embed="rId3"/>
              </a:buBlip>
            </a:pPr>
            <a:endParaRPr lang="en-US" sz="2600" dirty="0" smtClean="0">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05800" cy="1143000"/>
          </a:xfrm>
          <a:noFill/>
          <a:ln w="9525">
            <a:noFill/>
            <a:miter lim="800000"/>
            <a:headEnd/>
            <a:tailEnd/>
          </a:ln>
        </p:spPr>
        <p:txBody>
          <a:bodyPr vert="horz" wrap="square" lIns="91440" tIns="45720" rIns="91440" bIns="45720" numCol="1" rtlCol="0" anchor="ctr" anchorCtr="0" compatLnSpc="1">
            <a:prstTxWarp prst="textNoShape">
              <a:avLst/>
            </a:prstTxWarp>
            <a:noAutofit/>
          </a:bodyPr>
          <a:lstStyle/>
          <a:p>
            <a:r>
              <a:rPr lang="en-US" sz="3600" b="1" dirty="0" smtClean="0">
                <a:solidFill>
                  <a:srgbClr val="18706E"/>
                </a:solidFill>
                <a:latin typeface="Times New Roman" pitchFamily="18" charset="0"/>
                <a:cs typeface="Times New Roman" pitchFamily="18" charset="0"/>
              </a:rPr>
              <a:t>First Step to Enhance Campus Networks</a:t>
            </a:r>
          </a:p>
        </p:txBody>
      </p:sp>
      <p:sp>
        <p:nvSpPr>
          <p:cNvPr id="3" name="Content Placeholder 2"/>
          <p:cNvSpPr>
            <a:spLocks noGrp="1"/>
          </p:cNvSpPr>
          <p:nvPr>
            <p:ph idx="1"/>
          </p:nvPr>
        </p:nvSpPr>
        <p:spPr>
          <a:xfrm>
            <a:off x="457200" y="1371600"/>
            <a:ext cx="8229600" cy="5181600"/>
          </a:xfrm>
        </p:spPr>
        <p:txBody>
          <a:bodyPr>
            <a:normAutofit lnSpcReduction="10000"/>
          </a:bodyPr>
          <a:lstStyle/>
          <a:p>
            <a:pPr marL="0" indent="0" algn="just">
              <a:buNone/>
            </a:pPr>
            <a:r>
              <a:rPr lang="en-US" sz="2800" b="1" dirty="0" smtClean="0">
                <a:solidFill>
                  <a:srgbClr val="0070C0"/>
                </a:solidFill>
                <a:latin typeface="Times New Roman" pitchFamily="18" charset="0"/>
                <a:cs typeface="Times New Roman" pitchFamily="18" charset="0"/>
              </a:rPr>
              <a:t>Cooperation with National Startup Resource Center (NSRC), University of Oregon, USA</a:t>
            </a:r>
          </a:p>
          <a:p>
            <a:pPr marL="0" indent="0" algn="just">
              <a:buNone/>
            </a:pPr>
            <a:endParaRPr lang="en-US" sz="2400" dirty="0" smtClean="0">
              <a:solidFill>
                <a:srgbClr val="0070C0"/>
              </a:solidFill>
              <a:cs typeface="Times New Roman" pitchFamily="18" charset="0"/>
            </a:endParaRPr>
          </a:p>
          <a:p>
            <a:pPr algn="just">
              <a:buBlip>
                <a:blip r:embed="rId3"/>
              </a:buBlip>
            </a:pPr>
            <a:r>
              <a:rPr lang="en-US" sz="2400" dirty="0" smtClean="0">
                <a:cs typeface="Times New Roman" pitchFamily="18" charset="0"/>
              </a:rPr>
              <a:t>Upcoming event  on 2013 March</a:t>
            </a:r>
          </a:p>
          <a:p>
            <a:pPr lvl="1" algn="just">
              <a:buBlip>
                <a:blip r:embed="rId3"/>
              </a:buBlip>
            </a:pPr>
            <a:r>
              <a:rPr lang="en-US" sz="2400" dirty="0" smtClean="0">
                <a:cs typeface="Times New Roman" pitchFamily="18" charset="0"/>
              </a:rPr>
              <a:t>Technical assistance &amp; Group Workshop Program for participants from all Universities in Myanmar</a:t>
            </a:r>
          </a:p>
          <a:p>
            <a:pPr lvl="1" algn="just">
              <a:buNone/>
            </a:pPr>
            <a:endParaRPr lang="en-US" sz="2400" dirty="0" smtClean="0">
              <a:cs typeface="Times New Roman" pitchFamily="18" charset="0"/>
            </a:endParaRPr>
          </a:p>
          <a:p>
            <a:pPr lvl="1" indent="-398463" algn="just">
              <a:buNone/>
            </a:pPr>
            <a:r>
              <a:rPr lang="en-US" sz="2400" b="1" dirty="0" smtClean="0">
                <a:cs typeface="Times New Roman" pitchFamily="18" charset="0"/>
              </a:rPr>
              <a:t>Objectives</a:t>
            </a:r>
            <a:endParaRPr lang="en-US" sz="2400" b="1" dirty="0" smtClean="0">
              <a:cs typeface="Andalus" pitchFamily="18" charset="-78"/>
            </a:endParaRPr>
          </a:p>
          <a:p>
            <a:pPr algn="just">
              <a:buBlip>
                <a:blip r:embed="rId3"/>
              </a:buBlip>
            </a:pPr>
            <a:r>
              <a:rPr lang="en-US" sz="2400" dirty="0" smtClean="0">
                <a:cs typeface="Times New Roman" pitchFamily="18" charset="0"/>
              </a:rPr>
              <a:t>To develop the human network</a:t>
            </a:r>
          </a:p>
          <a:p>
            <a:pPr algn="just">
              <a:buBlip>
                <a:blip r:embed="rId3"/>
              </a:buBlip>
            </a:pPr>
            <a:r>
              <a:rPr lang="en-US" sz="2400" dirty="0" smtClean="0">
                <a:cs typeface="Times New Roman" pitchFamily="18" charset="0"/>
              </a:rPr>
              <a:t>To provide direct engineering assistance in the physical development of campus networks</a:t>
            </a:r>
          </a:p>
          <a:p>
            <a:pPr algn="just">
              <a:buBlip>
                <a:blip r:embed="rId3"/>
              </a:buBlip>
            </a:pPr>
            <a:r>
              <a:rPr lang="en-US" sz="2400" dirty="0" smtClean="0">
                <a:cs typeface="Times New Roman" pitchFamily="18" charset="0"/>
              </a:rPr>
              <a:t>To improve network access and infrastructure</a:t>
            </a:r>
          </a:p>
          <a:p>
            <a:pPr algn="just">
              <a:buBlip>
                <a:blip r:embed="rId3"/>
              </a:buBlip>
            </a:pPr>
            <a:endParaRPr lang="en-US" sz="2400" dirty="0" smtClean="0">
              <a:cs typeface="Andalus" pitchFamily="18" charset="-78"/>
            </a:endParaRPr>
          </a:p>
          <a:p>
            <a:pPr algn="just">
              <a:buBlip>
                <a:blip r:embed="rId3"/>
              </a:buBlip>
            </a:pPr>
            <a:endParaRPr lang="en-US" sz="2400" dirty="0" smtClean="0">
              <a:cs typeface="Andalus" pitchFamily="18"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3837"/>
            <a:ext cx="8229600" cy="4754563"/>
          </a:xfrm>
          <a:noFill/>
          <a:ln w="9525">
            <a:noFill/>
            <a:miter lim="800000"/>
            <a:headEnd/>
            <a:tailEnd/>
          </a:ln>
        </p:spPr>
        <p:txBody>
          <a:bodyPr vert="horz" wrap="square" lIns="91440" tIns="45720" rIns="91440" bIns="45720" numCol="1" anchor="t" anchorCtr="0" compatLnSpc="1">
            <a:prstTxWarp prst="textNoShape">
              <a:avLst/>
            </a:prstTxWarp>
            <a:normAutofit/>
          </a:bodyPr>
          <a:lstStyle/>
          <a:p>
            <a:pPr algn="just"/>
            <a:r>
              <a:rPr lang="en-US" sz="2800" dirty="0" smtClean="0"/>
              <a:t>To build advanced research center with the initial guidance of knowledgeable and skilled experts from developed countries</a:t>
            </a:r>
          </a:p>
          <a:p>
            <a:pPr algn="just"/>
            <a:endParaRPr lang="en-US" sz="2800" dirty="0" smtClean="0"/>
          </a:p>
          <a:p>
            <a:pPr algn="just"/>
            <a:r>
              <a:rPr lang="en-US" sz="2800" dirty="0" smtClean="0">
                <a:cs typeface="Times New Roman" pitchFamily="18" charset="0"/>
              </a:rPr>
              <a:t>To setup campus networks in Universities and improve internet access connection. </a:t>
            </a:r>
          </a:p>
          <a:p>
            <a:pPr algn="just"/>
            <a:endParaRPr lang="en-US" sz="2800" dirty="0" smtClean="0">
              <a:cs typeface="Times New Roman" pitchFamily="18" charset="0"/>
            </a:endParaRPr>
          </a:p>
          <a:p>
            <a:pPr algn="just"/>
            <a:r>
              <a:rPr lang="en-US" sz="2800" dirty="0" smtClean="0">
                <a:cs typeface="Times New Roman" pitchFamily="18" charset="0"/>
              </a:rPr>
              <a:t>To implement Cyber Security and Forensic Computer Crime Investigation Laboratory as security is an important issue in ICT environment</a:t>
            </a:r>
            <a:endParaRPr lang="en-US" sz="2800" dirty="0" smtClean="0"/>
          </a:p>
          <a:p>
            <a:pPr algn="just"/>
            <a:endParaRPr lang="en-US" sz="2800" dirty="0"/>
          </a:p>
        </p:txBody>
      </p:sp>
      <p:sp>
        <p:nvSpPr>
          <p:cNvPr id="4" name="Title 1"/>
          <p:cNvSpPr>
            <a:spLocks noGrp="1"/>
          </p:cNvSpPr>
          <p:nvPr>
            <p:ph type="title"/>
          </p:nvPr>
        </p:nvSpPr>
        <p:spPr>
          <a:xfrm>
            <a:off x="457200" y="152400"/>
            <a:ext cx="8229600" cy="1143000"/>
          </a:xfr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eaLnBrk="1" hangingPunct="1"/>
            <a:r>
              <a:rPr lang="en-US" sz="3600" b="1" dirty="0" smtClean="0">
                <a:solidFill>
                  <a:srgbClr val="18706E"/>
                </a:solidFill>
                <a:latin typeface="Times New Roman" pitchFamily="18" charset="0"/>
                <a:cs typeface="Times New Roman" pitchFamily="18" charset="0"/>
              </a:rPr>
              <a:t>Expectation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3837"/>
            <a:ext cx="8229600" cy="4754563"/>
          </a:xfrm>
          <a:noFill/>
          <a:ln w="9525">
            <a:noFill/>
            <a:miter lim="800000"/>
            <a:headEnd/>
            <a:tailEnd/>
          </a:ln>
        </p:spPr>
        <p:txBody>
          <a:bodyPr vert="horz" wrap="square" lIns="91440" tIns="45720" rIns="91440" bIns="45720" numCol="1" anchor="t" anchorCtr="0" compatLnSpc="1">
            <a:prstTxWarp prst="textNoShape">
              <a:avLst/>
            </a:prstTxWarp>
            <a:normAutofit/>
          </a:bodyPr>
          <a:lstStyle/>
          <a:p>
            <a:pPr algn="just"/>
            <a:r>
              <a:rPr lang="en-US" sz="2800" dirty="0" smtClean="0"/>
              <a:t>Motivate Universities to participate in Myanmar NREN by sharing knowledge and technology such as providing training and awareness workshop</a:t>
            </a:r>
          </a:p>
          <a:p>
            <a:pPr algn="just"/>
            <a:endParaRPr lang="en-US" sz="2800" dirty="0" smtClean="0"/>
          </a:p>
          <a:p>
            <a:pPr algn="just"/>
            <a:r>
              <a:rPr lang="en-US" sz="2800" dirty="0" smtClean="0"/>
              <a:t>Need a good coordination and collaboration among Universities and research organizations </a:t>
            </a:r>
          </a:p>
          <a:p>
            <a:pPr algn="just"/>
            <a:endParaRPr lang="en-US" sz="2800" dirty="0" smtClean="0"/>
          </a:p>
          <a:p>
            <a:pPr algn="just"/>
            <a:r>
              <a:rPr lang="en-US" sz="2800" dirty="0" smtClean="0">
                <a:cs typeface="Times New Roman" pitchFamily="18" charset="0"/>
              </a:rPr>
              <a:t>Support IT &amp; develop campus network for research and education activities </a:t>
            </a:r>
          </a:p>
          <a:p>
            <a:pPr algn="just"/>
            <a:endParaRPr lang="en-US" sz="2800" dirty="0" smtClean="0">
              <a:cs typeface="Times New Roman" pitchFamily="18" charset="0"/>
            </a:endParaRPr>
          </a:p>
          <a:p>
            <a:pPr algn="just"/>
            <a:endParaRPr lang="en-US" sz="2800" dirty="0"/>
          </a:p>
        </p:txBody>
      </p:sp>
      <p:sp>
        <p:nvSpPr>
          <p:cNvPr id="4" name="Title 1"/>
          <p:cNvSpPr>
            <a:spLocks noGrp="1"/>
          </p:cNvSpPr>
          <p:nvPr>
            <p:ph type="title"/>
          </p:nvPr>
        </p:nvSpPr>
        <p:spPr>
          <a:xfrm>
            <a:off x="457200" y="228600"/>
            <a:ext cx="8229600" cy="1143000"/>
          </a:xfr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eaLnBrk="1" hangingPunct="1"/>
            <a:r>
              <a:rPr lang="en-US" sz="3600" b="1" dirty="0" smtClean="0">
                <a:solidFill>
                  <a:srgbClr val="18706E"/>
                </a:solidFill>
                <a:latin typeface="Times New Roman" pitchFamily="18" charset="0"/>
                <a:cs typeface="Times New Roman" pitchFamily="18" charset="0"/>
              </a:rPr>
              <a:t>Establishing Myanmar NREN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2971800"/>
            <a:ext cx="8839200" cy="1295399"/>
          </a:xfrm>
          <a:prstGeom prst="rect">
            <a:avLst/>
          </a:prstGeom>
        </p:spPr>
        <p:txBody>
          <a:bodyPr vert="horz" lIns="91440" tIns="45720" rIns="91440" bIns="45720" rtlCol="0" anchor="ctr">
            <a:normAutofit fontScale="97500"/>
          </a:bodyPr>
          <a:lstStyle/>
          <a:p>
            <a:pPr marL="342900" lvl="0" indent="-342900" algn="ctr">
              <a:spcBef>
                <a:spcPts val="600"/>
              </a:spcBef>
              <a:spcAft>
                <a:spcPts val="600"/>
              </a:spcAft>
              <a:defRPr/>
            </a:pPr>
            <a:r>
              <a:rPr lang="en-US" sz="4000" b="1" dirty="0" smtClean="0">
                <a:solidFill>
                  <a:srgbClr val="18706E"/>
                </a:solidFill>
                <a:latin typeface="Times New Roman" pitchFamily="18" charset="0"/>
                <a:ea typeface="+mj-ea"/>
                <a:cs typeface="Times New Roman" pitchFamily="18" charset="0"/>
                <a:sym typeface="Wingdings" pitchFamily="2" charset="2"/>
              </a:rPr>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1"/>
            <a:ext cx="9144000" cy="990599"/>
          </a:xfrm>
        </p:spPr>
        <p:txBody>
          <a:bodyPr>
            <a:noAutofit/>
          </a:bodyPr>
          <a:lstStyle/>
          <a:p>
            <a:pPr marL="342900" lvl="0" indent="-342900">
              <a:spcBef>
                <a:spcPts val="600"/>
              </a:spcBef>
              <a:spcAft>
                <a:spcPts val="600"/>
              </a:spcAft>
              <a:defRPr/>
            </a:pPr>
            <a:r>
              <a:rPr lang="en-US" sz="3600" b="1" dirty="0" smtClean="0">
                <a:solidFill>
                  <a:srgbClr val="18706E"/>
                </a:solidFill>
                <a:latin typeface="Times New Roman" pitchFamily="18" charset="0"/>
                <a:cs typeface="Times New Roman" pitchFamily="18" charset="0"/>
                <a:sym typeface="Wingdings" pitchFamily="2" charset="2"/>
              </a:rPr>
              <a:t>ICT Educational Organization Structure</a:t>
            </a:r>
          </a:p>
        </p:txBody>
      </p:sp>
      <p:sp>
        <p:nvSpPr>
          <p:cNvPr id="3" name="Subtitle 2"/>
          <p:cNvSpPr>
            <a:spLocks noGrp="1"/>
          </p:cNvSpPr>
          <p:nvPr>
            <p:ph type="subTitle" idx="1"/>
          </p:nvPr>
        </p:nvSpPr>
        <p:spPr>
          <a:xfrm>
            <a:off x="1371600" y="3352800"/>
            <a:ext cx="6400800" cy="1752600"/>
          </a:xfrm>
        </p:spPr>
        <p:txBody>
          <a:bodyPr/>
          <a:lstStyle/>
          <a:p>
            <a:endParaRPr lang="en-US" dirty="0"/>
          </a:p>
        </p:txBody>
      </p:sp>
      <p:pic>
        <p:nvPicPr>
          <p:cNvPr id="6" name="Picture 9" descr="ucsy_new"/>
          <p:cNvPicPr>
            <a:picLocks noChangeAspect="1" noChangeArrowheads="1"/>
          </p:cNvPicPr>
          <p:nvPr/>
        </p:nvPicPr>
        <p:blipFill>
          <a:blip r:embed="rId2" cstate="print"/>
          <a:srcRect/>
          <a:stretch>
            <a:fillRect/>
          </a:stretch>
        </p:blipFill>
        <p:spPr bwMode="auto">
          <a:xfrm>
            <a:off x="5334000" y="4953000"/>
            <a:ext cx="1508760" cy="838200"/>
          </a:xfrm>
          <a:prstGeom prst="rect">
            <a:avLst/>
          </a:prstGeom>
          <a:noFill/>
        </p:spPr>
      </p:pic>
      <p:graphicFrame>
        <p:nvGraphicFramePr>
          <p:cNvPr id="7" name="Content Placeholder 3"/>
          <p:cNvGraphicFramePr>
            <a:graphicFrameLocks/>
          </p:cNvGraphicFramePr>
          <p:nvPr/>
        </p:nvGraphicFramePr>
        <p:xfrm>
          <a:off x="457200" y="1143000"/>
          <a:ext cx="8077200" cy="3809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own Arrow 11"/>
          <p:cNvSpPr/>
          <p:nvPr/>
        </p:nvSpPr>
        <p:spPr>
          <a:xfrm rot="10800000">
            <a:off x="5943600" y="4648199"/>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657600" y="5410200"/>
            <a:ext cx="1524000" cy="400110"/>
          </a:xfrm>
          <a:prstGeom prst="rect">
            <a:avLst/>
          </a:prstGeom>
        </p:spPr>
        <p:txBody>
          <a:bodyPr wrap="square">
            <a:spAutoFit/>
          </a:bodyPr>
          <a:lstStyle/>
          <a:p>
            <a:r>
              <a:rPr lang="en-US" sz="2000" b="1" i="0" dirty="0" smtClean="0">
                <a:solidFill>
                  <a:srgbClr val="FF0000"/>
                </a:solidFill>
                <a:latin typeface="Times New Roman" pitchFamily="18" charset="0"/>
                <a:cs typeface="Times New Roman" pitchFamily="18" charset="0"/>
              </a:rPr>
              <a:t>We are here</a:t>
            </a:r>
            <a:endParaRPr lang="en-US" sz="2000" dirty="0">
              <a:solidFill>
                <a:srgbClr val="FF0000"/>
              </a:solidFill>
            </a:endParaRPr>
          </a:p>
        </p:txBody>
      </p:sp>
      <p:sp>
        <p:nvSpPr>
          <p:cNvPr id="5" name="Rectangle 4"/>
          <p:cNvSpPr/>
          <p:nvPr/>
        </p:nvSpPr>
        <p:spPr>
          <a:xfrm>
            <a:off x="7010400" y="5391090"/>
            <a:ext cx="914400" cy="400110"/>
          </a:xfrm>
          <a:prstGeom prst="rect">
            <a:avLst/>
          </a:prstGeom>
        </p:spPr>
        <p:txBody>
          <a:bodyPr wrap="square">
            <a:spAutoFit/>
          </a:bodyPr>
          <a:lstStyle/>
          <a:p>
            <a:r>
              <a:rPr lang="en-US" sz="2000" b="1" i="0" dirty="0" smtClean="0">
                <a:solidFill>
                  <a:schemeClr val="accent1">
                    <a:lumMod val="50000"/>
                  </a:schemeClr>
                </a:solidFill>
                <a:latin typeface="Times New Roman" pitchFamily="18" charset="0"/>
                <a:cs typeface="Times New Roman" pitchFamily="18" charset="0"/>
              </a:rPr>
              <a:t>UCSY</a:t>
            </a:r>
            <a:endParaRPr lang="en-US" sz="2000" dirty="0"/>
          </a:p>
        </p:txBody>
      </p:sp>
      <p:sp>
        <p:nvSpPr>
          <p:cNvPr id="14" name="TextBox 13"/>
          <p:cNvSpPr txBox="1"/>
          <p:nvPr/>
        </p:nvSpPr>
        <p:spPr>
          <a:xfrm>
            <a:off x="3429000" y="2514600"/>
            <a:ext cx="533400" cy="830997"/>
          </a:xfrm>
          <a:prstGeom prst="rect">
            <a:avLst/>
          </a:prstGeom>
          <a:noFill/>
        </p:spPr>
        <p:txBody>
          <a:bodyPr wrap="square" rtlCol="0">
            <a:spAutoFit/>
          </a:bodyPr>
          <a:lstStyle/>
          <a:p>
            <a:r>
              <a:rPr lang="en-US" sz="4800" dirty="0" smtClean="0"/>
              <a:t>…</a:t>
            </a:r>
            <a:endParaRPr lang="en-US" sz="4800" dirty="0"/>
          </a:p>
        </p:txBody>
      </p:sp>
      <p:sp>
        <p:nvSpPr>
          <p:cNvPr id="11" name="TextBox 10"/>
          <p:cNvSpPr txBox="1"/>
          <p:nvPr/>
        </p:nvSpPr>
        <p:spPr>
          <a:xfrm>
            <a:off x="0" y="5638800"/>
            <a:ext cx="6248400" cy="923330"/>
          </a:xfrm>
          <a:prstGeom prst="rect">
            <a:avLst/>
          </a:prstGeom>
          <a:noFill/>
        </p:spPr>
        <p:txBody>
          <a:bodyPr wrap="square" rtlCol="0">
            <a:spAutoFit/>
          </a:bodyPr>
          <a:lstStyle/>
          <a:p>
            <a:r>
              <a:rPr lang="en-US" dirty="0" smtClean="0"/>
              <a:t>MOE – Ministry of Education</a:t>
            </a:r>
          </a:p>
          <a:p>
            <a:r>
              <a:rPr lang="en-US" dirty="0" smtClean="0"/>
              <a:t>MOST – Ministry of Science &amp; Technology</a:t>
            </a:r>
          </a:p>
          <a:p>
            <a:r>
              <a:rPr lang="en-US" dirty="0" smtClean="0"/>
              <a:t>MCIT  - Ministry of Communication &amp; Information Technology</a:t>
            </a:r>
            <a:endParaRPr lang="en-US" dirty="0"/>
          </a:p>
        </p:txBody>
      </p:sp>
      <p:sp>
        <p:nvSpPr>
          <p:cNvPr id="15" name="TextBox 14"/>
          <p:cNvSpPr txBox="1"/>
          <p:nvPr/>
        </p:nvSpPr>
        <p:spPr>
          <a:xfrm>
            <a:off x="8458200" y="2514600"/>
            <a:ext cx="533400" cy="830997"/>
          </a:xfrm>
          <a:prstGeom prst="rect">
            <a:avLst/>
          </a:prstGeom>
          <a:noFill/>
        </p:spPr>
        <p:txBody>
          <a:bodyPr wrap="square" rtlCol="0">
            <a:spAutoFit/>
          </a:bodyPr>
          <a:lstStyle/>
          <a:p>
            <a:r>
              <a:rPr lang="en-US" sz="4800" dirty="0" smtClean="0"/>
              <a:t>…</a:t>
            </a:r>
            <a:endParaRPr lang="en-US" sz="4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86800" cy="1143000"/>
          </a:xfrm>
        </p:spPr>
        <p:txBody>
          <a:bodyPr>
            <a:noAutofit/>
          </a:bodyPr>
          <a:lstStyle/>
          <a:p>
            <a:r>
              <a:rPr lang="en-US" sz="3200" b="1" dirty="0" smtClean="0">
                <a:solidFill>
                  <a:srgbClr val="18706E"/>
                </a:solidFill>
                <a:latin typeface="Times New Roman" pitchFamily="18" charset="0"/>
                <a:cs typeface="Times New Roman" pitchFamily="18" charset="0"/>
                <a:sym typeface="Wingdings" pitchFamily="2" charset="2"/>
              </a:rPr>
              <a:t>Border Link Communication Network Diagram</a:t>
            </a:r>
            <a:endParaRPr lang="en-US" sz="3200"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srcRect/>
          <a:stretch>
            <a:fillRect/>
          </a:stretch>
        </p:blipFill>
        <p:spPr bwMode="auto">
          <a:xfrm>
            <a:off x="518312" y="1147763"/>
            <a:ext cx="8092288" cy="540543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143000"/>
          </a:xfrm>
        </p:spPr>
        <p:txBody>
          <a:bodyPr>
            <a:noAutofit/>
          </a:bodyPr>
          <a:lstStyle/>
          <a:p>
            <a:pPr lvl="0"/>
            <a:r>
              <a:rPr lang="en-US" sz="3600" b="1" dirty="0" smtClean="0">
                <a:solidFill>
                  <a:srgbClr val="18706E"/>
                </a:solidFill>
                <a:latin typeface="Times New Roman" pitchFamily="18" charset="0"/>
                <a:cs typeface="Times New Roman" pitchFamily="18" charset="0"/>
                <a:sym typeface="Wingdings" pitchFamily="2" charset="2"/>
              </a:rPr>
              <a:t>Current ICT Infrastructure</a:t>
            </a:r>
            <a:endParaRPr lang="en-US" sz="3600" b="1" dirty="0" smtClean="0">
              <a:solidFill>
                <a:srgbClr val="18706E"/>
              </a:solidFill>
              <a:latin typeface="Times New Roman" pitchFamily="18" charset="0"/>
              <a:cs typeface="Times New Roman" pitchFamily="18" charset="0"/>
            </a:endParaRPr>
          </a:p>
        </p:txBody>
      </p:sp>
      <p:sp>
        <p:nvSpPr>
          <p:cNvPr id="4" name="Content Placeholder 2"/>
          <p:cNvSpPr>
            <a:spLocks noGrp="1"/>
          </p:cNvSpPr>
          <p:nvPr>
            <p:ph idx="1"/>
          </p:nvPr>
        </p:nvSpPr>
        <p:spPr>
          <a:xfrm>
            <a:off x="457200" y="1219200"/>
            <a:ext cx="8458200" cy="5181600"/>
          </a:xfrm>
        </p:spPr>
        <p:txBody>
          <a:bodyPr>
            <a:noAutofit/>
          </a:bodyPr>
          <a:lstStyle/>
          <a:p>
            <a:r>
              <a:rPr lang="en-US" dirty="0">
                <a:solidFill>
                  <a:srgbClr val="0000FF"/>
                </a:solidFill>
              </a:rPr>
              <a:t>Internet Service </a:t>
            </a:r>
            <a:r>
              <a:rPr lang="en-US" dirty="0" smtClean="0">
                <a:solidFill>
                  <a:srgbClr val="0000FF"/>
                </a:solidFill>
              </a:rPr>
              <a:t>Provider (ISP)</a:t>
            </a:r>
            <a:endParaRPr lang="en-US" dirty="0">
              <a:solidFill>
                <a:srgbClr val="0000FF"/>
              </a:solidFill>
            </a:endParaRPr>
          </a:p>
          <a:p>
            <a:pPr marL="914400" lvl="1" indent="-457200">
              <a:buFont typeface="+mj-lt"/>
              <a:buAutoNum type="arabicPeriod"/>
            </a:pPr>
            <a:r>
              <a:rPr lang="en-US" sz="2400" dirty="0" smtClean="0"/>
              <a:t>Myanmar </a:t>
            </a:r>
            <a:r>
              <a:rPr lang="en-US" sz="2400" dirty="0"/>
              <a:t>Posts and Telecoms (MPT)</a:t>
            </a:r>
          </a:p>
          <a:p>
            <a:pPr marL="914400" lvl="1" indent="-457200">
              <a:buFont typeface="+mj-lt"/>
              <a:buAutoNum type="arabicPeriod"/>
            </a:pPr>
            <a:r>
              <a:rPr lang="en-US" sz="2400" dirty="0" err="1" smtClean="0"/>
              <a:t>Yatanarpon</a:t>
            </a:r>
            <a:r>
              <a:rPr lang="en-US" sz="2400" dirty="0" smtClean="0"/>
              <a:t> ISP</a:t>
            </a:r>
          </a:p>
          <a:p>
            <a:pPr marL="344488" lvl="1" indent="-344488">
              <a:buFont typeface="Arial" pitchFamily="34" charset="0"/>
              <a:buChar char="•"/>
            </a:pPr>
            <a:r>
              <a:rPr lang="en-US" dirty="0" smtClean="0">
                <a:solidFill>
                  <a:srgbClr val="0000FF"/>
                </a:solidFill>
              </a:rPr>
              <a:t>National </a:t>
            </a:r>
            <a:r>
              <a:rPr lang="en-US" dirty="0">
                <a:solidFill>
                  <a:srgbClr val="0000FF"/>
                </a:solidFill>
              </a:rPr>
              <a:t>backbone </a:t>
            </a:r>
            <a:r>
              <a:rPr lang="en-US" b="1" dirty="0"/>
              <a:t>: </a:t>
            </a:r>
            <a:r>
              <a:rPr lang="en-US" sz="2800" dirty="0"/>
              <a:t>Fiber link between major </a:t>
            </a:r>
            <a:r>
              <a:rPr lang="en-US" sz="2800" dirty="0" smtClean="0"/>
              <a:t>cities</a:t>
            </a:r>
          </a:p>
          <a:p>
            <a:r>
              <a:rPr lang="en-US" dirty="0" smtClean="0">
                <a:solidFill>
                  <a:srgbClr val="0000FF"/>
                </a:solidFill>
              </a:rPr>
              <a:t>Narrowband Access</a:t>
            </a:r>
          </a:p>
          <a:p>
            <a:pPr lvl="1"/>
            <a:r>
              <a:rPr lang="en-US" sz="2400" dirty="0"/>
              <a:t>Dial-up, Access kit</a:t>
            </a:r>
          </a:p>
          <a:p>
            <a:r>
              <a:rPr lang="en-US" dirty="0" smtClean="0">
                <a:solidFill>
                  <a:srgbClr val="0000FF"/>
                </a:solidFill>
              </a:rPr>
              <a:t>Broadband Access</a:t>
            </a:r>
          </a:p>
          <a:p>
            <a:pPr lvl="1"/>
            <a:r>
              <a:rPr lang="en-US" sz="2400" dirty="0"/>
              <a:t>ADSL, </a:t>
            </a:r>
            <a:r>
              <a:rPr lang="en-US" sz="2400" dirty="0" err="1" smtClean="0"/>
              <a:t>Wi</a:t>
            </a:r>
            <a:r>
              <a:rPr lang="en-US" sz="2400" dirty="0" smtClean="0"/>
              <a:t>-Max</a:t>
            </a:r>
            <a:r>
              <a:rPr lang="en-US" sz="2400" dirty="0"/>
              <a:t>, </a:t>
            </a:r>
            <a:r>
              <a:rPr lang="en-US" sz="2400" dirty="0" smtClean="0"/>
              <a:t>Optical </a:t>
            </a:r>
            <a:r>
              <a:rPr lang="en-US" sz="2400" dirty="0" err="1" smtClean="0"/>
              <a:t>Fibre</a:t>
            </a:r>
            <a:r>
              <a:rPr lang="en-US" sz="2400" dirty="0"/>
              <a:t>, </a:t>
            </a:r>
            <a:r>
              <a:rPr lang="en-US" sz="2400" dirty="0" smtClean="0"/>
              <a:t>Satellite (</a:t>
            </a:r>
            <a:r>
              <a:rPr lang="en-US" sz="2400" dirty="0" err="1" smtClean="0"/>
              <a:t>ipStar</a:t>
            </a:r>
            <a:r>
              <a:rPr lang="en-US" sz="2400" dirty="0" smtClean="0"/>
              <a:t>, Thaicom5, VENASAT</a:t>
            </a:r>
            <a:r>
              <a:rPr lang="en-US" sz="2400" dirty="0" smtClean="0"/>
              <a:t>)</a:t>
            </a:r>
            <a:endParaRPr lang="en-US"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18706E"/>
                </a:solidFill>
                <a:latin typeface="Times New Roman" pitchFamily="18" charset="0"/>
                <a:cs typeface="Times New Roman" pitchFamily="18" charset="0"/>
              </a:rPr>
              <a:t>Cyber Security</a:t>
            </a:r>
            <a:endParaRPr lang="en-US" dirty="0"/>
          </a:p>
        </p:txBody>
      </p:sp>
      <p:sp>
        <p:nvSpPr>
          <p:cNvPr id="3" name="Content Placeholder 2"/>
          <p:cNvSpPr>
            <a:spLocks noGrp="1"/>
          </p:cNvSpPr>
          <p:nvPr>
            <p:ph idx="1"/>
          </p:nvPr>
        </p:nvSpPr>
        <p:spPr/>
        <p:txBody>
          <a:bodyPr>
            <a:normAutofit lnSpcReduction="10000"/>
          </a:bodyPr>
          <a:lstStyle/>
          <a:p>
            <a:pPr marL="1828800" indent="-1828800">
              <a:buNone/>
            </a:pPr>
            <a:r>
              <a:rPr lang="en-US" sz="2800" b="1" dirty="0" err="1" smtClean="0">
                <a:solidFill>
                  <a:srgbClr val="FF0000"/>
                </a:solidFill>
                <a:latin typeface="Times New Roman" pitchFamily="18" charset="0"/>
                <a:cs typeface="Times New Roman" pitchFamily="18" charset="0"/>
              </a:rPr>
              <a:t>mmCert</a:t>
            </a:r>
            <a:r>
              <a:rPr lang="en-US" sz="2800" b="1" dirty="0" smtClean="0">
                <a:solidFill>
                  <a:srgbClr val="0070C0"/>
                </a:solidFill>
                <a:latin typeface="Times New Roman" pitchFamily="18" charset="0"/>
                <a:cs typeface="Times New Roman" pitchFamily="18" charset="0"/>
              </a:rPr>
              <a:t>   :  under Ministry of Communications and Information Technology</a:t>
            </a:r>
          </a:p>
          <a:p>
            <a:pPr marL="1828800" indent="-1828800">
              <a:buNone/>
            </a:pPr>
            <a:endParaRPr lang="en-US" sz="3000" u="sng" dirty="0" smtClean="0"/>
          </a:p>
          <a:p>
            <a:r>
              <a:rPr lang="en-US" sz="3000" dirty="0" smtClean="0"/>
              <a:t> </a:t>
            </a:r>
            <a:r>
              <a:rPr lang="en-US" sz="3000" u="sng" dirty="0" smtClean="0">
                <a:solidFill>
                  <a:srgbClr val="FF0000"/>
                </a:solidFill>
              </a:rPr>
              <a:t>M</a:t>
            </a:r>
            <a:r>
              <a:rPr lang="en-US" sz="3000" dirty="0" smtClean="0"/>
              <a:t>yan</a:t>
            </a:r>
            <a:r>
              <a:rPr lang="en-US" sz="3000" u="sng" dirty="0" smtClean="0">
                <a:solidFill>
                  <a:srgbClr val="FF0000"/>
                </a:solidFill>
              </a:rPr>
              <a:t>m</a:t>
            </a:r>
            <a:r>
              <a:rPr lang="en-US" sz="3000" dirty="0" smtClean="0"/>
              <a:t>ar </a:t>
            </a:r>
            <a:r>
              <a:rPr lang="en-US" sz="3000" u="sng" dirty="0" smtClean="0">
                <a:solidFill>
                  <a:srgbClr val="FF0000"/>
                </a:solidFill>
              </a:rPr>
              <a:t>C</a:t>
            </a:r>
            <a:r>
              <a:rPr lang="en-US" sz="3000" dirty="0" smtClean="0"/>
              <a:t>omputer </a:t>
            </a:r>
            <a:r>
              <a:rPr lang="en-US" sz="3000" u="sng" dirty="0" smtClean="0">
                <a:solidFill>
                  <a:srgbClr val="FF0000"/>
                </a:solidFill>
              </a:rPr>
              <a:t>E</a:t>
            </a:r>
            <a:r>
              <a:rPr lang="en-US" sz="3000" dirty="0" smtClean="0"/>
              <a:t>mergency </a:t>
            </a:r>
            <a:r>
              <a:rPr lang="en-US" sz="3000" u="sng" dirty="0" smtClean="0">
                <a:solidFill>
                  <a:srgbClr val="FF0000"/>
                </a:solidFill>
              </a:rPr>
              <a:t>R</a:t>
            </a:r>
            <a:r>
              <a:rPr lang="en-US" sz="3000" dirty="0" smtClean="0"/>
              <a:t>esponse </a:t>
            </a:r>
            <a:r>
              <a:rPr lang="en-US" sz="3000" u="sng" dirty="0" smtClean="0">
                <a:solidFill>
                  <a:srgbClr val="FF0000"/>
                </a:solidFill>
              </a:rPr>
              <a:t>T</a:t>
            </a:r>
            <a:r>
              <a:rPr lang="en-US" sz="3000" dirty="0" smtClean="0"/>
              <a:t>eam</a:t>
            </a:r>
          </a:p>
          <a:p>
            <a:r>
              <a:rPr lang="en-US" sz="3000" dirty="0" smtClean="0"/>
              <a:t>a single point of contact for dealing with cyber security incident in Myanmar</a:t>
            </a:r>
          </a:p>
          <a:p>
            <a:r>
              <a:rPr lang="en-US" sz="3000" dirty="0" smtClean="0"/>
              <a:t>works to increase public awareness in  security  </a:t>
            </a:r>
          </a:p>
          <a:p>
            <a:pPr algn="just"/>
            <a:r>
              <a:rPr lang="en-US" sz="3000" dirty="0" smtClean="0"/>
              <a:t>supports  technical  advisories in our community</a:t>
            </a:r>
          </a:p>
          <a:p>
            <a:pPr indent="4763">
              <a:buNone/>
            </a:pPr>
            <a:r>
              <a:rPr lang="en-US" sz="2400" dirty="0" smtClean="0">
                <a:hlinkClick r:id="rId3"/>
              </a:rPr>
              <a:t>http://www.mmcert.org.mm/</a:t>
            </a:r>
            <a:endParaRPr lang="en-US" sz="2400" dirty="0" smtClean="0"/>
          </a:p>
          <a:p>
            <a:pPr>
              <a:buNone/>
            </a:pPr>
            <a:endParaRPr lang="en-US" sz="3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a:bodyPr>
          <a:lstStyle/>
          <a:p>
            <a:pPr marL="1079500" lvl="1" indent="-622300">
              <a:buNone/>
            </a:pPr>
            <a:endParaRPr lang="en-US" dirty="0" smtClean="0">
              <a:sym typeface="Wingdings" pitchFamily="2" charset="2"/>
            </a:endParaRPr>
          </a:p>
          <a:p>
            <a:pPr marL="1079500" lvl="1" indent="-622300">
              <a:buNone/>
            </a:pPr>
            <a:r>
              <a:rPr lang="en-US" dirty="0" smtClean="0">
                <a:sym typeface="Wingdings" pitchFamily="2" charset="2"/>
              </a:rPr>
              <a:t>   Change Theoretical Oriented approach to </a:t>
            </a:r>
            <a:r>
              <a:rPr lang="en-US" dirty="0" smtClean="0"/>
              <a:t>Practical Oriented </a:t>
            </a:r>
            <a:r>
              <a:rPr lang="en-US" dirty="0" smtClean="0">
                <a:sym typeface="Wingdings" pitchFamily="2" charset="2"/>
              </a:rPr>
              <a:t>approach</a:t>
            </a:r>
          </a:p>
          <a:p>
            <a:pPr lvl="1">
              <a:buNone/>
            </a:pPr>
            <a:endParaRPr lang="en-US" dirty="0" smtClean="0">
              <a:sym typeface="Wingdings" pitchFamily="2" charset="2"/>
            </a:endParaRPr>
          </a:p>
          <a:p>
            <a:pPr lvl="1">
              <a:buFont typeface="Wingdings"/>
              <a:buChar char="à"/>
            </a:pPr>
            <a:r>
              <a:rPr lang="en-US" dirty="0" smtClean="0">
                <a:sym typeface="Wingdings" pitchFamily="2" charset="2"/>
              </a:rPr>
              <a:t>   Apply Public, Private and Partnership approach</a:t>
            </a:r>
          </a:p>
          <a:p>
            <a:pPr lvl="1">
              <a:buNone/>
            </a:pPr>
            <a:endParaRPr lang="en-US" dirty="0" smtClean="0">
              <a:sym typeface="Wingdings" pitchFamily="2" charset="2"/>
            </a:endParaRPr>
          </a:p>
          <a:p>
            <a:pPr marL="969963" lvl="1" indent="-512763">
              <a:buFont typeface="Wingdings"/>
              <a:buChar char="à"/>
            </a:pPr>
            <a:r>
              <a:rPr lang="en-US" dirty="0" smtClean="0">
                <a:sym typeface="Wingdings" pitchFamily="2" charset="2"/>
              </a:rPr>
              <a:t> Join with industrial sector (both national companies and international companies)</a:t>
            </a:r>
          </a:p>
          <a:p>
            <a:pPr lvl="1">
              <a:buFont typeface="Wingdings"/>
              <a:buChar char="à"/>
            </a:pPr>
            <a:endParaRPr lang="en-US" dirty="0" smtClean="0"/>
          </a:p>
          <a:p>
            <a:pPr lvl="1">
              <a:buFont typeface="Wingdings"/>
              <a:buChar char="à"/>
            </a:pPr>
            <a:endParaRPr lang="en-US" dirty="0" smtClean="0"/>
          </a:p>
          <a:p>
            <a:endParaRPr lang="en-US" dirty="0"/>
          </a:p>
        </p:txBody>
      </p:sp>
      <p:sp>
        <p:nvSpPr>
          <p:cNvPr id="4" name="Title 1"/>
          <p:cNvSpPr txBox="1">
            <a:spLocks/>
          </p:cNvSpPr>
          <p:nvPr/>
        </p:nvSpPr>
        <p:spPr>
          <a:xfrm>
            <a:off x="0" y="152401"/>
            <a:ext cx="8839200" cy="1295399"/>
          </a:xfrm>
          <a:prstGeom prst="rect">
            <a:avLst/>
          </a:prstGeom>
        </p:spPr>
        <p:txBody>
          <a:bodyPr vert="horz" lIns="91440" tIns="45720" rIns="91440" bIns="45720" rtlCol="0" anchor="ctr">
            <a:normAutofit fontScale="97500"/>
          </a:bodyPr>
          <a:lstStyle/>
          <a:p>
            <a:pPr algn="ctr"/>
            <a:r>
              <a:rPr lang="en-US" sz="3300" b="1" dirty="0" smtClean="0">
                <a:solidFill>
                  <a:srgbClr val="18706E"/>
                </a:solidFill>
                <a:latin typeface="Times New Roman" pitchFamily="18" charset="0"/>
                <a:ea typeface="+mj-ea"/>
                <a:cs typeface="Times New Roman" pitchFamily="18" charset="0"/>
                <a:sym typeface="Wingdings" pitchFamily="2" charset="2"/>
              </a:rPr>
              <a:t>Teaching</a:t>
            </a:r>
            <a:r>
              <a:rPr lang="en-US" sz="4000" dirty="0" smtClean="0"/>
              <a:t> </a:t>
            </a:r>
            <a:r>
              <a:rPr lang="en-US" sz="3300" b="1" dirty="0" smtClean="0">
                <a:solidFill>
                  <a:srgbClr val="18706E"/>
                </a:solidFill>
                <a:latin typeface="Times New Roman" pitchFamily="18" charset="0"/>
                <a:ea typeface="+mj-ea"/>
                <a:cs typeface="Times New Roman" pitchFamily="18" charset="0"/>
                <a:sym typeface="Wingdings" pitchFamily="2" charset="2"/>
              </a:rPr>
              <a:t>Methodology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600" y="107950"/>
            <a:ext cx="8686800" cy="882650"/>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b="1" dirty="0" smtClean="0">
                <a:solidFill>
                  <a:srgbClr val="18706E"/>
                </a:solidFill>
                <a:latin typeface="Times New Roman" pitchFamily="18" charset="0"/>
                <a:cs typeface="Times New Roman" pitchFamily="18" charset="0"/>
              </a:rPr>
              <a:t>Languages used in Study</a:t>
            </a:r>
          </a:p>
        </p:txBody>
      </p:sp>
      <p:sp>
        <p:nvSpPr>
          <p:cNvPr id="10243" name="Content Placeholder 2"/>
          <p:cNvSpPr>
            <a:spLocks noGrp="1"/>
          </p:cNvSpPr>
          <p:nvPr>
            <p:ph idx="1"/>
          </p:nvPr>
        </p:nvSpPr>
        <p:spPr>
          <a:xfrm>
            <a:off x="457200" y="1219200"/>
            <a:ext cx="8305800" cy="2590800"/>
          </a:xfrm>
          <a:noFill/>
          <a:ln w="9525">
            <a:noFill/>
            <a:miter lim="800000"/>
            <a:headEnd/>
            <a:tailEnd/>
          </a:ln>
        </p:spPr>
        <p:txBody>
          <a:bodyPr vert="horz" wrap="square" lIns="91440" tIns="45720" rIns="91440" bIns="45720" numCol="1" anchor="t" anchorCtr="0" compatLnSpc="1">
            <a:prstTxWarp prst="textNoShape">
              <a:avLst/>
            </a:prstTxWarp>
          </a:bodyPr>
          <a:lstStyle/>
          <a:p>
            <a:pPr algn="just" eaLnBrk="1" hangingPunct="1"/>
            <a:r>
              <a:rPr lang="en-US" sz="2400" dirty="0" smtClean="0">
                <a:cs typeface="Times New Roman" pitchFamily="18" charset="0"/>
              </a:rPr>
              <a:t>All Textbooks and References are written in English </a:t>
            </a:r>
          </a:p>
          <a:p>
            <a:pPr algn="just" eaLnBrk="1" hangingPunct="1"/>
            <a:r>
              <a:rPr lang="en-US" sz="2400" dirty="0" smtClean="0">
                <a:cs typeface="Times New Roman" pitchFamily="18" charset="0"/>
              </a:rPr>
              <a:t>Native Language is only spoken in detail explanation during lecture time</a:t>
            </a:r>
          </a:p>
          <a:p>
            <a:pPr algn="just" eaLnBrk="1" hangingPunct="1"/>
            <a:r>
              <a:rPr lang="en-US" sz="2400" dirty="0" smtClean="0">
                <a:cs typeface="Times New Roman" pitchFamily="18" charset="0"/>
              </a:rPr>
              <a:t>Reports, Seminars, Assignments are conducted in English</a:t>
            </a:r>
          </a:p>
          <a:p>
            <a:pPr algn="just" eaLnBrk="1" hangingPunct="1"/>
            <a:endParaRPr lang="en-US" sz="2400" dirty="0" smtClean="0">
              <a:cs typeface="Times New Roman" pitchFamily="18" charset="0"/>
            </a:endParaRPr>
          </a:p>
          <a:p>
            <a:pPr algn="just" eaLnBrk="1" hangingPunct="1"/>
            <a:endParaRPr lang="en-US" sz="2400" dirty="0" smtClean="0">
              <a:cs typeface="Times New Roman" pitchFamily="18" charset="0"/>
            </a:endParaRPr>
          </a:p>
        </p:txBody>
      </p:sp>
      <p:pic>
        <p:nvPicPr>
          <p:cNvPr id="10244" name="Picture 4"/>
          <p:cNvPicPr>
            <a:picLocks noChangeAspect="1" noChangeArrowheads="1"/>
          </p:cNvPicPr>
          <p:nvPr/>
        </p:nvPicPr>
        <p:blipFill>
          <a:blip r:embed="rId3" cstate="print"/>
          <a:srcRect/>
          <a:stretch>
            <a:fillRect/>
          </a:stretch>
        </p:blipFill>
        <p:spPr bwMode="auto">
          <a:xfrm>
            <a:off x="2286000" y="3962400"/>
            <a:ext cx="1482725"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5" name="Picture 5"/>
          <p:cNvPicPr>
            <a:picLocks noChangeAspect="1" noChangeArrowheads="1"/>
          </p:cNvPicPr>
          <p:nvPr/>
        </p:nvPicPr>
        <p:blipFill>
          <a:blip r:embed="rId4" cstate="print"/>
          <a:srcRect/>
          <a:stretch>
            <a:fillRect/>
          </a:stretch>
        </p:blipFill>
        <p:spPr bwMode="auto">
          <a:xfrm>
            <a:off x="685800" y="3962400"/>
            <a:ext cx="1303338"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6" name="Picture 6"/>
          <p:cNvPicPr>
            <a:picLocks noChangeAspect="1" noChangeArrowheads="1"/>
          </p:cNvPicPr>
          <p:nvPr/>
        </p:nvPicPr>
        <p:blipFill>
          <a:blip r:embed="rId5" cstate="print"/>
          <a:srcRect/>
          <a:stretch>
            <a:fillRect/>
          </a:stretch>
        </p:blipFill>
        <p:spPr bwMode="auto">
          <a:xfrm>
            <a:off x="3962400" y="3962400"/>
            <a:ext cx="1323975"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7" name="Picture 7"/>
          <p:cNvPicPr>
            <a:picLocks noChangeAspect="1" noChangeArrowheads="1"/>
          </p:cNvPicPr>
          <p:nvPr/>
        </p:nvPicPr>
        <p:blipFill>
          <a:blip r:embed="rId6" cstate="print"/>
          <a:srcRect/>
          <a:stretch>
            <a:fillRect/>
          </a:stretch>
        </p:blipFill>
        <p:spPr bwMode="auto">
          <a:xfrm>
            <a:off x="5410200" y="4071938"/>
            <a:ext cx="1371600" cy="1795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8" name="Picture 8"/>
          <p:cNvPicPr>
            <a:picLocks noChangeAspect="1" noChangeArrowheads="1"/>
          </p:cNvPicPr>
          <p:nvPr/>
        </p:nvPicPr>
        <p:blipFill>
          <a:blip r:embed="rId7" cstate="print"/>
          <a:srcRect/>
          <a:stretch>
            <a:fillRect/>
          </a:stretch>
        </p:blipFill>
        <p:spPr bwMode="auto">
          <a:xfrm>
            <a:off x="6934200" y="4038600"/>
            <a:ext cx="14605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ttp://www.ucsy.edu.mm/ucsy/img/onlineTeaching.jpg"/>
          <p:cNvPicPr>
            <a:picLocks noChangeAspect="1" noChangeArrowheads="1"/>
          </p:cNvPicPr>
          <p:nvPr/>
        </p:nvPicPr>
        <p:blipFill>
          <a:blip r:embed="rId3" cstate="print"/>
          <a:srcRect/>
          <a:stretch>
            <a:fillRect/>
          </a:stretch>
        </p:blipFill>
        <p:spPr bwMode="auto">
          <a:xfrm>
            <a:off x="2819400" y="1440460"/>
            <a:ext cx="5924077" cy="3283940"/>
          </a:xfrm>
          <a:prstGeom prst="rect">
            <a:avLst/>
          </a:prstGeom>
          <a:noFill/>
        </p:spPr>
      </p:pic>
      <p:sp>
        <p:nvSpPr>
          <p:cNvPr id="2" name="Title 1"/>
          <p:cNvSpPr>
            <a:spLocks noGrp="1"/>
          </p:cNvSpPr>
          <p:nvPr>
            <p:ph type="title"/>
          </p:nvPr>
        </p:nvSpPr>
        <p:spPr>
          <a:xfrm>
            <a:off x="0" y="76200"/>
            <a:ext cx="9144000" cy="630942"/>
          </a:xfrm>
          <a:noFill/>
          <a:ln w="9525">
            <a:noFill/>
            <a:miter lim="800000"/>
            <a:headEnd/>
            <a:tailEnd/>
          </a:ln>
        </p:spPr>
        <p:txBody>
          <a:bodyPr wrap="square" bIns="91440" anchor="b" anchorCtr="0">
            <a:spAutoFit/>
          </a:bodyPr>
          <a:lstStyle/>
          <a:p>
            <a:pPr algn="ctr" eaLnBrk="0" hangingPunct="0">
              <a:defRPr/>
            </a:pPr>
            <a:r>
              <a:rPr lang="en-US" sz="3200" b="1" dirty="0" smtClean="0">
                <a:solidFill>
                  <a:schemeClr val="tx1"/>
                </a:solidFill>
                <a:latin typeface="Times New Roman" pitchFamily="18" charset="0"/>
                <a:ea typeface="+mn-ea"/>
                <a:cs typeface="Times New Roman" pitchFamily="18" charset="0"/>
              </a:rPr>
              <a:t> </a:t>
            </a:r>
            <a:r>
              <a:rPr lang="en-US" sz="3200" b="1" dirty="0" smtClean="0">
                <a:solidFill>
                  <a:srgbClr val="18706E"/>
                </a:solidFill>
                <a:latin typeface="Times New Roman" pitchFamily="18" charset="0"/>
                <a:cs typeface="Times New Roman" pitchFamily="18" charset="0"/>
                <a:sym typeface="Wingdings" pitchFamily="2" charset="2"/>
              </a:rPr>
              <a:t>Distance Learning</a:t>
            </a:r>
            <a:endParaRPr lang="en-US" sz="3200" b="1" dirty="0">
              <a:solidFill>
                <a:srgbClr val="18706E"/>
              </a:solidFill>
              <a:latin typeface="Times New Roman" pitchFamily="18" charset="0"/>
              <a:cs typeface="Times New Roman" pitchFamily="18" charset="0"/>
              <a:sym typeface="Wingdings" pitchFamily="2" charset="2"/>
            </a:endParaRPr>
          </a:p>
        </p:txBody>
      </p:sp>
      <p:sp>
        <p:nvSpPr>
          <p:cNvPr id="3" name="Content Placeholder 2"/>
          <p:cNvSpPr>
            <a:spLocks noGrp="1"/>
          </p:cNvSpPr>
          <p:nvPr>
            <p:ph idx="1"/>
          </p:nvPr>
        </p:nvSpPr>
        <p:spPr>
          <a:xfrm>
            <a:off x="381000" y="762000"/>
            <a:ext cx="8686800" cy="5867400"/>
          </a:xfrm>
        </p:spPr>
        <p:txBody>
          <a:bodyPr>
            <a:normAutofit fontScale="92500" lnSpcReduction="10000"/>
          </a:bodyPr>
          <a:lstStyle/>
          <a:p>
            <a:r>
              <a:rPr lang="en-US" sz="2800" b="1" dirty="0" smtClean="0"/>
              <a:t>Online Teaching and Learning System among Computer Universities</a:t>
            </a:r>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pPr>
              <a:lnSpc>
                <a:spcPct val="160000"/>
              </a:lnSpc>
            </a:pPr>
            <a:r>
              <a:rPr lang="en-US" sz="2800" b="1" dirty="0" smtClean="0"/>
              <a:t>Web-based Teaching System in Yangon University</a:t>
            </a:r>
          </a:p>
          <a:p>
            <a:endParaRPr lang="en-US" sz="2800" b="1" dirty="0" smtClean="0"/>
          </a:p>
          <a:p>
            <a:endParaRPr lang="en-US" b="1" dirty="0" smtClean="0"/>
          </a:p>
          <a:p>
            <a:endParaRPr lang="en-US" dirty="0"/>
          </a:p>
        </p:txBody>
      </p:sp>
      <p:sp>
        <p:nvSpPr>
          <p:cNvPr id="6" name="Rounded Rectangle 5"/>
          <p:cNvSpPr/>
          <p:nvPr/>
        </p:nvSpPr>
        <p:spPr>
          <a:xfrm>
            <a:off x="2743200" y="4724400"/>
            <a:ext cx="60960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 indent="-120650">
              <a:buFont typeface="Arial" pitchFamily="34" charset="0"/>
              <a:buChar char="•"/>
            </a:pPr>
            <a:r>
              <a:rPr lang="en-US" sz="2000" dirty="0" smtClean="0">
                <a:latin typeface="Times New Roman" pitchFamily="18" charset="0"/>
                <a:cs typeface="Times New Roman" pitchFamily="18" charset="0"/>
              </a:rPr>
              <a:t>Use 4Mbps </a:t>
            </a:r>
            <a:r>
              <a:rPr lang="en-US" sz="2000" dirty="0" err="1" smtClean="0">
                <a:latin typeface="Times New Roman" pitchFamily="18" charset="0"/>
                <a:cs typeface="Times New Roman" pitchFamily="18" charset="0"/>
              </a:rPr>
              <a:t>Fibre</a:t>
            </a:r>
            <a:r>
              <a:rPr lang="en-US" sz="2000" dirty="0" smtClean="0">
                <a:latin typeface="Times New Roman" pitchFamily="18" charset="0"/>
                <a:cs typeface="Times New Roman" pitchFamily="18" charset="0"/>
              </a:rPr>
              <a:t> Line from MPT</a:t>
            </a:r>
          </a:p>
          <a:p>
            <a:pPr marL="120650" indent="-120650">
              <a:buFont typeface="Arial" pitchFamily="34" charset="0"/>
              <a:buChar char="•"/>
            </a:pPr>
            <a:r>
              <a:rPr lang="en-US" sz="2000" dirty="0" smtClean="0">
                <a:latin typeface="Times New Roman" pitchFamily="18" charset="0"/>
                <a:cs typeface="Times New Roman" pitchFamily="18" charset="0"/>
              </a:rPr>
              <a:t>All universities use 256Kbps </a:t>
            </a:r>
            <a:r>
              <a:rPr lang="en-US" sz="2000" dirty="0" err="1" smtClean="0">
                <a:latin typeface="Times New Roman" pitchFamily="18" charset="0"/>
                <a:cs typeface="Times New Roman" pitchFamily="18" charset="0"/>
              </a:rPr>
              <a:t>ipStar</a:t>
            </a:r>
            <a:r>
              <a:rPr lang="en-US" sz="2000" dirty="0" smtClean="0">
                <a:latin typeface="Times New Roman" pitchFamily="18" charset="0"/>
                <a:cs typeface="Times New Roman" pitchFamily="18" charset="0"/>
              </a:rPr>
              <a:t> Link from MPT</a:t>
            </a:r>
          </a:p>
          <a:p>
            <a:pPr marL="120650" indent="-120650">
              <a:buFont typeface="Arial" pitchFamily="34" charset="0"/>
              <a:buChar char="•"/>
            </a:pPr>
            <a:r>
              <a:rPr lang="en-US" sz="2000" dirty="0" smtClean="0">
                <a:latin typeface="Times New Roman" pitchFamily="18" charset="0"/>
                <a:cs typeface="Times New Roman" pitchFamily="18" charset="0"/>
              </a:rPr>
              <a:t>Use </a:t>
            </a:r>
            <a:r>
              <a:rPr lang="en-US" sz="2000" b="1" dirty="0" smtClean="0">
                <a:latin typeface="Times New Roman" pitchFamily="18" charset="0"/>
                <a:cs typeface="Times New Roman" pitchFamily="18" charset="0"/>
              </a:rPr>
              <a:t>Streaming server </a:t>
            </a:r>
            <a:r>
              <a:rPr lang="en-US" sz="2000" dirty="0" smtClean="0">
                <a:latin typeface="Times New Roman" pitchFamily="18" charset="0"/>
                <a:cs typeface="Times New Roman" pitchFamily="18" charset="0"/>
              </a:rPr>
              <a:t>to transmit the lecture and streaming media player to receive the lecture</a:t>
            </a:r>
            <a:endParaRPr lang="en-US" sz="2000" dirty="0">
              <a:latin typeface="Times New Roman" pitchFamily="18" charset="0"/>
              <a:cs typeface="Times New Roman" pitchFamily="18" charset="0"/>
            </a:endParaRPr>
          </a:p>
        </p:txBody>
      </p:sp>
      <p:grpSp>
        <p:nvGrpSpPr>
          <p:cNvPr id="7" name="Group 6"/>
          <p:cNvGrpSpPr/>
          <p:nvPr/>
        </p:nvGrpSpPr>
        <p:grpSpPr>
          <a:xfrm>
            <a:off x="657846" y="1828800"/>
            <a:ext cx="1856765" cy="3962401"/>
            <a:chOff x="6256643" y="1828800"/>
            <a:chExt cx="2396834" cy="4419601"/>
          </a:xfrm>
        </p:grpSpPr>
        <p:pic>
          <p:nvPicPr>
            <p:cNvPr id="8" name="Picture 5" descr="map"/>
            <p:cNvPicPr>
              <a:picLocks noChangeAspect="1" noChangeArrowheads="1"/>
            </p:cNvPicPr>
            <p:nvPr/>
          </p:nvPicPr>
          <p:blipFill>
            <a:blip r:embed="rId4" cstate="print"/>
            <a:srcRect/>
            <a:stretch>
              <a:fillRect/>
            </a:stretch>
          </p:blipFill>
          <p:spPr bwMode="auto">
            <a:xfrm>
              <a:off x="6256643" y="1828800"/>
              <a:ext cx="1905000" cy="3962400"/>
            </a:xfrm>
            <a:prstGeom prst="rect">
              <a:avLst/>
            </a:prstGeom>
            <a:noFill/>
            <a:ln w="9525">
              <a:noFill/>
              <a:miter lim="800000"/>
              <a:headEnd/>
              <a:tailEnd/>
            </a:ln>
          </p:spPr>
        </p:pic>
        <p:grpSp>
          <p:nvGrpSpPr>
            <p:cNvPr id="9" name="Group 6"/>
            <p:cNvGrpSpPr>
              <a:grpSpLocks/>
            </p:cNvGrpSpPr>
            <p:nvPr/>
          </p:nvGrpSpPr>
          <p:grpSpPr bwMode="auto">
            <a:xfrm>
              <a:off x="6629412" y="1905000"/>
              <a:ext cx="2024065" cy="3656014"/>
              <a:chOff x="2496" y="1249"/>
              <a:chExt cx="1227" cy="2303"/>
            </a:xfrm>
          </p:grpSpPr>
          <p:grpSp>
            <p:nvGrpSpPr>
              <p:cNvPr id="25" name="Group 7"/>
              <p:cNvGrpSpPr>
                <a:grpSpLocks/>
              </p:cNvGrpSpPr>
              <p:nvPr/>
            </p:nvGrpSpPr>
            <p:grpSpPr bwMode="auto">
              <a:xfrm flipH="1">
                <a:off x="2784" y="2574"/>
                <a:ext cx="132" cy="162"/>
                <a:chOff x="4338" y="2736"/>
                <a:chExt cx="340" cy="304"/>
              </a:xfrm>
            </p:grpSpPr>
            <p:sp>
              <p:nvSpPr>
                <p:cNvPr id="302" name="Freeform 8"/>
                <p:cNvSpPr>
                  <a:spLocks noEditPoints="1"/>
                </p:cNvSpPr>
                <p:nvPr/>
              </p:nvSpPr>
              <p:spPr bwMode="auto">
                <a:xfrm>
                  <a:off x="4338" y="3008"/>
                  <a:ext cx="340" cy="32"/>
                </a:xfrm>
                <a:custGeom>
                  <a:avLst/>
                  <a:gdLst/>
                  <a:ahLst/>
                  <a:cxnLst>
                    <a:cxn ang="0">
                      <a:pos x="42" y="21"/>
                    </a:cxn>
                    <a:cxn ang="0">
                      <a:pos x="0" y="21"/>
                    </a:cxn>
                    <a:cxn ang="0">
                      <a:pos x="0" y="65"/>
                    </a:cxn>
                    <a:cxn ang="0">
                      <a:pos x="678" y="65"/>
                    </a:cxn>
                    <a:cxn ang="0">
                      <a:pos x="678" y="21"/>
                    </a:cxn>
                    <a:cxn ang="0">
                      <a:pos x="594" y="21"/>
                    </a:cxn>
                    <a:cxn ang="0">
                      <a:pos x="594" y="0"/>
                    </a:cxn>
                    <a:cxn ang="0">
                      <a:pos x="42" y="0"/>
                    </a:cxn>
                    <a:cxn ang="0">
                      <a:pos x="42" y="21"/>
                    </a:cxn>
                    <a:cxn ang="0">
                      <a:pos x="594" y="21"/>
                    </a:cxn>
                    <a:cxn ang="0">
                      <a:pos x="54" y="21"/>
                    </a:cxn>
                    <a:cxn ang="0">
                      <a:pos x="594" y="21"/>
                    </a:cxn>
                  </a:cxnLst>
                  <a:rect l="0" t="0" r="r" b="b"/>
                  <a:pathLst>
                    <a:path w="678" h="65">
                      <a:moveTo>
                        <a:pt x="42" y="21"/>
                      </a:moveTo>
                      <a:lnTo>
                        <a:pt x="0" y="21"/>
                      </a:lnTo>
                      <a:lnTo>
                        <a:pt x="0" y="65"/>
                      </a:lnTo>
                      <a:lnTo>
                        <a:pt x="678" y="65"/>
                      </a:lnTo>
                      <a:lnTo>
                        <a:pt x="678" y="21"/>
                      </a:lnTo>
                      <a:lnTo>
                        <a:pt x="594" y="21"/>
                      </a:lnTo>
                      <a:lnTo>
                        <a:pt x="594" y="0"/>
                      </a:lnTo>
                      <a:lnTo>
                        <a:pt x="42" y="0"/>
                      </a:lnTo>
                      <a:lnTo>
                        <a:pt x="42" y="21"/>
                      </a:lnTo>
                      <a:close/>
                      <a:moveTo>
                        <a:pt x="594" y="21"/>
                      </a:moveTo>
                      <a:lnTo>
                        <a:pt x="54" y="21"/>
                      </a:lnTo>
                      <a:lnTo>
                        <a:pt x="594" y="21"/>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303" name="Line 9"/>
                <p:cNvSpPr>
                  <a:spLocks noChangeShapeType="1"/>
                </p:cNvSpPr>
                <p:nvPr/>
              </p:nvSpPr>
              <p:spPr bwMode="auto">
                <a:xfrm>
                  <a:off x="4407" y="2902"/>
                  <a:ext cx="47" cy="1"/>
                </a:xfrm>
                <a:prstGeom prst="line">
                  <a:avLst/>
                </a:prstGeom>
                <a:noFill/>
                <a:ln w="3175">
                  <a:solidFill>
                    <a:srgbClr val="006600"/>
                  </a:solidFill>
                  <a:round/>
                  <a:headEnd/>
                  <a:tailEnd/>
                </a:ln>
              </p:spPr>
              <p:txBody>
                <a:bodyPr/>
                <a:lstStyle/>
                <a:p>
                  <a:endParaRPr lang="en-US"/>
                </a:p>
              </p:txBody>
            </p:sp>
            <p:sp>
              <p:nvSpPr>
                <p:cNvPr id="304" name="Freeform 10"/>
                <p:cNvSpPr>
                  <a:spLocks/>
                </p:cNvSpPr>
                <p:nvPr/>
              </p:nvSpPr>
              <p:spPr bwMode="auto">
                <a:xfrm>
                  <a:off x="4407" y="2867"/>
                  <a:ext cx="70" cy="138"/>
                </a:xfrm>
                <a:custGeom>
                  <a:avLst/>
                  <a:gdLst/>
                  <a:ahLst/>
                  <a:cxnLst>
                    <a:cxn ang="0">
                      <a:pos x="140" y="275"/>
                    </a:cxn>
                    <a:cxn ang="0">
                      <a:pos x="0" y="69"/>
                    </a:cxn>
                    <a:cxn ang="0">
                      <a:pos x="48" y="0"/>
                    </a:cxn>
                  </a:cxnLst>
                  <a:rect l="0" t="0" r="r" b="b"/>
                  <a:pathLst>
                    <a:path w="140" h="275">
                      <a:moveTo>
                        <a:pt x="140" y="275"/>
                      </a:moveTo>
                      <a:lnTo>
                        <a:pt x="0" y="69"/>
                      </a:lnTo>
                      <a:lnTo>
                        <a:pt x="48" y="0"/>
                      </a:lnTo>
                    </a:path>
                  </a:pathLst>
                </a:custGeom>
                <a:solidFill>
                  <a:schemeClr val="accent1"/>
                </a:solidFill>
                <a:ln w="3175" cmpd="sng">
                  <a:solidFill>
                    <a:srgbClr val="006600"/>
                  </a:solidFill>
                  <a:prstDash val="solid"/>
                  <a:round/>
                  <a:headEnd/>
                  <a:tailEnd/>
                </a:ln>
              </p:spPr>
              <p:txBody>
                <a:bodyPr/>
                <a:lstStyle/>
                <a:p>
                  <a:endParaRPr lang="en-US"/>
                </a:p>
              </p:txBody>
            </p:sp>
            <p:sp>
              <p:nvSpPr>
                <p:cNvPr id="305" name="Line 11"/>
                <p:cNvSpPr>
                  <a:spLocks noChangeShapeType="1"/>
                </p:cNvSpPr>
                <p:nvPr/>
              </p:nvSpPr>
              <p:spPr bwMode="auto">
                <a:xfrm flipV="1">
                  <a:off x="4381" y="2902"/>
                  <a:ext cx="73" cy="106"/>
                </a:xfrm>
                <a:prstGeom prst="line">
                  <a:avLst/>
                </a:prstGeom>
                <a:noFill/>
                <a:ln w="3175">
                  <a:solidFill>
                    <a:srgbClr val="006600"/>
                  </a:solidFill>
                  <a:round/>
                  <a:headEnd/>
                  <a:tailEnd/>
                </a:ln>
              </p:spPr>
              <p:txBody>
                <a:bodyPr/>
                <a:lstStyle/>
                <a:p>
                  <a:endParaRPr lang="en-US"/>
                </a:p>
              </p:txBody>
            </p:sp>
            <p:sp>
              <p:nvSpPr>
                <p:cNvPr id="306" name="Freeform 12"/>
                <p:cNvSpPr>
                  <a:spLocks/>
                </p:cNvSpPr>
                <p:nvPr/>
              </p:nvSpPr>
              <p:spPr bwMode="auto">
                <a:xfrm>
                  <a:off x="4407" y="2971"/>
                  <a:ext cx="136" cy="34"/>
                </a:xfrm>
                <a:custGeom>
                  <a:avLst/>
                  <a:gdLst/>
                  <a:ahLst/>
                  <a:cxnLst>
                    <a:cxn ang="0">
                      <a:pos x="48" y="69"/>
                    </a:cxn>
                    <a:cxn ang="0">
                      <a:pos x="0" y="0"/>
                    </a:cxn>
                    <a:cxn ang="0">
                      <a:pos x="272" y="0"/>
                    </a:cxn>
                    <a:cxn ang="0">
                      <a:pos x="232" y="69"/>
                    </a:cxn>
                  </a:cxnLst>
                  <a:rect l="0" t="0" r="r" b="b"/>
                  <a:pathLst>
                    <a:path w="272" h="69">
                      <a:moveTo>
                        <a:pt x="48" y="69"/>
                      </a:moveTo>
                      <a:lnTo>
                        <a:pt x="0" y="0"/>
                      </a:lnTo>
                      <a:lnTo>
                        <a:pt x="272" y="0"/>
                      </a:lnTo>
                      <a:lnTo>
                        <a:pt x="232" y="69"/>
                      </a:lnTo>
                    </a:path>
                  </a:pathLst>
                </a:custGeom>
                <a:solidFill>
                  <a:schemeClr val="accent1"/>
                </a:solidFill>
                <a:ln w="3175" cmpd="sng">
                  <a:solidFill>
                    <a:srgbClr val="006600"/>
                  </a:solidFill>
                  <a:prstDash val="solid"/>
                  <a:round/>
                  <a:headEnd/>
                  <a:tailEnd/>
                </a:ln>
              </p:spPr>
              <p:txBody>
                <a:bodyPr/>
                <a:lstStyle/>
                <a:p>
                  <a:endParaRPr lang="en-US"/>
                </a:p>
              </p:txBody>
            </p:sp>
            <p:sp>
              <p:nvSpPr>
                <p:cNvPr id="307" name="Line 13"/>
                <p:cNvSpPr>
                  <a:spLocks noChangeShapeType="1"/>
                </p:cNvSpPr>
                <p:nvPr/>
              </p:nvSpPr>
              <p:spPr bwMode="auto">
                <a:xfrm flipH="1" flipV="1">
                  <a:off x="4500" y="2913"/>
                  <a:ext cx="72" cy="95"/>
                </a:xfrm>
                <a:prstGeom prst="line">
                  <a:avLst/>
                </a:prstGeom>
                <a:noFill/>
                <a:ln w="3175">
                  <a:solidFill>
                    <a:srgbClr val="006600"/>
                  </a:solidFill>
                  <a:round/>
                  <a:headEnd/>
                  <a:tailEnd/>
                </a:ln>
              </p:spPr>
              <p:txBody>
                <a:bodyPr/>
                <a:lstStyle/>
                <a:p>
                  <a:endParaRPr lang="en-US"/>
                </a:p>
              </p:txBody>
            </p:sp>
            <p:sp>
              <p:nvSpPr>
                <p:cNvPr id="308" name="Rectangle 14"/>
                <p:cNvSpPr>
                  <a:spLocks noChangeArrowheads="1"/>
                </p:cNvSpPr>
                <p:nvPr/>
              </p:nvSpPr>
              <p:spPr bwMode="auto">
                <a:xfrm>
                  <a:off x="4455" y="2903"/>
                  <a:ext cx="42" cy="105"/>
                </a:xfrm>
                <a:prstGeom prst="rect">
                  <a:avLst/>
                </a:prstGeom>
                <a:solidFill>
                  <a:schemeClr val="accent1"/>
                </a:solidFill>
                <a:ln w="3175">
                  <a:solidFill>
                    <a:srgbClr val="006600"/>
                  </a:solidFill>
                  <a:miter lim="800000"/>
                  <a:headEnd/>
                  <a:tailEnd/>
                </a:ln>
              </p:spPr>
              <p:txBody>
                <a:bodyPr/>
                <a:lstStyle/>
                <a:p>
                  <a:endParaRPr lang="en-US"/>
                </a:p>
              </p:txBody>
            </p:sp>
            <p:sp>
              <p:nvSpPr>
                <p:cNvPr id="309" name="Freeform 15"/>
                <p:cNvSpPr>
                  <a:spLocks noEditPoints="1"/>
                </p:cNvSpPr>
                <p:nvPr/>
              </p:nvSpPr>
              <p:spPr bwMode="auto">
                <a:xfrm>
                  <a:off x="4350" y="2736"/>
                  <a:ext cx="328" cy="223"/>
                </a:xfrm>
                <a:custGeom>
                  <a:avLst/>
                  <a:gdLst/>
                  <a:ahLst/>
                  <a:cxnLst>
                    <a:cxn ang="0">
                      <a:pos x="4" y="42"/>
                    </a:cxn>
                    <a:cxn ang="0">
                      <a:pos x="4" y="99"/>
                    </a:cxn>
                    <a:cxn ang="0">
                      <a:pos x="31" y="166"/>
                    </a:cxn>
                    <a:cxn ang="0">
                      <a:pos x="82" y="235"/>
                    </a:cxn>
                    <a:cxn ang="0">
                      <a:pos x="155" y="302"/>
                    </a:cxn>
                    <a:cxn ang="0">
                      <a:pos x="241" y="361"/>
                    </a:cxn>
                    <a:cxn ang="0">
                      <a:pos x="335" y="407"/>
                    </a:cxn>
                    <a:cxn ang="0">
                      <a:pos x="429" y="436"/>
                    </a:cxn>
                    <a:cxn ang="0">
                      <a:pos x="513" y="445"/>
                    </a:cxn>
                    <a:cxn ang="0">
                      <a:pos x="586" y="436"/>
                    </a:cxn>
                    <a:cxn ang="0">
                      <a:pos x="636" y="407"/>
                    </a:cxn>
                    <a:cxn ang="0">
                      <a:pos x="644" y="396"/>
                    </a:cxn>
                    <a:cxn ang="0">
                      <a:pos x="605" y="401"/>
                    </a:cxn>
                    <a:cxn ang="0">
                      <a:pos x="544" y="394"/>
                    </a:cxn>
                    <a:cxn ang="0">
                      <a:pos x="467" y="369"/>
                    </a:cxn>
                    <a:cxn ang="0">
                      <a:pos x="379" y="331"/>
                    </a:cxn>
                    <a:cxn ang="0">
                      <a:pos x="287" y="281"/>
                    </a:cxn>
                    <a:cxn ang="0">
                      <a:pos x="199" y="225"/>
                    </a:cxn>
                    <a:cxn ang="0">
                      <a:pos x="121" y="168"/>
                    </a:cxn>
                    <a:cxn ang="0">
                      <a:pos x="61" y="114"/>
                    </a:cxn>
                    <a:cxn ang="0">
                      <a:pos x="23" y="67"/>
                    </a:cxn>
                    <a:cxn ang="0">
                      <a:pos x="9" y="30"/>
                    </a:cxn>
                    <a:cxn ang="0">
                      <a:pos x="13" y="17"/>
                    </a:cxn>
                    <a:cxn ang="0">
                      <a:pos x="40" y="1"/>
                    </a:cxn>
                    <a:cxn ang="0">
                      <a:pos x="90" y="3"/>
                    </a:cxn>
                    <a:cxn ang="0">
                      <a:pos x="159" y="21"/>
                    </a:cxn>
                    <a:cxn ang="0">
                      <a:pos x="241" y="51"/>
                    </a:cxn>
                    <a:cxn ang="0">
                      <a:pos x="333" y="95"/>
                    </a:cxn>
                    <a:cxn ang="0">
                      <a:pos x="423" y="149"/>
                    </a:cxn>
                    <a:cxn ang="0">
                      <a:pos x="508" y="204"/>
                    </a:cxn>
                    <a:cxn ang="0">
                      <a:pos x="577" y="262"/>
                    </a:cxn>
                    <a:cxn ang="0">
                      <a:pos x="626" y="313"/>
                    </a:cxn>
                    <a:cxn ang="0">
                      <a:pos x="653" y="355"/>
                    </a:cxn>
                    <a:cxn ang="0">
                      <a:pos x="653" y="386"/>
                    </a:cxn>
                    <a:cxn ang="0">
                      <a:pos x="626" y="401"/>
                    </a:cxn>
                    <a:cxn ang="0">
                      <a:pos x="577" y="399"/>
                    </a:cxn>
                    <a:cxn ang="0">
                      <a:pos x="508" y="382"/>
                    </a:cxn>
                    <a:cxn ang="0">
                      <a:pos x="423" y="350"/>
                    </a:cxn>
                    <a:cxn ang="0">
                      <a:pos x="333" y="306"/>
                    </a:cxn>
                    <a:cxn ang="0">
                      <a:pos x="241" y="254"/>
                    </a:cxn>
                    <a:cxn ang="0">
                      <a:pos x="159" y="197"/>
                    </a:cxn>
                    <a:cxn ang="0">
                      <a:pos x="88" y="141"/>
                    </a:cxn>
                    <a:cxn ang="0">
                      <a:pos x="38" y="89"/>
                    </a:cxn>
                    <a:cxn ang="0">
                      <a:pos x="13" y="47"/>
                    </a:cxn>
                    <a:cxn ang="0">
                      <a:pos x="13" y="17"/>
                    </a:cxn>
                  </a:cxnLst>
                  <a:rect l="0" t="0" r="r" b="b"/>
                  <a:pathLst>
                    <a:path w="655" h="445">
                      <a:moveTo>
                        <a:pt x="13" y="17"/>
                      </a:moveTo>
                      <a:lnTo>
                        <a:pt x="4" y="42"/>
                      </a:lnTo>
                      <a:lnTo>
                        <a:pt x="0" y="68"/>
                      </a:lnTo>
                      <a:lnTo>
                        <a:pt x="4" y="99"/>
                      </a:lnTo>
                      <a:lnTo>
                        <a:pt x="13" y="132"/>
                      </a:lnTo>
                      <a:lnTo>
                        <a:pt x="31" y="166"/>
                      </a:lnTo>
                      <a:lnTo>
                        <a:pt x="54" y="200"/>
                      </a:lnTo>
                      <a:lnTo>
                        <a:pt x="82" y="235"/>
                      </a:lnTo>
                      <a:lnTo>
                        <a:pt x="117" y="269"/>
                      </a:lnTo>
                      <a:lnTo>
                        <a:pt x="155" y="302"/>
                      </a:lnTo>
                      <a:lnTo>
                        <a:pt x="195" y="332"/>
                      </a:lnTo>
                      <a:lnTo>
                        <a:pt x="241" y="361"/>
                      </a:lnTo>
                      <a:lnTo>
                        <a:pt x="287" y="386"/>
                      </a:lnTo>
                      <a:lnTo>
                        <a:pt x="335" y="407"/>
                      </a:lnTo>
                      <a:lnTo>
                        <a:pt x="381" y="422"/>
                      </a:lnTo>
                      <a:lnTo>
                        <a:pt x="429" y="436"/>
                      </a:lnTo>
                      <a:lnTo>
                        <a:pt x="473" y="443"/>
                      </a:lnTo>
                      <a:lnTo>
                        <a:pt x="513" y="445"/>
                      </a:lnTo>
                      <a:lnTo>
                        <a:pt x="552" y="443"/>
                      </a:lnTo>
                      <a:lnTo>
                        <a:pt x="586" y="436"/>
                      </a:lnTo>
                      <a:lnTo>
                        <a:pt x="613" y="422"/>
                      </a:lnTo>
                      <a:lnTo>
                        <a:pt x="636" y="407"/>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moveTo>
                        <a:pt x="13" y="17"/>
                      </a:moveTo>
                      <a:lnTo>
                        <a:pt x="23" y="7"/>
                      </a:lnTo>
                      <a:lnTo>
                        <a:pt x="40" y="1"/>
                      </a:lnTo>
                      <a:lnTo>
                        <a:pt x="61" y="0"/>
                      </a:lnTo>
                      <a:lnTo>
                        <a:pt x="90" y="3"/>
                      </a:lnTo>
                      <a:lnTo>
                        <a:pt x="122" y="9"/>
                      </a:lnTo>
                      <a:lnTo>
                        <a:pt x="159" y="21"/>
                      </a:lnTo>
                      <a:lnTo>
                        <a:pt x="199" y="34"/>
                      </a:lnTo>
                      <a:lnTo>
                        <a:pt x="241" y="51"/>
                      </a:lnTo>
                      <a:lnTo>
                        <a:pt x="287" y="72"/>
                      </a:lnTo>
                      <a:lnTo>
                        <a:pt x="333" y="95"/>
                      </a:lnTo>
                      <a:lnTo>
                        <a:pt x="379" y="122"/>
                      </a:lnTo>
                      <a:lnTo>
                        <a:pt x="423" y="149"/>
                      </a:lnTo>
                      <a:lnTo>
                        <a:pt x="467" y="177"/>
                      </a:lnTo>
                      <a:lnTo>
                        <a:pt x="508" y="204"/>
                      </a:lnTo>
                      <a:lnTo>
                        <a:pt x="544" y="233"/>
                      </a:lnTo>
                      <a:lnTo>
                        <a:pt x="577" y="262"/>
                      </a:lnTo>
                      <a:lnTo>
                        <a:pt x="605" y="288"/>
                      </a:lnTo>
                      <a:lnTo>
                        <a:pt x="626" y="313"/>
                      </a:lnTo>
                      <a:lnTo>
                        <a:pt x="644" y="336"/>
                      </a:lnTo>
                      <a:lnTo>
                        <a:pt x="653" y="355"/>
                      </a:lnTo>
                      <a:lnTo>
                        <a:pt x="655" y="373"/>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310" name="Line 16"/>
                <p:cNvSpPr>
                  <a:spLocks noChangeShapeType="1"/>
                </p:cNvSpPr>
                <p:nvPr/>
              </p:nvSpPr>
              <p:spPr bwMode="auto">
                <a:xfrm flipH="1" flipV="1">
                  <a:off x="4357" y="2742"/>
                  <a:ext cx="215" cy="1"/>
                </a:xfrm>
                <a:prstGeom prst="line">
                  <a:avLst/>
                </a:prstGeom>
                <a:noFill/>
                <a:ln w="3175">
                  <a:solidFill>
                    <a:srgbClr val="006600"/>
                  </a:solidFill>
                  <a:round/>
                  <a:headEnd/>
                  <a:tailEnd/>
                </a:ln>
              </p:spPr>
              <p:txBody>
                <a:bodyPr/>
                <a:lstStyle/>
                <a:p>
                  <a:endParaRPr lang="en-US"/>
                </a:p>
              </p:txBody>
            </p:sp>
            <p:sp>
              <p:nvSpPr>
                <p:cNvPr id="311" name="Line 17"/>
                <p:cNvSpPr>
                  <a:spLocks noChangeShapeType="1"/>
                </p:cNvSpPr>
                <p:nvPr/>
              </p:nvSpPr>
              <p:spPr bwMode="auto">
                <a:xfrm flipH="1">
                  <a:off x="4494" y="2743"/>
                  <a:ext cx="78" cy="131"/>
                </a:xfrm>
                <a:prstGeom prst="line">
                  <a:avLst/>
                </a:prstGeom>
                <a:noFill/>
                <a:ln w="3175">
                  <a:solidFill>
                    <a:srgbClr val="006600"/>
                  </a:solidFill>
                  <a:round/>
                  <a:headEnd/>
                  <a:tailEnd/>
                </a:ln>
              </p:spPr>
              <p:txBody>
                <a:bodyPr/>
                <a:lstStyle/>
                <a:p>
                  <a:endParaRPr lang="en-US"/>
                </a:p>
              </p:txBody>
            </p:sp>
            <p:sp>
              <p:nvSpPr>
                <p:cNvPr id="312" name="Line 18"/>
                <p:cNvSpPr>
                  <a:spLocks noChangeShapeType="1"/>
                </p:cNvSpPr>
                <p:nvPr/>
              </p:nvSpPr>
              <p:spPr bwMode="auto">
                <a:xfrm>
                  <a:off x="4572" y="2743"/>
                  <a:ext cx="105" cy="184"/>
                </a:xfrm>
                <a:prstGeom prst="line">
                  <a:avLst/>
                </a:prstGeom>
                <a:noFill/>
                <a:ln w="3175">
                  <a:solidFill>
                    <a:srgbClr val="006600"/>
                  </a:solidFill>
                  <a:round/>
                  <a:headEnd/>
                  <a:tailEnd/>
                </a:ln>
              </p:spPr>
              <p:txBody>
                <a:bodyPr/>
                <a:lstStyle/>
                <a:p>
                  <a:endParaRPr lang="en-US"/>
                </a:p>
              </p:txBody>
            </p:sp>
            <p:sp>
              <p:nvSpPr>
                <p:cNvPr id="313" name="Freeform 19"/>
                <p:cNvSpPr>
                  <a:spLocks/>
                </p:cNvSpPr>
                <p:nvPr/>
              </p:nvSpPr>
              <p:spPr bwMode="auto">
                <a:xfrm>
                  <a:off x="4458" y="2841"/>
                  <a:ext cx="80" cy="49"/>
                </a:xfrm>
                <a:custGeom>
                  <a:avLst/>
                  <a:gdLst/>
                  <a:ahLst/>
                  <a:cxnLst>
                    <a:cxn ang="0">
                      <a:pos x="0" y="4"/>
                    </a:cxn>
                    <a:cxn ang="0">
                      <a:pos x="6" y="0"/>
                    </a:cxn>
                    <a:cxn ang="0">
                      <a:pos x="20" y="0"/>
                    </a:cxn>
                    <a:cxn ang="0">
                      <a:pos x="37" y="4"/>
                    </a:cxn>
                    <a:cxn ang="0">
                      <a:pos x="58" y="12"/>
                    </a:cxn>
                    <a:cxn ang="0">
                      <a:pos x="81" y="23"/>
                    </a:cxn>
                    <a:cxn ang="0">
                      <a:pos x="104" y="36"/>
                    </a:cxn>
                    <a:cxn ang="0">
                      <a:pos x="125" y="50"/>
                    </a:cxn>
                    <a:cxn ang="0">
                      <a:pos x="142" y="65"/>
                    </a:cxn>
                    <a:cxn ang="0">
                      <a:pos x="154" y="77"/>
                    </a:cxn>
                    <a:cxn ang="0">
                      <a:pos x="159" y="88"/>
                    </a:cxn>
                    <a:cxn ang="0">
                      <a:pos x="159" y="96"/>
                    </a:cxn>
                    <a:cxn ang="0">
                      <a:pos x="154" y="100"/>
                    </a:cxn>
                    <a:cxn ang="0">
                      <a:pos x="142" y="100"/>
                    </a:cxn>
                    <a:cxn ang="0">
                      <a:pos x="125" y="94"/>
                    </a:cxn>
                    <a:cxn ang="0">
                      <a:pos x="104" y="86"/>
                    </a:cxn>
                    <a:cxn ang="0">
                      <a:pos x="81" y="75"/>
                    </a:cxn>
                    <a:cxn ang="0">
                      <a:pos x="58" y="63"/>
                    </a:cxn>
                    <a:cxn ang="0">
                      <a:pos x="37" y="48"/>
                    </a:cxn>
                    <a:cxn ang="0">
                      <a:pos x="20" y="35"/>
                    </a:cxn>
                    <a:cxn ang="0">
                      <a:pos x="6" y="21"/>
                    </a:cxn>
                    <a:cxn ang="0">
                      <a:pos x="0" y="10"/>
                    </a:cxn>
                    <a:cxn ang="0">
                      <a:pos x="0" y="4"/>
                    </a:cxn>
                  </a:cxnLst>
                  <a:rect l="0" t="0" r="r" b="b"/>
                  <a:pathLst>
                    <a:path w="159" h="100">
                      <a:moveTo>
                        <a:pt x="0" y="4"/>
                      </a:moveTo>
                      <a:lnTo>
                        <a:pt x="6" y="0"/>
                      </a:lnTo>
                      <a:lnTo>
                        <a:pt x="20" y="0"/>
                      </a:lnTo>
                      <a:lnTo>
                        <a:pt x="37" y="4"/>
                      </a:lnTo>
                      <a:lnTo>
                        <a:pt x="58" y="12"/>
                      </a:lnTo>
                      <a:lnTo>
                        <a:pt x="81" y="23"/>
                      </a:lnTo>
                      <a:lnTo>
                        <a:pt x="104" y="36"/>
                      </a:lnTo>
                      <a:lnTo>
                        <a:pt x="125" y="50"/>
                      </a:lnTo>
                      <a:lnTo>
                        <a:pt x="142" y="65"/>
                      </a:lnTo>
                      <a:lnTo>
                        <a:pt x="154" y="77"/>
                      </a:lnTo>
                      <a:lnTo>
                        <a:pt x="159" y="88"/>
                      </a:lnTo>
                      <a:lnTo>
                        <a:pt x="159" y="96"/>
                      </a:lnTo>
                      <a:lnTo>
                        <a:pt x="154" y="100"/>
                      </a:lnTo>
                      <a:lnTo>
                        <a:pt x="142" y="100"/>
                      </a:lnTo>
                      <a:lnTo>
                        <a:pt x="125" y="94"/>
                      </a:lnTo>
                      <a:lnTo>
                        <a:pt x="104" y="86"/>
                      </a:lnTo>
                      <a:lnTo>
                        <a:pt x="81" y="75"/>
                      </a:lnTo>
                      <a:lnTo>
                        <a:pt x="58" y="63"/>
                      </a:lnTo>
                      <a:lnTo>
                        <a:pt x="37" y="48"/>
                      </a:lnTo>
                      <a:lnTo>
                        <a:pt x="20" y="35"/>
                      </a:lnTo>
                      <a:lnTo>
                        <a:pt x="6" y="21"/>
                      </a:lnTo>
                      <a:lnTo>
                        <a:pt x="0" y="10"/>
                      </a:lnTo>
                      <a:lnTo>
                        <a:pt x="0" y="4"/>
                      </a:lnTo>
                      <a:close/>
                    </a:path>
                  </a:pathLst>
                </a:custGeom>
                <a:solidFill>
                  <a:schemeClr val="accent1"/>
                </a:solidFill>
                <a:ln w="3175" cmpd="sng">
                  <a:solidFill>
                    <a:srgbClr val="006600"/>
                  </a:solidFill>
                  <a:prstDash val="solid"/>
                  <a:round/>
                  <a:headEnd/>
                  <a:tailEnd/>
                </a:ln>
              </p:spPr>
              <p:txBody>
                <a:bodyPr/>
                <a:lstStyle/>
                <a:p>
                  <a:endParaRPr lang="en-US"/>
                </a:p>
              </p:txBody>
            </p:sp>
          </p:grpSp>
          <p:grpSp>
            <p:nvGrpSpPr>
              <p:cNvPr id="26" name="Group 606"/>
              <p:cNvGrpSpPr>
                <a:grpSpLocks/>
              </p:cNvGrpSpPr>
              <p:nvPr/>
            </p:nvGrpSpPr>
            <p:grpSpPr bwMode="auto">
              <a:xfrm flipH="1">
                <a:off x="2880" y="2430"/>
                <a:ext cx="132" cy="162"/>
                <a:chOff x="4338" y="2736"/>
                <a:chExt cx="340" cy="304"/>
              </a:xfrm>
            </p:grpSpPr>
            <p:sp>
              <p:nvSpPr>
                <p:cNvPr id="290" name="Freeform 21"/>
                <p:cNvSpPr>
                  <a:spLocks noEditPoints="1"/>
                </p:cNvSpPr>
                <p:nvPr/>
              </p:nvSpPr>
              <p:spPr bwMode="auto">
                <a:xfrm>
                  <a:off x="4338" y="3008"/>
                  <a:ext cx="340" cy="32"/>
                </a:xfrm>
                <a:custGeom>
                  <a:avLst/>
                  <a:gdLst/>
                  <a:ahLst/>
                  <a:cxnLst>
                    <a:cxn ang="0">
                      <a:pos x="42" y="21"/>
                    </a:cxn>
                    <a:cxn ang="0">
                      <a:pos x="0" y="21"/>
                    </a:cxn>
                    <a:cxn ang="0">
                      <a:pos x="0" y="65"/>
                    </a:cxn>
                    <a:cxn ang="0">
                      <a:pos x="678" y="65"/>
                    </a:cxn>
                    <a:cxn ang="0">
                      <a:pos x="678" y="21"/>
                    </a:cxn>
                    <a:cxn ang="0">
                      <a:pos x="594" y="21"/>
                    </a:cxn>
                    <a:cxn ang="0">
                      <a:pos x="594" y="0"/>
                    </a:cxn>
                    <a:cxn ang="0">
                      <a:pos x="42" y="0"/>
                    </a:cxn>
                    <a:cxn ang="0">
                      <a:pos x="42" y="21"/>
                    </a:cxn>
                    <a:cxn ang="0">
                      <a:pos x="594" y="21"/>
                    </a:cxn>
                    <a:cxn ang="0">
                      <a:pos x="54" y="21"/>
                    </a:cxn>
                    <a:cxn ang="0">
                      <a:pos x="594" y="21"/>
                    </a:cxn>
                  </a:cxnLst>
                  <a:rect l="0" t="0" r="r" b="b"/>
                  <a:pathLst>
                    <a:path w="678" h="65">
                      <a:moveTo>
                        <a:pt x="42" y="21"/>
                      </a:moveTo>
                      <a:lnTo>
                        <a:pt x="0" y="21"/>
                      </a:lnTo>
                      <a:lnTo>
                        <a:pt x="0" y="65"/>
                      </a:lnTo>
                      <a:lnTo>
                        <a:pt x="678" y="65"/>
                      </a:lnTo>
                      <a:lnTo>
                        <a:pt x="678" y="21"/>
                      </a:lnTo>
                      <a:lnTo>
                        <a:pt x="594" y="21"/>
                      </a:lnTo>
                      <a:lnTo>
                        <a:pt x="594" y="0"/>
                      </a:lnTo>
                      <a:lnTo>
                        <a:pt x="42" y="0"/>
                      </a:lnTo>
                      <a:lnTo>
                        <a:pt x="42" y="21"/>
                      </a:lnTo>
                      <a:close/>
                      <a:moveTo>
                        <a:pt x="594" y="21"/>
                      </a:moveTo>
                      <a:lnTo>
                        <a:pt x="54" y="21"/>
                      </a:lnTo>
                      <a:lnTo>
                        <a:pt x="594" y="21"/>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291" name="Line 22"/>
                <p:cNvSpPr>
                  <a:spLocks noChangeShapeType="1"/>
                </p:cNvSpPr>
                <p:nvPr/>
              </p:nvSpPr>
              <p:spPr bwMode="auto">
                <a:xfrm>
                  <a:off x="4407" y="2902"/>
                  <a:ext cx="47" cy="1"/>
                </a:xfrm>
                <a:prstGeom prst="line">
                  <a:avLst/>
                </a:prstGeom>
                <a:noFill/>
                <a:ln w="3175">
                  <a:solidFill>
                    <a:srgbClr val="006600"/>
                  </a:solidFill>
                  <a:round/>
                  <a:headEnd/>
                  <a:tailEnd/>
                </a:ln>
              </p:spPr>
              <p:txBody>
                <a:bodyPr/>
                <a:lstStyle/>
                <a:p>
                  <a:endParaRPr lang="en-US"/>
                </a:p>
              </p:txBody>
            </p:sp>
            <p:sp>
              <p:nvSpPr>
                <p:cNvPr id="292" name="Freeform 23"/>
                <p:cNvSpPr>
                  <a:spLocks/>
                </p:cNvSpPr>
                <p:nvPr/>
              </p:nvSpPr>
              <p:spPr bwMode="auto">
                <a:xfrm>
                  <a:off x="4407" y="2867"/>
                  <a:ext cx="70" cy="138"/>
                </a:xfrm>
                <a:custGeom>
                  <a:avLst/>
                  <a:gdLst/>
                  <a:ahLst/>
                  <a:cxnLst>
                    <a:cxn ang="0">
                      <a:pos x="140" y="275"/>
                    </a:cxn>
                    <a:cxn ang="0">
                      <a:pos x="0" y="69"/>
                    </a:cxn>
                    <a:cxn ang="0">
                      <a:pos x="48" y="0"/>
                    </a:cxn>
                  </a:cxnLst>
                  <a:rect l="0" t="0" r="r" b="b"/>
                  <a:pathLst>
                    <a:path w="140" h="275">
                      <a:moveTo>
                        <a:pt x="140" y="275"/>
                      </a:moveTo>
                      <a:lnTo>
                        <a:pt x="0" y="69"/>
                      </a:lnTo>
                      <a:lnTo>
                        <a:pt x="48" y="0"/>
                      </a:lnTo>
                    </a:path>
                  </a:pathLst>
                </a:custGeom>
                <a:solidFill>
                  <a:schemeClr val="accent1"/>
                </a:solidFill>
                <a:ln w="3175" cmpd="sng">
                  <a:solidFill>
                    <a:srgbClr val="006600"/>
                  </a:solidFill>
                  <a:prstDash val="solid"/>
                  <a:round/>
                  <a:headEnd/>
                  <a:tailEnd/>
                </a:ln>
              </p:spPr>
              <p:txBody>
                <a:bodyPr/>
                <a:lstStyle/>
                <a:p>
                  <a:endParaRPr lang="en-US"/>
                </a:p>
              </p:txBody>
            </p:sp>
            <p:sp>
              <p:nvSpPr>
                <p:cNvPr id="293" name="Line 24"/>
                <p:cNvSpPr>
                  <a:spLocks noChangeShapeType="1"/>
                </p:cNvSpPr>
                <p:nvPr/>
              </p:nvSpPr>
              <p:spPr bwMode="auto">
                <a:xfrm flipV="1">
                  <a:off x="4381" y="2902"/>
                  <a:ext cx="73" cy="106"/>
                </a:xfrm>
                <a:prstGeom prst="line">
                  <a:avLst/>
                </a:prstGeom>
                <a:noFill/>
                <a:ln w="3175">
                  <a:solidFill>
                    <a:srgbClr val="006600"/>
                  </a:solidFill>
                  <a:round/>
                  <a:headEnd/>
                  <a:tailEnd/>
                </a:ln>
              </p:spPr>
              <p:txBody>
                <a:bodyPr/>
                <a:lstStyle/>
                <a:p>
                  <a:endParaRPr lang="en-US"/>
                </a:p>
              </p:txBody>
            </p:sp>
            <p:sp>
              <p:nvSpPr>
                <p:cNvPr id="294" name="Freeform 25"/>
                <p:cNvSpPr>
                  <a:spLocks/>
                </p:cNvSpPr>
                <p:nvPr/>
              </p:nvSpPr>
              <p:spPr bwMode="auto">
                <a:xfrm>
                  <a:off x="4407" y="2971"/>
                  <a:ext cx="136" cy="34"/>
                </a:xfrm>
                <a:custGeom>
                  <a:avLst/>
                  <a:gdLst/>
                  <a:ahLst/>
                  <a:cxnLst>
                    <a:cxn ang="0">
                      <a:pos x="48" y="69"/>
                    </a:cxn>
                    <a:cxn ang="0">
                      <a:pos x="0" y="0"/>
                    </a:cxn>
                    <a:cxn ang="0">
                      <a:pos x="272" y="0"/>
                    </a:cxn>
                    <a:cxn ang="0">
                      <a:pos x="232" y="69"/>
                    </a:cxn>
                  </a:cxnLst>
                  <a:rect l="0" t="0" r="r" b="b"/>
                  <a:pathLst>
                    <a:path w="272" h="69">
                      <a:moveTo>
                        <a:pt x="48" y="69"/>
                      </a:moveTo>
                      <a:lnTo>
                        <a:pt x="0" y="0"/>
                      </a:lnTo>
                      <a:lnTo>
                        <a:pt x="272" y="0"/>
                      </a:lnTo>
                      <a:lnTo>
                        <a:pt x="232" y="69"/>
                      </a:lnTo>
                    </a:path>
                  </a:pathLst>
                </a:custGeom>
                <a:solidFill>
                  <a:schemeClr val="accent1"/>
                </a:solidFill>
                <a:ln w="3175" cmpd="sng">
                  <a:solidFill>
                    <a:srgbClr val="006600"/>
                  </a:solidFill>
                  <a:prstDash val="solid"/>
                  <a:round/>
                  <a:headEnd/>
                  <a:tailEnd/>
                </a:ln>
              </p:spPr>
              <p:txBody>
                <a:bodyPr/>
                <a:lstStyle/>
                <a:p>
                  <a:endParaRPr lang="en-US"/>
                </a:p>
              </p:txBody>
            </p:sp>
            <p:sp>
              <p:nvSpPr>
                <p:cNvPr id="295" name="Line 26"/>
                <p:cNvSpPr>
                  <a:spLocks noChangeShapeType="1"/>
                </p:cNvSpPr>
                <p:nvPr/>
              </p:nvSpPr>
              <p:spPr bwMode="auto">
                <a:xfrm flipH="1" flipV="1">
                  <a:off x="4500" y="2913"/>
                  <a:ext cx="72" cy="95"/>
                </a:xfrm>
                <a:prstGeom prst="line">
                  <a:avLst/>
                </a:prstGeom>
                <a:noFill/>
                <a:ln w="3175">
                  <a:solidFill>
                    <a:srgbClr val="006600"/>
                  </a:solidFill>
                  <a:round/>
                  <a:headEnd/>
                  <a:tailEnd/>
                </a:ln>
              </p:spPr>
              <p:txBody>
                <a:bodyPr/>
                <a:lstStyle/>
                <a:p>
                  <a:endParaRPr lang="en-US"/>
                </a:p>
              </p:txBody>
            </p:sp>
            <p:sp>
              <p:nvSpPr>
                <p:cNvPr id="296" name="Rectangle 27"/>
                <p:cNvSpPr>
                  <a:spLocks noChangeArrowheads="1"/>
                </p:cNvSpPr>
                <p:nvPr/>
              </p:nvSpPr>
              <p:spPr bwMode="auto">
                <a:xfrm>
                  <a:off x="4455" y="2903"/>
                  <a:ext cx="42" cy="105"/>
                </a:xfrm>
                <a:prstGeom prst="rect">
                  <a:avLst/>
                </a:prstGeom>
                <a:solidFill>
                  <a:schemeClr val="accent1"/>
                </a:solidFill>
                <a:ln w="3175">
                  <a:solidFill>
                    <a:srgbClr val="006600"/>
                  </a:solidFill>
                  <a:miter lim="800000"/>
                  <a:headEnd/>
                  <a:tailEnd/>
                </a:ln>
              </p:spPr>
              <p:txBody>
                <a:bodyPr/>
                <a:lstStyle/>
                <a:p>
                  <a:endParaRPr lang="en-US"/>
                </a:p>
              </p:txBody>
            </p:sp>
            <p:sp>
              <p:nvSpPr>
                <p:cNvPr id="297" name="Freeform 28"/>
                <p:cNvSpPr>
                  <a:spLocks noEditPoints="1"/>
                </p:cNvSpPr>
                <p:nvPr/>
              </p:nvSpPr>
              <p:spPr bwMode="auto">
                <a:xfrm>
                  <a:off x="4350" y="2736"/>
                  <a:ext cx="328" cy="223"/>
                </a:xfrm>
                <a:custGeom>
                  <a:avLst/>
                  <a:gdLst/>
                  <a:ahLst/>
                  <a:cxnLst>
                    <a:cxn ang="0">
                      <a:pos x="4" y="42"/>
                    </a:cxn>
                    <a:cxn ang="0">
                      <a:pos x="4" y="99"/>
                    </a:cxn>
                    <a:cxn ang="0">
                      <a:pos x="31" y="166"/>
                    </a:cxn>
                    <a:cxn ang="0">
                      <a:pos x="82" y="235"/>
                    </a:cxn>
                    <a:cxn ang="0">
                      <a:pos x="155" y="302"/>
                    </a:cxn>
                    <a:cxn ang="0">
                      <a:pos x="241" y="361"/>
                    </a:cxn>
                    <a:cxn ang="0">
                      <a:pos x="335" y="407"/>
                    </a:cxn>
                    <a:cxn ang="0">
                      <a:pos x="429" y="436"/>
                    </a:cxn>
                    <a:cxn ang="0">
                      <a:pos x="513" y="445"/>
                    </a:cxn>
                    <a:cxn ang="0">
                      <a:pos x="586" y="436"/>
                    </a:cxn>
                    <a:cxn ang="0">
                      <a:pos x="636" y="407"/>
                    </a:cxn>
                    <a:cxn ang="0">
                      <a:pos x="644" y="396"/>
                    </a:cxn>
                    <a:cxn ang="0">
                      <a:pos x="605" y="401"/>
                    </a:cxn>
                    <a:cxn ang="0">
                      <a:pos x="544" y="394"/>
                    </a:cxn>
                    <a:cxn ang="0">
                      <a:pos x="467" y="369"/>
                    </a:cxn>
                    <a:cxn ang="0">
                      <a:pos x="379" y="331"/>
                    </a:cxn>
                    <a:cxn ang="0">
                      <a:pos x="287" y="281"/>
                    </a:cxn>
                    <a:cxn ang="0">
                      <a:pos x="199" y="225"/>
                    </a:cxn>
                    <a:cxn ang="0">
                      <a:pos x="121" y="168"/>
                    </a:cxn>
                    <a:cxn ang="0">
                      <a:pos x="61" y="114"/>
                    </a:cxn>
                    <a:cxn ang="0">
                      <a:pos x="23" y="67"/>
                    </a:cxn>
                    <a:cxn ang="0">
                      <a:pos x="9" y="30"/>
                    </a:cxn>
                    <a:cxn ang="0">
                      <a:pos x="13" y="17"/>
                    </a:cxn>
                    <a:cxn ang="0">
                      <a:pos x="40" y="1"/>
                    </a:cxn>
                    <a:cxn ang="0">
                      <a:pos x="90" y="3"/>
                    </a:cxn>
                    <a:cxn ang="0">
                      <a:pos x="159" y="21"/>
                    </a:cxn>
                    <a:cxn ang="0">
                      <a:pos x="241" y="51"/>
                    </a:cxn>
                    <a:cxn ang="0">
                      <a:pos x="333" y="95"/>
                    </a:cxn>
                    <a:cxn ang="0">
                      <a:pos x="423" y="149"/>
                    </a:cxn>
                    <a:cxn ang="0">
                      <a:pos x="508" y="204"/>
                    </a:cxn>
                    <a:cxn ang="0">
                      <a:pos x="577" y="262"/>
                    </a:cxn>
                    <a:cxn ang="0">
                      <a:pos x="626" y="313"/>
                    </a:cxn>
                    <a:cxn ang="0">
                      <a:pos x="653" y="355"/>
                    </a:cxn>
                    <a:cxn ang="0">
                      <a:pos x="653" y="386"/>
                    </a:cxn>
                    <a:cxn ang="0">
                      <a:pos x="626" y="401"/>
                    </a:cxn>
                    <a:cxn ang="0">
                      <a:pos x="577" y="399"/>
                    </a:cxn>
                    <a:cxn ang="0">
                      <a:pos x="508" y="382"/>
                    </a:cxn>
                    <a:cxn ang="0">
                      <a:pos x="423" y="350"/>
                    </a:cxn>
                    <a:cxn ang="0">
                      <a:pos x="333" y="306"/>
                    </a:cxn>
                    <a:cxn ang="0">
                      <a:pos x="241" y="254"/>
                    </a:cxn>
                    <a:cxn ang="0">
                      <a:pos x="159" y="197"/>
                    </a:cxn>
                    <a:cxn ang="0">
                      <a:pos x="88" y="141"/>
                    </a:cxn>
                    <a:cxn ang="0">
                      <a:pos x="38" y="89"/>
                    </a:cxn>
                    <a:cxn ang="0">
                      <a:pos x="13" y="47"/>
                    </a:cxn>
                    <a:cxn ang="0">
                      <a:pos x="13" y="17"/>
                    </a:cxn>
                  </a:cxnLst>
                  <a:rect l="0" t="0" r="r" b="b"/>
                  <a:pathLst>
                    <a:path w="655" h="445">
                      <a:moveTo>
                        <a:pt x="13" y="17"/>
                      </a:moveTo>
                      <a:lnTo>
                        <a:pt x="4" y="42"/>
                      </a:lnTo>
                      <a:lnTo>
                        <a:pt x="0" y="68"/>
                      </a:lnTo>
                      <a:lnTo>
                        <a:pt x="4" y="99"/>
                      </a:lnTo>
                      <a:lnTo>
                        <a:pt x="13" y="132"/>
                      </a:lnTo>
                      <a:lnTo>
                        <a:pt x="31" y="166"/>
                      </a:lnTo>
                      <a:lnTo>
                        <a:pt x="54" y="200"/>
                      </a:lnTo>
                      <a:lnTo>
                        <a:pt x="82" y="235"/>
                      </a:lnTo>
                      <a:lnTo>
                        <a:pt x="117" y="269"/>
                      </a:lnTo>
                      <a:lnTo>
                        <a:pt x="155" y="302"/>
                      </a:lnTo>
                      <a:lnTo>
                        <a:pt x="195" y="332"/>
                      </a:lnTo>
                      <a:lnTo>
                        <a:pt x="241" y="361"/>
                      </a:lnTo>
                      <a:lnTo>
                        <a:pt x="287" y="386"/>
                      </a:lnTo>
                      <a:lnTo>
                        <a:pt x="335" y="407"/>
                      </a:lnTo>
                      <a:lnTo>
                        <a:pt x="381" y="422"/>
                      </a:lnTo>
                      <a:lnTo>
                        <a:pt x="429" y="436"/>
                      </a:lnTo>
                      <a:lnTo>
                        <a:pt x="473" y="443"/>
                      </a:lnTo>
                      <a:lnTo>
                        <a:pt x="513" y="445"/>
                      </a:lnTo>
                      <a:lnTo>
                        <a:pt x="552" y="443"/>
                      </a:lnTo>
                      <a:lnTo>
                        <a:pt x="586" y="436"/>
                      </a:lnTo>
                      <a:lnTo>
                        <a:pt x="613" y="422"/>
                      </a:lnTo>
                      <a:lnTo>
                        <a:pt x="636" y="407"/>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moveTo>
                        <a:pt x="13" y="17"/>
                      </a:moveTo>
                      <a:lnTo>
                        <a:pt x="23" y="7"/>
                      </a:lnTo>
                      <a:lnTo>
                        <a:pt x="40" y="1"/>
                      </a:lnTo>
                      <a:lnTo>
                        <a:pt x="61" y="0"/>
                      </a:lnTo>
                      <a:lnTo>
                        <a:pt x="90" y="3"/>
                      </a:lnTo>
                      <a:lnTo>
                        <a:pt x="122" y="9"/>
                      </a:lnTo>
                      <a:lnTo>
                        <a:pt x="159" y="21"/>
                      </a:lnTo>
                      <a:lnTo>
                        <a:pt x="199" y="34"/>
                      </a:lnTo>
                      <a:lnTo>
                        <a:pt x="241" y="51"/>
                      </a:lnTo>
                      <a:lnTo>
                        <a:pt x="287" y="72"/>
                      </a:lnTo>
                      <a:lnTo>
                        <a:pt x="333" y="95"/>
                      </a:lnTo>
                      <a:lnTo>
                        <a:pt x="379" y="122"/>
                      </a:lnTo>
                      <a:lnTo>
                        <a:pt x="423" y="149"/>
                      </a:lnTo>
                      <a:lnTo>
                        <a:pt x="467" y="177"/>
                      </a:lnTo>
                      <a:lnTo>
                        <a:pt x="508" y="204"/>
                      </a:lnTo>
                      <a:lnTo>
                        <a:pt x="544" y="233"/>
                      </a:lnTo>
                      <a:lnTo>
                        <a:pt x="577" y="262"/>
                      </a:lnTo>
                      <a:lnTo>
                        <a:pt x="605" y="288"/>
                      </a:lnTo>
                      <a:lnTo>
                        <a:pt x="626" y="313"/>
                      </a:lnTo>
                      <a:lnTo>
                        <a:pt x="644" y="336"/>
                      </a:lnTo>
                      <a:lnTo>
                        <a:pt x="653" y="355"/>
                      </a:lnTo>
                      <a:lnTo>
                        <a:pt x="655" y="373"/>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298" name="Line 29"/>
                <p:cNvSpPr>
                  <a:spLocks noChangeShapeType="1"/>
                </p:cNvSpPr>
                <p:nvPr/>
              </p:nvSpPr>
              <p:spPr bwMode="auto">
                <a:xfrm flipH="1" flipV="1">
                  <a:off x="4357" y="2742"/>
                  <a:ext cx="215" cy="1"/>
                </a:xfrm>
                <a:prstGeom prst="line">
                  <a:avLst/>
                </a:prstGeom>
                <a:noFill/>
                <a:ln w="3175">
                  <a:solidFill>
                    <a:srgbClr val="006600"/>
                  </a:solidFill>
                  <a:round/>
                  <a:headEnd/>
                  <a:tailEnd/>
                </a:ln>
              </p:spPr>
              <p:txBody>
                <a:bodyPr/>
                <a:lstStyle/>
                <a:p>
                  <a:endParaRPr lang="en-US"/>
                </a:p>
              </p:txBody>
            </p:sp>
            <p:sp>
              <p:nvSpPr>
                <p:cNvPr id="299" name="Line 30"/>
                <p:cNvSpPr>
                  <a:spLocks noChangeShapeType="1"/>
                </p:cNvSpPr>
                <p:nvPr/>
              </p:nvSpPr>
              <p:spPr bwMode="auto">
                <a:xfrm flipH="1">
                  <a:off x="4494" y="2743"/>
                  <a:ext cx="78" cy="131"/>
                </a:xfrm>
                <a:prstGeom prst="line">
                  <a:avLst/>
                </a:prstGeom>
                <a:noFill/>
                <a:ln w="3175">
                  <a:solidFill>
                    <a:srgbClr val="006600"/>
                  </a:solidFill>
                  <a:round/>
                  <a:headEnd/>
                  <a:tailEnd/>
                </a:ln>
              </p:spPr>
              <p:txBody>
                <a:bodyPr/>
                <a:lstStyle/>
                <a:p>
                  <a:endParaRPr lang="en-US"/>
                </a:p>
              </p:txBody>
            </p:sp>
            <p:sp>
              <p:nvSpPr>
                <p:cNvPr id="300" name="Line 31"/>
                <p:cNvSpPr>
                  <a:spLocks noChangeShapeType="1"/>
                </p:cNvSpPr>
                <p:nvPr/>
              </p:nvSpPr>
              <p:spPr bwMode="auto">
                <a:xfrm>
                  <a:off x="4572" y="2743"/>
                  <a:ext cx="105" cy="184"/>
                </a:xfrm>
                <a:prstGeom prst="line">
                  <a:avLst/>
                </a:prstGeom>
                <a:noFill/>
                <a:ln w="3175">
                  <a:solidFill>
                    <a:srgbClr val="006600"/>
                  </a:solidFill>
                  <a:round/>
                  <a:headEnd/>
                  <a:tailEnd/>
                </a:ln>
              </p:spPr>
              <p:txBody>
                <a:bodyPr/>
                <a:lstStyle/>
                <a:p>
                  <a:endParaRPr lang="en-US"/>
                </a:p>
              </p:txBody>
            </p:sp>
            <p:sp>
              <p:nvSpPr>
                <p:cNvPr id="301" name="Freeform 32"/>
                <p:cNvSpPr>
                  <a:spLocks/>
                </p:cNvSpPr>
                <p:nvPr/>
              </p:nvSpPr>
              <p:spPr bwMode="auto">
                <a:xfrm>
                  <a:off x="4458" y="2841"/>
                  <a:ext cx="80" cy="49"/>
                </a:xfrm>
                <a:custGeom>
                  <a:avLst/>
                  <a:gdLst/>
                  <a:ahLst/>
                  <a:cxnLst>
                    <a:cxn ang="0">
                      <a:pos x="0" y="4"/>
                    </a:cxn>
                    <a:cxn ang="0">
                      <a:pos x="6" y="0"/>
                    </a:cxn>
                    <a:cxn ang="0">
                      <a:pos x="20" y="0"/>
                    </a:cxn>
                    <a:cxn ang="0">
                      <a:pos x="37" y="4"/>
                    </a:cxn>
                    <a:cxn ang="0">
                      <a:pos x="58" y="12"/>
                    </a:cxn>
                    <a:cxn ang="0">
                      <a:pos x="81" y="23"/>
                    </a:cxn>
                    <a:cxn ang="0">
                      <a:pos x="104" y="36"/>
                    </a:cxn>
                    <a:cxn ang="0">
                      <a:pos x="125" y="50"/>
                    </a:cxn>
                    <a:cxn ang="0">
                      <a:pos x="142" y="65"/>
                    </a:cxn>
                    <a:cxn ang="0">
                      <a:pos x="154" y="77"/>
                    </a:cxn>
                    <a:cxn ang="0">
                      <a:pos x="159" y="88"/>
                    </a:cxn>
                    <a:cxn ang="0">
                      <a:pos x="159" y="96"/>
                    </a:cxn>
                    <a:cxn ang="0">
                      <a:pos x="154" y="100"/>
                    </a:cxn>
                    <a:cxn ang="0">
                      <a:pos x="142" y="100"/>
                    </a:cxn>
                    <a:cxn ang="0">
                      <a:pos x="125" y="94"/>
                    </a:cxn>
                    <a:cxn ang="0">
                      <a:pos x="104" y="86"/>
                    </a:cxn>
                    <a:cxn ang="0">
                      <a:pos x="81" y="75"/>
                    </a:cxn>
                    <a:cxn ang="0">
                      <a:pos x="58" y="63"/>
                    </a:cxn>
                    <a:cxn ang="0">
                      <a:pos x="37" y="48"/>
                    </a:cxn>
                    <a:cxn ang="0">
                      <a:pos x="20" y="35"/>
                    </a:cxn>
                    <a:cxn ang="0">
                      <a:pos x="6" y="21"/>
                    </a:cxn>
                    <a:cxn ang="0">
                      <a:pos x="0" y="10"/>
                    </a:cxn>
                    <a:cxn ang="0">
                      <a:pos x="0" y="4"/>
                    </a:cxn>
                  </a:cxnLst>
                  <a:rect l="0" t="0" r="r" b="b"/>
                  <a:pathLst>
                    <a:path w="159" h="100">
                      <a:moveTo>
                        <a:pt x="0" y="4"/>
                      </a:moveTo>
                      <a:lnTo>
                        <a:pt x="6" y="0"/>
                      </a:lnTo>
                      <a:lnTo>
                        <a:pt x="20" y="0"/>
                      </a:lnTo>
                      <a:lnTo>
                        <a:pt x="37" y="4"/>
                      </a:lnTo>
                      <a:lnTo>
                        <a:pt x="58" y="12"/>
                      </a:lnTo>
                      <a:lnTo>
                        <a:pt x="81" y="23"/>
                      </a:lnTo>
                      <a:lnTo>
                        <a:pt x="104" y="36"/>
                      </a:lnTo>
                      <a:lnTo>
                        <a:pt x="125" y="50"/>
                      </a:lnTo>
                      <a:lnTo>
                        <a:pt x="142" y="65"/>
                      </a:lnTo>
                      <a:lnTo>
                        <a:pt x="154" y="77"/>
                      </a:lnTo>
                      <a:lnTo>
                        <a:pt x="159" y="88"/>
                      </a:lnTo>
                      <a:lnTo>
                        <a:pt x="159" y="96"/>
                      </a:lnTo>
                      <a:lnTo>
                        <a:pt x="154" y="100"/>
                      </a:lnTo>
                      <a:lnTo>
                        <a:pt x="142" y="100"/>
                      </a:lnTo>
                      <a:lnTo>
                        <a:pt x="125" y="94"/>
                      </a:lnTo>
                      <a:lnTo>
                        <a:pt x="104" y="86"/>
                      </a:lnTo>
                      <a:lnTo>
                        <a:pt x="81" y="75"/>
                      </a:lnTo>
                      <a:lnTo>
                        <a:pt x="58" y="63"/>
                      </a:lnTo>
                      <a:lnTo>
                        <a:pt x="37" y="48"/>
                      </a:lnTo>
                      <a:lnTo>
                        <a:pt x="20" y="35"/>
                      </a:lnTo>
                      <a:lnTo>
                        <a:pt x="6" y="21"/>
                      </a:lnTo>
                      <a:lnTo>
                        <a:pt x="0" y="10"/>
                      </a:lnTo>
                      <a:lnTo>
                        <a:pt x="0" y="4"/>
                      </a:lnTo>
                      <a:close/>
                    </a:path>
                  </a:pathLst>
                </a:custGeom>
                <a:solidFill>
                  <a:schemeClr val="accent1"/>
                </a:solidFill>
                <a:ln w="3175" cmpd="sng">
                  <a:solidFill>
                    <a:srgbClr val="006600"/>
                  </a:solidFill>
                  <a:prstDash val="solid"/>
                  <a:round/>
                  <a:headEnd/>
                  <a:tailEnd/>
                </a:ln>
              </p:spPr>
              <p:txBody>
                <a:bodyPr/>
                <a:lstStyle/>
                <a:p>
                  <a:endParaRPr lang="en-US"/>
                </a:p>
              </p:txBody>
            </p:sp>
          </p:grpSp>
          <p:grpSp>
            <p:nvGrpSpPr>
              <p:cNvPr id="27" name="Group 33"/>
              <p:cNvGrpSpPr>
                <a:grpSpLocks/>
              </p:cNvGrpSpPr>
              <p:nvPr/>
            </p:nvGrpSpPr>
            <p:grpSpPr bwMode="auto">
              <a:xfrm flipH="1">
                <a:off x="2688" y="1998"/>
                <a:ext cx="132" cy="162"/>
                <a:chOff x="4338" y="2736"/>
                <a:chExt cx="340" cy="304"/>
              </a:xfrm>
            </p:grpSpPr>
            <p:sp>
              <p:nvSpPr>
                <p:cNvPr id="278" name="Freeform 34"/>
                <p:cNvSpPr>
                  <a:spLocks noEditPoints="1"/>
                </p:cNvSpPr>
                <p:nvPr/>
              </p:nvSpPr>
              <p:spPr bwMode="auto">
                <a:xfrm>
                  <a:off x="4338" y="3008"/>
                  <a:ext cx="340" cy="32"/>
                </a:xfrm>
                <a:custGeom>
                  <a:avLst/>
                  <a:gdLst/>
                  <a:ahLst/>
                  <a:cxnLst>
                    <a:cxn ang="0">
                      <a:pos x="42" y="21"/>
                    </a:cxn>
                    <a:cxn ang="0">
                      <a:pos x="0" y="21"/>
                    </a:cxn>
                    <a:cxn ang="0">
                      <a:pos x="0" y="65"/>
                    </a:cxn>
                    <a:cxn ang="0">
                      <a:pos x="678" y="65"/>
                    </a:cxn>
                    <a:cxn ang="0">
                      <a:pos x="678" y="21"/>
                    </a:cxn>
                    <a:cxn ang="0">
                      <a:pos x="594" y="21"/>
                    </a:cxn>
                    <a:cxn ang="0">
                      <a:pos x="594" y="0"/>
                    </a:cxn>
                    <a:cxn ang="0">
                      <a:pos x="42" y="0"/>
                    </a:cxn>
                    <a:cxn ang="0">
                      <a:pos x="42" y="21"/>
                    </a:cxn>
                    <a:cxn ang="0">
                      <a:pos x="594" y="21"/>
                    </a:cxn>
                    <a:cxn ang="0">
                      <a:pos x="54" y="21"/>
                    </a:cxn>
                    <a:cxn ang="0">
                      <a:pos x="594" y="21"/>
                    </a:cxn>
                  </a:cxnLst>
                  <a:rect l="0" t="0" r="r" b="b"/>
                  <a:pathLst>
                    <a:path w="678" h="65">
                      <a:moveTo>
                        <a:pt x="42" y="21"/>
                      </a:moveTo>
                      <a:lnTo>
                        <a:pt x="0" y="21"/>
                      </a:lnTo>
                      <a:lnTo>
                        <a:pt x="0" y="65"/>
                      </a:lnTo>
                      <a:lnTo>
                        <a:pt x="678" y="65"/>
                      </a:lnTo>
                      <a:lnTo>
                        <a:pt x="678" y="21"/>
                      </a:lnTo>
                      <a:lnTo>
                        <a:pt x="594" y="21"/>
                      </a:lnTo>
                      <a:lnTo>
                        <a:pt x="594" y="0"/>
                      </a:lnTo>
                      <a:lnTo>
                        <a:pt x="42" y="0"/>
                      </a:lnTo>
                      <a:lnTo>
                        <a:pt x="42" y="21"/>
                      </a:lnTo>
                      <a:close/>
                      <a:moveTo>
                        <a:pt x="594" y="21"/>
                      </a:moveTo>
                      <a:lnTo>
                        <a:pt x="54" y="21"/>
                      </a:lnTo>
                      <a:lnTo>
                        <a:pt x="594" y="21"/>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279" name="Line 35"/>
                <p:cNvSpPr>
                  <a:spLocks noChangeShapeType="1"/>
                </p:cNvSpPr>
                <p:nvPr/>
              </p:nvSpPr>
              <p:spPr bwMode="auto">
                <a:xfrm>
                  <a:off x="4407" y="2902"/>
                  <a:ext cx="47" cy="1"/>
                </a:xfrm>
                <a:prstGeom prst="line">
                  <a:avLst/>
                </a:prstGeom>
                <a:noFill/>
                <a:ln w="3175">
                  <a:solidFill>
                    <a:srgbClr val="006600"/>
                  </a:solidFill>
                  <a:round/>
                  <a:headEnd/>
                  <a:tailEnd/>
                </a:ln>
              </p:spPr>
              <p:txBody>
                <a:bodyPr/>
                <a:lstStyle/>
                <a:p>
                  <a:endParaRPr lang="en-US"/>
                </a:p>
              </p:txBody>
            </p:sp>
            <p:sp>
              <p:nvSpPr>
                <p:cNvPr id="280" name="Freeform 36"/>
                <p:cNvSpPr>
                  <a:spLocks/>
                </p:cNvSpPr>
                <p:nvPr/>
              </p:nvSpPr>
              <p:spPr bwMode="auto">
                <a:xfrm>
                  <a:off x="4407" y="2867"/>
                  <a:ext cx="70" cy="138"/>
                </a:xfrm>
                <a:custGeom>
                  <a:avLst/>
                  <a:gdLst/>
                  <a:ahLst/>
                  <a:cxnLst>
                    <a:cxn ang="0">
                      <a:pos x="140" y="275"/>
                    </a:cxn>
                    <a:cxn ang="0">
                      <a:pos x="0" y="69"/>
                    </a:cxn>
                    <a:cxn ang="0">
                      <a:pos x="48" y="0"/>
                    </a:cxn>
                  </a:cxnLst>
                  <a:rect l="0" t="0" r="r" b="b"/>
                  <a:pathLst>
                    <a:path w="140" h="275">
                      <a:moveTo>
                        <a:pt x="140" y="275"/>
                      </a:moveTo>
                      <a:lnTo>
                        <a:pt x="0" y="69"/>
                      </a:lnTo>
                      <a:lnTo>
                        <a:pt x="48" y="0"/>
                      </a:lnTo>
                    </a:path>
                  </a:pathLst>
                </a:custGeom>
                <a:solidFill>
                  <a:schemeClr val="accent1"/>
                </a:solidFill>
                <a:ln w="3175" cmpd="sng">
                  <a:solidFill>
                    <a:srgbClr val="006600"/>
                  </a:solidFill>
                  <a:prstDash val="solid"/>
                  <a:round/>
                  <a:headEnd/>
                  <a:tailEnd/>
                </a:ln>
              </p:spPr>
              <p:txBody>
                <a:bodyPr/>
                <a:lstStyle/>
                <a:p>
                  <a:endParaRPr lang="en-US"/>
                </a:p>
              </p:txBody>
            </p:sp>
            <p:sp>
              <p:nvSpPr>
                <p:cNvPr id="281" name="Line 37"/>
                <p:cNvSpPr>
                  <a:spLocks noChangeShapeType="1"/>
                </p:cNvSpPr>
                <p:nvPr/>
              </p:nvSpPr>
              <p:spPr bwMode="auto">
                <a:xfrm flipV="1">
                  <a:off x="4381" y="2902"/>
                  <a:ext cx="73" cy="106"/>
                </a:xfrm>
                <a:prstGeom prst="line">
                  <a:avLst/>
                </a:prstGeom>
                <a:noFill/>
                <a:ln w="3175">
                  <a:solidFill>
                    <a:srgbClr val="006600"/>
                  </a:solidFill>
                  <a:round/>
                  <a:headEnd/>
                  <a:tailEnd/>
                </a:ln>
              </p:spPr>
              <p:txBody>
                <a:bodyPr/>
                <a:lstStyle/>
                <a:p>
                  <a:endParaRPr lang="en-US"/>
                </a:p>
              </p:txBody>
            </p:sp>
            <p:sp>
              <p:nvSpPr>
                <p:cNvPr id="282" name="Freeform 38"/>
                <p:cNvSpPr>
                  <a:spLocks/>
                </p:cNvSpPr>
                <p:nvPr/>
              </p:nvSpPr>
              <p:spPr bwMode="auto">
                <a:xfrm>
                  <a:off x="4407" y="2971"/>
                  <a:ext cx="136" cy="34"/>
                </a:xfrm>
                <a:custGeom>
                  <a:avLst/>
                  <a:gdLst/>
                  <a:ahLst/>
                  <a:cxnLst>
                    <a:cxn ang="0">
                      <a:pos x="48" y="69"/>
                    </a:cxn>
                    <a:cxn ang="0">
                      <a:pos x="0" y="0"/>
                    </a:cxn>
                    <a:cxn ang="0">
                      <a:pos x="272" y="0"/>
                    </a:cxn>
                    <a:cxn ang="0">
                      <a:pos x="232" y="69"/>
                    </a:cxn>
                  </a:cxnLst>
                  <a:rect l="0" t="0" r="r" b="b"/>
                  <a:pathLst>
                    <a:path w="272" h="69">
                      <a:moveTo>
                        <a:pt x="48" y="69"/>
                      </a:moveTo>
                      <a:lnTo>
                        <a:pt x="0" y="0"/>
                      </a:lnTo>
                      <a:lnTo>
                        <a:pt x="272" y="0"/>
                      </a:lnTo>
                      <a:lnTo>
                        <a:pt x="232" y="69"/>
                      </a:lnTo>
                    </a:path>
                  </a:pathLst>
                </a:custGeom>
                <a:solidFill>
                  <a:schemeClr val="accent1"/>
                </a:solidFill>
                <a:ln w="3175" cmpd="sng">
                  <a:solidFill>
                    <a:srgbClr val="006600"/>
                  </a:solidFill>
                  <a:prstDash val="solid"/>
                  <a:round/>
                  <a:headEnd/>
                  <a:tailEnd/>
                </a:ln>
              </p:spPr>
              <p:txBody>
                <a:bodyPr/>
                <a:lstStyle/>
                <a:p>
                  <a:endParaRPr lang="en-US"/>
                </a:p>
              </p:txBody>
            </p:sp>
            <p:sp>
              <p:nvSpPr>
                <p:cNvPr id="283" name="Line 39"/>
                <p:cNvSpPr>
                  <a:spLocks noChangeShapeType="1"/>
                </p:cNvSpPr>
                <p:nvPr/>
              </p:nvSpPr>
              <p:spPr bwMode="auto">
                <a:xfrm flipH="1" flipV="1">
                  <a:off x="4500" y="2913"/>
                  <a:ext cx="72" cy="95"/>
                </a:xfrm>
                <a:prstGeom prst="line">
                  <a:avLst/>
                </a:prstGeom>
                <a:noFill/>
                <a:ln w="3175">
                  <a:solidFill>
                    <a:srgbClr val="006600"/>
                  </a:solidFill>
                  <a:round/>
                  <a:headEnd/>
                  <a:tailEnd/>
                </a:ln>
              </p:spPr>
              <p:txBody>
                <a:bodyPr/>
                <a:lstStyle/>
                <a:p>
                  <a:endParaRPr lang="en-US"/>
                </a:p>
              </p:txBody>
            </p:sp>
            <p:sp>
              <p:nvSpPr>
                <p:cNvPr id="284" name="Rectangle 40"/>
                <p:cNvSpPr>
                  <a:spLocks noChangeArrowheads="1"/>
                </p:cNvSpPr>
                <p:nvPr/>
              </p:nvSpPr>
              <p:spPr bwMode="auto">
                <a:xfrm>
                  <a:off x="4455" y="2903"/>
                  <a:ext cx="42" cy="105"/>
                </a:xfrm>
                <a:prstGeom prst="rect">
                  <a:avLst/>
                </a:prstGeom>
                <a:solidFill>
                  <a:schemeClr val="accent1"/>
                </a:solidFill>
                <a:ln w="3175">
                  <a:solidFill>
                    <a:srgbClr val="006600"/>
                  </a:solidFill>
                  <a:miter lim="800000"/>
                  <a:headEnd/>
                  <a:tailEnd/>
                </a:ln>
              </p:spPr>
              <p:txBody>
                <a:bodyPr/>
                <a:lstStyle/>
                <a:p>
                  <a:endParaRPr lang="en-US"/>
                </a:p>
              </p:txBody>
            </p:sp>
            <p:sp>
              <p:nvSpPr>
                <p:cNvPr id="285" name="Freeform 41"/>
                <p:cNvSpPr>
                  <a:spLocks noEditPoints="1"/>
                </p:cNvSpPr>
                <p:nvPr/>
              </p:nvSpPr>
              <p:spPr bwMode="auto">
                <a:xfrm>
                  <a:off x="4350" y="2736"/>
                  <a:ext cx="328" cy="223"/>
                </a:xfrm>
                <a:custGeom>
                  <a:avLst/>
                  <a:gdLst/>
                  <a:ahLst/>
                  <a:cxnLst>
                    <a:cxn ang="0">
                      <a:pos x="4" y="42"/>
                    </a:cxn>
                    <a:cxn ang="0">
                      <a:pos x="4" y="99"/>
                    </a:cxn>
                    <a:cxn ang="0">
                      <a:pos x="31" y="166"/>
                    </a:cxn>
                    <a:cxn ang="0">
                      <a:pos x="82" y="235"/>
                    </a:cxn>
                    <a:cxn ang="0">
                      <a:pos x="155" y="302"/>
                    </a:cxn>
                    <a:cxn ang="0">
                      <a:pos x="241" y="361"/>
                    </a:cxn>
                    <a:cxn ang="0">
                      <a:pos x="335" y="407"/>
                    </a:cxn>
                    <a:cxn ang="0">
                      <a:pos x="429" y="436"/>
                    </a:cxn>
                    <a:cxn ang="0">
                      <a:pos x="513" y="445"/>
                    </a:cxn>
                    <a:cxn ang="0">
                      <a:pos x="586" y="436"/>
                    </a:cxn>
                    <a:cxn ang="0">
                      <a:pos x="636" y="407"/>
                    </a:cxn>
                    <a:cxn ang="0">
                      <a:pos x="644" y="396"/>
                    </a:cxn>
                    <a:cxn ang="0">
                      <a:pos x="605" y="401"/>
                    </a:cxn>
                    <a:cxn ang="0">
                      <a:pos x="544" y="394"/>
                    </a:cxn>
                    <a:cxn ang="0">
                      <a:pos x="467" y="369"/>
                    </a:cxn>
                    <a:cxn ang="0">
                      <a:pos x="379" y="331"/>
                    </a:cxn>
                    <a:cxn ang="0">
                      <a:pos x="287" y="281"/>
                    </a:cxn>
                    <a:cxn ang="0">
                      <a:pos x="199" y="225"/>
                    </a:cxn>
                    <a:cxn ang="0">
                      <a:pos x="121" y="168"/>
                    </a:cxn>
                    <a:cxn ang="0">
                      <a:pos x="61" y="114"/>
                    </a:cxn>
                    <a:cxn ang="0">
                      <a:pos x="23" y="67"/>
                    </a:cxn>
                    <a:cxn ang="0">
                      <a:pos x="9" y="30"/>
                    </a:cxn>
                    <a:cxn ang="0">
                      <a:pos x="13" y="17"/>
                    </a:cxn>
                    <a:cxn ang="0">
                      <a:pos x="40" y="1"/>
                    </a:cxn>
                    <a:cxn ang="0">
                      <a:pos x="90" y="3"/>
                    </a:cxn>
                    <a:cxn ang="0">
                      <a:pos x="159" y="21"/>
                    </a:cxn>
                    <a:cxn ang="0">
                      <a:pos x="241" y="51"/>
                    </a:cxn>
                    <a:cxn ang="0">
                      <a:pos x="333" y="95"/>
                    </a:cxn>
                    <a:cxn ang="0">
                      <a:pos x="423" y="149"/>
                    </a:cxn>
                    <a:cxn ang="0">
                      <a:pos x="508" y="204"/>
                    </a:cxn>
                    <a:cxn ang="0">
                      <a:pos x="577" y="262"/>
                    </a:cxn>
                    <a:cxn ang="0">
                      <a:pos x="626" y="313"/>
                    </a:cxn>
                    <a:cxn ang="0">
                      <a:pos x="653" y="355"/>
                    </a:cxn>
                    <a:cxn ang="0">
                      <a:pos x="653" y="386"/>
                    </a:cxn>
                    <a:cxn ang="0">
                      <a:pos x="626" y="401"/>
                    </a:cxn>
                    <a:cxn ang="0">
                      <a:pos x="577" y="399"/>
                    </a:cxn>
                    <a:cxn ang="0">
                      <a:pos x="508" y="382"/>
                    </a:cxn>
                    <a:cxn ang="0">
                      <a:pos x="423" y="350"/>
                    </a:cxn>
                    <a:cxn ang="0">
                      <a:pos x="333" y="306"/>
                    </a:cxn>
                    <a:cxn ang="0">
                      <a:pos x="241" y="254"/>
                    </a:cxn>
                    <a:cxn ang="0">
                      <a:pos x="159" y="197"/>
                    </a:cxn>
                    <a:cxn ang="0">
                      <a:pos x="88" y="141"/>
                    </a:cxn>
                    <a:cxn ang="0">
                      <a:pos x="38" y="89"/>
                    </a:cxn>
                    <a:cxn ang="0">
                      <a:pos x="13" y="47"/>
                    </a:cxn>
                    <a:cxn ang="0">
                      <a:pos x="13" y="17"/>
                    </a:cxn>
                  </a:cxnLst>
                  <a:rect l="0" t="0" r="r" b="b"/>
                  <a:pathLst>
                    <a:path w="655" h="445">
                      <a:moveTo>
                        <a:pt x="13" y="17"/>
                      </a:moveTo>
                      <a:lnTo>
                        <a:pt x="4" y="42"/>
                      </a:lnTo>
                      <a:lnTo>
                        <a:pt x="0" y="68"/>
                      </a:lnTo>
                      <a:lnTo>
                        <a:pt x="4" y="99"/>
                      </a:lnTo>
                      <a:lnTo>
                        <a:pt x="13" y="132"/>
                      </a:lnTo>
                      <a:lnTo>
                        <a:pt x="31" y="166"/>
                      </a:lnTo>
                      <a:lnTo>
                        <a:pt x="54" y="200"/>
                      </a:lnTo>
                      <a:lnTo>
                        <a:pt x="82" y="235"/>
                      </a:lnTo>
                      <a:lnTo>
                        <a:pt x="117" y="269"/>
                      </a:lnTo>
                      <a:lnTo>
                        <a:pt x="155" y="302"/>
                      </a:lnTo>
                      <a:lnTo>
                        <a:pt x="195" y="332"/>
                      </a:lnTo>
                      <a:lnTo>
                        <a:pt x="241" y="361"/>
                      </a:lnTo>
                      <a:lnTo>
                        <a:pt x="287" y="386"/>
                      </a:lnTo>
                      <a:lnTo>
                        <a:pt x="335" y="407"/>
                      </a:lnTo>
                      <a:lnTo>
                        <a:pt x="381" y="422"/>
                      </a:lnTo>
                      <a:lnTo>
                        <a:pt x="429" y="436"/>
                      </a:lnTo>
                      <a:lnTo>
                        <a:pt x="473" y="443"/>
                      </a:lnTo>
                      <a:lnTo>
                        <a:pt x="513" y="445"/>
                      </a:lnTo>
                      <a:lnTo>
                        <a:pt x="552" y="443"/>
                      </a:lnTo>
                      <a:lnTo>
                        <a:pt x="586" y="436"/>
                      </a:lnTo>
                      <a:lnTo>
                        <a:pt x="613" y="422"/>
                      </a:lnTo>
                      <a:lnTo>
                        <a:pt x="636" y="407"/>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moveTo>
                        <a:pt x="13" y="17"/>
                      </a:moveTo>
                      <a:lnTo>
                        <a:pt x="23" y="7"/>
                      </a:lnTo>
                      <a:lnTo>
                        <a:pt x="40" y="1"/>
                      </a:lnTo>
                      <a:lnTo>
                        <a:pt x="61" y="0"/>
                      </a:lnTo>
                      <a:lnTo>
                        <a:pt x="90" y="3"/>
                      </a:lnTo>
                      <a:lnTo>
                        <a:pt x="122" y="9"/>
                      </a:lnTo>
                      <a:lnTo>
                        <a:pt x="159" y="21"/>
                      </a:lnTo>
                      <a:lnTo>
                        <a:pt x="199" y="34"/>
                      </a:lnTo>
                      <a:lnTo>
                        <a:pt x="241" y="51"/>
                      </a:lnTo>
                      <a:lnTo>
                        <a:pt x="287" y="72"/>
                      </a:lnTo>
                      <a:lnTo>
                        <a:pt x="333" y="95"/>
                      </a:lnTo>
                      <a:lnTo>
                        <a:pt x="379" y="122"/>
                      </a:lnTo>
                      <a:lnTo>
                        <a:pt x="423" y="149"/>
                      </a:lnTo>
                      <a:lnTo>
                        <a:pt x="467" y="177"/>
                      </a:lnTo>
                      <a:lnTo>
                        <a:pt x="508" y="204"/>
                      </a:lnTo>
                      <a:lnTo>
                        <a:pt x="544" y="233"/>
                      </a:lnTo>
                      <a:lnTo>
                        <a:pt x="577" y="262"/>
                      </a:lnTo>
                      <a:lnTo>
                        <a:pt x="605" y="288"/>
                      </a:lnTo>
                      <a:lnTo>
                        <a:pt x="626" y="313"/>
                      </a:lnTo>
                      <a:lnTo>
                        <a:pt x="644" y="336"/>
                      </a:lnTo>
                      <a:lnTo>
                        <a:pt x="653" y="355"/>
                      </a:lnTo>
                      <a:lnTo>
                        <a:pt x="655" y="373"/>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286" name="Line 42"/>
                <p:cNvSpPr>
                  <a:spLocks noChangeShapeType="1"/>
                </p:cNvSpPr>
                <p:nvPr/>
              </p:nvSpPr>
              <p:spPr bwMode="auto">
                <a:xfrm flipH="1" flipV="1">
                  <a:off x="4357" y="2742"/>
                  <a:ext cx="215" cy="1"/>
                </a:xfrm>
                <a:prstGeom prst="line">
                  <a:avLst/>
                </a:prstGeom>
                <a:noFill/>
                <a:ln w="3175">
                  <a:solidFill>
                    <a:srgbClr val="006600"/>
                  </a:solidFill>
                  <a:round/>
                  <a:headEnd/>
                  <a:tailEnd/>
                </a:ln>
              </p:spPr>
              <p:txBody>
                <a:bodyPr/>
                <a:lstStyle/>
                <a:p>
                  <a:endParaRPr lang="en-US"/>
                </a:p>
              </p:txBody>
            </p:sp>
            <p:sp>
              <p:nvSpPr>
                <p:cNvPr id="287" name="Line 43"/>
                <p:cNvSpPr>
                  <a:spLocks noChangeShapeType="1"/>
                </p:cNvSpPr>
                <p:nvPr/>
              </p:nvSpPr>
              <p:spPr bwMode="auto">
                <a:xfrm flipH="1">
                  <a:off x="4494" y="2743"/>
                  <a:ext cx="78" cy="131"/>
                </a:xfrm>
                <a:prstGeom prst="line">
                  <a:avLst/>
                </a:prstGeom>
                <a:noFill/>
                <a:ln w="3175">
                  <a:solidFill>
                    <a:srgbClr val="006600"/>
                  </a:solidFill>
                  <a:round/>
                  <a:headEnd/>
                  <a:tailEnd/>
                </a:ln>
              </p:spPr>
              <p:txBody>
                <a:bodyPr/>
                <a:lstStyle/>
                <a:p>
                  <a:endParaRPr lang="en-US"/>
                </a:p>
              </p:txBody>
            </p:sp>
            <p:sp>
              <p:nvSpPr>
                <p:cNvPr id="288" name="Line 44"/>
                <p:cNvSpPr>
                  <a:spLocks noChangeShapeType="1"/>
                </p:cNvSpPr>
                <p:nvPr/>
              </p:nvSpPr>
              <p:spPr bwMode="auto">
                <a:xfrm>
                  <a:off x="4572" y="2743"/>
                  <a:ext cx="105" cy="184"/>
                </a:xfrm>
                <a:prstGeom prst="line">
                  <a:avLst/>
                </a:prstGeom>
                <a:noFill/>
                <a:ln w="3175">
                  <a:solidFill>
                    <a:srgbClr val="006600"/>
                  </a:solidFill>
                  <a:round/>
                  <a:headEnd/>
                  <a:tailEnd/>
                </a:ln>
              </p:spPr>
              <p:txBody>
                <a:bodyPr/>
                <a:lstStyle/>
                <a:p>
                  <a:endParaRPr lang="en-US"/>
                </a:p>
              </p:txBody>
            </p:sp>
            <p:sp>
              <p:nvSpPr>
                <p:cNvPr id="289" name="Freeform 45"/>
                <p:cNvSpPr>
                  <a:spLocks/>
                </p:cNvSpPr>
                <p:nvPr/>
              </p:nvSpPr>
              <p:spPr bwMode="auto">
                <a:xfrm>
                  <a:off x="4458" y="2841"/>
                  <a:ext cx="80" cy="49"/>
                </a:xfrm>
                <a:custGeom>
                  <a:avLst/>
                  <a:gdLst/>
                  <a:ahLst/>
                  <a:cxnLst>
                    <a:cxn ang="0">
                      <a:pos x="0" y="4"/>
                    </a:cxn>
                    <a:cxn ang="0">
                      <a:pos x="6" y="0"/>
                    </a:cxn>
                    <a:cxn ang="0">
                      <a:pos x="20" y="0"/>
                    </a:cxn>
                    <a:cxn ang="0">
                      <a:pos x="37" y="4"/>
                    </a:cxn>
                    <a:cxn ang="0">
                      <a:pos x="58" y="12"/>
                    </a:cxn>
                    <a:cxn ang="0">
                      <a:pos x="81" y="23"/>
                    </a:cxn>
                    <a:cxn ang="0">
                      <a:pos x="104" y="36"/>
                    </a:cxn>
                    <a:cxn ang="0">
                      <a:pos x="125" y="50"/>
                    </a:cxn>
                    <a:cxn ang="0">
                      <a:pos x="142" y="65"/>
                    </a:cxn>
                    <a:cxn ang="0">
                      <a:pos x="154" y="77"/>
                    </a:cxn>
                    <a:cxn ang="0">
                      <a:pos x="159" y="88"/>
                    </a:cxn>
                    <a:cxn ang="0">
                      <a:pos x="159" y="96"/>
                    </a:cxn>
                    <a:cxn ang="0">
                      <a:pos x="154" y="100"/>
                    </a:cxn>
                    <a:cxn ang="0">
                      <a:pos x="142" y="100"/>
                    </a:cxn>
                    <a:cxn ang="0">
                      <a:pos x="125" y="94"/>
                    </a:cxn>
                    <a:cxn ang="0">
                      <a:pos x="104" y="86"/>
                    </a:cxn>
                    <a:cxn ang="0">
                      <a:pos x="81" y="75"/>
                    </a:cxn>
                    <a:cxn ang="0">
                      <a:pos x="58" y="63"/>
                    </a:cxn>
                    <a:cxn ang="0">
                      <a:pos x="37" y="48"/>
                    </a:cxn>
                    <a:cxn ang="0">
                      <a:pos x="20" y="35"/>
                    </a:cxn>
                    <a:cxn ang="0">
                      <a:pos x="6" y="21"/>
                    </a:cxn>
                    <a:cxn ang="0">
                      <a:pos x="0" y="10"/>
                    </a:cxn>
                    <a:cxn ang="0">
                      <a:pos x="0" y="4"/>
                    </a:cxn>
                  </a:cxnLst>
                  <a:rect l="0" t="0" r="r" b="b"/>
                  <a:pathLst>
                    <a:path w="159" h="100">
                      <a:moveTo>
                        <a:pt x="0" y="4"/>
                      </a:moveTo>
                      <a:lnTo>
                        <a:pt x="6" y="0"/>
                      </a:lnTo>
                      <a:lnTo>
                        <a:pt x="20" y="0"/>
                      </a:lnTo>
                      <a:lnTo>
                        <a:pt x="37" y="4"/>
                      </a:lnTo>
                      <a:lnTo>
                        <a:pt x="58" y="12"/>
                      </a:lnTo>
                      <a:lnTo>
                        <a:pt x="81" y="23"/>
                      </a:lnTo>
                      <a:lnTo>
                        <a:pt x="104" y="36"/>
                      </a:lnTo>
                      <a:lnTo>
                        <a:pt x="125" y="50"/>
                      </a:lnTo>
                      <a:lnTo>
                        <a:pt x="142" y="65"/>
                      </a:lnTo>
                      <a:lnTo>
                        <a:pt x="154" y="77"/>
                      </a:lnTo>
                      <a:lnTo>
                        <a:pt x="159" y="88"/>
                      </a:lnTo>
                      <a:lnTo>
                        <a:pt x="159" y="96"/>
                      </a:lnTo>
                      <a:lnTo>
                        <a:pt x="154" y="100"/>
                      </a:lnTo>
                      <a:lnTo>
                        <a:pt x="142" y="100"/>
                      </a:lnTo>
                      <a:lnTo>
                        <a:pt x="125" y="94"/>
                      </a:lnTo>
                      <a:lnTo>
                        <a:pt x="104" y="86"/>
                      </a:lnTo>
                      <a:lnTo>
                        <a:pt x="81" y="75"/>
                      </a:lnTo>
                      <a:lnTo>
                        <a:pt x="58" y="63"/>
                      </a:lnTo>
                      <a:lnTo>
                        <a:pt x="37" y="48"/>
                      </a:lnTo>
                      <a:lnTo>
                        <a:pt x="20" y="35"/>
                      </a:lnTo>
                      <a:lnTo>
                        <a:pt x="6" y="21"/>
                      </a:lnTo>
                      <a:lnTo>
                        <a:pt x="0" y="10"/>
                      </a:lnTo>
                      <a:lnTo>
                        <a:pt x="0" y="4"/>
                      </a:lnTo>
                      <a:close/>
                    </a:path>
                  </a:pathLst>
                </a:custGeom>
                <a:solidFill>
                  <a:schemeClr val="accent1"/>
                </a:solidFill>
                <a:ln w="3175" cmpd="sng">
                  <a:solidFill>
                    <a:srgbClr val="006600"/>
                  </a:solidFill>
                  <a:prstDash val="solid"/>
                  <a:round/>
                  <a:headEnd/>
                  <a:tailEnd/>
                </a:ln>
              </p:spPr>
              <p:txBody>
                <a:bodyPr/>
                <a:lstStyle/>
                <a:p>
                  <a:endParaRPr lang="en-US"/>
                </a:p>
              </p:txBody>
            </p:sp>
          </p:grpSp>
          <p:grpSp>
            <p:nvGrpSpPr>
              <p:cNvPr id="28" name="Group 46"/>
              <p:cNvGrpSpPr>
                <a:grpSpLocks/>
              </p:cNvGrpSpPr>
              <p:nvPr/>
            </p:nvGrpSpPr>
            <p:grpSpPr bwMode="auto">
              <a:xfrm flipH="1">
                <a:off x="2880" y="1326"/>
                <a:ext cx="132" cy="162"/>
                <a:chOff x="4338" y="2736"/>
                <a:chExt cx="340" cy="304"/>
              </a:xfrm>
            </p:grpSpPr>
            <p:sp>
              <p:nvSpPr>
                <p:cNvPr id="266" name="Freeform 47"/>
                <p:cNvSpPr>
                  <a:spLocks noEditPoints="1"/>
                </p:cNvSpPr>
                <p:nvPr/>
              </p:nvSpPr>
              <p:spPr bwMode="auto">
                <a:xfrm>
                  <a:off x="4338" y="3008"/>
                  <a:ext cx="340" cy="32"/>
                </a:xfrm>
                <a:custGeom>
                  <a:avLst/>
                  <a:gdLst/>
                  <a:ahLst/>
                  <a:cxnLst>
                    <a:cxn ang="0">
                      <a:pos x="42" y="21"/>
                    </a:cxn>
                    <a:cxn ang="0">
                      <a:pos x="0" y="21"/>
                    </a:cxn>
                    <a:cxn ang="0">
                      <a:pos x="0" y="65"/>
                    </a:cxn>
                    <a:cxn ang="0">
                      <a:pos x="678" y="65"/>
                    </a:cxn>
                    <a:cxn ang="0">
                      <a:pos x="678" y="21"/>
                    </a:cxn>
                    <a:cxn ang="0">
                      <a:pos x="594" y="21"/>
                    </a:cxn>
                    <a:cxn ang="0">
                      <a:pos x="594" y="0"/>
                    </a:cxn>
                    <a:cxn ang="0">
                      <a:pos x="42" y="0"/>
                    </a:cxn>
                    <a:cxn ang="0">
                      <a:pos x="42" y="21"/>
                    </a:cxn>
                    <a:cxn ang="0">
                      <a:pos x="594" y="21"/>
                    </a:cxn>
                    <a:cxn ang="0">
                      <a:pos x="54" y="21"/>
                    </a:cxn>
                    <a:cxn ang="0">
                      <a:pos x="594" y="21"/>
                    </a:cxn>
                  </a:cxnLst>
                  <a:rect l="0" t="0" r="r" b="b"/>
                  <a:pathLst>
                    <a:path w="678" h="65">
                      <a:moveTo>
                        <a:pt x="42" y="21"/>
                      </a:moveTo>
                      <a:lnTo>
                        <a:pt x="0" y="21"/>
                      </a:lnTo>
                      <a:lnTo>
                        <a:pt x="0" y="65"/>
                      </a:lnTo>
                      <a:lnTo>
                        <a:pt x="678" y="65"/>
                      </a:lnTo>
                      <a:lnTo>
                        <a:pt x="678" y="21"/>
                      </a:lnTo>
                      <a:lnTo>
                        <a:pt x="594" y="21"/>
                      </a:lnTo>
                      <a:lnTo>
                        <a:pt x="594" y="0"/>
                      </a:lnTo>
                      <a:lnTo>
                        <a:pt x="42" y="0"/>
                      </a:lnTo>
                      <a:lnTo>
                        <a:pt x="42" y="21"/>
                      </a:lnTo>
                      <a:close/>
                      <a:moveTo>
                        <a:pt x="594" y="21"/>
                      </a:moveTo>
                      <a:lnTo>
                        <a:pt x="54" y="21"/>
                      </a:lnTo>
                      <a:lnTo>
                        <a:pt x="594" y="21"/>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267" name="Line 48"/>
                <p:cNvSpPr>
                  <a:spLocks noChangeShapeType="1"/>
                </p:cNvSpPr>
                <p:nvPr/>
              </p:nvSpPr>
              <p:spPr bwMode="auto">
                <a:xfrm>
                  <a:off x="4407" y="2902"/>
                  <a:ext cx="47" cy="1"/>
                </a:xfrm>
                <a:prstGeom prst="line">
                  <a:avLst/>
                </a:prstGeom>
                <a:noFill/>
                <a:ln w="3175">
                  <a:solidFill>
                    <a:srgbClr val="006600"/>
                  </a:solidFill>
                  <a:round/>
                  <a:headEnd/>
                  <a:tailEnd/>
                </a:ln>
              </p:spPr>
              <p:txBody>
                <a:bodyPr/>
                <a:lstStyle/>
                <a:p>
                  <a:endParaRPr lang="en-US"/>
                </a:p>
              </p:txBody>
            </p:sp>
            <p:sp>
              <p:nvSpPr>
                <p:cNvPr id="268" name="Freeform 49"/>
                <p:cNvSpPr>
                  <a:spLocks/>
                </p:cNvSpPr>
                <p:nvPr/>
              </p:nvSpPr>
              <p:spPr bwMode="auto">
                <a:xfrm>
                  <a:off x="4407" y="2867"/>
                  <a:ext cx="70" cy="138"/>
                </a:xfrm>
                <a:custGeom>
                  <a:avLst/>
                  <a:gdLst/>
                  <a:ahLst/>
                  <a:cxnLst>
                    <a:cxn ang="0">
                      <a:pos x="140" y="275"/>
                    </a:cxn>
                    <a:cxn ang="0">
                      <a:pos x="0" y="69"/>
                    </a:cxn>
                    <a:cxn ang="0">
                      <a:pos x="48" y="0"/>
                    </a:cxn>
                  </a:cxnLst>
                  <a:rect l="0" t="0" r="r" b="b"/>
                  <a:pathLst>
                    <a:path w="140" h="275">
                      <a:moveTo>
                        <a:pt x="140" y="275"/>
                      </a:moveTo>
                      <a:lnTo>
                        <a:pt x="0" y="69"/>
                      </a:lnTo>
                      <a:lnTo>
                        <a:pt x="48" y="0"/>
                      </a:lnTo>
                    </a:path>
                  </a:pathLst>
                </a:custGeom>
                <a:solidFill>
                  <a:schemeClr val="accent1"/>
                </a:solidFill>
                <a:ln w="3175" cmpd="sng">
                  <a:solidFill>
                    <a:srgbClr val="006600"/>
                  </a:solidFill>
                  <a:prstDash val="solid"/>
                  <a:round/>
                  <a:headEnd/>
                  <a:tailEnd/>
                </a:ln>
              </p:spPr>
              <p:txBody>
                <a:bodyPr/>
                <a:lstStyle/>
                <a:p>
                  <a:endParaRPr lang="en-US"/>
                </a:p>
              </p:txBody>
            </p:sp>
            <p:sp>
              <p:nvSpPr>
                <p:cNvPr id="269" name="Line 50"/>
                <p:cNvSpPr>
                  <a:spLocks noChangeShapeType="1"/>
                </p:cNvSpPr>
                <p:nvPr/>
              </p:nvSpPr>
              <p:spPr bwMode="auto">
                <a:xfrm flipV="1">
                  <a:off x="4381" y="2902"/>
                  <a:ext cx="73" cy="106"/>
                </a:xfrm>
                <a:prstGeom prst="line">
                  <a:avLst/>
                </a:prstGeom>
                <a:noFill/>
                <a:ln w="3175">
                  <a:solidFill>
                    <a:srgbClr val="006600"/>
                  </a:solidFill>
                  <a:round/>
                  <a:headEnd/>
                  <a:tailEnd/>
                </a:ln>
              </p:spPr>
              <p:txBody>
                <a:bodyPr/>
                <a:lstStyle/>
                <a:p>
                  <a:endParaRPr lang="en-US"/>
                </a:p>
              </p:txBody>
            </p:sp>
            <p:sp>
              <p:nvSpPr>
                <p:cNvPr id="270" name="Freeform 51"/>
                <p:cNvSpPr>
                  <a:spLocks/>
                </p:cNvSpPr>
                <p:nvPr/>
              </p:nvSpPr>
              <p:spPr bwMode="auto">
                <a:xfrm>
                  <a:off x="4407" y="2971"/>
                  <a:ext cx="136" cy="34"/>
                </a:xfrm>
                <a:custGeom>
                  <a:avLst/>
                  <a:gdLst/>
                  <a:ahLst/>
                  <a:cxnLst>
                    <a:cxn ang="0">
                      <a:pos x="48" y="69"/>
                    </a:cxn>
                    <a:cxn ang="0">
                      <a:pos x="0" y="0"/>
                    </a:cxn>
                    <a:cxn ang="0">
                      <a:pos x="272" y="0"/>
                    </a:cxn>
                    <a:cxn ang="0">
                      <a:pos x="232" y="69"/>
                    </a:cxn>
                  </a:cxnLst>
                  <a:rect l="0" t="0" r="r" b="b"/>
                  <a:pathLst>
                    <a:path w="272" h="69">
                      <a:moveTo>
                        <a:pt x="48" y="69"/>
                      </a:moveTo>
                      <a:lnTo>
                        <a:pt x="0" y="0"/>
                      </a:lnTo>
                      <a:lnTo>
                        <a:pt x="272" y="0"/>
                      </a:lnTo>
                      <a:lnTo>
                        <a:pt x="232" y="69"/>
                      </a:lnTo>
                    </a:path>
                  </a:pathLst>
                </a:custGeom>
                <a:solidFill>
                  <a:schemeClr val="accent1"/>
                </a:solidFill>
                <a:ln w="3175" cmpd="sng">
                  <a:solidFill>
                    <a:srgbClr val="006600"/>
                  </a:solidFill>
                  <a:prstDash val="solid"/>
                  <a:round/>
                  <a:headEnd/>
                  <a:tailEnd/>
                </a:ln>
              </p:spPr>
              <p:txBody>
                <a:bodyPr/>
                <a:lstStyle/>
                <a:p>
                  <a:endParaRPr lang="en-US"/>
                </a:p>
              </p:txBody>
            </p:sp>
            <p:sp>
              <p:nvSpPr>
                <p:cNvPr id="271" name="Line 52"/>
                <p:cNvSpPr>
                  <a:spLocks noChangeShapeType="1"/>
                </p:cNvSpPr>
                <p:nvPr/>
              </p:nvSpPr>
              <p:spPr bwMode="auto">
                <a:xfrm flipH="1" flipV="1">
                  <a:off x="4500" y="2913"/>
                  <a:ext cx="72" cy="95"/>
                </a:xfrm>
                <a:prstGeom prst="line">
                  <a:avLst/>
                </a:prstGeom>
                <a:noFill/>
                <a:ln w="3175">
                  <a:solidFill>
                    <a:srgbClr val="006600"/>
                  </a:solidFill>
                  <a:round/>
                  <a:headEnd/>
                  <a:tailEnd/>
                </a:ln>
              </p:spPr>
              <p:txBody>
                <a:bodyPr/>
                <a:lstStyle/>
                <a:p>
                  <a:endParaRPr lang="en-US"/>
                </a:p>
              </p:txBody>
            </p:sp>
            <p:sp>
              <p:nvSpPr>
                <p:cNvPr id="272" name="Rectangle 53"/>
                <p:cNvSpPr>
                  <a:spLocks noChangeArrowheads="1"/>
                </p:cNvSpPr>
                <p:nvPr/>
              </p:nvSpPr>
              <p:spPr bwMode="auto">
                <a:xfrm>
                  <a:off x="4455" y="2903"/>
                  <a:ext cx="42" cy="105"/>
                </a:xfrm>
                <a:prstGeom prst="rect">
                  <a:avLst/>
                </a:prstGeom>
                <a:solidFill>
                  <a:schemeClr val="accent1"/>
                </a:solidFill>
                <a:ln w="3175">
                  <a:solidFill>
                    <a:srgbClr val="006600"/>
                  </a:solidFill>
                  <a:miter lim="800000"/>
                  <a:headEnd/>
                  <a:tailEnd/>
                </a:ln>
              </p:spPr>
              <p:txBody>
                <a:bodyPr/>
                <a:lstStyle/>
                <a:p>
                  <a:endParaRPr lang="en-US"/>
                </a:p>
              </p:txBody>
            </p:sp>
            <p:sp>
              <p:nvSpPr>
                <p:cNvPr id="273" name="Freeform 54"/>
                <p:cNvSpPr>
                  <a:spLocks noEditPoints="1"/>
                </p:cNvSpPr>
                <p:nvPr/>
              </p:nvSpPr>
              <p:spPr bwMode="auto">
                <a:xfrm>
                  <a:off x="4350" y="2736"/>
                  <a:ext cx="328" cy="223"/>
                </a:xfrm>
                <a:custGeom>
                  <a:avLst/>
                  <a:gdLst/>
                  <a:ahLst/>
                  <a:cxnLst>
                    <a:cxn ang="0">
                      <a:pos x="4" y="42"/>
                    </a:cxn>
                    <a:cxn ang="0">
                      <a:pos x="4" y="99"/>
                    </a:cxn>
                    <a:cxn ang="0">
                      <a:pos x="31" y="166"/>
                    </a:cxn>
                    <a:cxn ang="0">
                      <a:pos x="82" y="235"/>
                    </a:cxn>
                    <a:cxn ang="0">
                      <a:pos x="155" y="302"/>
                    </a:cxn>
                    <a:cxn ang="0">
                      <a:pos x="241" y="361"/>
                    </a:cxn>
                    <a:cxn ang="0">
                      <a:pos x="335" y="407"/>
                    </a:cxn>
                    <a:cxn ang="0">
                      <a:pos x="429" y="436"/>
                    </a:cxn>
                    <a:cxn ang="0">
                      <a:pos x="513" y="445"/>
                    </a:cxn>
                    <a:cxn ang="0">
                      <a:pos x="586" y="436"/>
                    </a:cxn>
                    <a:cxn ang="0">
                      <a:pos x="636" y="407"/>
                    </a:cxn>
                    <a:cxn ang="0">
                      <a:pos x="644" y="396"/>
                    </a:cxn>
                    <a:cxn ang="0">
                      <a:pos x="605" y="401"/>
                    </a:cxn>
                    <a:cxn ang="0">
                      <a:pos x="544" y="394"/>
                    </a:cxn>
                    <a:cxn ang="0">
                      <a:pos x="467" y="369"/>
                    </a:cxn>
                    <a:cxn ang="0">
                      <a:pos x="379" y="331"/>
                    </a:cxn>
                    <a:cxn ang="0">
                      <a:pos x="287" y="281"/>
                    </a:cxn>
                    <a:cxn ang="0">
                      <a:pos x="199" y="225"/>
                    </a:cxn>
                    <a:cxn ang="0">
                      <a:pos x="121" y="168"/>
                    </a:cxn>
                    <a:cxn ang="0">
                      <a:pos x="61" y="114"/>
                    </a:cxn>
                    <a:cxn ang="0">
                      <a:pos x="23" y="67"/>
                    </a:cxn>
                    <a:cxn ang="0">
                      <a:pos x="9" y="30"/>
                    </a:cxn>
                    <a:cxn ang="0">
                      <a:pos x="13" y="17"/>
                    </a:cxn>
                    <a:cxn ang="0">
                      <a:pos x="40" y="1"/>
                    </a:cxn>
                    <a:cxn ang="0">
                      <a:pos x="90" y="3"/>
                    </a:cxn>
                    <a:cxn ang="0">
                      <a:pos x="159" y="21"/>
                    </a:cxn>
                    <a:cxn ang="0">
                      <a:pos x="241" y="51"/>
                    </a:cxn>
                    <a:cxn ang="0">
                      <a:pos x="333" y="95"/>
                    </a:cxn>
                    <a:cxn ang="0">
                      <a:pos x="423" y="149"/>
                    </a:cxn>
                    <a:cxn ang="0">
                      <a:pos x="508" y="204"/>
                    </a:cxn>
                    <a:cxn ang="0">
                      <a:pos x="577" y="262"/>
                    </a:cxn>
                    <a:cxn ang="0">
                      <a:pos x="626" y="313"/>
                    </a:cxn>
                    <a:cxn ang="0">
                      <a:pos x="653" y="355"/>
                    </a:cxn>
                    <a:cxn ang="0">
                      <a:pos x="653" y="386"/>
                    </a:cxn>
                    <a:cxn ang="0">
                      <a:pos x="626" y="401"/>
                    </a:cxn>
                    <a:cxn ang="0">
                      <a:pos x="577" y="399"/>
                    </a:cxn>
                    <a:cxn ang="0">
                      <a:pos x="508" y="382"/>
                    </a:cxn>
                    <a:cxn ang="0">
                      <a:pos x="423" y="350"/>
                    </a:cxn>
                    <a:cxn ang="0">
                      <a:pos x="333" y="306"/>
                    </a:cxn>
                    <a:cxn ang="0">
                      <a:pos x="241" y="254"/>
                    </a:cxn>
                    <a:cxn ang="0">
                      <a:pos x="159" y="197"/>
                    </a:cxn>
                    <a:cxn ang="0">
                      <a:pos x="88" y="141"/>
                    </a:cxn>
                    <a:cxn ang="0">
                      <a:pos x="38" y="89"/>
                    </a:cxn>
                    <a:cxn ang="0">
                      <a:pos x="13" y="47"/>
                    </a:cxn>
                    <a:cxn ang="0">
                      <a:pos x="13" y="17"/>
                    </a:cxn>
                  </a:cxnLst>
                  <a:rect l="0" t="0" r="r" b="b"/>
                  <a:pathLst>
                    <a:path w="655" h="445">
                      <a:moveTo>
                        <a:pt x="13" y="17"/>
                      </a:moveTo>
                      <a:lnTo>
                        <a:pt x="4" y="42"/>
                      </a:lnTo>
                      <a:lnTo>
                        <a:pt x="0" y="68"/>
                      </a:lnTo>
                      <a:lnTo>
                        <a:pt x="4" y="99"/>
                      </a:lnTo>
                      <a:lnTo>
                        <a:pt x="13" y="132"/>
                      </a:lnTo>
                      <a:lnTo>
                        <a:pt x="31" y="166"/>
                      </a:lnTo>
                      <a:lnTo>
                        <a:pt x="54" y="200"/>
                      </a:lnTo>
                      <a:lnTo>
                        <a:pt x="82" y="235"/>
                      </a:lnTo>
                      <a:lnTo>
                        <a:pt x="117" y="269"/>
                      </a:lnTo>
                      <a:lnTo>
                        <a:pt x="155" y="302"/>
                      </a:lnTo>
                      <a:lnTo>
                        <a:pt x="195" y="332"/>
                      </a:lnTo>
                      <a:lnTo>
                        <a:pt x="241" y="361"/>
                      </a:lnTo>
                      <a:lnTo>
                        <a:pt x="287" y="386"/>
                      </a:lnTo>
                      <a:lnTo>
                        <a:pt x="335" y="407"/>
                      </a:lnTo>
                      <a:lnTo>
                        <a:pt x="381" y="422"/>
                      </a:lnTo>
                      <a:lnTo>
                        <a:pt x="429" y="436"/>
                      </a:lnTo>
                      <a:lnTo>
                        <a:pt x="473" y="443"/>
                      </a:lnTo>
                      <a:lnTo>
                        <a:pt x="513" y="445"/>
                      </a:lnTo>
                      <a:lnTo>
                        <a:pt x="552" y="443"/>
                      </a:lnTo>
                      <a:lnTo>
                        <a:pt x="586" y="436"/>
                      </a:lnTo>
                      <a:lnTo>
                        <a:pt x="613" y="422"/>
                      </a:lnTo>
                      <a:lnTo>
                        <a:pt x="636" y="407"/>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moveTo>
                        <a:pt x="13" y="17"/>
                      </a:moveTo>
                      <a:lnTo>
                        <a:pt x="23" y="7"/>
                      </a:lnTo>
                      <a:lnTo>
                        <a:pt x="40" y="1"/>
                      </a:lnTo>
                      <a:lnTo>
                        <a:pt x="61" y="0"/>
                      </a:lnTo>
                      <a:lnTo>
                        <a:pt x="90" y="3"/>
                      </a:lnTo>
                      <a:lnTo>
                        <a:pt x="122" y="9"/>
                      </a:lnTo>
                      <a:lnTo>
                        <a:pt x="159" y="21"/>
                      </a:lnTo>
                      <a:lnTo>
                        <a:pt x="199" y="34"/>
                      </a:lnTo>
                      <a:lnTo>
                        <a:pt x="241" y="51"/>
                      </a:lnTo>
                      <a:lnTo>
                        <a:pt x="287" y="72"/>
                      </a:lnTo>
                      <a:lnTo>
                        <a:pt x="333" y="95"/>
                      </a:lnTo>
                      <a:lnTo>
                        <a:pt x="379" y="122"/>
                      </a:lnTo>
                      <a:lnTo>
                        <a:pt x="423" y="149"/>
                      </a:lnTo>
                      <a:lnTo>
                        <a:pt x="467" y="177"/>
                      </a:lnTo>
                      <a:lnTo>
                        <a:pt x="508" y="204"/>
                      </a:lnTo>
                      <a:lnTo>
                        <a:pt x="544" y="233"/>
                      </a:lnTo>
                      <a:lnTo>
                        <a:pt x="577" y="262"/>
                      </a:lnTo>
                      <a:lnTo>
                        <a:pt x="605" y="288"/>
                      </a:lnTo>
                      <a:lnTo>
                        <a:pt x="626" y="313"/>
                      </a:lnTo>
                      <a:lnTo>
                        <a:pt x="644" y="336"/>
                      </a:lnTo>
                      <a:lnTo>
                        <a:pt x="653" y="355"/>
                      </a:lnTo>
                      <a:lnTo>
                        <a:pt x="655" y="373"/>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274" name="Line 55"/>
                <p:cNvSpPr>
                  <a:spLocks noChangeShapeType="1"/>
                </p:cNvSpPr>
                <p:nvPr/>
              </p:nvSpPr>
              <p:spPr bwMode="auto">
                <a:xfrm flipH="1" flipV="1">
                  <a:off x="4357" y="2742"/>
                  <a:ext cx="215" cy="1"/>
                </a:xfrm>
                <a:prstGeom prst="line">
                  <a:avLst/>
                </a:prstGeom>
                <a:noFill/>
                <a:ln w="3175">
                  <a:solidFill>
                    <a:srgbClr val="006600"/>
                  </a:solidFill>
                  <a:round/>
                  <a:headEnd/>
                  <a:tailEnd/>
                </a:ln>
              </p:spPr>
              <p:txBody>
                <a:bodyPr/>
                <a:lstStyle/>
                <a:p>
                  <a:endParaRPr lang="en-US"/>
                </a:p>
              </p:txBody>
            </p:sp>
            <p:sp>
              <p:nvSpPr>
                <p:cNvPr id="275" name="Line 56"/>
                <p:cNvSpPr>
                  <a:spLocks noChangeShapeType="1"/>
                </p:cNvSpPr>
                <p:nvPr/>
              </p:nvSpPr>
              <p:spPr bwMode="auto">
                <a:xfrm flipH="1">
                  <a:off x="4494" y="2743"/>
                  <a:ext cx="78" cy="131"/>
                </a:xfrm>
                <a:prstGeom prst="line">
                  <a:avLst/>
                </a:prstGeom>
                <a:noFill/>
                <a:ln w="3175">
                  <a:solidFill>
                    <a:srgbClr val="006600"/>
                  </a:solidFill>
                  <a:round/>
                  <a:headEnd/>
                  <a:tailEnd/>
                </a:ln>
              </p:spPr>
              <p:txBody>
                <a:bodyPr/>
                <a:lstStyle/>
                <a:p>
                  <a:endParaRPr lang="en-US"/>
                </a:p>
              </p:txBody>
            </p:sp>
            <p:sp>
              <p:nvSpPr>
                <p:cNvPr id="276" name="Line 57"/>
                <p:cNvSpPr>
                  <a:spLocks noChangeShapeType="1"/>
                </p:cNvSpPr>
                <p:nvPr/>
              </p:nvSpPr>
              <p:spPr bwMode="auto">
                <a:xfrm>
                  <a:off x="4572" y="2743"/>
                  <a:ext cx="105" cy="184"/>
                </a:xfrm>
                <a:prstGeom prst="line">
                  <a:avLst/>
                </a:prstGeom>
                <a:noFill/>
                <a:ln w="3175">
                  <a:solidFill>
                    <a:srgbClr val="006600"/>
                  </a:solidFill>
                  <a:round/>
                  <a:headEnd/>
                  <a:tailEnd/>
                </a:ln>
              </p:spPr>
              <p:txBody>
                <a:bodyPr/>
                <a:lstStyle/>
                <a:p>
                  <a:endParaRPr lang="en-US"/>
                </a:p>
              </p:txBody>
            </p:sp>
            <p:sp>
              <p:nvSpPr>
                <p:cNvPr id="277" name="Freeform 58"/>
                <p:cNvSpPr>
                  <a:spLocks/>
                </p:cNvSpPr>
                <p:nvPr/>
              </p:nvSpPr>
              <p:spPr bwMode="auto">
                <a:xfrm>
                  <a:off x="4458" y="2841"/>
                  <a:ext cx="80" cy="49"/>
                </a:xfrm>
                <a:custGeom>
                  <a:avLst/>
                  <a:gdLst/>
                  <a:ahLst/>
                  <a:cxnLst>
                    <a:cxn ang="0">
                      <a:pos x="0" y="4"/>
                    </a:cxn>
                    <a:cxn ang="0">
                      <a:pos x="6" y="0"/>
                    </a:cxn>
                    <a:cxn ang="0">
                      <a:pos x="20" y="0"/>
                    </a:cxn>
                    <a:cxn ang="0">
                      <a:pos x="37" y="4"/>
                    </a:cxn>
                    <a:cxn ang="0">
                      <a:pos x="58" y="12"/>
                    </a:cxn>
                    <a:cxn ang="0">
                      <a:pos x="81" y="23"/>
                    </a:cxn>
                    <a:cxn ang="0">
                      <a:pos x="104" y="36"/>
                    </a:cxn>
                    <a:cxn ang="0">
                      <a:pos x="125" y="50"/>
                    </a:cxn>
                    <a:cxn ang="0">
                      <a:pos x="142" y="65"/>
                    </a:cxn>
                    <a:cxn ang="0">
                      <a:pos x="154" y="77"/>
                    </a:cxn>
                    <a:cxn ang="0">
                      <a:pos x="159" y="88"/>
                    </a:cxn>
                    <a:cxn ang="0">
                      <a:pos x="159" y="96"/>
                    </a:cxn>
                    <a:cxn ang="0">
                      <a:pos x="154" y="100"/>
                    </a:cxn>
                    <a:cxn ang="0">
                      <a:pos x="142" y="100"/>
                    </a:cxn>
                    <a:cxn ang="0">
                      <a:pos x="125" y="94"/>
                    </a:cxn>
                    <a:cxn ang="0">
                      <a:pos x="104" y="86"/>
                    </a:cxn>
                    <a:cxn ang="0">
                      <a:pos x="81" y="75"/>
                    </a:cxn>
                    <a:cxn ang="0">
                      <a:pos x="58" y="63"/>
                    </a:cxn>
                    <a:cxn ang="0">
                      <a:pos x="37" y="48"/>
                    </a:cxn>
                    <a:cxn ang="0">
                      <a:pos x="20" y="35"/>
                    </a:cxn>
                    <a:cxn ang="0">
                      <a:pos x="6" y="21"/>
                    </a:cxn>
                    <a:cxn ang="0">
                      <a:pos x="0" y="10"/>
                    </a:cxn>
                    <a:cxn ang="0">
                      <a:pos x="0" y="4"/>
                    </a:cxn>
                  </a:cxnLst>
                  <a:rect l="0" t="0" r="r" b="b"/>
                  <a:pathLst>
                    <a:path w="159" h="100">
                      <a:moveTo>
                        <a:pt x="0" y="4"/>
                      </a:moveTo>
                      <a:lnTo>
                        <a:pt x="6" y="0"/>
                      </a:lnTo>
                      <a:lnTo>
                        <a:pt x="20" y="0"/>
                      </a:lnTo>
                      <a:lnTo>
                        <a:pt x="37" y="4"/>
                      </a:lnTo>
                      <a:lnTo>
                        <a:pt x="58" y="12"/>
                      </a:lnTo>
                      <a:lnTo>
                        <a:pt x="81" y="23"/>
                      </a:lnTo>
                      <a:lnTo>
                        <a:pt x="104" y="36"/>
                      </a:lnTo>
                      <a:lnTo>
                        <a:pt x="125" y="50"/>
                      </a:lnTo>
                      <a:lnTo>
                        <a:pt x="142" y="65"/>
                      </a:lnTo>
                      <a:lnTo>
                        <a:pt x="154" y="77"/>
                      </a:lnTo>
                      <a:lnTo>
                        <a:pt x="159" y="88"/>
                      </a:lnTo>
                      <a:lnTo>
                        <a:pt x="159" y="96"/>
                      </a:lnTo>
                      <a:lnTo>
                        <a:pt x="154" y="100"/>
                      </a:lnTo>
                      <a:lnTo>
                        <a:pt x="142" y="100"/>
                      </a:lnTo>
                      <a:lnTo>
                        <a:pt x="125" y="94"/>
                      </a:lnTo>
                      <a:lnTo>
                        <a:pt x="104" y="86"/>
                      </a:lnTo>
                      <a:lnTo>
                        <a:pt x="81" y="75"/>
                      </a:lnTo>
                      <a:lnTo>
                        <a:pt x="58" y="63"/>
                      </a:lnTo>
                      <a:lnTo>
                        <a:pt x="37" y="48"/>
                      </a:lnTo>
                      <a:lnTo>
                        <a:pt x="20" y="35"/>
                      </a:lnTo>
                      <a:lnTo>
                        <a:pt x="6" y="21"/>
                      </a:lnTo>
                      <a:lnTo>
                        <a:pt x="0" y="10"/>
                      </a:lnTo>
                      <a:lnTo>
                        <a:pt x="0" y="4"/>
                      </a:lnTo>
                      <a:close/>
                    </a:path>
                  </a:pathLst>
                </a:custGeom>
                <a:solidFill>
                  <a:schemeClr val="accent1"/>
                </a:solidFill>
                <a:ln w="3175" cmpd="sng">
                  <a:solidFill>
                    <a:srgbClr val="006600"/>
                  </a:solidFill>
                  <a:prstDash val="solid"/>
                  <a:round/>
                  <a:headEnd/>
                  <a:tailEnd/>
                </a:ln>
              </p:spPr>
              <p:txBody>
                <a:bodyPr/>
                <a:lstStyle/>
                <a:p>
                  <a:endParaRPr lang="en-US"/>
                </a:p>
              </p:txBody>
            </p:sp>
          </p:grpSp>
          <p:grpSp>
            <p:nvGrpSpPr>
              <p:cNvPr id="29" name="Group 59"/>
              <p:cNvGrpSpPr>
                <a:grpSpLocks/>
              </p:cNvGrpSpPr>
              <p:nvPr/>
            </p:nvGrpSpPr>
            <p:grpSpPr bwMode="auto">
              <a:xfrm flipH="1">
                <a:off x="2976" y="1806"/>
                <a:ext cx="132" cy="162"/>
                <a:chOff x="4338" y="2736"/>
                <a:chExt cx="340" cy="304"/>
              </a:xfrm>
            </p:grpSpPr>
            <p:sp>
              <p:nvSpPr>
                <p:cNvPr id="254" name="Freeform 60"/>
                <p:cNvSpPr>
                  <a:spLocks noEditPoints="1"/>
                </p:cNvSpPr>
                <p:nvPr/>
              </p:nvSpPr>
              <p:spPr bwMode="auto">
                <a:xfrm>
                  <a:off x="4338" y="3008"/>
                  <a:ext cx="340" cy="32"/>
                </a:xfrm>
                <a:custGeom>
                  <a:avLst/>
                  <a:gdLst/>
                  <a:ahLst/>
                  <a:cxnLst>
                    <a:cxn ang="0">
                      <a:pos x="42" y="21"/>
                    </a:cxn>
                    <a:cxn ang="0">
                      <a:pos x="0" y="21"/>
                    </a:cxn>
                    <a:cxn ang="0">
                      <a:pos x="0" y="65"/>
                    </a:cxn>
                    <a:cxn ang="0">
                      <a:pos x="678" y="65"/>
                    </a:cxn>
                    <a:cxn ang="0">
                      <a:pos x="678" y="21"/>
                    </a:cxn>
                    <a:cxn ang="0">
                      <a:pos x="594" y="21"/>
                    </a:cxn>
                    <a:cxn ang="0">
                      <a:pos x="594" y="0"/>
                    </a:cxn>
                    <a:cxn ang="0">
                      <a:pos x="42" y="0"/>
                    </a:cxn>
                    <a:cxn ang="0">
                      <a:pos x="42" y="21"/>
                    </a:cxn>
                    <a:cxn ang="0">
                      <a:pos x="594" y="21"/>
                    </a:cxn>
                    <a:cxn ang="0">
                      <a:pos x="54" y="21"/>
                    </a:cxn>
                    <a:cxn ang="0">
                      <a:pos x="594" y="21"/>
                    </a:cxn>
                  </a:cxnLst>
                  <a:rect l="0" t="0" r="r" b="b"/>
                  <a:pathLst>
                    <a:path w="678" h="65">
                      <a:moveTo>
                        <a:pt x="42" y="21"/>
                      </a:moveTo>
                      <a:lnTo>
                        <a:pt x="0" y="21"/>
                      </a:lnTo>
                      <a:lnTo>
                        <a:pt x="0" y="65"/>
                      </a:lnTo>
                      <a:lnTo>
                        <a:pt x="678" y="65"/>
                      </a:lnTo>
                      <a:lnTo>
                        <a:pt x="678" y="21"/>
                      </a:lnTo>
                      <a:lnTo>
                        <a:pt x="594" y="21"/>
                      </a:lnTo>
                      <a:lnTo>
                        <a:pt x="594" y="0"/>
                      </a:lnTo>
                      <a:lnTo>
                        <a:pt x="42" y="0"/>
                      </a:lnTo>
                      <a:lnTo>
                        <a:pt x="42" y="21"/>
                      </a:lnTo>
                      <a:close/>
                      <a:moveTo>
                        <a:pt x="594" y="21"/>
                      </a:moveTo>
                      <a:lnTo>
                        <a:pt x="54" y="21"/>
                      </a:lnTo>
                      <a:lnTo>
                        <a:pt x="594" y="21"/>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255" name="Line 61"/>
                <p:cNvSpPr>
                  <a:spLocks noChangeShapeType="1"/>
                </p:cNvSpPr>
                <p:nvPr/>
              </p:nvSpPr>
              <p:spPr bwMode="auto">
                <a:xfrm>
                  <a:off x="4407" y="2902"/>
                  <a:ext cx="47" cy="1"/>
                </a:xfrm>
                <a:prstGeom prst="line">
                  <a:avLst/>
                </a:prstGeom>
                <a:noFill/>
                <a:ln w="3175">
                  <a:solidFill>
                    <a:srgbClr val="006600"/>
                  </a:solidFill>
                  <a:round/>
                  <a:headEnd/>
                  <a:tailEnd/>
                </a:ln>
              </p:spPr>
              <p:txBody>
                <a:bodyPr/>
                <a:lstStyle/>
                <a:p>
                  <a:endParaRPr lang="en-US"/>
                </a:p>
              </p:txBody>
            </p:sp>
            <p:sp>
              <p:nvSpPr>
                <p:cNvPr id="256" name="Freeform 62"/>
                <p:cNvSpPr>
                  <a:spLocks/>
                </p:cNvSpPr>
                <p:nvPr/>
              </p:nvSpPr>
              <p:spPr bwMode="auto">
                <a:xfrm>
                  <a:off x="4407" y="2867"/>
                  <a:ext cx="70" cy="138"/>
                </a:xfrm>
                <a:custGeom>
                  <a:avLst/>
                  <a:gdLst/>
                  <a:ahLst/>
                  <a:cxnLst>
                    <a:cxn ang="0">
                      <a:pos x="140" y="275"/>
                    </a:cxn>
                    <a:cxn ang="0">
                      <a:pos x="0" y="69"/>
                    </a:cxn>
                    <a:cxn ang="0">
                      <a:pos x="48" y="0"/>
                    </a:cxn>
                  </a:cxnLst>
                  <a:rect l="0" t="0" r="r" b="b"/>
                  <a:pathLst>
                    <a:path w="140" h="275">
                      <a:moveTo>
                        <a:pt x="140" y="275"/>
                      </a:moveTo>
                      <a:lnTo>
                        <a:pt x="0" y="69"/>
                      </a:lnTo>
                      <a:lnTo>
                        <a:pt x="48" y="0"/>
                      </a:lnTo>
                    </a:path>
                  </a:pathLst>
                </a:custGeom>
                <a:solidFill>
                  <a:schemeClr val="accent1"/>
                </a:solidFill>
                <a:ln w="3175" cmpd="sng">
                  <a:solidFill>
                    <a:srgbClr val="006600"/>
                  </a:solidFill>
                  <a:prstDash val="solid"/>
                  <a:round/>
                  <a:headEnd/>
                  <a:tailEnd/>
                </a:ln>
              </p:spPr>
              <p:txBody>
                <a:bodyPr/>
                <a:lstStyle/>
                <a:p>
                  <a:endParaRPr lang="en-US"/>
                </a:p>
              </p:txBody>
            </p:sp>
            <p:sp>
              <p:nvSpPr>
                <p:cNvPr id="257" name="Line 63"/>
                <p:cNvSpPr>
                  <a:spLocks noChangeShapeType="1"/>
                </p:cNvSpPr>
                <p:nvPr/>
              </p:nvSpPr>
              <p:spPr bwMode="auto">
                <a:xfrm flipV="1">
                  <a:off x="4381" y="2902"/>
                  <a:ext cx="73" cy="106"/>
                </a:xfrm>
                <a:prstGeom prst="line">
                  <a:avLst/>
                </a:prstGeom>
                <a:noFill/>
                <a:ln w="3175">
                  <a:solidFill>
                    <a:srgbClr val="006600"/>
                  </a:solidFill>
                  <a:round/>
                  <a:headEnd/>
                  <a:tailEnd/>
                </a:ln>
              </p:spPr>
              <p:txBody>
                <a:bodyPr/>
                <a:lstStyle/>
                <a:p>
                  <a:endParaRPr lang="en-US"/>
                </a:p>
              </p:txBody>
            </p:sp>
            <p:sp>
              <p:nvSpPr>
                <p:cNvPr id="258" name="Freeform 64"/>
                <p:cNvSpPr>
                  <a:spLocks/>
                </p:cNvSpPr>
                <p:nvPr/>
              </p:nvSpPr>
              <p:spPr bwMode="auto">
                <a:xfrm>
                  <a:off x="4407" y="2971"/>
                  <a:ext cx="136" cy="34"/>
                </a:xfrm>
                <a:custGeom>
                  <a:avLst/>
                  <a:gdLst/>
                  <a:ahLst/>
                  <a:cxnLst>
                    <a:cxn ang="0">
                      <a:pos x="48" y="69"/>
                    </a:cxn>
                    <a:cxn ang="0">
                      <a:pos x="0" y="0"/>
                    </a:cxn>
                    <a:cxn ang="0">
                      <a:pos x="272" y="0"/>
                    </a:cxn>
                    <a:cxn ang="0">
                      <a:pos x="232" y="69"/>
                    </a:cxn>
                  </a:cxnLst>
                  <a:rect l="0" t="0" r="r" b="b"/>
                  <a:pathLst>
                    <a:path w="272" h="69">
                      <a:moveTo>
                        <a:pt x="48" y="69"/>
                      </a:moveTo>
                      <a:lnTo>
                        <a:pt x="0" y="0"/>
                      </a:lnTo>
                      <a:lnTo>
                        <a:pt x="272" y="0"/>
                      </a:lnTo>
                      <a:lnTo>
                        <a:pt x="232" y="69"/>
                      </a:lnTo>
                    </a:path>
                  </a:pathLst>
                </a:custGeom>
                <a:solidFill>
                  <a:schemeClr val="accent1"/>
                </a:solidFill>
                <a:ln w="3175" cmpd="sng">
                  <a:solidFill>
                    <a:srgbClr val="006600"/>
                  </a:solidFill>
                  <a:prstDash val="solid"/>
                  <a:round/>
                  <a:headEnd/>
                  <a:tailEnd/>
                </a:ln>
              </p:spPr>
              <p:txBody>
                <a:bodyPr/>
                <a:lstStyle/>
                <a:p>
                  <a:endParaRPr lang="en-US"/>
                </a:p>
              </p:txBody>
            </p:sp>
            <p:sp>
              <p:nvSpPr>
                <p:cNvPr id="259" name="Line 65"/>
                <p:cNvSpPr>
                  <a:spLocks noChangeShapeType="1"/>
                </p:cNvSpPr>
                <p:nvPr/>
              </p:nvSpPr>
              <p:spPr bwMode="auto">
                <a:xfrm flipH="1" flipV="1">
                  <a:off x="4500" y="2913"/>
                  <a:ext cx="72" cy="95"/>
                </a:xfrm>
                <a:prstGeom prst="line">
                  <a:avLst/>
                </a:prstGeom>
                <a:noFill/>
                <a:ln w="3175">
                  <a:solidFill>
                    <a:srgbClr val="006600"/>
                  </a:solidFill>
                  <a:round/>
                  <a:headEnd/>
                  <a:tailEnd/>
                </a:ln>
              </p:spPr>
              <p:txBody>
                <a:bodyPr/>
                <a:lstStyle/>
                <a:p>
                  <a:endParaRPr lang="en-US"/>
                </a:p>
              </p:txBody>
            </p:sp>
            <p:sp>
              <p:nvSpPr>
                <p:cNvPr id="260" name="Rectangle 66"/>
                <p:cNvSpPr>
                  <a:spLocks noChangeArrowheads="1"/>
                </p:cNvSpPr>
                <p:nvPr/>
              </p:nvSpPr>
              <p:spPr bwMode="auto">
                <a:xfrm>
                  <a:off x="4455" y="2903"/>
                  <a:ext cx="42" cy="105"/>
                </a:xfrm>
                <a:prstGeom prst="rect">
                  <a:avLst/>
                </a:prstGeom>
                <a:solidFill>
                  <a:schemeClr val="accent1"/>
                </a:solidFill>
                <a:ln w="3175">
                  <a:solidFill>
                    <a:srgbClr val="006600"/>
                  </a:solidFill>
                  <a:miter lim="800000"/>
                  <a:headEnd/>
                  <a:tailEnd/>
                </a:ln>
              </p:spPr>
              <p:txBody>
                <a:bodyPr/>
                <a:lstStyle/>
                <a:p>
                  <a:endParaRPr lang="en-US"/>
                </a:p>
              </p:txBody>
            </p:sp>
            <p:sp>
              <p:nvSpPr>
                <p:cNvPr id="261" name="Freeform 67"/>
                <p:cNvSpPr>
                  <a:spLocks noEditPoints="1"/>
                </p:cNvSpPr>
                <p:nvPr/>
              </p:nvSpPr>
              <p:spPr bwMode="auto">
                <a:xfrm>
                  <a:off x="4350" y="2736"/>
                  <a:ext cx="328" cy="223"/>
                </a:xfrm>
                <a:custGeom>
                  <a:avLst/>
                  <a:gdLst/>
                  <a:ahLst/>
                  <a:cxnLst>
                    <a:cxn ang="0">
                      <a:pos x="4" y="42"/>
                    </a:cxn>
                    <a:cxn ang="0">
                      <a:pos x="4" y="99"/>
                    </a:cxn>
                    <a:cxn ang="0">
                      <a:pos x="31" y="166"/>
                    </a:cxn>
                    <a:cxn ang="0">
                      <a:pos x="82" y="235"/>
                    </a:cxn>
                    <a:cxn ang="0">
                      <a:pos x="155" y="302"/>
                    </a:cxn>
                    <a:cxn ang="0">
                      <a:pos x="241" y="361"/>
                    </a:cxn>
                    <a:cxn ang="0">
                      <a:pos x="335" y="407"/>
                    </a:cxn>
                    <a:cxn ang="0">
                      <a:pos x="429" y="436"/>
                    </a:cxn>
                    <a:cxn ang="0">
                      <a:pos x="513" y="445"/>
                    </a:cxn>
                    <a:cxn ang="0">
                      <a:pos x="586" y="436"/>
                    </a:cxn>
                    <a:cxn ang="0">
                      <a:pos x="636" y="407"/>
                    </a:cxn>
                    <a:cxn ang="0">
                      <a:pos x="644" y="396"/>
                    </a:cxn>
                    <a:cxn ang="0">
                      <a:pos x="605" y="401"/>
                    </a:cxn>
                    <a:cxn ang="0">
                      <a:pos x="544" y="394"/>
                    </a:cxn>
                    <a:cxn ang="0">
                      <a:pos x="467" y="369"/>
                    </a:cxn>
                    <a:cxn ang="0">
                      <a:pos x="379" y="331"/>
                    </a:cxn>
                    <a:cxn ang="0">
                      <a:pos x="287" y="281"/>
                    </a:cxn>
                    <a:cxn ang="0">
                      <a:pos x="199" y="225"/>
                    </a:cxn>
                    <a:cxn ang="0">
                      <a:pos x="121" y="168"/>
                    </a:cxn>
                    <a:cxn ang="0">
                      <a:pos x="61" y="114"/>
                    </a:cxn>
                    <a:cxn ang="0">
                      <a:pos x="23" y="67"/>
                    </a:cxn>
                    <a:cxn ang="0">
                      <a:pos x="9" y="30"/>
                    </a:cxn>
                    <a:cxn ang="0">
                      <a:pos x="13" y="17"/>
                    </a:cxn>
                    <a:cxn ang="0">
                      <a:pos x="40" y="1"/>
                    </a:cxn>
                    <a:cxn ang="0">
                      <a:pos x="90" y="3"/>
                    </a:cxn>
                    <a:cxn ang="0">
                      <a:pos x="159" y="21"/>
                    </a:cxn>
                    <a:cxn ang="0">
                      <a:pos x="241" y="51"/>
                    </a:cxn>
                    <a:cxn ang="0">
                      <a:pos x="333" y="95"/>
                    </a:cxn>
                    <a:cxn ang="0">
                      <a:pos x="423" y="149"/>
                    </a:cxn>
                    <a:cxn ang="0">
                      <a:pos x="508" y="204"/>
                    </a:cxn>
                    <a:cxn ang="0">
                      <a:pos x="577" y="262"/>
                    </a:cxn>
                    <a:cxn ang="0">
                      <a:pos x="626" y="313"/>
                    </a:cxn>
                    <a:cxn ang="0">
                      <a:pos x="653" y="355"/>
                    </a:cxn>
                    <a:cxn ang="0">
                      <a:pos x="653" y="386"/>
                    </a:cxn>
                    <a:cxn ang="0">
                      <a:pos x="626" y="401"/>
                    </a:cxn>
                    <a:cxn ang="0">
                      <a:pos x="577" y="399"/>
                    </a:cxn>
                    <a:cxn ang="0">
                      <a:pos x="508" y="382"/>
                    </a:cxn>
                    <a:cxn ang="0">
                      <a:pos x="423" y="350"/>
                    </a:cxn>
                    <a:cxn ang="0">
                      <a:pos x="333" y="306"/>
                    </a:cxn>
                    <a:cxn ang="0">
                      <a:pos x="241" y="254"/>
                    </a:cxn>
                    <a:cxn ang="0">
                      <a:pos x="159" y="197"/>
                    </a:cxn>
                    <a:cxn ang="0">
                      <a:pos x="88" y="141"/>
                    </a:cxn>
                    <a:cxn ang="0">
                      <a:pos x="38" y="89"/>
                    </a:cxn>
                    <a:cxn ang="0">
                      <a:pos x="13" y="47"/>
                    </a:cxn>
                    <a:cxn ang="0">
                      <a:pos x="13" y="17"/>
                    </a:cxn>
                  </a:cxnLst>
                  <a:rect l="0" t="0" r="r" b="b"/>
                  <a:pathLst>
                    <a:path w="655" h="445">
                      <a:moveTo>
                        <a:pt x="13" y="17"/>
                      </a:moveTo>
                      <a:lnTo>
                        <a:pt x="4" y="42"/>
                      </a:lnTo>
                      <a:lnTo>
                        <a:pt x="0" y="68"/>
                      </a:lnTo>
                      <a:lnTo>
                        <a:pt x="4" y="99"/>
                      </a:lnTo>
                      <a:lnTo>
                        <a:pt x="13" y="132"/>
                      </a:lnTo>
                      <a:lnTo>
                        <a:pt x="31" y="166"/>
                      </a:lnTo>
                      <a:lnTo>
                        <a:pt x="54" y="200"/>
                      </a:lnTo>
                      <a:lnTo>
                        <a:pt x="82" y="235"/>
                      </a:lnTo>
                      <a:lnTo>
                        <a:pt x="117" y="269"/>
                      </a:lnTo>
                      <a:lnTo>
                        <a:pt x="155" y="302"/>
                      </a:lnTo>
                      <a:lnTo>
                        <a:pt x="195" y="332"/>
                      </a:lnTo>
                      <a:lnTo>
                        <a:pt x="241" y="361"/>
                      </a:lnTo>
                      <a:lnTo>
                        <a:pt x="287" y="386"/>
                      </a:lnTo>
                      <a:lnTo>
                        <a:pt x="335" y="407"/>
                      </a:lnTo>
                      <a:lnTo>
                        <a:pt x="381" y="422"/>
                      </a:lnTo>
                      <a:lnTo>
                        <a:pt x="429" y="436"/>
                      </a:lnTo>
                      <a:lnTo>
                        <a:pt x="473" y="443"/>
                      </a:lnTo>
                      <a:lnTo>
                        <a:pt x="513" y="445"/>
                      </a:lnTo>
                      <a:lnTo>
                        <a:pt x="552" y="443"/>
                      </a:lnTo>
                      <a:lnTo>
                        <a:pt x="586" y="436"/>
                      </a:lnTo>
                      <a:lnTo>
                        <a:pt x="613" y="422"/>
                      </a:lnTo>
                      <a:lnTo>
                        <a:pt x="636" y="407"/>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moveTo>
                        <a:pt x="13" y="17"/>
                      </a:moveTo>
                      <a:lnTo>
                        <a:pt x="23" y="7"/>
                      </a:lnTo>
                      <a:lnTo>
                        <a:pt x="40" y="1"/>
                      </a:lnTo>
                      <a:lnTo>
                        <a:pt x="61" y="0"/>
                      </a:lnTo>
                      <a:lnTo>
                        <a:pt x="90" y="3"/>
                      </a:lnTo>
                      <a:lnTo>
                        <a:pt x="122" y="9"/>
                      </a:lnTo>
                      <a:lnTo>
                        <a:pt x="159" y="21"/>
                      </a:lnTo>
                      <a:lnTo>
                        <a:pt x="199" y="34"/>
                      </a:lnTo>
                      <a:lnTo>
                        <a:pt x="241" y="51"/>
                      </a:lnTo>
                      <a:lnTo>
                        <a:pt x="287" y="72"/>
                      </a:lnTo>
                      <a:lnTo>
                        <a:pt x="333" y="95"/>
                      </a:lnTo>
                      <a:lnTo>
                        <a:pt x="379" y="122"/>
                      </a:lnTo>
                      <a:lnTo>
                        <a:pt x="423" y="149"/>
                      </a:lnTo>
                      <a:lnTo>
                        <a:pt x="467" y="177"/>
                      </a:lnTo>
                      <a:lnTo>
                        <a:pt x="508" y="204"/>
                      </a:lnTo>
                      <a:lnTo>
                        <a:pt x="544" y="233"/>
                      </a:lnTo>
                      <a:lnTo>
                        <a:pt x="577" y="262"/>
                      </a:lnTo>
                      <a:lnTo>
                        <a:pt x="605" y="288"/>
                      </a:lnTo>
                      <a:lnTo>
                        <a:pt x="626" y="313"/>
                      </a:lnTo>
                      <a:lnTo>
                        <a:pt x="644" y="336"/>
                      </a:lnTo>
                      <a:lnTo>
                        <a:pt x="653" y="355"/>
                      </a:lnTo>
                      <a:lnTo>
                        <a:pt x="655" y="373"/>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262" name="Line 68"/>
                <p:cNvSpPr>
                  <a:spLocks noChangeShapeType="1"/>
                </p:cNvSpPr>
                <p:nvPr/>
              </p:nvSpPr>
              <p:spPr bwMode="auto">
                <a:xfrm flipH="1" flipV="1">
                  <a:off x="4357" y="2742"/>
                  <a:ext cx="215" cy="1"/>
                </a:xfrm>
                <a:prstGeom prst="line">
                  <a:avLst/>
                </a:prstGeom>
                <a:noFill/>
                <a:ln w="3175">
                  <a:solidFill>
                    <a:srgbClr val="006600"/>
                  </a:solidFill>
                  <a:round/>
                  <a:headEnd/>
                  <a:tailEnd/>
                </a:ln>
              </p:spPr>
              <p:txBody>
                <a:bodyPr/>
                <a:lstStyle/>
                <a:p>
                  <a:endParaRPr lang="en-US"/>
                </a:p>
              </p:txBody>
            </p:sp>
            <p:sp>
              <p:nvSpPr>
                <p:cNvPr id="263" name="Line 69"/>
                <p:cNvSpPr>
                  <a:spLocks noChangeShapeType="1"/>
                </p:cNvSpPr>
                <p:nvPr/>
              </p:nvSpPr>
              <p:spPr bwMode="auto">
                <a:xfrm flipH="1">
                  <a:off x="4494" y="2743"/>
                  <a:ext cx="78" cy="131"/>
                </a:xfrm>
                <a:prstGeom prst="line">
                  <a:avLst/>
                </a:prstGeom>
                <a:noFill/>
                <a:ln w="3175">
                  <a:solidFill>
                    <a:srgbClr val="006600"/>
                  </a:solidFill>
                  <a:round/>
                  <a:headEnd/>
                  <a:tailEnd/>
                </a:ln>
              </p:spPr>
              <p:txBody>
                <a:bodyPr/>
                <a:lstStyle/>
                <a:p>
                  <a:endParaRPr lang="en-US"/>
                </a:p>
              </p:txBody>
            </p:sp>
            <p:sp>
              <p:nvSpPr>
                <p:cNvPr id="264" name="Line 70"/>
                <p:cNvSpPr>
                  <a:spLocks noChangeShapeType="1"/>
                </p:cNvSpPr>
                <p:nvPr/>
              </p:nvSpPr>
              <p:spPr bwMode="auto">
                <a:xfrm>
                  <a:off x="4572" y="2743"/>
                  <a:ext cx="105" cy="184"/>
                </a:xfrm>
                <a:prstGeom prst="line">
                  <a:avLst/>
                </a:prstGeom>
                <a:noFill/>
                <a:ln w="3175">
                  <a:solidFill>
                    <a:srgbClr val="006600"/>
                  </a:solidFill>
                  <a:round/>
                  <a:headEnd/>
                  <a:tailEnd/>
                </a:ln>
              </p:spPr>
              <p:txBody>
                <a:bodyPr/>
                <a:lstStyle/>
                <a:p>
                  <a:endParaRPr lang="en-US"/>
                </a:p>
              </p:txBody>
            </p:sp>
            <p:sp>
              <p:nvSpPr>
                <p:cNvPr id="265" name="Freeform 71"/>
                <p:cNvSpPr>
                  <a:spLocks/>
                </p:cNvSpPr>
                <p:nvPr/>
              </p:nvSpPr>
              <p:spPr bwMode="auto">
                <a:xfrm>
                  <a:off x="4458" y="2841"/>
                  <a:ext cx="80" cy="49"/>
                </a:xfrm>
                <a:custGeom>
                  <a:avLst/>
                  <a:gdLst/>
                  <a:ahLst/>
                  <a:cxnLst>
                    <a:cxn ang="0">
                      <a:pos x="0" y="4"/>
                    </a:cxn>
                    <a:cxn ang="0">
                      <a:pos x="6" y="0"/>
                    </a:cxn>
                    <a:cxn ang="0">
                      <a:pos x="20" y="0"/>
                    </a:cxn>
                    <a:cxn ang="0">
                      <a:pos x="37" y="4"/>
                    </a:cxn>
                    <a:cxn ang="0">
                      <a:pos x="58" y="12"/>
                    </a:cxn>
                    <a:cxn ang="0">
                      <a:pos x="81" y="23"/>
                    </a:cxn>
                    <a:cxn ang="0">
                      <a:pos x="104" y="36"/>
                    </a:cxn>
                    <a:cxn ang="0">
                      <a:pos x="125" y="50"/>
                    </a:cxn>
                    <a:cxn ang="0">
                      <a:pos x="142" y="65"/>
                    </a:cxn>
                    <a:cxn ang="0">
                      <a:pos x="154" y="77"/>
                    </a:cxn>
                    <a:cxn ang="0">
                      <a:pos x="159" y="88"/>
                    </a:cxn>
                    <a:cxn ang="0">
                      <a:pos x="159" y="96"/>
                    </a:cxn>
                    <a:cxn ang="0">
                      <a:pos x="154" y="100"/>
                    </a:cxn>
                    <a:cxn ang="0">
                      <a:pos x="142" y="100"/>
                    </a:cxn>
                    <a:cxn ang="0">
                      <a:pos x="125" y="94"/>
                    </a:cxn>
                    <a:cxn ang="0">
                      <a:pos x="104" y="86"/>
                    </a:cxn>
                    <a:cxn ang="0">
                      <a:pos x="81" y="75"/>
                    </a:cxn>
                    <a:cxn ang="0">
                      <a:pos x="58" y="63"/>
                    </a:cxn>
                    <a:cxn ang="0">
                      <a:pos x="37" y="48"/>
                    </a:cxn>
                    <a:cxn ang="0">
                      <a:pos x="20" y="35"/>
                    </a:cxn>
                    <a:cxn ang="0">
                      <a:pos x="6" y="21"/>
                    </a:cxn>
                    <a:cxn ang="0">
                      <a:pos x="0" y="10"/>
                    </a:cxn>
                    <a:cxn ang="0">
                      <a:pos x="0" y="4"/>
                    </a:cxn>
                  </a:cxnLst>
                  <a:rect l="0" t="0" r="r" b="b"/>
                  <a:pathLst>
                    <a:path w="159" h="100">
                      <a:moveTo>
                        <a:pt x="0" y="4"/>
                      </a:moveTo>
                      <a:lnTo>
                        <a:pt x="6" y="0"/>
                      </a:lnTo>
                      <a:lnTo>
                        <a:pt x="20" y="0"/>
                      </a:lnTo>
                      <a:lnTo>
                        <a:pt x="37" y="4"/>
                      </a:lnTo>
                      <a:lnTo>
                        <a:pt x="58" y="12"/>
                      </a:lnTo>
                      <a:lnTo>
                        <a:pt x="81" y="23"/>
                      </a:lnTo>
                      <a:lnTo>
                        <a:pt x="104" y="36"/>
                      </a:lnTo>
                      <a:lnTo>
                        <a:pt x="125" y="50"/>
                      </a:lnTo>
                      <a:lnTo>
                        <a:pt x="142" y="65"/>
                      </a:lnTo>
                      <a:lnTo>
                        <a:pt x="154" y="77"/>
                      </a:lnTo>
                      <a:lnTo>
                        <a:pt x="159" y="88"/>
                      </a:lnTo>
                      <a:lnTo>
                        <a:pt x="159" y="96"/>
                      </a:lnTo>
                      <a:lnTo>
                        <a:pt x="154" y="100"/>
                      </a:lnTo>
                      <a:lnTo>
                        <a:pt x="142" y="100"/>
                      </a:lnTo>
                      <a:lnTo>
                        <a:pt x="125" y="94"/>
                      </a:lnTo>
                      <a:lnTo>
                        <a:pt x="104" y="86"/>
                      </a:lnTo>
                      <a:lnTo>
                        <a:pt x="81" y="75"/>
                      </a:lnTo>
                      <a:lnTo>
                        <a:pt x="58" y="63"/>
                      </a:lnTo>
                      <a:lnTo>
                        <a:pt x="37" y="48"/>
                      </a:lnTo>
                      <a:lnTo>
                        <a:pt x="20" y="35"/>
                      </a:lnTo>
                      <a:lnTo>
                        <a:pt x="6" y="21"/>
                      </a:lnTo>
                      <a:lnTo>
                        <a:pt x="0" y="10"/>
                      </a:lnTo>
                      <a:lnTo>
                        <a:pt x="0" y="4"/>
                      </a:lnTo>
                      <a:close/>
                    </a:path>
                  </a:pathLst>
                </a:custGeom>
                <a:solidFill>
                  <a:schemeClr val="accent1"/>
                </a:solidFill>
                <a:ln w="3175" cmpd="sng">
                  <a:solidFill>
                    <a:srgbClr val="006600"/>
                  </a:solidFill>
                  <a:prstDash val="solid"/>
                  <a:round/>
                  <a:headEnd/>
                  <a:tailEnd/>
                </a:ln>
              </p:spPr>
              <p:txBody>
                <a:bodyPr/>
                <a:lstStyle/>
                <a:p>
                  <a:endParaRPr lang="en-US"/>
                </a:p>
              </p:txBody>
            </p:sp>
          </p:grpSp>
          <p:grpSp>
            <p:nvGrpSpPr>
              <p:cNvPr id="30" name="Group 72"/>
              <p:cNvGrpSpPr>
                <a:grpSpLocks/>
              </p:cNvGrpSpPr>
              <p:nvPr/>
            </p:nvGrpSpPr>
            <p:grpSpPr bwMode="auto">
              <a:xfrm flipH="1">
                <a:off x="3120" y="2094"/>
                <a:ext cx="132" cy="162"/>
                <a:chOff x="4338" y="2736"/>
                <a:chExt cx="340" cy="304"/>
              </a:xfrm>
            </p:grpSpPr>
            <p:sp>
              <p:nvSpPr>
                <p:cNvPr id="242" name="Freeform 73"/>
                <p:cNvSpPr>
                  <a:spLocks noEditPoints="1"/>
                </p:cNvSpPr>
                <p:nvPr/>
              </p:nvSpPr>
              <p:spPr bwMode="auto">
                <a:xfrm>
                  <a:off x="4338" y="3008"/>
                  <a:ext cx="340" cy="32"/>
                </a:xfrm>
                <a:custGeom>
                  <a:avLst/>
                  <a:gdLst/>
                  <a:ahLst/>
                  <a:cxnLst>
                    <a:cxn ang="0">
                      <a:pos x="42" y="21"/>
                    </a:cxn>
                    <a:cxn ang="0">
                      <a:pos x="0" y="21"/>
                    </a:cxn>
                    <a:cxn ang="0">
                      <a:pos x="0" y="65"/>
                    </a:cxn>
                    <a:cxn ang="0">
                      <a:pos x="678" y="65"/>
                    </a:cxn>
                    <a:cxn ang="0">
                      <a:pos x="678" y="21"/>
                    </a:cxn>
                    <a:cxn ang="0">
                      <a:pos x="594" y="21"/>
                    </a:cxn>
                    <a:cxn ang="0">
                      <a:pos x="594" y="0"/>
                    </a:cxn>
                    <a:cxn ang="0">
                      <a:pos x="42" y="0"/>
                    </a:cxn>
                    <a:cxn ang="0">
                      <a:pos x="42" y="21"/>
                    </a:cxn>
                    <a:cxn ang="0">
                      <a:pos x="594" y="21"/>
                    </a:cxn>
                    <a:cxn ang="0">
                      <a:pos x="54" y="21"/>
                    </a:cxn>
                    <a:cxn ang="0">
                      <a:pos x="594" y="21"/>
                    </a:cxn>
                  </a:cxnLst>
                  <a:rect l="0" t="0" r="r" b="b"/>
                  <a:pathLst>
                    <a:path w="678" h="65">
                      <a:moveTo>
                        <a:pt x="42" y="21"/>
                      </a:moveTo>
                      <a:lnTo>
                        <a:pt x="0" y="21"/>
                      </a:lnTo>
                      <a:lnTo>
                        <a:pt x="0" y="65"/>
                      </a:lnTo>
                      <a:lnTo>
                        <a:pt x="678" y="65"/>
                      </a:lnTo>
                      <a:lnTo>
                        <a:pt x="678" y="21"/>
                      </a:lnTo>
                      <a:lnTo>
                        <a:pt x="594" y="21"/>
                      </a:lnTo>
                      <a:lnTo>
                        <a:pt x="594" y="0"/>
                      </a:lnTo>
                      <a:lnTo>
                        <a:pt x="42" y="0"/>
                      </a:lnTo>
                      <a:lnTo>
                        <a:pt x="42" y="21"/>
                      </a:lnTo>
                      <a:close/>
                      <a:moveTo>
                        <a:pt x="594" y="21"/>
                      </a:moveTo>
                      <a:lnTo>
                        <a:pt x="54" y="21"/>
                      </a:lnTo>
                      <a:lnTo>
                        <a:pt x="594" y="21"/>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243" name="Line 74"/>
                <p:cNvSpPr>
                  <a:spLocks noChangeShapeType="1"/>
                </p:cNvSpPr>
                <p:nvPr/>
              </p:nvSpPr>
              <p:spPr bwMode="auto">
                <a:xfrm>
                  <a:off x="4407" y="2902"/>
                  <a:ext cx="47" cy="1"/>
                </a:xfrm>
                <a:prstGeom prst="line">
                  <a:avLst/>
                </a:prstGeom>
                <a:noFill/>
                <a:ln w="3175">
                  <a:solidFill>
                    <a:srgbClr val="006600"/>
                  </a:solidFill>
                  <a:round/>
                  <a:headEnd/>
                  <a:tailEnd/>
                </a:ln>
              </p:spPr>
              <p:txBody>
                <a:bodyPr/>
                <a:lstStyle/>
                <a:p>
                  <a:endParaRPr lang="en-US"/>
                </a:p>
              </p:txBody>
            </p:sp>
            <p:sp>
              <p:nvSpPr>
                <p:cNvPr id="244" name="Freeform 75"/>
                <p:cNvSpPr>
                  <a:spLocks/>
                </p:cNvSpPr>
                <p:nvPr/>
              </p:nvSpPr>
              <p:spPr bwMode="auto">
                <a:xfrm>
                  <a:off x="4407" y="2867"/>
                  <a:ext cx="70" cy="138"/>
                </a:xfrm>
                <a:custGeom>
                  <a:avLst/>
                  <a:gdLst/>
                  <a:ahLst/>
                  <a:cxnLst>
                    <a:cxn ang="0">
                      <a:pos x="140" y="275"/>
                    </a:cxn>
                    <a:cxn ang="0">
                      <a:pos x="0" y="69"/>
                    </a:cxn>
                    <a:cxn ang="0">
                      <a:pos x="48" y="0"/>
                    </a:cxn>
                  </a:cxnLst>
                  <a:rect l="0" t="0" r="r" b="b"/>
                  <a:pathLst>
                    <a:path w="140" h="275">
                      <a:moveTo>
                        <a:pt x="140" y="275"/>
                      </a:moveTo>
                      <a:lnTo>
                        <a:pt x="0" y="69"/>
                      </a:lnTo>
                      <a:lnTo>
                        <a:pt x="48" y="0"/>
                      </a:lnTo>
                    </a:path>
                  </a:pathLst>
                </a:custGeom>
                <a:solidFill>
                  <a:schemeClr val="accent1"/>
                </a:solidFill>
                <a:ln w="3175" cmpd="sng">
                  <a:solidFill>
                    <a:srgbClr val="006600"/>
                  </a:solidFill>
                  <a:prstDash val="solid"/>
                  <a:round/>
                  <a:headEnd/>
                  <a:tailEnd/>
                </a:ln>
              </p:spPr>
              <p:txBody>
                <a:bodyPr/>
                <a:lstStyle/>
                <a:p>
                  <a:endParaRPr lang="en-US"/>
                </a:p>
              </p:txBody>
            </p:sp>
            <p:sp>
              <p:nvSpPr>
                <p:cNvPr id="245" name="Line 76"/>
                <p:cNvSpPr>
                  <a:spLocks noChangeShapeType="1"/>
                </p:cNvSpPr>
                <p:nvPr/>
              </p:nvSpPr>
              <p:spPr bwMode="auto">
                <a:xfrm flipV="1">
                  <a:off x="4381" y="2902"/>
                  <a:ext cx="73" cy="106"/>
                </a:xfrm>
                <a:prstGeom prst="line">
                  <a:avLst/>
                </a:prstGeom>
                <a:noFill/>
                <a:ln w="3175">
                  <a:solidFill>
                    <a:srgbClr val="006600"/>
                  </a:solidFill>
                  <a:round/>
                  <a:headEnd/>
                  <a:tailEnd/>
                </a:ln>
              </p:spPr>
              <p:txBody>
                <a:bodyPr/>
                <a:lstStyle/>
                <a:p>
                  <a:endParaRPr lang="en-US"/>
                </a:p>
              </p:txBody>
            </p:sp>
            <p:sp>
              <p:nvSpPr>
                <p:cNvPr id="246" name="Freeform 77"/>
                <p:cNvSpPr>
                  <a:spLocks/>
                </p:cNvSpPr>
                <p:nvPr/>
              </p:nvSpPr>
              <p:spPr bwMode="auto">
                <a:xfrm>
                  <a:off x="4407" y="2971"/>
                  <a:ext cx="136" cy="34"/>
                </a:xfrm>
                <a:custGeom>
                  <a:avLst/>
                  <a:gdLst/>
                  <a:ahLst/>
                  <a:cxnLst>
                    <a:cxn ang="0">
                      <a:pos x="48" y="69"/>
                    </a:cxn>
                    <a:cxn ang="0">
                      <a:pos x="0" y="0"/>
                    </a:cxn>
                    <a:cxn ang="0">
                      <a:pos x="272" y="0"/>
                    </a:cxn>
                    <a:cxn ang="0">
                      <a:pos x="232" y="69"/>
                    </a:cxn>
                  </a:cxnLst>
                  <a:rect l="0" t="0" r="r" b="b"/>
                  <a:pathLst>
                    <a:path w="272" h="69">
                      <a:moveTo>
                        <a:pt x="48" y="69"/>
                      </a:moveTo>
                      <a:lnTo>
                        <a:pt x="0" y="0"/>
                      </a:lnTo>
                      <a:lnTo>
                        <a:pt x="272" y="0"/>
                      </a:lnTo>
                      <a:lnTo>
                        <a:pt x="232" y="69"/>
                      </a:lnTo>
                    </a:path>
                  </a:pathLst>
                </a:custGeom>
                <a:solidFill>
                  <a:schemeClr val="accent1"/>
                </a:solidFill>
                <a:ln w="3175" cmpd="sng">
                  <a:solidFill>
                    <a:srgbClr val="006600"/>
                  </a:solidFill>
                  <a:prstDash val="solid"/>
                  <a:round/>
                  <a:headEnd/>
                  <a:tailEnd/>
                </a:ln>
              </p:spPr>
              <p:txBody>
                <a:bodyPr/>
                <a:lstStyle/>
                <a:p>
                  <a:endParaRPr lang="en-US"/>
                </a:p>
              </p:txBody>
            </p:sp>
            <p:sp>
              <p:nvSpPr>
                <p:cNvPr id="247" name="Line 78"/>
                <p:cNvSpPr>
                  <a:spLocks noChangeShapeType="1"/>
                </p:cNvSpPr>
                <p:nvPr/>
              </p:nvSpPr>
              <p:spPr bwMode="auto">
                <a:xfrm flipH="1" flipV="1">
                  <a:off x="4500" y="2913"/>
                  <a:ext cx="72" cy="95"/>
                </a:xfrm>
                <a:prstGeom prst="line">
                  <a:avLst/>
                </a:prstGeom>
                <a:noFill/>
                <a:ln w="3175">
                  <a:solidFill>
                    <a:srgbClr val="006600"/>
                  </a:solidFill>
                  <a:round/>
                  <a:headEnd/>
                  <a:tailEnd/>
                </a:ln>
              </p:spPr>
              <p:txBody>
                <a:bodyPr/>
                <a:lstStyle/>
                <a:p>
                  <a:endParaRPr lang="en-US"/>
                </a:p>
              </p:txBody>
            </p:sp>
            <p:sp>
              <p:nvSpPr>
                <p:cNvPr id="248" name="Rectangle 79"/>
                <p:cNvSpPr>
                  <a:spLocks noChangeArrowheads="1"/>
                </p:cNvSpPr>
                <p:nvPr/>
              </p:nvSpPr>
              <p:spPr bwMode="auto">
                <a:xfrm>
                  <a:off x="4455" y="2903"/>
                  <a:ext cx="42" cy="105"/>
                </a:xfrm>
                <a:prstGeom prst="rect">
                  <a:avLst/>
                </a:prstGeom>
                <a:solidFill>
                  <a:schemeClr val="accent1"/>
                </a:solidFill>
                <a:ln w="3175">
                  <a:solidFill>
                    <a:srgbClr val="006600"/>
                  </a:solidFill>
                  <a:miter lim="800000"/>
                  <a:headEnd/>
                  <a:tailEnd/>
                </a:ln>
              </p:spPr>
              <p:txBody>
                <a:bodyPr/>
                <a:lstStyle/>
                <a:p>
                  <a:endParaRPr lang="en-US"/>
                </a:p>
              </p:txBody>
            </p:sp>
            <p:sp>
              <p:nvSpPr>
                <p:cNvPr id="249" name="Freeform 80"/>
                <p:cNvSpPr>
                  <a:spLocks noEditPoints="1"/>
                </p:cNvSpPr>
                <p:nvPr/>
              </p:nvSpPr>
              <p:spPr bwMode="auto">
                <a:xfrm>
                  <a:off x="4350" y="2736"/>
                  <a:ext cx="328" cy="223"/>
                </a:xfrm>
                <a:custGeom>
                  <a:avLst/>
                  <a:gdLst/>
                  <a:ahLst/>
                  <a:cxnLst>
                    <a:cxn ang="0">
                      <a:pos x="4" y="42"/>
                    </a:cxn>
                    <a:cxn ang="0">
                      <a:pos x="4" y="99"/>
                    </a:cxn>
                    <a:cxn ang="0">
                      <a:pos x="31" y="166"/>
                    </a:cxn>
                    <a:cxn ang="0">
                      <a:pos x="82" y="235"/>
                    </a:cxn>
                    <a:cxn ang="0">
                      <a:pos x="155" y="302"/>
                    </a:cxn>
                    <a:cxn ang="0">
                      <a:pos x="241" y="361"/>
                    </a:cxn>
                    <a:cxn ang="0">
                      <a:pos x="335" y="407"/>
                    </a:cxn>
                    <a:cxn ang="0">
                      <a:pos x="429" y="436"/>
                    </a:cxn>
                    <a:cxn ang="0">
                      <a:pos x="513" y="445"/>
                    </a:cxn>
                    <a:cxn ang="0">
                      <a:pos x="586" y="436"/>
                    </a:cxn>
                    <a:cxn ang="0">
                      <a:pos x="636" y="407"/>
                    </a:cxn>
                    <a:cxn ang="0">
                      <a:pos x="644" y="396"/>
                    </a:cxn>
                    <a:cxn ang="0">
                      <a:pos x="605" y="401"/>
                    </a:cxn>
                    <a:cxn ang="0">
                      <a:pos x="544" y="394"/>
                    </a:cxn>
                    <a:cxn ang="0">
                      <a:pos x="467" y="369"/>
                    </a:cxn>
                    <a:cxn ang="0">
                      <a:pos x="379" y="331"/>
                    </a:cxn>
                    <a:cxn ang="0">
                      <a:pos x="287" y="281"/>
                    </a:cxn>
                    <a:cxn ang="0">
                      <a:pos x="199" y="225"/>
                    </a:cxn>
                    <a:cxn ang="0">
                      <a:pos x="121" y="168"/>
                    </a:cxn>
                    <a:cxn ang="0">
                      <a:pos x="61" y="114"/>
                    </a:cxn>
                    <a:cxn ang="0">
                      <a:pos x="23" y="67"/>
                    </a:cxn>
                    <a:cxn ang="0">
                      <a:pos x="9" y="30"/>
                    </a:cxn>
                    <a:cxn ang="0">
                      <a:pos x="13" y="17"/>
                    </a:cxn>
                    <a:cxn ang="0">
                      <a:pos x="40" y="1"/>
                    </a:cxn>
                    <a:cxn ang="0">
                      <a:pos x="90" y="3"/>
                    </a:cxn>
                    <a:cxn ang="0">
                      <a:pos x="159" y="21"/>
                    </a:cxn>
                    <a:cxn ang="0">
                      <a:pos x="241" y="51"/>
                    </a:cxn>
                    <a:cxn ang="0">
                      <a:pos x="333" y="95"/>
                    </a:cxn>
                    <a:cxn ang="0">
                      <a:pos x="423" y="149"/>
                    </a:cxn>
                    <a:cxn ang="0">
                      <a:pos x="508" y="204"/>
                    </a:cxn>
                    <a:cxn ang="0">
                      <a:pos x="577" y="262"/>
                    </a:cxn>
                    <a:cxn ang="0">
                      <a:pos x="626" y="313"/>
                    </a:cxn>
                    <a:cxn ang="0">
                      <a:pos x="653" y="355"/>
                    </a:cxn>
                    <a:cxn ang="0">
                      <a:pos x="653" y="386"/>
                    </a:cxn>
                    <a:cxn ang="0">
                      <a:pos x="626" y="401"/>
                    </a:cxn>
                    <a:cxn ang="0">
                      <a:pos x="577" y="399"/>
                    </a:cxn>
                    <a:cxn ang="0">
                      <a:pos x="508" y="382"/>
                    </a:cxn>
                    <a:cxn ang="0">
                      <a:pos x="423" y="350"/>
                    </a:cxn>
                    <a:cxn ang="0">
                      <a:pos x="333" y="306"/>
                    </a:cxn>
                    <a:cxn ang="0">
                      <a:pos x="241" y="254"/>
                    </a:cxn>
                    <a:cxn ang="0">
                      <a:pos x="159" y="197"/>
                    </a:cxn>
                    <a:cxn ang="0">
                      <a:pos x="88" y="141"/>
                    </a:cxn>
                    <a:cxn ang="0">
                      <a:pos x="38" y="89"/>
                    </a:cxn>
                    <a:cxn ang="0">
                      <a:pos x="13" y="47"/>
                    </a:cxn>
                    <a:cxn ang="0">
                      <a:pos x="13" y="17"/>
                    </a:cxn>
                  </a:cxnLst>
                  <a:rect l="0" t="0" r="r" b="b"/>
                  <a:pathLst>
                    <a:path w="655" h="445">
                      <a:moveTo>
                        <a:pt x="13" y="17"/>
                      </a:moveTo>
                      <a:lnTo>
                        <a:pt x="4" y="42"/>
                      </a:lnTo>
                      <a:lnTo>
                        <a:pt x="0" y="68"/>
                      </a:lnTo>
                      <a:lnTo>
                        <a:pt x="4" y="99"/>
                      </a:lnTo>
                      <a:lnTo>
                        <a:pt x="13" y="132"/>
                      </a:lnTo>
                      <a:lnTo>
                        <a:pt x="31" y="166"/>
                      </a:lnTo>
                      <a:lnTo>
                        <a:pt x="54" y="200"/>
                      </a:lnTo>
                      <a:lnTo>
                        <a:pt x="82" y="235"/>
                      </a:lnTo>
                      <a:lnTo>
                        <a:pt x="117" y="269"/>
                      </a:lnTo>
                      <a:lnTo>
                        <a:pt x="155" y="302"/>
                      </a:lnTo>
                      <a:lnTo>
                        <a:pt x="195" y="332"/>
                      </a:lnTo>
                      <a:lnTo>
                        <a:pt x="241" y="361"/>
                      </a:lnTo>
                      <a:lnTo>
                        <a:pt x="287" y="386"/>
                      </a:lnTo>
                      <a:lnTo>
                        <a:pt x="335" y="407"/>
                      </a:lnTo>
                      <a:lnTo>
                        <a:pt x="381" y="422"/>
                      </a:lnTo>
                      <a:lnTo>
                        <a:pt x="429" y="436"/>
                      </a:lnTo>
                      <a:lnTo>
                        <a:pt x="473" y="443"/>
                      </a:lnTo>
                      <a:lnTo>
                        <a:pt x="513" y="445"/>
                      </a:lnTo>
                      <a:lnTo>
                        <a:pt x="552" y="443"/>
                      </a:lnTo>
                      <a:lnTo>
                        <a:pt x="586" y="436"/>
                      </a:lnTo>
                      <a:lnTo>
                        <a:pt x="613" y="422"/>
                      </a:lnTo>
                      <a:lnTo>
                        <a:pt x="636" y="407"/>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moveTo>
                        <a:pt x="13" y="17"/>
                      </a:moveTo>
                      <a:lnTo>
                        <a:pt x="23" y="7"/>
                      </a:lnTo>
                      <a:lnTo>
                        <a:pt x="40" y="1"/>
                      </a:lnTo>
                      <a:lnTo>
                        <a:pt x="61" y="0"/>
                      </a:lnTo>
                      <a:lnTo>
                        <a:pt x="90" y="3"/>
                      </a:lnTo>
                      <a:lnTo>
                        <a:pt x="122" y="9"/>
                      </a:lnTo>
                      <a:lnTo>
                        <a:pt x="159" y="21"/>
                      </a:lnTo>
                      <a:lnTo>
                        <a:pt x="199" y="34"/>
                      </a:lnTo>
                      <a:lnTo>
                        <a:pt x="241" y="51"/>
                      </a:lnTo>
                      <a:lnTo>
                        <a:pt x="287" y="72"/>
                      </a:lnTo>
                      <a:lnTo>
                        <a:pt x="333" y="95"/>
                      </a:lnTo>
                      <a:lnTo>
                        <a:pt x="379" y="122"/>
                      </a:lnTo>
                      <a:lnTo>
                        <a:pt x="423" y="149"/>
                      </a:lnTo>
                      <a:lnTo>
                        <a:pt x="467" y="177"/>
                      </a:lnTo>
                      <a:lnTo>
                        <a:pt x="508" y="204"/>
                      </a:lnTo>
                      <a:lnTo>
                        <a:pt x="544" y="233"/>
                      </a:lnTo>
                      <a:lnTo>
                        <a:pt x="577" y="262"/>
                      </a:lnTo>
                      <a:lnTo>
                        <a:pt x="605" y="288"/>
                      </a:lnTo>
                      <a:lnTo>
                        <a:pt x="626" y="313"/>
                      </a:lnTo>
                      <a:lnTo>
                        <a:pt x="644" y="336"/>
                      </a:lnTo>
                      <a:lnTo>
                        <a:pt x="653" y="355"/>
                      </a:lnTo>
                      <a:lnTo>
                        <a:pt x="655" y="373"/>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250" name="Line 81"/>
                <p:cNvSpPr>
                  <a:spLocks noChangeShapeType="1"/>
                </p:cNvSpPr>
                <p:nvPr/>
              </p:nvSpPr>
              <p:spPr bwMode="auto">
                <a:xfrm flipH="1" flipV="1">
                  <a:off x="4357" y="2742"/>
                  <a:ext cx="215" cy="1"/>
                </a:xfrm>
                <a:prstGeom prst="line">
                  <a:avLst/>
                </a:prstGeom>
                <a:noFill/>
                <a:ln w="3175">
                  <a:solidFill>
                    <a:srgbClr val="006600"/>
                  </a:solidFill>
                  <a:round/>
                  <a:headEnd/>
                  <a:tailEnd/>
                </a:ln>
              </p:spPr>
              <p:txBody>
                <a:bodyPr/>
                <a:lstStyle/>
                <a:p>
                  <a:endParaRPr lang="en-US"/>
                </a:p>
              </p:txBody>
            </p:sp>
            <p:sp>
              <p:nvSpPr>
                <p:cNvPr id="251" name="Line 82"/>
                <p:cNvSpPr>
                  <a:spLocks noChangeShapeType="1"/>
                </p:cNvSpPr>
                <p:nvPr/>
              </p:nvSpPr>
              <p:spPr bwMode="auto">
                <a:xfrm flipH="1">
                  <a:off x="4494" y="2743"/>
                  <a:ext cx="78" cy="131"/>
                </a:xfrm>
                <a:prstGeom prst="line">
                  <a:avLst/>
                </a:prstGeom>
                <a:noFill/>
                <a:ln w="3175">
                  <a:solidFill>
                    <a:srgbClr val="006600"/>
                  </a:solidFill>
                  <a:round/>
                  <a:headEnd/>
                  <a:tailEnd/>
                </a:ln>
              </p:spPr>
              <p:txBody>
                <a:bodyPr/>
                <a:lstStyle/>
                <a:p>
                  <a:endParaRPr lang="en-US"/>
                </a:p>
              </p:txBody>
            </p:sp>
            <p:sp>
              <p:nvSpPr>
                <p:cNvPr id="252" name="Line 83"/>
                <p:cNvSpPr>
                  <a:spLocks noChangeShapeType="1"/>
                </p:cNvSpPr>
                <p:nvPr/>
              </p:nvSpPr>
              <p:spPr bwMode="auto">
                <a:xfrm>
                  <a:off x="4572" y="2743"/>
                  <a:ext cx="105" cy="184"/>
                </a:xfrm>
                <a:prstGeom prst="line">
                  <a:avLst/>
                </a:prstGeom>
                <a:noFill/>
                <a:ln w="3175">
                  <a:solidFill>
                    <a:srgbClr val="006600"/>
                  </a:solidFill>
                  <a:round/>
                  <a:headEnd/>
                  <a:tailEnd/>
                </a:ln>
              </p:spPr>
              <p:txBody>
                <a:bodyPr/>
                <a:lstStyle/>
                <a:p>
                  <a:endParaRPr lang="en-US"/>
                </a:p>
              </p:txBody>
            </p:sp>
            <p:sp>
              <p:nvSpPr>
                <p:cNvPr id="253" name="Freeform 84"/>
                <p:cNvSpPr>
                  <a:spLocks/>
                </p:cNvSpPr>
                <p:nvPr/>
              </p:nvSpPr>
              <p:spPr bwMode="auto">
                <a:xfrm>
                  <a:off x="4458" y="2841"/>
                  <a:ext cx="80" cy="49"/>
                </a:xfrm>
                <a:custGeom>
                  <a:avLst/>
                  <a:gdLst/>
                  <a:ahLst/>
                  <a:cxnLst>
                    <a:cxn ang="0">
                      <a:pos x="0" y="4"/>
                    </a:cxn>
                    <a:cxn ang="0">
                      <a:pos x="6" y="0"/>
                    </a:cxn>
                    <a:cxn ang="0">
                      <a:pos x="20" y="0"/>
                    </a:cxn>
                    <a:cxn ang="0">
                      <a:pos x="37" y="4"/>
                    </a:cxn>
                    <a:cxn ang="0">
                      <a:pos x="58" y="12"/>
                    </a:cxn>
                    <a:cxn ang="0">
                      <a:pos x="81" y="23"/>
                    </a:cxn>
                    <a:cxn ang="0">
                      <a:pos x="104" y="36"/>
                    </a:cxn>
                    <a:cxn ang="0">
                      <a:pos x="125" y="50"/>
                    </a:cxn>
                    <a:cxn ang="0">
                      <a:pos x="142" y="65"/>
                    </a:cxn>
                    <a:cxn ang="0">
                      <a:pos x="154" y="77"/>
                    </a:cxn>
                    <a:cxn ang="0">
                      <a:pos x="159" y="88"/>
                    </a:cxn>
                    <a:cxn ang="0">
                      <a:pos x="159" y="96"/>
                    </a:cxn>
                    <a:cxn ang="0">
                      <a:pos x="154" y="100"/>
                    </a:cxn>
                    <a:cxn ang="0">
                      <a:pos x="142" y="100"/>
                    </a:cxn>
                    <a:cxn ang="0">
                      <a:pos x="125" y="94"/>
                    </a:cxn>
                    <a:cxn ang="0">
                      <a:pos x="104" y="86"/>
                    </a:cxn>
                    <a:cxn ang="0">
                      <a:pos x="81" y="75"/>
                    </a:cxn>
                    <a:cxn ang="0">
                      <a:pos x="58" y="63"/>
                    </a:cxn>
                    <a:cxn ang="0">
                      <a:pos x="37" y="48"/>
                    </a:cxn>
                    <a:cxn ang="0">
                      <a:pos x="20" y="35"/>
                    </a:cxn>
                    <a:cxn ang="0">
                      <a:pos x="6" y="21"/>
                    </a:cxn>
                    <a:cxn ang="0">
                      <a:pos x="0" y="10"/>
                    </a:cxn>
                    <a:cxn ang="0">
                      <a:pos x="0" y="4"/>
                    </a:cxn>
                  </a:cxnLst>
                  <a:rect l="0" t="0" r="r" b="b"/>
                  <a:pathLst>
                    <a:path w="159" h="100">
                      <a:moveTo>
                        <a:pt x="0" y="4"/>
                      </a:moveTo>
                      <a:lnTo>
                        <a:pt x="6" y="0"/>
                      </a:lnTo>
                      <a:lnTo>
                        <a:pt x="20" y="0"/>
                      </a:lnTo>
                      <a:lnTo>
                        <a:pt x="37" y="4"/>
                      </a:lnTo>
                      <a:lnTo>
                        <a:pt x="58" y="12"/>
                      </a:lnTo>
                      <a:lnTo>
                        <a:pt x="81" y="23"/>
                      </a:lnTo>
                      <a:lnTo>
                        <a:pt x="104" y="36"/>
                      </a:lnTo>
                      <a:lnTo>
                        <a:pt x="125" y="50"/>
                      </a:lnTo>
                      <a:lnTo>
                        <a:pt x="142" y="65"/>
                      </a:lnTo>
                      <a:lnTo>
                        <a:pt x="154" y="77"/>
                      </a:lnTo>
                      <a:lnTo>
                        <a:pt x="159" y="88"/>
                      </a:lnTo>
                      <a:lnTo>
                        <a:pt x="159" y="96"/>
                      </a:lnTo>
                      <a:lnTo>
                        <a:pt x="154" y="100"/>
                      </a:lnTo>
                      <a:lnTo>
                        <a:pt x="142" y="100"/>
                      </a:lnTo>
                      <a:lnTo>
                        <a:pt x="125" y="94"/>
                      </a:lnTo>
                      <a:lnTo>
                        <a:pt x="104" y="86"/>
                      </a:lnTo>
                      <a:lnTo>
                        <a:pt x="81" y="75"/>
                      </a:lnTo>
                      <a:lnTo>
                        <a:pt x="58" y="63"/>
                      </a:lnTo>
                      <a:lnTo>
                        <a:pt x="37" y="48"/>
                      </a:lnTo>
                      <a:lnTo>
                        <a:pt x="20" y="35"/>
                      </a:lnTo>
                      <a:lnTo>
                        <a:pt x="6" y="21"/>
                      </a:lnTo>
                      <a:lnTo>
                        <a:pt x="0" y="10"/>
                      </a:lnTo>
                      <a:lnTo>
                        <a:pt x="0" y="4"/>
                      </a:lnTo>
                      <a:close/>
                    </a:path>
                  </a:pathLst>
                </a:custGeom>
                <a:solidFill>
                  <a:schemeClr val="accent1"/>
                </a:solidFill>
                <a:ln w="3175" cmpd="sng">
                  <a:solidFill>
                    <a:srgbClr val="006600"/>
                  </a:solidFill>
                  <a:prstDash val="solid"/>
                  <a:round/>
                  <a:headEnd/>
                  <a:tailEnd/>
                </a:ln>
              </p:spPr>
              <p:txBody>
                <a:bodyPr/>
                <a:lstStyle/>
                <a:p>
                  <a:endParaRPr lang="en-US"/>
                </a:p>
              </p:txBody>
            </p:sp>
          </p:grpSp>
          <p:grpSp>
            <p:nvGrpSpPr>
              <p:cNvPr id="31" name="Group 85"/>
              <p:cNvGrpSpPr>
                <a:grpSpLocks/>
              </p:cNvGrpSpPr>
              <p:nvPr/>
            </p:nvGrpSpPr>
            <p:grpSpPr bwMode="auto">
              <a:xfrm flipH="1">
                <a:off x="2976" y="2622"/>
                <a:ext cx="132" cy="162"/>
                <a:chOff x="4338" y="2736"/>
                <a:chExt cx="340" cy="304"/>
              </a:xfrm>
            </p:grpSpPr>
            <p:sp>
              <p:nvSpPr>
                <p:cNvPr id="230" name="Freeform 86"/>
                <p:cNvSpPr>
                  <a:spLocks noEditPoints="1"/>
                </p:cNvSpPr>
                <p:nvPr/>
              </p:nvSpPr>
              <p:spPr bwMode="auto">
                <a:xfrm>
                  <a:off x="4338" y="3008"/>
                  <a:ext cx="340" cy="32"/>
                </a:xfrm>
                <a:custGeom>
                  <a:avLst/>
                  <a:gdLst/>
                  <a:ahLst/>
                  <a:cxnLst>
                    <a:cxn ang="0">
                      <a:pos x="42" y="21"/>
                    </a:cxn>
                    <a:cxn ang="0">
                      <a:pos x="0" y="21"/>
                    </a:cxn>
                    <a:cxn ang="0">
                      <a:pos x="0" y="65"/>
                    </a:cxn>
                    <a:cxn ang="0">
                      <a:pos x="678" y="65"/>
                    </a:cxn>
                    <a:cxn ang="0">
                      <a:pos x="678" y="21"/>
                    </a:cxn>
                    <a:cxn ang="0">
                      <a:pos x="594" y="21"/>
                    </a:cxn>
                    <a:cxn ang="0">
                      <a:pos x="594" y="0"/>
                    </a:cxn>
                    <a:cxn ang="0">
                      <a:pos x="42" y="0"/>
                    </a:cxn>
                    <a:cxn ang="0">
                      <a:pos x="42" y="21"/>
                    </a:cxn>
                    <a:cxn ang="0">
                      <a:pos x="594" y="21"/>
                    </a:cxn>
                    <a:cxn ang="0">
                      <a:pos x="54" y="21"/>
                    </a:cxn>
                    <a:cxn ang="0">
                      <a:pos x="594" y="21"/>
                    </a:cxn>
                  </a:cxnLst>
                  <a:rect l="0" t="0" r="r" b="b"/>
                  <a:pathLst>
                    <a:path w="678" h="65">
                      <a:moveTo>
                        <a:pt x="42" y="21"/>
                      </a:moveTo>
                      <a:lnTo>
                        <a:pt x="0" y="21"/>
                      </a:lnTo>
                      <a:lnTo>
                        <a:pt x="0" y="65"/>
                      </a:lnTo>
                      <a:lnTo>
                        <a:pt x="678" y="65"/>
                      </a:lnTo>
                      <a:lnTo>
                        <a:pt x="678" y="21"/>
                      </a:lnTo>
                      <a:lnTo>
                        <a:pt x="594" y="21"/>
                      </a:lnTo>
                      <a:lnTo>
                        <a:pt x="594" y="0"/>
                      </a:lnTo>
                      <a:lnTo>
                        <a:pt x="42" y="0"/>
                      </a:lnTo>
                      <a:lnTo>
                        <a:pt x="42" y="21"/>
                      </a:lnTo>
                      <a:close/>
                      <a:moveTo>
                        <a:pt x="594" y="21"/>
                      </a:moveTo>
                      <a:lnTo>
                        <a:pt x="54" y="21"/>
                      </a:lnTo>
                      <a:lnTo>
                        <a:pt x="594" y="21"/>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231" name="Line 87"/>
                <p:cNvSpPr>
                  <a:spLocks noChangeShapeType="1"/>
                </p:cNvSpPr>
                <p:nvPr/>
              </p:nvSpPr>
              <p:spPr bwMode="auto">
                <a:xfrm>
                  <a:off x="4407" y="2902"/>
                  <a:ext cx="47" cy="1"/>
                </a:xfrm>
                <a:prstGeom prst="line">
                  <a:avLst/>
                </a:prstGeom>
                <a:noFill/>
                <a:ln w="3175">
                  <a:solidFill>
                    <a:srgbClr val="006600"/>
                  </a:solidFill>
                  <a:round/>
                  <a:headEnd/>
                  <a:tailEnd/>
                </a:ln>
              </p:spPr>
              <p:txBody>
                <a:bodyPr/>
                <a:lstStyle/>
                <a:p>
                  <a:endParaRPr lang="en-US"/>
                </a:p>
              </p:txBody>
            </p:sp>
            <p:sp>
              <p:nvSpPr>
                <p:cNvPr id="232" name="Freeform 88"/>
                <p:cNvSpPr>
                  <a:spLocks/>
                </p:cNvSpPr>
                <p:nvPr/>
              </p:nvSpPr>
              <p:spPr bwMode="auto">
                <a:xfrm>
                  <a:off x="4407" y="2867"/>
                  <a:ext cx="70" cy="138"/>
                </a:xfrm>
                <a:custGeom>
                  <a:avLst/>
                  <a:gdLst/>
                  <a:ahLst/>
                  <a:cxnLst>
                    <a:cxn ang="0">
                      <a:pos x="140" y="275"/>
                    </a:cxn>
                    <a:cxn ang="0">
                      <a:pos x="0" y="69"/>
                    </a:cxn>
                    <a:cxn ang="0">
                      <a:pos x="48" y="0"/>
                    </a:cxn>
                  </a:cxnLst>
                  <a:rect l="0" t="0" r="r" b="b"/>
                  <a:pathLst>
                    <a:path w="140" h="275">
                      <a:moveTo>
                        <a:pt x="140" y="275"/>
                      </a:moveTo>
                      <a:lnTo>
                        <a:pt x="0" y="69"/>
                      </a:lnTo>
                      <a:lnTo>
                        <a:pt x="48" y="0"/>
                      </a:lnTo>
                    </a:path>
                  </a:pathLst>
                </a:custGeom>
                <a:solidFill>
                  <a:schemeClr val="accent1"/>
                </a:solidFill>
                <a:ln w="3175" cmpd="sng">
                  <a:solidFill>
                    <a:srgbClr val="006600"/>
                  </a:solidFill>
                  <a:prstDash val="solid"/>
                  <a:round/>
                  <a:headEnd/>
                  <a:tailEnd/>
                </a:ln>
              </p:spPr>
              <p:txBody>
                <a:bodyPr/>
                <a:lstStyle/>
                <a:p>
                  <a:endParaRPr lang="en-US"/>
                </a:p>
              </p:txBody>
            </p:sp>
            <p:sp>
              <p:nvSpPr>
                <p:cNvPr id="233" name="Line 89"/>
                <p:cNvSpPr>
                  <a:spLocks noChangeShapeType="1"/>
                </p:cNvSpPr>
                <p:nvPr/>
              </p:nvSpPr>
              <p:spPr bwMode="auto">
                <a:xfrm flipV="1">
                  <a:off x="4381" y="2902"/>
                  <a:ext cx="73" cy="106"/>
                </a:xfrm>
                <a:prstGeom prst="line">
                  <a:avLst/>
                </a:prstGeom>
                <a:noFill/>
                <a:ln w="3175">
                  <a:solidFill>
                    <a:srgbClr val="006600"/>
                  </a:solidFill>
                  <a:round/>
                  <a:headEnd/>
                  <a:tailEnd/>
                </a:ln>
              </p:spPr>
              <p:txBody>
                <a:bodyPr/>
                <a:lstStyle/>
                <a:p>
                  <a:endParaRPr lang="en-US"/>
                </a:p>
              </p:txBody>
            </p:sp>
            <p:sp>
              <p:nvSpPr>
                <p:cNvPr id="234" name="Freeform 90"/>
                <p:cNvSpPr>
                  <a:spLocks/>
                </p:cNvSpPr>
                <p:nvPr/>
              </p:nvSpPr>
              <p:spPr bwMode="auto">
                <a:xfrm>
                  <a:off x="4407" y="2971"/>
                  <a:ext cx="136" cy="34"/>
                </a:xfrm>
                <a:custGeom>
                  <a:avLst/>
                  <a:gdLst/>
                  <a:ahLst/>
                  <a:cxnLst>
                    <a:cxn ang="0">
                      <a:pos x="48" y="69"/>
                    </a:cxn>
                    <a:cxn ang="0">
                      <a:pos x="0" y="0"/>
                    </a:cxn>
                    <a:cxn ang="0">
                      <a:pos x="272" y="0"/>
                    </a:cxn>
                    <a:cxn ang="0">
                      <a:pos x="232" y="69"/>
                    </a:cxn>
                  </a:cxnLst>
                  <a:rect l="0" t="0" r="r" b="b"/>
                  <a:pathLst>
                    <a:path w="272" h="69">
                      <a:moveTo>
                        <a:pt x="48" y="69"/>
                      </a:moveTo>
                      <a:lnTo>
                        <a:pt x="0" y="0"/>
                      </a:lnTo>
                      <a:lnTo>
                        <a:pt x="272" y="0"/>
                      </a:lnTo>
                      <a:lnTo>
                        <a:pt x="232" y="69"/>
                      </a:lnTo>
                    </a:path>
                  </a:pathLst>
                </a:custGeom>
                <a:solidFill>
                  <a:schemeClr val="accent1"/>
                </a:solidFill>
                <a:ln w="3175" cmpd="sng">
                  <a:solidFill>
                    <a:srgbClr val="006600"/>
                  </a:solidFill>
                  <a:prstDash val="solid"/>
                  <a:round/>
                  <a:headEnd/>
                  <a:tailEnd/>
                </a:ln>
              </p:spPr>
              <p:txBody>
                <a:bodyPr/>
                <a:lstStyle/>
                <a:p>
                  <a:endParaRPr lang="en-US"/>
                </a:p>
              </p:txBody>
            </p:sp>
            <p:sp>
              <p:nvSpPr>
                <p:cNvPr id="235" name="Line 91"/>
                <p:cNvSpPr>
                  <a:spLocks noChangeShapeType="1"/>
                </p:cNvSpPr>
                <p:nvPr/>
              </p:nvSpPr>
              <p:spPr bwMode="auto">
                <a:xfrm flipH="1" flipV="1">
                  <a:off x="4500" y="2913"/>
                  <a:ext cx="72" cy="95"/>
                </a:xfrm>
                <a:prstGeom prst="line">
                  <a:avLst/>
                </a:prstGeom>
                <a:noFill/>
                <a:ln w="3175">
                  <a:solidFill>
                    <a:srgbClr val="006600"/>
                  </a:solidFill>
                  <a:round/>
                  <a:headEnd/>
                  <a:tailEnd/>
                </a:ln>
              </p:spPr>
              <p:txBody>
                <a:bodyPr/>
                <a:lstStyle/>
                <a:p>
                  <a:endParaRPr lang="en-US"/>
                </a:p>
              </p:txBody>
            </p:sp>
            <p:sp>
              <p:nvSpPr>
                <p:cNvPr id="236" name="Rectangle 92"/>
                <p:cNvSpPr>
                  <a:spLocks noChangeArrowheads="1"/>
                </p:cNvSpPr>
                <p:nvPr/>
              </p:nvSpPr>
              <p:spPr bwMode="auto">
                <a:xfrm>
                  <a:off x="4455" y="2903"/>
                  <a:ext cx="42" cy="105"/>
                </a:xfrm>
                <a:prstGeom prst="rect">
                  <a:avLst/>
                </a:prstGeom>
                <a:solidFill>
                  <a:schemeClr val="accent1"/>
                </a:solidFill>
                <a:ln w="3175">
                  <a:solidFill>
                    <a:srgbClr val="006600"/>
                  </a:solidFill>
                  <a:miter lim="800000"/>
                  <a:headEnd/>
                  <a:tailEnd/>
                </a:ln>
              </p:spPr>
              <p:txBody>
                <a:bodyPr/>
                <a:lstStyle/>
                <a:p>
                  <a:endParaRPr lang="en-US"/>
                </a:p>
              </p:txBody>
            </p:sp>
            <p:sp>
              <p:nvSpPr>
                <p:cNvPr id="237" name="Freeform 93"/>
                <p:cNvSpPr>
                  <a:spLocks noEditPoints="1"/>
                </p:cNvSpPr>
                <p:nvPr/>
              </p:nvSpPr>
              <p:spPr bwMode="auto">
                <a:xfrm>
                  <a:off x="4350" y="2736"/>
                  <a:ext cx="328" cy="223"/>
                </a:xfrm>
                <a:custGeom>
                  <a:avLst/>
                  <a:gdLst/>
                  <a:ahLst/>
                  <a:cxnLst>
                    <a:cxn ang="0">
                      <a:pos x="4" y="42"/>
                    </a:cxn>
                    <a:cxn ang="0">
                      <a:pos x="4" y="99"/>
                    </a:cxn>
                    <a:cxn ang="0">
                      <a:pos x="31" y="166"/>
                    </a:cxn>
                    <a:cxn ang="0">
                      <a:pos x="82" y="235"/>
                    </a:cxn>
                    <a:cxn ang="0">
                      <a:pos x="155" y="302"/>
                    </a:cxn>
                    <a:cxn ang="0">
                      <a:pos x="241" y="361"/>
                    </a:cxn>
                    <a:cxn ang="0">
                      <a:pos x="335" y="407"/>
                    </a:cxn>
                    <a:cxn ang="0">
                      <a:pos x="429" y="436"/>
                    </a:cxn>
                    <a:cxn ang="0">
                      <a:pos x="513" y="445"/>
                    </a:cxn>
                    <a:cxn ang="0">
                      <a:pos x="586" y="436"/>
                    </a:cxn>
                    <a:cxn ang="0">
                      <a:pos x="636" y="407"/>
                    </a:cxn>
                    <a:cxn ang="0">
                      <a:pos x="644" y="396"/>
                    </a:cxn>
                    <a:cxn ang="0">
                      <a:pos x="605" y="401"/>
                    </a:cxn>
                    <a:cxn ang="0">
                      <a:pos x="544" y="394"/>
                    </a:cxn>
                    <a:cxn ang="0">
                      <a:pos x="467" y="369"/>
                    </a:cxn>
                    <a:cxn ang="0">
                      <a:pos x="379" y="331"/>
                    </a:cxn>
                    <a:cxn ang="0">
                      <a:pos x="287" y="281"/>
                    </a:cxn>
                    <a:cxn ang="0">
                      <a:pos x="199" y="225"/>
                    </a:cxn>
                    <a:cxn ang="0">
                      <a:pos x="121" y="168"/>
                    </a:cxn>
                    <a:cxn ang="0">
                      <a:pos x="61" y="114"/>
                    </a:cxn>
                    <a:cxn ang="0">
                      <a:pos x="23" y="67"/>
                    </a:cxn>
                    <a:cxn ang="0">
                      <a:pos x="9" y="30"/>
                    </a:cxn>
                    <a:cxn ang="0">
                      <a:pos x="13" y="17"/>
                    </a:cxn>
                    <a:cxn ang="0">
                      <a:pos x="40" y="1"/>
                    </a:cxn>
                    <a:cxn ang="0">
                      <a:pos x="90" y="3"/>
                    </a:cxn>
                    <a:cxn ang="0">
                      <a:pos x="159" y="21"/>
                    </a:cxn>
                    <a:cxn ang="0">
                      <a:pos x="241" y="51"/>
                    </a:cxn>
                    <a:cxn ang="0">
                      <a:pos x="333" y="95"/>
                    </a:cxn>
                    <a:cxn ang="0">
                      <a:pos x="423" y="149"/>
                    </a:cxn>
                    <a:cxn ang="0">
                      <a:pos x="508" y="204"/>
                    </a:cxn>
                    <a:cxn ang="0">
                      <a:pos x="577" y="262"/>
                    </a:cxn>
                    <a:cxn ang="0">
                      <a:pos x="626" y="313"/>
                    </a:cxn>
                    <a:cxn ang="0">
                      <a:pos x="653" y="355"/>
                    </a:cxn>
                    <a:cxn ang="0">
                      <a:pos x="653" y="386"/>
                    </a:cxn>
                    <a:cxn ang="0">
                      <a:pos x="626" y="401"/>
                    </a:cxn>
                    <a:cxn ang="0">
                      <a:pos x="577" y="399"/>
                    </a:cxn>
                    <a:cxn ang="0">
                      <a:pos x="508" y="382"/>
                    </a:cxn>
                    <a:cxn ang="0">
                      <a:pos x="423" y="350"/>
                    </a:cxn>
                    <a:cxn ang="0">
                      <a:pos x="333" y="306"/>
                    </a:cxn>
                    <a:cxn ang="0">
                      <a:pos x="241" y="254"/>
                    </a:cxn>
                    <a:cxn ang="0">
                      <a:pos x="159" y="197"/>
                    </a:cxn>
                    <a:cxn ang="0">
                      <a:pos x="88" y="141"/>
                    </a:cxn>
                    <a:cxn ang="0">
                      <a:pos x="38" y="89"/>
                    </a:cxn>
                    <a:cxn ang="0">
                      <a:pos x="13" y="47"/>
                    </a:cxn>
                    <a:cxn ang="0">
                      <a:pos x="13" y="17"/>
                    </a:cxn>
                  </a:cxnLst>
                  <a:rect l="0" t="0" r="r" b="b"/>
                  <a:pathLst>
                    <a:path w="655" h="445">
                      <a:moveTo>
                        <a:pt x="13" y="17"/>
                      </a:moveTo>
                      <a:lnTo>
                        <a:pt x="4" y="42"/>
                      </a:lnTo>
                      <a:lnTo>
                        <a:pt x="0" y="68"/>
                      </a:lnTo>
                      <a:lnTo>
                        <a:pt x="4" y="99"/>
                      </a:lnTo>
                      <a:lnTo>
                        <a:pt x="13" y="132"/>
                      </a:lnTo>
                      <a:lnTo>
                        <a:pt x="31" y="166"/>
                      </a:lnTo>
                      <a:lnTo>
                        <a:pt x="54" y="200"/>
                      </a:lnTo>
                      <a:lnTo>
                        <a:pt x="82" y="235"/>
                      </a:lnTo>
                      <a:lnTo>
                        <a:pt x="117" y="269"/>
                      </a:lnTo>
                      <a:lnTo>
                        <a:pt x="155" y="302"/>
                      </a:lnTo>
                      <a:lnTo>
                        <a:pt x="195" y="332"/>
                      </a:lnTo>
                      <a:lnTo>
                        <a:pt x="241" y="361"/>
                      </a:lnTo>
                      <a:lnTo>
                        <a:pt x="287" y="386"/>
                      </a:lnTo>
                      <a:lnTo>
                        <a:pt x="335" y="407"/>
                      </a:lnTo>
                      <a:lnTo>
                        <a:pt x="381" y="422"/>
                      </a:lnTo>
                      <a:lnTo>
                        <a:pt x="429" y="436"/>
                      </a:lnTo>
                      <a:lnTo>
                        <a:pt x="473" y="443"/>
                      </a:lnTo>
                      <a:lnTo>
                        <a:pt x="513" y="445"/>
                      </a:lnTo>
                      <a:lnTo>
                        <a:pt x="552" y="443"/>
                      </a:lnTo>
                      <a:lnTo>
                        <a:pt x="586" y="436"/>
                      </a:lnTo>
                      <a:lnTo>
                        <a:pt x="613" y="422"/>
                      </a:lnTo>
                      <a:lnTo>
                        <a:pt x="636" y="407"/>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moveTo>
                        <a:pt x="13" y="17"/>
                      </a:moveTo>
                      <a:lnTo>
                        <a:pt x="23" y="7"/>
                      </a:lnTo>
                      <a:lnTo>
                        <a:pt x="40" y="1"/>
                      </a:lnTo>
                      <a:lnTo>
                        <a:pt x="61" y="0"/>
                      </a:lnTo>
                      <a:lnTo>
                        <a:pt x="90" y="3"/>
                      </a:lnTo>
                      <a:lnTo>
                        <a:pt x="122" y="9"/>
                      </a:lnTo>
                      <a:lnTo>
                        <a:pt x="159" y="21"/>
                      </a:lnTo>
                      <a:lnTo>
                        <a:pt x="199" y="34"/>
                      </a:lnTo>
                      <a:lnTo>
                        <a:pt x="241" y="51"/>
                      </a:lnTo>
                      <a:lnTo>
                        <a:pt x="287" y="72"/>
                      </a:lnTo>
                      <a:lnTo>
                        <a:pt x="333" y="95"/>
                      </a:lnTo>
                      <a:lnTo>
                        <a:pt x="379" y="122"/>
                      </a:lnTo>
                      <a:lnTo>
                        <a:pt x="423" y="149"/>
                      </a:lnTo>
                      <a:lnTo>
                        <a:pt x="467" y="177"/>
                      </a:lnTo>
                      <a:lnTo>
                        <a:pt x="508" y="204"/>
                      </a:lnTo>
                      <a:lnTo>
                        <a:pt x="544" y="233"/>
                      </a:lnTo>
                      <a:lnTo>
                        <a:pt x="577" y="262"/>
                      </a:lnTo>
                      <a:lnTo>
                        <a:pt x="605" y="288"/>
                      </a:lnTo>
                      <a:lnTo>
                        <a:pt x="626" y="313"/>
                      </a:lnTo>
                      <a:lnTo>
                        <a:pt x="644" y="336"/>
                      </a:lnTo>
                      <a:lnTo>
                        <a:pt x="653" y="355"/>
                      </a:lnTo>
                      <a:lnTo>
                        <a:pt x="655" y="373"/>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238" name="Line 94"/>
                <p:cNvSpPr>
                  <a:spLocks noChangeShapeType="1"/>
                </p:cNvSpPr>
                <p:nvPr/>
              </p:nvSpPr>
              <p:spPr bwMode="auto">
                <a:xfrm flipH="1" flipV="1">
                  <a:off x="4357" y="2742"/>
                  <a:ext cx="215" cy="1"/>
                </a:xfrm>
                <a:prstGeom prst="line">
                  <a:avLst/>
                </a:prstGeom>
                <a:noFill/>
                <a:ln w="3175">
                  <a:solidFill>
                    <a:srgbClr val="006600"/>
                  </a:solidFill>
                  <a:round/>
                  <a:headEnd/>
                  <a:tailEnd/>
                </a:ln>
              </p:spPr>
              <p:txBody>
                <a:bodyPr/>
                <a:lstStyle/>
                <a:p>
                  <a:endParaRPr lang="en-US"/>
                </a:p>
              </p:txBody>
            </p:sp>
            <p:sp>
              <p:nvSpPr>
                <p:cNvPr id="239" name="Line 95"/>
                <p:cNvSpPr>
                  <a:spLocks noChangeShapeType="1"/>
                </p:cNvSpPr>
                <p:nvPr/>
              </p:nvSpPr>
              <p:spPr bwMode="auto">
                <a:xfrm flipH="1">
                  <a:off x="4494" y="2743"/>
                  <a:ext cx="78" cy="131"/>
                </a:xfrm>
                <a:prstGeom prst="line">
                  <a:avLst/>
                </a:prstGeom>
                <a:noFill/>
                <a:ln w="3175">
                  <a:solidFill>
                    <a:srgbClr val="006600"/>
                  </a:solidFill>
                  <a:round/>
                  <a:headEnd/>
                  <a:tailEnd/>
                </a:ln>
              </p:spPr>
              <p:txBody>
                <a:bodyPr/>
                <a:lstStyle/>
                <a:p>
                  <a:endParaRPr lang="en-US"/>
                </a:p>
              </p:txBody>
            </p:sp>
            <p:sp>
              <p:nvSpPr>
                <p:cNvPr id="240" name="Line 96"/>
                <p:cNvSpPr>
                  <a:spLocks noChangeShapeType="1"/>
                </p:cNvSpPr>
                <p:nvPr/>
              </p:nvSpPr>
              <p:spPr bwMode="auto">
                <a:xfrm>
                  <a:off x="4572" y="2743"/>
                  <a:ext cx="105" cy="184"/>
                </a:xfrm>
                <a:prstGeom prst="line">
                  <a:avLst/>
                </a:prstGeom>
                <a:noFill/>
                <a:ln w="3175">
                  <a:solidFill>
                    <a:srgbClr val="006600"/>
                  </a:solidFill>
                  <a:round/>
                  <a:headEnd/>
                  <a:tailEnd/>
                </a:ln>
              </p:spPr>
              <p:txBody>
                <a:bodyPr/>
                <a:lstStyle/>
                <a:p>
                  <a:endParaRPr lang="en-US"/>
                </a:p>
              </p:txBody>
            </p:sp>
            <p:sp>
              <p:nvSpPr>
                <p:cNvPr id="241" name="Freeform 97"/>
                <p:cNvSpPr>
                  <a:spLocks/>
                </p:cNvSpPr>
                <p:nvPr/>
              </p:nvSpPr>
              <p:spPr bwMode="auto">
                <a:xfrm>
                  <a:off x="4458" y="2841"/>
                  <a:ext cx="80" cy="49"/>
                </a:xfrm>
                <a:custGeom>
                  <a:avLst/>
                  <a:gdLst/>
                  <a:ahLst/>
                  <a:cxnLst>
                    <a:cxn ang="0">
                      <a:pos x="0" y="4"/>
                    </a:cxn>
                    <a:cxn ang="0">
                      <a:pos x="6" y="0"/>
                    </a:cxn>
                    <a:cxn ang="0">
                      <a:pos x="20" y="0"/>
                    </a:cxn>
                    <a:cxn ang="0">
                      <a:pos x="37" y="4"/>
                    </a:cxn>
                    <a:cxn ang="0">
                      <a:pos x="58" y="12"/>
                    </a:cxn>
                    <a:cxn ang="0">
                      <a:pos x="81" y="23"/>
                    </a:cxn>
                    <a:cxn ang="0">
                      <a:pos x="104" y="36"/>
                    </a:cxn>
                    <a:cxn ang="0">
                      <a:pos x="125" y="50"/>
                    </a:cxn>
                    <a:cxn ang="0">
                      <a:pos x="142" y="65"/>
                    </a:cxn>
                    <a:cxn ang="0">
                      <a:pos x="154" y="77"/>
                    </a:cxn>
                    <a:cxn ang="0">
                      <a:pos x="159" y="88"/>
                    </a:cxn>
                    <a:cxn ang="0">
                      <a:pos x="159" y="96"/>
                    </a:cxn>
                    <a:cxn ang="0">
                      <a:pos x="154" y="100"/>
                    </a:cxn>
                    <a:cxn ang="0">
                      <a:pos x="142" y="100"/>
                    </a:cxn>
                    <a:cxn ang="0">
                      <a:pos x="125" y="94"/>
                    </a:cxn>
                    <a:cxn ang="0">
                      <a:pos x="104" y="86"/>
                    </a:cxn>
                    <a:cxn ang="0">
                      <a:pos x="81" y="75"/>
                    </a:cxn>
                    <a:cxn ang="0">
                      <a:pos x="58" y="63"/>
                    </a:cxn>
                    <a:cxn ang="0">
                      <a:pos x="37" y="48"/>
                    </a:cxn>
                    <a:cxn ang="0">
                      <a:pos x="20" y="35"/>
                    </a:cxn>
                    <a:cxn ang="0">
                      <a:pos x="6" y="21"/>
                    </a:cxn>
                    <a:cxn ang="0">
                      <a:pos x="0" y="10"/>
                    </a:cxn>
                    <a:cxn ang="0">
                      <a:pos x="0" y="4"/>
                    </a:cxn>
                  </a:cxnLst>
                  <a:rect l="0" t="0" r="r" b="b"/>
                  <a:pathLst>
                    <a:path w="159" h="100">
                      <a:moveTo>
                        <a:pt x="0" y="4"/>
                      </a:moveTo>
                      <a:lnTo>
                        <a:pt x="6" y="0"/>
                      </a:lnTo>
                      <a:lnTo>
                        <a:pt x="20" y="0"/>
                      </a:lnTo>
                      <a:lnTo>
                        <a:pt x="37" y="4"/>
                      </a:lnTo>
                      <a:lnTo>
                        <a:pt x="58" y="12"/>
                      </a:lnTo>
                      <a:lnTo>
                        <a:pt x="81" y="23"/>
                      </a:lnTo>
                      <a:lnTo>
                        <a:pt x="104" y="36"/>
                      </a:lnTo>
                      <a:lnTo>
                        <a:pt x="125" y="50"/>
                      </a:lnTo>
                      <a:lnTo>
                        <a:pt x="142" y="65"/>
                      </a:lnTo>
                      <a:lnTo>
                        <a:pt x="154" y="77"/>
                      </a:lnTo>
                      <a:lnTo>
                        <a:pt x="159" y="88"/>
                      </a:lnTo>
                      <a:lnTo>
                        <a:pt x="159" y="96"/>
                      </a:lnTo>
                      <a:lnTo>
                        <a:pt x="154" y="100"/>
                      </a:lnTo>
                      <a:lnTo>
                        <a:pt x="142" y="100"/>
                      </a:lnTo>
                      <a:lnTo>
                        <a:pt x="125" y="94"/>
                      </a:lnTo>
                      <a:lnTo>
                        <a:pt x="104" y="86"/>
                      </a:lnTo>
                      <a:lnTo>
                        <a:pt x="81" y="75"/>
                      </a:lnTo>
                      <a:lnTo>
                        <a:pt x="58" y="63"/>
                      </a:lnTo>
                      <a:lnTo>
                        <a:pt x="37" y="48"/>
                      </a:lnTo>
                      <a:lnTo>
                        <a:pt x="20" y="35"/>
                      </a:lnTo>
                      <a:lnTo>
                        <a:pt x="6" y="21"/>
                      </a:lnTo>
                      <a:lnTo>
                        <a:pt x="0" y="10"/>
                      </a:lnTo>
                      <a:lnTo>
                        <a:pt x="0" y="4"/>
                      </a:lnTo>
                      <a:close/>
                    </a:path>
                  </a:pathLst>
                </a:custGeom>
                <a:solidFill>
                  <a:schemeClr val="accent1"/>
                </a:solidFill>
                <a:ln w="3175" cmpd="sng">
                  <a:solidFill>
                    <a:srgbClr val="006600"/>
                  </a:solidFill>
                  <a:prstDash val="solid"/>
                  <a:round/>
                  <a:headEnd/>
                  <a:tailEnd/>
                </a:ln>
              </p:spPr>
              <p:txBody>
                <a:bodyPr/>
                <a:lstStyle/>
                <a:p>
                  <a:endParaRPr lang="en-US"/>
                </a:p>
              </p:txBody>
            </p:sp>
          </p:grpSp>
          <p:grpSp>
            <p:nvGrpSpPr>
              <p:cNvPr id="32" name="Group 98"/>
              <p:cNvGrpSpPr>
                <a:grpSpLocks/>
              </p:cNvGrpSpPr>
              <p:nvPr/>
            </p:nvGrpSpPr>
            <p:grpSpPr bwMode="auto">
              <a:xfrm flipH="1">
                <a:off x="2976" y="3054"/>
                <a:ext cx="132" cy="162"/>
                <a:chOff x="4338" y="2736"/>
                <a:chExt cx="340" cy="304"/>
              </a:xfrm>
            </p:grpSpPr>
            <p:sp>
              <p:nvSpPr>
                <p:cNvPr id="218" name="Freeform 99"/>
                <p:cNvSpPr>
                  <a:spLocks noEditPoints="1"/>
                </p:cNvSpPr>
                <p:nvPr/>
              </p:nvSpPr>
              <p:spPr bwMode="auto">
                <a:xfrm>
                  <a:off x="4338" y="3008"/>
                  <a:ext cx="340" cy="32"/>
                </a:xfrm>
                <a:custGeom>
                  <a:avLst/>
                  <a:gdLst/>
                  <a:ahLst/>
                  <a:cxnLst>
                    <a:cxn ang="0">
                      <a:pos x="42" y="21"/>
                    </a:cxn>
                    <a:cxn ang="0">
                      <a:pos x="0" y="21"/>
                    </a:cxn>
                    <a:cxn ang="0">
                      <a:pos x="0" y="65"/>
                    </a:cxn>
                    <a:cxn ang="0">
                      <a:pos x="678" y="65"/>
                    </a:cxn>
                    <a:cxn ang="0">
                      <a:pos x="678" y="21"/>
                    </a:cxn>
                    <a:cxn ang="0">
                      <a:pos x="594" y="21"/>
                    </a:cxn>
                    <a:cxn ang="0">
                      <a:pos x="594" y="0"/>
                    </a:cxn>
                    <a:cxn ang="0">
                      <a:pos x="42" y="0"/>
                    </a:cxn>
                    <a:cxn ang="0">
                      <a:pos x="42" y="21"/>
                    </a:cxn>
                    <a:cxn ang="0">
                      <a:pos x="594" y="21"/>
                    </a:cxn>
                    <a:cxn ang="0">
                      <a:pos x="54" y="21"/>
                    </a:cxn>
                    <a:cxn ang="0">
                      <a:pos x="594" y="21"/>
                    </a:cxn>
                  </a:cxnLst>
                  <a:rect l="0" t="0" r="r" b="b"/>
                  <a:pathLst>
                    <a:path w="678" h="65">
                      <a:moveTo>
                        <a:pt x="42" y="21"/>
                      </a:moveTo>
                      <a:lnTo>
                        <a:pt x="0" y="21"/>
                      </a:lnTo>
                      <a:lnTo>
                        <a:pt x="0" y="65"/>
                      </a:lnTo>
                      <a:lnTo>
                        <a:pt x="678" y="65"/>
                      </a:lnTo>
                      <a:lnTo>
                        <a:pt x="678" y="21"/>
                      </a:lnTo>
                      <a:lnTo>
                        <a:pt x="594" y="21"/>
                      </a:lnTo>
                      <a:lnTo>
                        <a:pt x="594" y="0"/>
                      </a:lnTo>
                      <a:lnTo>
                        <a:pt x="42" y="0"/>
                      </a:lnTo>
                      <a:lnTo>
                        <a:pt x="42" y="21"/>
                      </a:lnTo>
                      <a:close/>
                      <a:moveTo>
                        <a:pt x="594" y="21"/>
                      </a:moveTo>
                      <a:lnTo>
                        <a:pt x="54" y="21"/>
                      </a:lnTo>
                      <a:lnTo>
                        <a:pt x="594" y="21"/>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219" name="Line 100"/>
                <p:cNvSpPr>
                  <a:spLocks noChangeShapeType="1"/>
                </p:cNvSpPr>
                <p:nvPr/>
              </p:nvSpPr>
              <p:spPr bwMode="auto">
                <a:xfrm>
                  <a:off x="4407" y="2902"/>
                  <a:ext cx="47" cy="1"/>
                </a:xfrm>
                <a:prstGeom prst="line">
                  <a:avLst/>
                </a:prstGeom>
                <a:noFill/>
                <a:ln w="3175">
                  <a:solidFill>
                    <a:srgbClr val="006600"/>
                  </a:solidFill>
                  <a:round/>
                  <a:headEnd/>
                  <a:tailEnd/>
                </a:ln>
              </p:spPr>
              <p:txBody>
                <a:bodyPr/>
                <a:lstStyle/>
                <a:p>
                  <a:endParaRPr lang="en-US"/>
                </a:p>
              </p:txBody>
            </p:sp>
            <p:sp>
              <p:nvSpPr>
                <p:cNvPr id="220" name="Freeform 101"/>
                <p:cNvSpPr>
                  <a:spLocks/>
                </p:cNvSpPr>
                <p:nvPr/>
              </p:nvSpPr>
              <p:spPr bwMode="auto">
                <a:xfrm>
                  <a:off x="4407" y="2867"/>
                  <a:ext cx="70" cy="138"/>
                </a:xfrm>
                <a:custGeom>
                  <a:avLst/>
                  <a:gdLst/>
                  <a:ahLst/>
                  <a:cxnLst>
                    <a:cxn ang="0">
                      <a:pos x="140" y="275"/>
                    </a:cxn>
                    <a:cxn ang="0">
                      <a:pos x="0" y="69"/>
                    </a:cxn>
                    <a:cxn ang="0">
                      <a:pos x="48" y="0"/>
                    </a:cxn>
                  </a:cxnLst>
                  <a:rect l="0" t="0" r="r" b="b"/>
                  <a:pathLst>
                    <a:path w="140" h="275">
                      <a:moveTo>
                        <a:pt x="140" y="275"/>
                      </a:moveTo>
                      <a:lnTo>
                        <a:pt x="0" y="69"/>
                      </a:lnTo>
                      <a:lnTo>
                        <a:pt x="48" y="0"/>
                      </a:lnTo>
                    </a:path>
                  </a:pathLst>
                </a:custGeom>
                <a:solidFill>
                  <a:schemeClr val="accent1"/>
                </a:solidFill>
                <a:ln w="3175" cmpd="sng">
                  <a:solidFill>
                    <a:srgbClr val="006600"/>
                  </a:solidFill>
                  <a:prstDash val="solid"/>
                  <a:round/>
                  <a:headEnd/>
                  <a:tailEnd/>
                </a:ln>
              </p:spPr>
              <p:txBody>
                <a:bodyPr/>
                <a:lstStyle/>
                <a:p>
                  <a:endParaRPr lang="en-US"/>
                </a:p>
              </p:txBody>
            </p:sp>
            <p:sp>
              <p:nvSpPr>
                <p:cNvPr id="221" name="Line 102"/>
                <p:cNvSpPr>
                  <a:spLocks noChangeShapeType="1"/>
                </p:cNvSpPr>
                <p:nvPr/>
              </p:nvSpPr>
              <p:spPr bwMode="auto">
                <a:xfrm flipV="1">
                  <a:off x="4381" y="2902"/>
                  <a:ext cx="73" cy="106"/>
                </a:xfrm>
                <a:prstGeom prst="line">
                  <a:avLst/>
                </a:prstGeom>
                <a:noFill/>
                <a:ln w="3175">
                  <a:solidFill>
                    <a:srgbClr val="006600"/>
                  </a:solidFill>
                  <a:round/>
                  <a:headEnd/>
                  <a:tailEnd/>
                </a:ln>
              </p:spPr>
              <p:txBody>
                <a:bodyPr/>
                <a:lstStyle/>
                <a:p>
                  <a:endParaRPr lang="en-US"/>
                </a:p>
              </p:txBody>
            </p:sp>
            <p:sp>
              <p:nvSpPr>
                <p:cNvPr id="222" name="Freeform 103"/>
                <p:cNvSpPr>
                  <a:spLocks/>
                </p:cNvSpPr>
                <p:nvPr/>
              </p:nvSpPr>
              <p:spPr bwMode="auto">
                <a:xfrm>
                  <a:off x="4407" y="2971"/>
                  <a:ext cx="136" cy="34"/>
                </a:xfrm>
                <a:custGeom>
                  <a:avLst/>
                  <a:gdLst/>
                  <a:ahLst/>
                  <a:cxnLst>
                    <a:cxn ang="0">
                      <a:pos x="48" y="69"/>
                    </a:cxn>
                    <a:cxn ang="0">
                      <a:pos x="0" y="0"/>
                    </a:cxn>
                    <a:cxn ang="0">
                      <a:pos x="272" y="0"/>
                    </a:cxn>
                    <a:cxn ang="0">
                      <a:pos x="232" y="69"/>
                    </a:cxn>
                  </a:cxnLst>
                  <a:rect l="0" t="0" r="r" b="b"/>
                  <a:pathLst>
                    <a:path w="272" h="69">
                      <a:moveTo>
                        <a:pt x="48" y="69"/>
                      </a:moveTo>
                      <a:lnTo>
                        <a:pt x="0" y="0"/>
                      </a:lnTo>
                      <a:lnTo>
                        <a:pt x="272" y="0"/>
                      </a:lnTo>
                      <a:lnTo>
                        <a:pt x="232" y="69"/>
                      </a:lnTo>
                    </a:path>
                  </a:pathLst>
                </a:custGeom>
                <a:solidFill>
                  <a:schemeClr val="accent1"/>
                </a:solidFill>
                <a:ln w="3175" cmpd="sng">
                  <a:solidFill>
                    <a:srgbClr val="006600"/>
                  </a:solidFill>
                  <a:prstDash val="solid"/>
                  <a:round/>
                  <a:headEnd/>
                  <a:tailEnd/>
                </a:ln>
              </p:spPr>
              <p:txBody>
                <a:bodyPr/>
                <a:lstStyle/>
                <a:p>
                  <a:endParaRPr lang="en-US"/>
                </a:p>
              </p:txBody>
            </p:sp>
            <p:sp>
              <p:nvSpPr>
                <p:cNvPr id="223" name="Line 104"/>
                <p:cNvSpPr>
                  <a:spLocks noChangeShapeType="1"/>
                </p:cNvSpPr>
                <p:nvPr/>
              </p:nvSpPr>
              <p:spPr bwMode="auto">
                <a:xfrm flipH="1" flipV="1">
                  <a:off x="4500" y="2913"/>
                  <a:ext cx="72" cy="95"/>
                </a:xfrm>
                <a:prstGeom prst="line">
                  <a:avLst/>
                </a:prstGeom>
                <a:noFill/>
                <a:ln w="3175">
                  <a:solidFill>
                    <a:srgbClr val="006600"/>
                  </a:solidFill>
                  <a:round/>
                  <a:headEnd/>
                  <a:tailEnd/>
                </a:ln>
              </p:spPr>
              <p:txBody>
                <a:bodyPr/>
                <a:lstStyle/>
                <a:p>
                  <a:endParaRPr lang="en-US"/>
                </a:p>
              </p:txBody>
            </p:sp>
            <p:sp>
              <p:nvSpPr>
                <p:cNvPr id="224" name="Rectangle 105"/>
                <p:cNvSpPr>
                  <a:spLocks noChangeArrowheads="1"/>
                </p:cNvSpPr>
                <p:nvPr/>
              </p:nvSpPr>
              <p:spPr bwMode="auto">
                <a:xfrm>
                  <a:off x="4455" y="2903"/>
                  <a:ext cx="42" cy="105"/>
                </a:xfrm>
                <a:prstGeom prst="rect">
                  <a:avLst/>
                </a:prstGeom>
                <a:solidFill>
                  <a:schemeClr val="accent1"/>
                </a:solidFill>
                <a:ln w="3175">
                  <a:solidFill>
                    <a:srgbClr val="006600"/>
                  </a:solidFill>
                  <a:miter lim="800000"/>
                  <a:headEnd/>
                  <a:tailEnd/>
                </a:ln>
              </p:spPr>
              <p:txBody>
                <a:bodyPr/>
                <a:lstStyle/>
                <a:p>
                  <a:endParaRPr lang="en-US"/>
                </a:p>
              </p:txBody>
            </p:sp>
            <p:sp>
              <p:nvSpPr>
                <p:cNvPr id="225" name="Freeform 106"/>
                <p:cNvSpPr>
                  <a:spLocks noEditPoints="1"/>
                </p:cNvSpPr>
                <p:nvPr/>
              </p:nvSpPr>
              <p:spPr bwMode="auto">
                <a:xfrm>
                  <a:off x="4350" y="2736"/>
                  <a:ext cx="328" cy="223"/>
                </a:xfrm>
                <a:custGeom>
                  <a:avLst/>
                  <a:gdLst/>
                  <a:ahLst/>
                  <a:cxnLst>
                    <a:cxn ang="0">
                      <a:pos x="4" y="42"/>
                    </a:cxn>
                    <a:cxn ang="0">
                      <a:pos x="4" y="99"/>
                    </a:cxn>
                    <a:cxn ang="0">
                      <a:pos x="31" y="166"/>
                    </a:cxn>
                    <a:cxn ang="0">
                      <a:pos x="82" y="235"/>
                    </a:cxn>
                    <a:cxn ang="0">
                      <a:pos x="155" y="302"/>
                    </a:cxn>
                    <a:cxn ang="0">
                      <a:pos x="241" y="361"/>
                    </a:cxn>
                    <a:cxn ang="0">
                      <a:pos x="335" y="407"/>
                    </a:cxn>
                    <a:cxn ang="0">
                      <a:pos x="429" y="436"/>
                    </a:cxn>
                    <a:cxn ang="0">
                      <a:pos x="513" y="445"/>
                    </a:cxn>
                    <a:cxn ang="0">
                      <a:pos x="586" y="436"/>
                    </a:cxn>
                    <a:cxn ang="0">
                      <a:pos x="636" y="407"/>
                    </a:cxn>
                    <a:cxn ang="0">
                      <a:pos x="644" y="396"/>
                    </a:cxn>
                    <a:cxn ang="0">
                      <a:pos x="605" y="401"/>
                    </a:cxn>
                    <a:cxn ang="0">
                      <a:pos x="544" y="394"/>
                    </a:cxn>
                    <a:cxn ang="0">
                      <a:pos x="467" y="369"/>
                    </a:cxn>
                    <a:cxn ang="0">
                      <a:pos x="379" y="331"/>
                    </a:cxn>
                    <a:cxn ang="0">
                      <a:pos x="287" y="281"/>
                    </a:cxn>
                    <a:cxn ang="0">
                      <a:pos x="199" y="225"/>
                    </a:cxn>
                    <a:cxn ang="0">
                      <a:pos x="121" y="168"/>
                    </a:cxn>
                    <a:cxn ang="0">
                      <a:pos x="61" y="114"/>
                    </a:cxn>
                    <a:cxn ang="0">
                      <a:pos x="23" y="67"/>
                    </a:cxn>
                    <a:cxn ang="0">
                      <a:pos x="9" y="30"/>
                    </a:cxn>
                    <a:cxn ang="0">
                      <a:pos x="13" y="17"/>
                    </a:cxn>
                    <a:cxn ang="0">
                      <a:pos x="40" y="1"/>
                    </a:cxn>
                    <a:cxn ang="0">
                      <a:pos x="90" y="3"/>
                    </a:cxn>
                    <a:cxn ang="0">
                      <a:pos x="159" y="21"/>
                    </a:cxn>
                    <a:cxn ang="0">
                      <a:pos x="241" y="51"/>
                    </a:cxn>
                    <a:cxn ang="0">
                      <a:pos x="333" y="95"/>
                    </a:cxn>
                    <a:cxn ang="0">
                      <a:pos x="423" y="149"/>
                    </a:cxn>
                    <a:cxn ang="0">
                      <a:pos x="508" y="204"/>
                    </a:cxn>
                    <a:cxn ang="0">
                      <a:pos x="577" y="262"/>
                    </a:cxn>
                    <a:cxn ang="0">
                      <a:pos x="626" y="313"/>
                    </a:cxn>
                    <a:cxn ang="0">
                      <a:pos x="653" y="355"/>
                    </a:cxn>
                    <a:cxn ang="0">
                      <a:pos x="653" y="386"/>
                    </a:cxn>
                    <a:cxn ang="0">
                      <a:pos x="626" y="401"/>
                    </a:cxn>
                    <a:cxn ang="0">
                      <a:pos x="577" y="399"/>
                    </a:cxn>
                    <a:cxn ang="0">
                      <a:pos x="508" y="382"/>
                    </a:cxn>
                    <a:cxn ang="0">
                      <a:pos x="423" y="350"/>
                    </a:cxn>
                    <a:cxn ang="0">
                      <a:pos x="333" y="306"/>
                    </a:cxn>
                    <a:cxn ang="0">
                      <a:pos x="241" y="254"/>
                    </a:cxn>
                    <a:cxn ang="0">
                      <a:pos x="159" y="197"/>
                    </a:cxn>
                    <a:cxn ang="0">
                      <a:pos x="88" y="141"/>
                    </a:cxn>
                    <a:cxn ang="0">
                      <a:pos x="38" y="89"/>
                    </a:cxn>
                    <a:cxn ang="0">
                      <a:pos x="13" y="47"/>
                    </a:cxn>
                    <a:cxn ang="0">
                      <a:pos x="13" y="17"/>
                    </a:cxn>
                  </a:cxnLst>
                  <a:rect l="0" t="0" r="r" b="b"/>
                  <a:pathLst>
                    <a:path w="655" h="445">
                      <a:moveTo>
                        <a:pt x="13" y="17"/>
                      </a:moveTo>
                      <a:lnTo>
                        <a:pt x="4" y="42"/>
                      </a:lnTo>
                      <a:lnTo>
                        <a:pt x="0" y="68"/>
                      </a:lnTo>
                      <a:lnTo>
                        <a:pt x="4" y="99"/>
                      </a:lnTo>
                      <a:lnTo>
                        <a:pt x="13" y="132"/>
                      </a:lnTo>
                      <a:lnTo>
                        <a:pt x="31" y="166"/>
                      </a:lnTo>
                      <a:lnTo>
                        <a:pt x="54" y="200"/>
                      </a:lnTo>
                      <a:lnTo>
                        <a:pt x="82" y="235"/>
                      </a:lnTo>
                      <a:lnTo>
                        <a:pt x="117" y="269"/>
                      </a:lnTo>
                      <a:lnTo>
                        <a:pt x="155" y="302"/>
                      </a:lnTo>
                      <a:lnTo>
                        <a:pt x="195" y="332"/>
                      </a:lnTo>
                      <a:lnTo>
                        <a:pt x="241" y="361"/>
                      </a:lnTo>
                      <a:lnTo>
                        <a:pt x="287" y="386"/>
                      </a:lnTo>
                      <a:lnTo>
                        <a:pt x="335" y="407"/>
                      </a:lnTo>
                      <a:lnTo>
                        <a:pt x="381" y="422"/>
                      </a:lnTo>
                      <a:lnTo>
                        <a:pt x="429" y="436"/>
                      </a:lnTo>
                      <a:lnTo>
                        <a:pt x="473" y="443"/>
                      </a:lnTo>
                      <a:lnTo>
                        <a:pt x="513" y="445"/>
                      </a:lnTo>
                      <a:lnTo>
                        <a:pt x="552" y="443"/>
                      </a:lnTo>
                      <a:lnTo>
                        <a:pt x="586" y="436"/>
                      </a:lnTo>
                      <a:lnTo>
                        <a:pt x="613" y="422"/>
                      </a:lnTo>
                      <a:lnTo>
                        <a:pt x="636" y="407"/>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moveTo>
                        <a:pt x="13" y="17"/>
                      </a:moveTo>
                      <a:lnTo>
                        <a:pt x="23" y="7"/>
                      </a:lnTo>
                      <a:lnTo>
                        <a:pt x="40" y="1"/>
                      </a:lnTo>
                      <a:lnTo>
                        <a:pt x="61" y="0"/>
                      </a:lnTo>
                      <a:lnTo>
                        <a:pt x="90" y="3"/>
                      </a:lnTo>
                      <a:lnTo>
                        <a:pt x="122" y="9"/>
                      </a:lnTo>
                      <a:lnTo>
                        <a:pt x="159" y="21"/>
                      </a:lnTo>
                      <a:lnTo>
                        <a:pt x="199" y="34"/>
                      </a:lnTo>
                      <a:lnTo>
                        <a:pt x="241" y="51"/>
                      </a:lnTo>
                      <a:lnTo>
                        <a:pt x="287" y="72"/>
                      </a:lnTo>
                      <a:lnTo>
                        <a:pt x="333" y="95"/>
                      </a:lnTo>
                      <a:lnTo>
                        <a:pt x="379" y="122"/>
                      </a:lnTo>
                      <a:lnTo>
                        <a:pt x="423" y="149"/>
                      </a:lnTo>
                      <a:lnTo>
                        <a:pt x="467" y="177"/>
                      </a:lnTo>
                      <a:lnTo>
                        <a:pt x="508" y="204"/>
                      </a:lnTo>
                      <a:lnTo>
                        <a:pt x="544" y="233"/>
                      </a:lnTo>
                      <a:lnTo>
                        <a:pt x="577" y="262"/>
                      </a:lnTo>
                      <a:lnTo>
                        <a:pt x="605" y="288"/>
                      </a:lnTo>
                      <a:lnTo>
                        <a:pt x="626" y="313"/>
                      </a:lnTo>
                      <a:lnTo>
                        <a:pt x="644" y="336"/>
                      </a:lnTo>
                      <a:lnTo>
                        <a:pt x="653" y="355"/>
                      </a:lnTo>
                      <a:lnTo>
                        <a:pt x="655" y="373"/>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226" name="Line 107"/>
                <p:cNvSpPr>
                  <a:spLocks noChangeShapeType="1"/>
                </p:cNvSpPr>
                <p:nvPr/>
              </p:nvSpPr>
              <p:spPr bwMode="auto">
                <a:xfrm flipH="1" flipV="1">
                  <a:off x="4357" y="2742"/>
                  <a:ext cx="215" cy="1"/>
                </a:xfrm>
                <a:prstGeom prst="line">
                  <a:avLst/>
                </a:prstGeom>
                <a:noFill/>
                <a:ln w="3175">
                  <a:solidFill>
                    <a:srgbClr val="006600"/>
                  </a:solidFill>
                  <a:round/>
                  <a:headEnd/>
                  <a:tailEnd/>
                </a:ln>
              </p:spPr>
              <p:txBody>
                <a:bodyPr/>
                <a:lstStyle/>
                <a:p>
                  <a:endParaRPr lang="en-US"/>
                </a:p>
              </p:txBody>
            </p:sp>
            <p:sp>
              <p:nvSpPr>
                <p:cNvPr id="227" name="Line 108"/>
                <p:cNvSpPr>
                  <a:spLocks noChangeShapeType="1"/>
                </p:cNvSpPr>
                <p:nvPr/>
              </p:nvSpPr>
              <p:spPr bwMode="auto">
                <a:xfrm flipH="1">
                  <a:off x="4494" y="2743"/>
                  <a:ext cx="78" cy="131"/>
                </a:xfrm>
                <a:prstGeom prst="line">
                  <a:avLst/>
                </a:prstGeom>
                <a:noFill/>
                <a:ln w="3175">
                  <a:solidFill>
                    <a:srgbClr val="006600"/>
                  </a:solidFill>
                  <a:round/>
                  <a:headEnd/>
                  <a:tailEnd/>
                </a:ln>
              </p:spPr>
              <p:txBody>
                <a:bodyPr/>
                <a:lstStyle/>
                <a:p>
                  <a:endParaRPr lang="en-US"/>
                </a:p>
              </p:txBody>
            </p:sp>
            <p:sp>
              <p:nvSpPr>
                <p:cNvPr id="228" name="Line 109"/>
                <p:cNvSpPr>
                  <a:spLocks noChangeShapeType="1"/>
                </p:cNvSpPr>
                <p:nvPr/>
              </p:nvSpPr>
              <p:spPr bwMode="auto">
                <a:xfrm>
                  <a:off x="4572" y="2743"/>
                  <a:ext cx="105" cy="184"/>
                </a:xfrm>
                <a:prstGeom prst="line">
                  <a:avLst/>
                </a:prstGeom>
                <a:noFill/>
                <a:ln w="3175">
                  <a:solidFill>
                    <a:srgbClr val="006600"/>
                  </a:solidFill>
                  <a:round/>
                  <a:headEnd/>
                  <a:tailEnd/>
                </a:ln>
              </p:spPr>
              <p:txBody>
                <a:bodyPr/>
                <a:lstStyle/>
                <a:p>
                  <a:endParaRPr lang="en-US"/>
                </a:p>
              </p:txBody>
            </p:sp>
            <p:sp>
              <p:nvSpPr>
                <p:cNvPr id="229" name="Freeform 110"/>
                <p:cNvSpPr>
                  <a:spLocks/>
                </p:cNvSpPr>
                <p:nvPr/>
              </p:nvSpPr>
              <p:spPr bwMode="auto">
                <a:xfrm>
                  <a:off x="4458" y="2841"/>
                  <a:ext cx="80" cy="49"/>
                </a:xfrm>
                <a:custGeom>
                  <a:avLst/>
                  <a:gdLst/>
                  <a:ahLst/>
                  <a:cxnLst>
                    <a:cxn ang="0">
                      <a:pos x="0" y="4"/>
                    </a:cxn>
                    <a:cxn ang="0">
                      <a:pos x="6" y="0"/>
                    </a:cxn>
                    <a:cxn ang="0">
                      <a:pos x="20" y="0"/>
                    </a:cxn>
                    <a:cxn ang="0">
                      <a:pos x="37" y="4"/>
                    </a:cxn>
                    <a:cxn ang="0">
                      <a:pos x="58" y="12"/>
                    </a:cxn>
                    <a:cxn ang="0">
                      <a:pos x="81" y="23"/>
                    </a:cxn>
                    <a:cxn ang="0">
                      <a:pos x="104" y="36"/>
                    </a:cxn>
                    <a:cxn ang="0">
                      <a:pos x="125" y="50"/>
                    </a:cxn>
                    <a:cxn ang="0">
                      <a:pos x="142" y="65"/>
                    </a:cxn>
                    <a:cxn ang="0">
                      <a:pos x="154" y="77"/>
                    </a:cxn>
                    <a:cxn ang="0">
                      <a:pos x="159" y="88"/>
                    </a:cxn>
                    <a:cxn ang="0">
                      <a:pos x="159" y="96"/>
                    </a:cxn>
                    <a:cxn ang="0">
                      <a:pos x="154" y="100"/>
                    </a:cxn>
                    <a:cxn ang="0">
                      <a:pos x="142" y="100"/>
                    </a:cxn>
                    <a:cxn ang="0">
                      <a:pos x="125" y="94"/>
                    </a:cxn>
                    <a:cxn ang="0">
                      <a:pos x="104" y="86"/>
                    </a:cxn>
                    <a:cxn ang="0">
                      <a:pos x="81" y="75"/>
                    </a:cxn>
                    <a:cxn ang="0">
                      <a:pos x="58" y="63"/>
                    </a:cxn>
                    <a:cxn ang="0">
                      <a:pos x="37" y="48"/>
                    </a:cxn>
                    <a:cxn ang="0">
                      <a:pos x="20" y="35"/>
                    </a:cxn>
                    <a:cxn ang="0">
                      <a:pos x="6" y="21"/>
                    </a:cxn>
                    <a:cxn ang="0">
                      <a:pos x="0" y="10"/>
                    </a:cxn>
                    <a:cxn ang="0">
                      <a:pos x="0" y="4"/>
                    </a:cxn>
                  </a:cxnLst>
                  <a:rect l="0" t="0" r="r" b="b"/>
                  <a:pathLst>
                    <a:path w="159" h="100">
                      <a:moveTo>
                        <a:pt x="0" y="4"/>
                      </a:moveTo>
                      <a:lnTo>
                        <a:pt x="6" y="0"/>
                      </a:lnTo>
                      <a:lnTo>
                        <a:pt x="20" y="0"/>
                      </a:lnTo>
                      <a:lnTo>
                        <a:pt x="37" y="4"/>
                      </a:lnTo>
                      <a:lnTo>
                        <a:pt x="58" y="12"/>
                      </a:lnTo>
                      <a:lnTo>
                        <a:pt x="81" y="23"/>
                      </a:lnTo>
                      <a:lnTo>
                        <a:pt x="104" y="36"/>
                      </a:lnTo>
                      <a:lnTo>
                        <a:pt x="125" y="50"/>
                      </a:lnTo>
                      <a:lnTo>
                        <a:pt x="142" y="65"/>
                      </a:lnTo>
                      <a:lnTo>
                        <a:pt x="154" y="77"/>
                      </a:lnTo>
                      <a:lnTo>
                        <a:pt x="159" y="88"/>
                      </a:lnTo>
                      <a:lnTo>
                        <a:pt x="159" y="96"/>
                      </a:lnTo>
                      <a:lnTo>
                        <a:pt x="154" y="100"/>
                      </a:lnTo>
                      <a:lnTo>
                        <a:pt x="142" y="100"/>
                      </a:lnTo>
                      <a:lnTo>
                        <a:pt x="125" y="94"/>
                      </a:lnTo>
                      <a:lnTo>
                        <a:pt x="104" y="86"/>
                      </a:lnTo>
                      <a:lnTo>
                        <a:pt x="81" y="75"/>
                      </a:lnTo>
                      <a:lnTo>
                        <a:pt x="58" y="63"/>
                      </a:lnTo>
                      <a:lnTo>
                        <a:pt x="37" y="48"/>
                      </a:lnTo>
                      <a:lnTo>
                        <a:pt x="20" y="35"/>
                      </a:lnTo>
                      <a:lnTo>
                        <a:pt x="6" y="21"/>
                      </a:lnTo>
                      <a:lnTo>
                        <a:pt x="0" y="10"/>
                      </a:lnTo>
                      <a:lnTo>
                        <a:pt x="0" y="4"/>
                      </a:lnTo>
                      <a:close/>
                    </a:path>
                  </a:pathLst>
                </a:custGeom>
                <a:solidFill>
                  <a:schemeClr val="accent1"/>
                </a:solidFill>
                <a:ln w="3175" cmpd="sng">
                  <a:solidFill>
                    <a:srgbClr val="006600"/>
                  </a:solidFill>
                  <a:prstDash val="solid"/>
                  <a:round/>
                  <a:headEnd/>
                  <a:tailEnd/>
                </a:ln>
              </p:spPr>
              <p:txBody>
                <a:bodyPr/>
                <a:lstStyle/>
                <a:p>
                  <a:endParaRPr lang="en-US"/>
                </a:p>
              </p:txBody>
            </p:sp>
          </p:grpSp>
          <p:grpSp>
            <p:nvGrpSpPr>
              <p:cNvPr id="33" name="Group 111"/>
              <p:cNvGrpSpPr>
                <a:grpSpLocks/>
              </p:cNvGrpSpPr>
              <p:nvPr/>
            </p:nvGrpSpPr>
            <p:grpSpPr bwMode="auto">
              <a:xfrm flipH="1">
                <a:off x="3024" y="3390"/>
                <a:ext cx="132" cy="162"/>
                <a:chOff x="4338" y="2736"/>
                <a:chExt cx="340" cy="304"/>
              </a:xfrm>
            </p:grpSpPr>
            <p:sp>
              <p:nvSpPr>
                <p:cNvPr id="206" name="Freeform 112"/>
                <p:cNvSpPr>
                  <a:spLocks noEditPoints="1"/>
                </p:cNvSpPr>
                <p:nvPr/>
              </p:nvSpPr>
              <p:spPr bwMode="auto">
                <a:xfrm>
                  <a:off x="4338" y="3008"/>
                  <a:ext cx="340" cy="32"/>
                </a:xfrm>
                <a:custGeom>
                  <a:avLst/>
                  <a:gdLst/>
                  <a:ahLst/>
                  <a:cxnLst>
                    <a:cxn ang="0">
                      <a:pos x="42" y="21"/>
                    </a:cxn>
                    <a:cxn ang="0">
                      <a:pos x="0" y="21"/>
                    </a:cxn>
                    <a:cxn ang="0">
                      <a:pos x="0" y="65"/>
                    </a:cxn>
                    <a:cxn ang="0">
                      <a:pos x="678" y="65"/>
                    </a:cxn>
                    <a:cxn ang="0">
                      <a:pos x="678" y="21"/>
                    </a:cxn>
                    <a:cxn ang="0">
                      <a:pos x="594" y="21"/>
                    </a:cxn>
                    <a:cxn ang="0">
                      <a:pos x="594" y="0"/>
                    </a:cxn>
                    <a:cxn ang="0">
                      <a:pos x="42" y="0"/>
                    </a:cxn>
                    <a:cxn ang="0">
                      <a:pos x="42" y="21"/>
                    </a:cxn>
                    <a:cxn ang="0">
                      <a:pos x="594" y="21"/>
                    </a:cxn>
                    <a:cxn ang="0">
                      <a:pos x="54" y="21"/>
                    </a:cxn>
                    <a:cxn ang="0">
                      <a:pos x="594" y="21"/>
                    </a:cxn>
                  </a:cxnLst>
                  <a:rect l="0" t="0" r="r" b="b"/>
                  <a:pathLst>
                    <a:path w="678" h="65">
                      <a:moveTo>
                        <a:pt x="42" y="21"/>
                      </a:moveTo>
                      <a:lnTo>
                        <a:pt x="0" y="21"/>
                      </a:lnTo>
                      <a:lnTo>
                        <a:pt x="0" y="65"/>
                      </a:lnTo>
                      <a:lnTo>
                        <a:pt x="678" y="65"/>
                      </a:lnTo>
                      <a:lnTo>
                        <a:pt x="678" y="21"/>
                      </a:lnTo>
                      <a:lnTo>
                        <a:pt x="594" y="21"/>
                      </a:lnTo>
                      <a:lnTo>
                        <a:pt x="594" y="0"/>
                      </a:lnTo>
                      <a:lnTo>
                        <a:pt x="42" y="0"/>
                      </a:lnTo>
                      <a:lnTo>
                        <a:pt x="42" y="21"/>
                      </a:lnTo>
                      <a:close/>
                      <a:moveTo>
                        <a:pt x="594" y="21"/>
                      </a:moveTo>
                      <a:lnTo>
                        <a:pt x="54" y="21"/>
                      </a:lnTo>
                      <a:lnTo>
                        <a:pt x="594" y="21"/>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207" name="Line 113"/>
                <p:cNvSpPr>
                  <a:spLocks noChangeShapeType="1"/>
                </p:cNvSpPr>
                <p:nvPr/>
              </p:nvSpPr>
              <p:spPr bwMode="auto">
                <a:xfrm>
                  <a:off x="4407" y="2902"/>
                  <a:ext cx="47" cy="1"/>
                </a:xfrm>
                <a:prstGeom prst="line">
                  <a:avLst/>
                </a:prstGeom>
                <a:noFill/>
                <a:ln w="3175">
                  <a:solidFill>
                    <a:srgbClr val="006600"/>
                  </a:solidFill>
                  <a:round/>
                  <a:headEnd/>
                  <a:tailEnd/>
                </a:ln>
              </p:spPr>
              <p:txBody>
                <a:bodyPr/>
                <a:lstStyle/>
                <a:p>
                  <a:endParaRPr lang="en-US"/>
                </a:p>
              </p:txBody>
            </p:sp>
            <p:sp>
              <p:nvSpPr>
                <p:cNvPr id="208" name="Freeform 114"/>
                <p:cNvSpPr>
                  <a:spLocks/>
                </p:cNvSpPr>
                <p:nvPr/>
              </p:nvSpPr>
              <p:spPr bwMode="auto">
                <a:xfrm>
                  <a:off x="4407" y="2867"/>
                  <a:ext cx="70" cy="138"/>
                </a:xfrm>
                <a:custGeom>
                  <a:avLst/>
                  <a:gdLst/>
                  <a:ahLst/>
                  <a:cxnLst>
                    <a:cxn ang="0">
                      <a:pos x="140" y="275"/>
                    </a:cxn>
                    <a:cxn ang="0">
                      <a:pos x="0" y="69"/>
                    </a:cxn>
                    <a:cxn ang="0">
                      <a:pos x="48" y="0"/>
                    </a:cxn>
                  </a:cxnLst>
                  <a:rect l="0" t="0" r="r" b="b"/>
                  <a:pathLst>
                    <a:path w="140" h="275">
                      <a:moveTo>
                        <a:pt x="140" y="275"/>
                      </a:moveTo>
                      <a:lnTo>
                        <a:pt x="0" y="69"/>
                      </a:lnTo>
                      <a:lnTo>
                        <a:pt x="48" y="0"/>
                      </a:lnTo>
                    </a:path>
                  </a:pathLst>
                </a:custGeom>
                <a:solidFill>
                  <a:schemeClr val="accent1"/>
                </a:solidFill>
                <a:ln w="3175" cmpd="sng">
                  <a:solidFill>
                    <a:srgbClr val="006600"/>
                  </a:solidFill>
                  <a:prstDash val="solid"/>
                  <a:round/>
                  <a:headEnd/>
                  <a:tailEnd/>
                </a:ln>
              </p:spPr>
              <p:txBody>
                <a:bodyPr/>
                <a:lstStyle/>
                <a:p>
                  <a:endParaRPr lang="en-US"/>
                </a:p>
              </p:txBody>
            </p:sp>
            <p:sp>
              <p:nvSpPr>
                <p:cNvPr id="209" name="Line 115"/>
                <p:cNvSpPr>
                  <a:spLocks noChangeShapeType="1"/>
                </p:cNvSpPr>
                <p:nvPr/>
              </p:nvSpPr>
              <p:spPr bwMode="auto">
                <a:xfrm flipV="1">
                  <a:off x="4381" y="2902"/>
                  <a:ext cx="73" cy="106"/>
                </a:xfrm>
                <a:prstGeom prst="line">
                  <a:avLst/>
                </a:prstGeom>
                <a:noFill/>
                <a:ln w="3175">
                  <a:solidFill>
                    <a:srgbClr val="006600"/>
                  </a:solidFill>
                  <a:round/>
                  <a:headEnd/>
                  <a:tailEnd/>
                </a:ln>
              </p:spPr>
              <p:txBody>
                <a:bodyPr/>
                <a:lstStyle/>
                <a:p>
                  <a:endParaRPr lang="en-US"/>
                </a:p>
              </p:txBody>
            </p:sp>
            <p:sp>
              <p:nvSpPr>
                <p:cNvPr id="210" name="Freeform 116"/>
                <p:cNvSpPr>
                  <a:spLocks/>
                </p:cNvSpPr>
                <p:nvPr/>
              </p:nvSpPr>
              <p:spPr bwMode="auto">
                <a:xfrm>
                  <a:off x="4407" y="2971"/>
                  <a:ext cx="136" cy="34"/>
                </a:xfrm>
                <a:custGeom>
                  <a:avLst/>
                  <a:gdLst/>
                  <a:ahLst/>
                  <a:cxnLst>
                    <a:cxn ang="0">
                      <a:pos x="48" y="69"/>
                    </a:cxn>
                    <a:cxn ang="0">
                      <a:pos x="0" y="0"/>
                    </a:cxn>
                    <a:cxn ang="0">
                      <a:pos x="272" y="0"/>
                    </a:cxn>
                    <a:cxn ang="0">
                      <a:pos x="232" y="69"/>
                    </a:cxn>
                  </a:cxnLst>
                  <a:rect l="0" t="0" r="r" b="b"/>
                  <a:pathLst>
                    <a:path w="272" h="69">
                      <a:moveTo>
                        <a:pt x="48" y="69"/>
                      </a:moveTo>
                      <a:lnTo>
                        <a:pt x="0" y="0"/>
                      </a:lnTo>
                      <a:lnTo>
                        <a:pt x="272" y="0"/>
                      </a:lnTo>
                      <a:lnTo>
                        <a:pt x="232" y="69"/>
                      </a:lnTo>
                    </a:path>
                  </a:pathLst>
                </a:custGeom>
                <a:solidFill>
                  <a:schemeClr val="accent1"/>
                </a:solidFill>
                <a:ln w="3175" cmpd="sng">
                  <a:solidFill>
                    <a:srgbClr val="006600"/>
                  </a:solidFill>
                  <a:prstDash val="solid"/>
                  <a:round/>
                  <a:headEnd/>
                  <a:tailEnd/>
                </a:ln>
              </p:spPr>
              <p:txBody>
                <a:bodyPr/>
                <a:lstStyle/>
                <a:p>
                  <a:endParaRPr lang="en-US"/>
                </a:p>
              </p:txBody>
            </p:sp>
            <p:sp>
              <p:nvSpPr>
                <p:cNvPr id="211" name="Line 117"/>
                <p:cNvSpPr>
                  <a:spLocks noChangeShapeType="1"/>
                </p:cNvSpPr>
                <p:nvPr/>
              </p:nvSpPr>
              <p:spPr bwMode="auto">
                <a:xfrm flipH="1" flipV="1">
                  <a:off x="4500" y="2913"/>
                  <a:ext cx="72" cy="95"/>
                </a:xfrm>
                <a:prstGeom prst="line">
                  <a:avLst/>
                </a:prstGeom>
                <a:noFill/>
                <a:ln w="3175">
                  <a:solidFill>
                    <a:srgbClr val="006600"/>
                  </a:solidFill>
                  <a:round/>
                  <a:headEnd/>
                  <a:tailEnd/>
                </a:ln>
              </p:spPr>
              <p:txBody>
                <a:bodyPr/>
                <a:lstStyle/>
                <a:p>
                  <a:endParaRPr lang="en-US"/>
                </a:p>
              </p:txBody>
            </p:sp>
            <p:sp>
              <p:nvSpPr>
                <p:cNvPr id="212" name="Rectangle 118"/>
                <p:cNvSpPr>
                  <a:spLocks noChangeArrowheads="1"/>
                </p:cNvSpPr>
                <p:nvPr/>
              </p:nvSpPr>
              <p:spPr bwMode="auto">
                <a:xfrm>
                  <a:off x="4455" y="2903"/>
                  <a:ext cx="42" cy="105"/>
                </a:xfrm>
                <a:prstGeom prst="rect">
                  <a:avLst/>
                </a:prstGeom>
                <a:solidFill>
                  <a:schemeClr val="accent1"/>
                </a:solidFill>
                <a:ln w="3175">
                  <a:solidFill>
                    <a:srgbClr val="006600"/>
                  </a:solidFill>
                  <a:miter lim="800000"/>
                  <a:headEnd/>
                  <a:tailEnd/>
                </a:ln>
              </p:spPr>
              <p:txBody>
                <a:bodyPr/>
                <a:lstStyle/>
                <a:p>
                  <a:endParaRPr lang="en-US"/>
                </a:p>
              </p:txBody>
            </p:sp>
            <p:sp>
              <p:nvSpPr>
                <p:cNvPr id="213" name="Freeform 119"/>
                <p:cNvSpPr>
                  <a:spLocks noEditPoints="1"/>
                </p:cNvSpPr>
                <p:nvPr/>
              </p:nvSpPr>
              <p:spPr bwMode="auto">
                <a:xfrm>
                  <a:off x="4350" y="2736"/>
                  <a:ext cx="328" cy="223"/>
                </a:xfrm>
                <a:custGeom>
                  <a:avLst/>
                  <a:gdLst/>
                  <a:ahLst/>
                  <a:cxnLst>
                    <a:cxn ang="0">
                      <a:pos x="4" y="42"/>
                    </a:cxn>
                    <a:cxn ang="0">
                      <a:pos x="4" y="99"/>
                    </a:cxn>
                    <a:cxn ang="0">
                      <a:pos x="31" y="166"/>
                    </a:cxn>
                    <a:cxn ang="0">
                      <a:pos x="82" y="235"/>
                    </a:cxn>
                    <a:cxn ang="0">
                      <a:pos x="155" y="302"/>
                    </a:cxn>
                    <a:cxn ang="0">
                      <a:pos x="241" y="361"/>
                    </a:cxn>
                    <a:cxn ang="0">
                      <a:pos x="335" y="407"/>
                    </a:cxn>
                    <a:cxn ang="0">
                      <a:pos x="429" y="436"/>
                    </a:cxn>
                    <a:cxn ang="0">
                      <a:pos x="513" y="445"/>
                    </a:cxn>
                    <a:cxn ang="0">
                      <a:pos x="586" y="436"/>
                    </a:cxn>
                    <a:cxn ang="0">
                      <a:pos x="636" y="407"/>
                    </a:cxn>
                    <a:cxn ang="0">
                      <a:pos x="644" y="396"/>
                    </a:cxn>
                    <a:cxn ang="0">
                      <a:pos x="605" y="401"/>
                    </a:cxn>
                    <a:cxn ang="0">
                      <a:pos x="544" y="394"/>
                    </a:cxn>
                    <a:cxn ang="0">
                      <a:pos x="467" y="369"/>
                    </a:cxn>
                    <a:cxn ang="0">
                      <a:pos x="379" y="331"/>
                    </a:cxn>
                    <a:cxn ang="0">
                      <a:pos x="287" y="281"/>
                    </a:cxn>
                    <a:cxn ang="0">
                      <a:pos x="199" y="225"/>
                    </a:cxn>
                    <a:cxn ang="0">
                      <a:pos x="121" y="168"/>
                    </a:cxn>
                    <a:cxn ang="0">
                      <a:pos x="61" y="114"/>
                    </a:cxn>
                    <a:cxn ang="0">
                      <a:pos x="23" y="67"/>
                    </a:cxn>
                    <a:cxn ang="0">
                      <a:pos x="9" y="30"/>
                    </a:cxn>
                    <a:cxn ang="0">
                      <a:pos x="13" y="17"/>
                    </a:cxn>
                    <a:cxn ang="0">
                      <a:pos x="40" y="1"/>
                    </a:cxn>
                    <a:cxn ang="0">
                      <a:pos x="90" y="3"/>
                    </a:cxn>
                    <a:cxn ang="0">
                      <a:pos x="159" y="21"/>
                    </a:cxn>
                    <a:cxn ang="0">
                      <a:pos x="241" y="51"/>
                    </a:cxn>
                    <a:cxn ang="0">
                      <a:pos x="333" y="95"/>
                    </a:cxn>
                    <a:cxn ang="0">
                      <a:pos x="423" y="149"/>
                    </a:cxn>
                    <a:cxn ang="0">
                      <a:pos x="508" y="204"/>
                    </a:cxn>
                    <a:cxn ang="0">
                      <a:pos x="577" y="262"/>
                    </a:cxn>
                    <a:cxn ang="0">
                      <a:pos x="626" y="313"/>
                    </a:cxn>
                    <a:cxn ang="0">
                      <a:pos x="653" y="355"/>
                    </a:cxn>
                    <a:cxn ang="0">
                      <a:pos x="653" y="386"/>
                    </a:cxn>
                    <a:cxn ang="0">
                      <a:pos x="626" y="401"/>
                    </a:cxn>
                    <a:cxn ang="0">
                      <a:pos x="577" y="399"/>
                    </a:cxn>
                    <a:cxn ang="0">
                      <a:pos x="508" y="382"/>
                    </a:cxn>
                    <a:cxn ang="0">
                      <a:pos x="423" y="350"/>
                    </a:cxn>
                    <a:cxn ang="0">
                      <a:pos x="333" y="306"/>
                    </a:cxn>
                    <a:cxn ang="0">
                      <a:pos x="241" y="254"/>
                    </a:cxn>
                    <a:cxn ang="0">
                      <a:pos x="159" y="197"/>
                    </a:cxn>
                    <a:cxn ang="0">
                      <a:pos x="88" y="141"/>
                    </a:cxn>
                    <a:cxn ang="0">
                      <a:pos x="38" y="89"/>
                    </a:cxn>
                    <a:cxn ang="0">
                      <a:pos x="13" y="47"/>
                    </a:cxn>
                    <a:cxn ang="0">
                      <a:pos x="13" y="17"/>
                    </a:cxn>
                  </a:cxnLst>
                  <a:rect l="0" t="0" r="r" b="b"/>
                  <a:pathLst>
                    <a:path w="655" h="445">
                      <a:moveTo>
                        <a:pt x="13" y="17"/>
                      </a:moveTo>
                      <a:lnTo>
                        <a:pt x="4" y="42"/>
                      </a:lnTo>
                      <a:lnTo>
                        <a:pt x="0" y="68"/>
                      </a:lnTo>
                      <a:lnTo>
                        <a:pt x="4" y="99"/>
                      </a:lnTo>
                      <a:lnTo>
                        <a:pt x="13" y="132"/>
                      </a:lnTo>
                      <a:lnTo>
                        <a:pt x="31" y="166"/>
                      </a:lnTo>
                      <a:lnTo>
                        <a:pt x="54" y="200"/>
                      </a:lnTo>
                      <a:lnTo>
                        <a:pt x="82" y="235"/>
                      </a:lnTo>
                      <a:lnTo>
                        <a:pt x="117" y="269"/>
                      </a:lnTo>
                      <a:lnTo>
                        <a:pt x="155" y="302"/>
                      </a:lnTo>
                      <a:lnTo>
                        <a:pt x="195" y="332"/>
                      </a:lnTo>
                      <a:lnTo>
                        <a:pt x="241" y="361"/>
                      </a:lnTo>
                      <a:lnTo>
                        <a:pt x="287" y="386"/>
                      </a:lnTo>
                      <a:lnTo>
                        <a:pt x="335" y="407"/>
                      </a:lnTo>
                      <a:lnTo>
                        <a:pt x="381" y="422"/>
                      </a:lnTo>
                      <a:lnTo>
                        <a:pt x="429" y="436"/>
                      </a:lnTo>
                      <a:lnTo>
                        <a:pt x="473" y="443"/>
                      </a:lnTo>
                      <a:lnTo>
                        <a:pt x="513" y="445"/>
                      </a:lnTo>
                      <a:lnTo>
                        <a:pt x="552" y="443"/>
                      </a:lnTo>
                      <a:lnTo>
                        <a:pt x="586" y="436"/>
                      </a:lnTo>
                      <a:lnTo>
                        <a:pt x="613" y="422"/>
                      </a:lnTo>
                      <a:lnTo>
                        <a:pt x="636" y="407"/>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moveTo>
                        <a:pt x="13" y="17"/>
                      </a:moveTo>
                      <a:lnTo>
                        <a:pt x="23" y="7"/>
                      </a:lnTo>
                      <a:lnTo>
                        <a:pt x="40" y="1"/>
                      </a:lnTo>
                      <a:lnTo>
                        <a:pt x="61" y="0"/>
                      </a:lnTo>
                      <a:lnTo>
                        <a:pt x="90" y="3"/>
                      </a:lnTo>
                      <a:lnTo>
                        <a:pt x="122" y="9"/>
                      </a:lnTo>
                      <a:lnTo>
                        <a:pt x="159" y="21"/>
                      </a:lnTo>
                      <a:lnTo>
                        <a:pt x="199" y="34"/>
                      </a:lnTo>
                      <a:lnTo>
                        <a:pt x="241" y="51"/>
                      </a:lnTo>
                      <a:lnTo>
                        <a:pt x="287" y="72"/>
                      </a:lnTo>
                      <a:lnTo>
                        <a:pt x="333" y="95"/>
                      </a:lnTo>
                      <a:lnTo>
                        <a:pt x="379" y="122"/>
                      </a:lnTo>
                      <a:lnTo>
                        <a:pt x="423" y="149"/>
                      </a:lnTo>
                      <a:lnTo>
                        <a:pt x="467" y="177"/>
                      </a:lnTo>
                      <a:lnTo>
                        <a:pt x="508" y="204"/>
                      </a:lnTo>
                      <a:lnTo>
                        <a:pt x="544" y="233"/>
                      </a:lnTo>
                      <a:lnTo>
                        <a:pt x="577" y="262"/>
                      </a:lnTo>
                      <a:lnTo>
                        <a:pt x="605" y="288"/>
                      </a:lnTo>
                      <a:lnTo>
                        <a:pt x="626" y="313"/>
                      </a:lnTo>
                      <a:lnTo>
                        <a:pt x="644" y="336"/>
                      </a:lnTo>
                      <a:lnTo>
                        <a:pt x="653" y="355"/>
                      </a:lnTo>
                      <a:lnTo>
                        <a:pt x="655" y="373"/>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214" name="Line 120"/>
                <p:cNvSpPr>
                  <a:spLocks noChangeShapeType="1"/>
                </p:cNvSpPr>
                <p:nvPr/>
              </p:nvSpPr>
              <p:spPr bwMode="auto">
                <a:xfrm flipH="1" flipV="1">
                  <a:off x="4357" y="2742"/>
                  <a:ext cx="215" cy="1"/>
                </a:xfrm>
                <a:prstGeom prst="line">
                  <a:avLst/>
                </a:prstGeom>
                <a:noFill/>
                <a:ln w="3175">
                  <a:solidFill>
                    <a:srgbClr val="006600"/>
                  </a:solidFill>
                  <a:round/>
                  <a:headEnd/>
                  <a:tailEnd/>
                </a:ln>
              </p:spPr>
              <p:txBody>
                <a:bodyPr/>
                <a:lstStyle/>
                <a:p>
                  <a:endParaRPr lang="en-US"/>
                </a:p>
              </p:txBody>
            </p:sp>
            <p:sp>
              <p:nvSpPr>
                <p:cNvPr id="215" name="Line 121"/>
                <p:cNvSpPr>
                  <a:spLocks noChangeShapeType="1"/>
                </p:cNvSpPr>
                <p:nvPr/>
              </p:nvSpPr>
              <p:spPr bwMode="auto">
                <a:xfrm flipH="1">
                  <a:off x="4494" y="2743"/>
                  <a:ext cx="78" cy="131"/>
                </a:xfrm>
                <a:prstGeom prst="line">
                  <a:avLst/>
                </a:prstGeom>
                <a:noFill/>
                <a:ln w="3175">
                  <a:solidFill>
                    <a:srgbClr val="006600"/>
                  </a:solidFill>
                  <a:round/>
                  <a:headEnd/>
                  <a:tailEnd/>
                </a:ln>
              </p:spPr>
              <p:txBody>
                <a:bodyPr/>
                <a:lstStyle/>
                <a:p>
                  <a:endParaRPr lang="en-US"/>
                </a:p>
              </p:txBody>
            </p:sp>
            <p:sp>
              <p:nvSpPr>
                <p:cNvPr id="216" name="Line 122"/>
                <p:cNvSpPr>
                  <a:spLocks noChangeShapeType="1"/>
                </p:cNvSpPr>
                <p:nvPr/>
              </p:nvSpPr>
              <p:spPr bwMode="auto">
                <a:xfrm>
                  <a:off x="4572" y="2743"/>
                  <a:ext cx="105" cy="184"/>
                </a:xfrm>
                <a:prstGeom prst="line">
                  <a:avLst/>
                </a:prstGeom>
                <a:noFill/>
                <a:ln w="3175">
                  <a:solidFill>
                    <a:srgbClr val="006600"/>
                  </a:solidFill>
                  <a:round/>
                  <a:headEnd/>
                  <a:tailEnd/>
                </a:ln>
              </p:spPr>
              <p:txBody>
                <a:bodyPr/>
                <a:lstStyle/>
                <a:p>
                  <a:endParaRPr lang="en-US"/>
                </a:p>
              </p:txBody>
            </p:sp>
            <p:sp>
              <p:nvSpPr>
                <p:cNvPr id="217" name="Freeform 123"/>
                <p:cNvSpPr>
                  <a:spLocks/>
                </p:cNvSpPr>
                <p:nvPr/>
              </p:nvSpPr>
              <p:spPr bwMode="auto">
                <a:xfrm>
                  <a:off x="4458" y="2841"/>
                  <a:ext cx="80" cy="49"/>
                </a:xfrm>
                <a:custGeom>
                  <a:avLst/>
                  <a:gdLst/>
                  <a:ahLst/>
                  <a:cxnLst>
                    <a:cxn ang="0">
                      <a:pos x="0" y="4"/>
                    </a:cxn>
                    <a:cxn ang="0">
                      <a:pos x="6" y="0"/>
                    </a:cxn>
                    <a:cxn ang="0">
                      <a:pos x="20" y="0"/>
                    </a:cxn>
                    <a:cxn ang="0">
                      <a:pos x="37" y="4"/>
                    </a:cxn>
                    <a:cxn ang="0">
                      <a:pos x="58" y="12"/>
                    </a:cxn>
                    <a:cxn ang="0">
                      <a:pos x="81" y="23"/>
                    </a:cxn>
                    <a:cxn ang="0">
                      <a:pos x="104" y="36"/>
                    </a:cxn>
                    <a:cxn ang="0">
                      <a:pos x="125" y="50"/>
                    </a:cxn>
                    <a:cxn ang="0">
                      <a:pos x="142" y="65"/>
                    </a:cxn>
                    <a:cxn ang="0">
                      <a:pos x="154" y="77"/>
                    </a:cxn>
                    <a:cxn ang="0">
                      <a:pos x="159" y="88"/>
                    </a:cxn>
                    <a:cxn ang="0">
                      <a:pos x="159" y="96"/>
                    </a:cxn>
                    <a:cxn ang="0">
                      <a:pos x="154" y="100"/>
                    </a:cxn>
                    <a:cxn ang="0">
                      <a:pos x="142" y="100"/>
                    </a:cxn>
                    <a:cxn ang="0">
                      <a:pos x="125" y="94"/>
                    </a:cxn>
                    <a:cxn ang="0">
                      <a:pos x="104" y="86"/>
                    </a:cxn>
                    <a:cxn ang="0">
                      <a:pos x="81" y="75"/>
                    </a:cxn>
                    <a:cxn ang="0">
                      <a:pos x="58" y="63"/>
                    </a:cxn>
                    <a:cxn ang="0">
                      <a:pos x="37" y="48"/>
                    </a:cxn>
                    <a:cxn ang="0">
                      <a:pos x="20" y="35"/>
                    </a:cxn>
                    <a:cxn ang="0">
                      <a:pos x="6" y="21"/>
                    </a:cxn>
                    <a:cxn ang="0">
                      <a:pos x="0" y="10"/>
                    </a:cxn>
                    <a:cxn ang="0">
                      <a:pos x="0" y="4"/>
                    </a:cxn>
                  </a:cxnLst>
                  <a:rect l="0" t="0" r="r" b="b"/>
                  <a:pathLst>
                    <a:path w="159" h="100">
                      <a:moveTo>
                        <a:pt x="0" y="4"/>
                      </a:moveTo>
                      <a:lnTo>
                        <a:pt x="6" y="0"/>
                      </a:lnTo>
                      <a:lnTo>
                        <a:pt x="20" y="0"/>
                      </a:lnTo>
                      <a:lnTo>
                        <a:pt x="37" y="4"/>
                      </a:lnTo>
                      <a:lnTo>
                        <a:pt x="58" y="12"/>
                      </a:lnTo>
                      <a:lnTo>
                        <a:pt x="81" y="23"/>
                      </a:lnTo>
                      <a:lnTo>
                        <a:pt x="104" y="36"/>
                      </a:lnTo>
                      <a:lnTo>
                        <a:pt x="125" y="50"/>
                      </a:lnTo>
                      <a:lnTo>
                        <a:pt x="142" y="65"/>
                      </a:lnTo>
                      <a:lnTo>
                        <a:pt x="154" y="77"/>
                      </a:lnTo>
                      <a:lnTo>
                        <a:pt x="159" y="88"/>
                      </a:lnTo>
                      <a:lnTo>
                        <a:pt x="159" y="96"/>
                      </a:lnTo>
                      <a:lnTo>
                        <a:pt x="154" y="100"/>
                      </a:lnTo>
                      <a:lnTo>
                        <a:pt x="142" y="100"/>
                      </a:lnTo>
                      <a:lnTo>
                        <a:pt x="125" y="94"/>
                      </a:lnTo>
                      <a:lnTo>
                        <a:pt x="104" y="86"/>
                      </a:lnTo>
                      <a:lnTo>
                        <a:pt x="81" y="75"/>
                      </a:lnTo>
                      <a:lnTo>
                        <a:pt x="58" y="63"/>
                      </a:lnTo>
                      <a:lnTo>
                        <a:pt x="37" y="48"/>
                      </a:lnTo>
                      <a:lnTo>
                        <a:pt x="20" y="35"/>
                      </a:lnTo>
                      <a:lnTo>
                        <a:pt x="6" y="21"/>
                      </a:lnTo>
                      <a:lnTo>
                        <a:pt x="0" y="10"/>
                      </a:lnTo>
                      <a:lnTo>
                        <a:pt x="0" y="4"/>
                      </a:lnTo>
                      <a:close/>
                    </a:path>
                  </a:pathLst>
                </a:custGeom>
                <a:solidFill>
                  <a:schemeClr val="accent1"/>
                </a:solidFill>
                <a:ln w="3175" cmpd="sng">
                  <a:solidFill>
                    <a:srgbClr val="006600"/>
                  </a:solidFill>
                  <a:prstDash val="solid"/>
                  <a:round/>
                  <a:headEnd/>
                  <a:tailEnd/>
                </a:ln>
              </p:spPr>
              <p:txBody>
                <a:bodyPr/>
                <a:lstStyle/>
                <a:p>
                  <a:endParaRPr lang="en-US"/>
                </a:p>
              </p:txBody>
            </p:sp>
          </p:grpSp>
          <p:grpSp>
            <p:nvGrpSpPr>
              <p:cNvPr id="34" name="Group 124"/>
              <p:cNvGrpSpPr>
                <a:grpSpLocks/>
              </p:cNvGrpSpPr>
              <p:nvPr/>
            </p:nvGrpSpPr>
            <p:grpSpPr bwMode="auto">
              <a:xfrm flipH="1">
                <a:off x="2640" y="2574"/>
                <a:ext cx="132" cy="162"/>
                <a:chOff x="4338" y="2736"/>
                <a:chExt cx="340" cy="304"/>
              </a:xfrm>
            </p:grpSpPr>
            <p:sp>
              <p:nvSpPr>
                <p:cNvPr id="194" name="Freeform 125"/>
                <p:cNvSpPr>
                  <a:spLocks noEditPoints="1"/>
                </p:cNvSpPr>
                <p:nvPr/>
              </p:nvSpPr>
              <p:spPr bwMode="auto">
                <a:xfrm>
                  <a:off x="4338" y="3008"/>
                  <a:ext cx="340" cy="32"/>
                </a:xfrm>
                <a:custGeom>
                  <a:avLst/>
                  <a:gdLst/>
                  <a:ahLst/>
                  <a:cxnLst>
                    <a:cxn ang="0">
                      <a:pos x="42" y="21"/>
                    </a:cxn>
                    <a:cxn ang="0">
                      <a:pos x="0" y="21"/>
                    </a:cxn>
                    <a:cxn ang="0">
                      <a:pos x="0" y="65"/>
                    </a:cxn>
                    <a:cxn ang="0">
                      <a:pos x="678" y="65"/>
                    </a:cxn>
                    <a:cxn ang="0">
                      <a:pos x="678" y="21"/>
                    </a:cxn>
                    <a:cxn ang="0">
                      <a:pos x="594" y="21"/>
                    </a:cxn>
                    <a:cxn ang="0">
                      <a:pos x="594" y="0"/>
                    </a:cxn>
                    <a:cxn ang="0">
                      <a:pos x="42" y="0"/>
                    </a:cxn>
                    <a:cxn ang="0">
                      <a:pos x="42" y="21"/>
                    </a:cxn>
                    <a:cxn ang="0">
                      <a:pos x="594" y="21"/>
                    </a:cxn>
                    <a:cxn ang="0">
                      <a:pos x="54" y="21"/>
                    </a:cxn>
                    <a:cxn ang="0">
                      <a:pos x="594" y="21"/>
                    </a:cxn>
                  </a:cxnLst>
                  <a:rect l="0" t="0" r="r" b="b"/>
                  <a:pathLst>
                    <a:path w="678" h="65">
                      <a:moveTo>
                        <a:pt x="42" y="21"/>
                      </a:moveTo>
                      <a:lnTo>
                        <a:pt x="0" y="21"/>
                      </a:lnTo>
                      <a:lnTo>
                        <a:pt x="0" y="65"/>
                      </a:lnTo>
                      <a:lnTo>
                        <a:pt x="678" y="65"/>
                      </a:lnTo>
                      <a:lnTo>
                        <a:pt x="678" y="21"/>
                      </a:lnTo>
                      <a:lnTo>
                        <a:pt x="594" y="21"/>
                      </a:lnTo>
                      <a:lnTo>
                        <a:pt x="594" y="0"/>
                      </a:lnTo>
                      <a:lnTo>
                        <a:pt x="42" y="0"/>
                      </a:lnTo>
                      <a:lnTo>
                        <a:pt x="42" y="21"/>
                      </a:lnTo>
                      <a:close/>
                      <a:moveTo>
                        <a:pt x="594" y="21"/>
                      </a:moveTo>
                      <a:lnTo>
                        <a:pt x="54" y="21"/>
                      </a:lnTo>
                      <a:lnTo>
                        <a:pt x="594" y="21"/>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195" name="Line 126"/>
                <p:cNvSpPr>
                  <a:spLocks noChangeShapeType="1"/>
                </p:cNvSpPr>
                <p:nvPr/>
              </p:nvSpPr>
              <p:spPr bwMode="auto">
                <a:xfrm>
                  <a:off x="4407" y="2902"/>
                  <a:ext cx="47" cy="1"/>
                </a:xfrm>
                <a:prstGeom prst="line">
                  <a:avLst/>
                </a:prstGeom>
                <a:noFill/>
                <a:ln w="3175">
                  <a:solidFill>
                    <a:srgbClr val="006600"/>
                  </a:solidFill>
                  <a:round/>
                  <a:headEnd/>
                  <a:tailEnd/>
                </a:ln>
              </p:spPr>
              <p:txBody>
                <a:bodyPr/>
                <a:lstStyle/>
                <a:p>
                  <a:endParaRPr lang="en-US"/>
                </a:p>
              </p:txBody>
            </p:sp>
            <p:sp>
              <p:nvSpPr>
                <p:cNvPr id="196" name="Freeform 127"/>
                <p:cNvSpPr>
                  <a:spLocks/>
                </p:cNvSpPr>
                <p:nvPr/>
              </p:nvSpPr>
              <p:spPr bwMode="auto">
                <a:xfrm>
                  <a:off x="4407" y="2867"/>
                  <a:ext cx="70" cy="138"/>
                </a:xfrm>
                <a:custGeom>
                  <a:avLst/>
                  <a:gdLst/>
                  <a:ahLst/>
                  <a:cxnLst>
                    <a:cxn ang="0">
                      <a:pos x="140" y="275"/>
                    </a:cxn>
                    <a:cxn ang="0">
                      <a:pos x="0" y="69"/>
                    </a:cxn>
                    <a:cxn ang="0">
                      <a:pos x="48" y="0"/>
                    </a:cxn>
                  </a:cxnLst>
                  <a:rect l="0" t="0" r="r" b="b"/>
                  <a:pathLst>
                    <a:path w="140" h="275">
                      <a:moveTo>
                        <a:pt x="140" y="275"/>
                      </a:moveTo>
                      <a:lnTo>
                        <a:pt x="0" y="69"/>
                      </a:lnTo>
                      <a:lnTo>
                        <a:pt x="48" y="0"/>
                      </a:lnTo>
                    </a:path>
                  </a:pathLst>
                </a:custGeom>
                <a:solidFill>
                  <a:schemeClr val="accent1"/>
                </a:solidFill>
                <a:ln w="3175" cmpd="sng">
                  <a:solidFill>
                    <a:srgbClr val="006600"/>
                  </a:solidFill>
                  <a:prstDash val="solid"/>
                  <a:round/>
                  <a:headEnd/>
                  <a:tailEnd/>
                </a:ln>
              </p:spPr>
              <p:txBody>
                <a:bodyPr/>
                <a:lstStyle/>
                <a:p>
                  <a:endParaRPr lang="en-US"/>
                </a:p>
              </p:txBody>
            </p:sp>
            <p:sp>
              <p:nvSpPr>
                <p:cNvPr id="197" name="Line 128"/>
                <p:cNvSpPr>
                  <a:spLocks noChangeShapeType="1"/>
                </p:cNvSpPr>
                <p:nvPr/>
              </p:nvSpPr>
              <p:spPr bwMode="auto">
                <a:xfrm flipV="1">
                  <a:off x="4381" y="2902"/>
                  <a:ext cx="73" cy="106"/>
                </a:xfrm>
                <a:prstGeom prst="line">
                  <a:avLst/>
                </a:prstGeom>
                <a:noFill/>
                <a:ln w="3175">
                  <a:solidFill>
                    <a:srgbClr val="006600"/>
                  </a:solidFill>
                  <a:round/>
                  <a:headEnd/>
                  <a:tailEnd/>
                </a:ln>
              </p:spPr>
              <p:txBody>
                <a:bodyPr/>
                <a:lstStyle/>
                <a:p>
                  <a:endParaRPr lang="en-US"/>
                </a:p>
              </p:txBody>
            </p:sp>
            <p:sp>
              <p:nvSpPr>
                <p:cNvPr id="198" name="Freeform 129"/>
                <p:cNvSpPr>
                  <a:spLocks/>
                </p:cNvSpPr>
                <p:nvPr/>
              </p:nvSpPr>
              <p:spPr bwMode="auto">
                <a:xfrm>
                  <a:off x="4407" y="2971"/>
                  <a:ext cx="136" cy="34"/>
                </a:xfrm>
                <a:custGeom>
                  <a:avLst/>
                  <a:gdLst/>
                  <a:ahLst/>
                  <a:cxnLst>
                    <a:cxn ang="0">
                      <a:pos x="48" y="69"/>
                    </a:cxn>
                    <a:cxn ang="0">
                      <a:pos x="0" y="0"/>
                    </a:cxn>
                    <a:cxn ang="0">
                      <a:pos x="272" y="0"/>
                    </a:cxn>
                    <a:cxn ang="0">
                      <a:pos x="232" y="69"/>
                    </a:cxn>
                  </a:cxnLst>
                  <a:rect l="0" t="0" r="r" b="b"/>
                  <a:pathLst>
                    <a:path w="272" h="69">
                      <a:moveTo>
                        <a:pt x="48" y="69"/>
                      </a:moveTo>
                      <a:lnTo>
                        <a:pt x="0" y="0"/>
                      </a:lnTo>
                      <a:lnTo>
                        <a:pt x="272" y="0"/>
                      </a:lnTo>
                      <a:lnTo>
                        <a:pt x="232" y="69"/>
                      </a:lnTo>
                    </a:path>
                  </a:pathLst>
                </a:custGeom>
                <a:solidFill>
                  <a:schemeClr val="accent1"/>
                </a:solidFill>
                <a:ln w="3175" cmpd="sng">
                  <a:solidFill>
                    <a:srgbClr val="006600"/>
                  </a:solidFill>
                  <a:prstDash val="solid"/>
                  <a:round/>
                  <a:headEnd/>
                  <a:tailEnd/>
                </a:ln>
              </p:spPr>
              <p:txBody>
                <a:bodyPr/>
                <a:lstStyle/>
                <a:p>
                  <a:endParaRPr lang="en-US"/>
                </a:p>
              </p:txBody>
            </p:sp>
            <p:sp>
              <p:nvSpPr>
                <p:cNvPr id="199" name="Line 130"/>
                <p:cNvSpPr>
                  <a:spLocks noChangeShapeType="1"/>
                </p:cNvSpPr>
                <p:nvPr/>
              </p:nvSpPr>
              <p:spPr bwMode="auto">
                <a:xfrm flipH="1" flipV="1">
                  <a:off x="4500" y="2913"/>
                  <a:ext cx="72" cy="95"/>
                </a:xfrm>
                <a:prstGeom prst="line">
                  <a:avLst/>
                </a:prstGeom>
                <a:noFill/>
                <a:ln w="3175">
                  <a:solidFill>
                    <a:srgbClr val="006600"/>
                  </a:solidFill>
                  <a:round/>
                  <a:headEnd/>
                  <a:tailEnd/>
                </a:ln>
              </p:spPr>
              <p:txBody>
                <a:bodyPr/>
                <a:lstStyle/>
                <a:p>
                  <a:endParaRPr lang="en-US"/>
                </a:p>
              </p:txBody>
            </p:sp>
            <p:sp>
              <p:nvSpPr>
                <p:cNvPr id="200" name="Rectangle 131"/>
                <p:cNvSpPr>
                  <a:spLocks noChangeArrowheads="1"/>
                </p:cNvSpPr>
                <p:nvPr/>
              </p:nvSpPr>
              <p:spPr bwMode="auto">
                <a:xfrm>
                  <a:off x="4455" y="2903"/>
                  <a:ext cx="42" cy="105"/>
                </a:xfrm>
                <a:prstGeom prst="rect">
                  <a:avLst/>
                </a:prstGeom>
                <a:solidFill>
                  <a:schemeClr val="accent1"/>
                </a:solidFill>
                <a:ln w="3175">
                  <a:solidFill>
                    <a:srgbClr val="006600"/>
                  </a:solidFill>
                  <a:miter lim="800000"/>
                  <a:headEnd/>
                  <a:tailEnd/>
                </a:ln>
              </p:spPr>
              <p:txBody>
                <a:bodyPr/>
                <a:lstStyle/>
                <a:p>
                  <a:endParaRPr lang="en-US"/>
                </a:p>
              </p:txBody>
            </p:sp>
            <p:sp>
              <p:nvSpPr>
                <p:cNvPr id="201" name="Freeform 132"/>
                <p:cNvSpPr>
                  <a:spLocks noEditPoints="1"/>
                </p:cNvSpPr>
                <p:nvPr/>
              </p:nvSpPr>
              <p:spPr bwMode="auto">
                <a:xfrm>
                  <a:off x="4350" y="2736"/>
                  <a:ext cx="328" cy="223"/>
                </a:xfrm>
                <a:custGeom>
                  <a:avLst/>
                  <a:gdLst/>
                  <a:ahLst/>
                  <a:cxnLst>
                    <a:cxn ang="0">
                      <a:pos x="4" y="42"/>
                    </a:cxn>
                    <a:cxn ang="0">
                      <a:pos x="4" y="99"/>
                    </a:cxn>
                    <a:cxn ang="0">
                      <a:pos x="31" y="166"/>
                    </a:cxn>
                    <a:cxn ang="0">
                      <a:pos x="82" y="235"/>
                    </a:cxn>
                    <a:cxn ang="0">
                      <a:pos x="155" y="302"/>
                    </a:cxn>
                    <a:cxn ang="0">
                      <a:pos x="241" y="361"/>
                    </a:cxn>
                    <a:cxn ang="0">
                      <a:pos x="335" y="407"/>
                    </a:cxn>
                    <a:cxn ang="0">
                      <a:pos x="429" y="436"/>
                    </a:cxn>
                    <a:cxn ang="0">
                      <a:pos x="513" y="445"/>
                    </a:cxn>
                    <a:cxn ang="0">
                      <a:pos x="586" y="436"/>
                    </a:cxn>
                    <a:cxn ang="0">
                      <a:pos x="636" y="407"/>
                    </a:cxn>
                    <a:cxn ang="0">
                      <a:pos x="644" y="396"/>
                    </a:cxn>
                    <a:cxn ang="0">
                      <a:pos x="605" y="401"/>
                    </a:cxn>
                    <a:cxn ang="0">
                      <a:pos x="544" y="394"/>
                    </a:cxn>
                    <a:cxn ang="0">
                      <a:pos x="467" y="369"/>
                    </a:cxn>
                    <a:cxn ang="0">
                      <a:pos x="379" y="331"/>
                    </a:cxn>
                    <a:cxn ang="0">
                      <a:pos x="287" y="281"/>
                    </a:cxn>
                    <a:cxn ang="0">
                      <a:pos x="199" y="225"/>
                    </a:cxn>
                    <a:cxn ang="0">
                      <a:pos x="121" y="168"/>
                    </a:cxn>
                    <a:cxn ang="0">
                      <a:pos x="61" y="114"/>
                    </a:cxn>
                    <a:cxn ang="0">
                      <a:pos x="23" y="67"/>
                    </a:cxn>
                    <a:cxn ang="0">
                      <a:pos x="9" y="30"/>
                    </a:cxn>
                    <a:cxn ang="0">
                      <a:pos x="13" y="17"/>
                    </a:cxn>
                    <a:cxn ang="0">
                      <a:pos x="40" y="1"/>
                    </a:cxn>
                    <a:cxn ang="0">
                      <a:pos x="90" y="3"/>
                    </a:cxn>
                    <a:cxn ang="0">
                      <a:pos x="159" y="21"/>
                    </a:cxn>
                    <a:cxn ang="0">
                      <a:pos x="241" y="51"/>
                    </a:cxn>
                    <a:cxn ang="0">
                      <a:pos x="333" y="95"/>
                    </a:cxn>
                    <a:cxn ang="0">
                      <a:pos x="423" y="149"/>
                    </a:cxn>
                    <a:cxn ang="0">
                      <a:pos x="508" y="204"/>
                    </a:cxn>
                    <a:cxn ang="0">
                      <a:pos x="577" y="262"/>
                    </a:cxn>
                    <a:cxn ang="0">
                      <a:pos x="626" y="313"/>
                    </a:cxn>
                    <a:cxn ang="0">
                      <a:pos x="653" y="355"/>
                    </a:cxn>
                    <a:cxn ang="0">
                      <a:pos x="653" y="386"/>
                    </a:cxn>
                    <a:cxn ang="0">
                      <a:pos x="626" y="401"/>
                    </a:cxn>
                    <a:cxn ang="0">
                      <a:pos x="577" y="399"/>
                    </a:cxn>
                    <a:cxn ang="0">
                      <a:pos x="508" y="382"/>
                    </a:cxn>
                    <a:cxn ang="0">
                      <a:pos x="423" y="350"/>
                    </a:cxn>
                    <a:cxn ang="0">
                      <a:pos x="333" y="306"/>
                    </a:cxn>
                    <a:cxn ang="0">
                      <a:pos x="241" y="254"/>
                    </a:cxn>
                    <a:cxn ang="0">
                      <a:pos x="159" y="197"/>
                    </a:cxn>
                    <a:cxn ang="0">
                      <a:pos x="88" y="141"/>
                    </a:cxn>
                    <a:cxn ang="0">
                      <a:pos x="38" y="89"/>
                    </a:cxn>
                    <a:cxn ang="0">
                      <a:pos x="13" y="47"/>
                    </a:cxn>
                    <a:cxn ang="0">
                      <a:pos x="13" y="17"/>
                    </a:cxn>
                  </a:cxnLst>
                  <a:rect l="0" t="0" r="r" b="b"/>
                  <a:pathLst>
                    <a:path w="655" h="445">
                      <a:moveTo>
                        <a:pt x="13" y="17"/>
                      </a:moveTo>
                      <a:lnTo>
                        <a:pt x="4" y="42"/>
                      </a:lnTo>
                      <a:lnTo>
                        <a:pt x="0" y="68"/>
                      </a:lnTo>
                      <a:lnTo>
                        <a:pt x="4" y="99"/>
                      </a:lnTo>
                      <a:lnTo>
                        <a:pt x="13" y="132"/>
                      </a:lnTo>
                      <a:lnTo>
                        <a:pt x="31" y="166"/>
                      </a:lnTo>
                      <a:lnTo>
                        <a:pt x="54" y="200"/>
                      </a:lnTo>
                      <a:lnTo>
                        <a:pt x="82" y="235"/>
                      </a:lnTo>
                      <a:lnTo>
                        <a:pt x="117" y="269"/>
                      </a:lnTo>
                      <a:lnTo>
                        <a:pt x="155" y="302"/>
                      </a:lnTo>
                      <a:lnTo>
                        <a:pt x="195" y="332"/>
                      </a:lnTo>
                      <a:lnTo>
                        <a:pt x="241" y="361"/>
                      </a:lnTo>
                      <a:lnTo>
                        <a:pt x="287" y="386"/>
                      </a:lnTo>
                      <a:lnTo>
                        <a:pt x="335" y="407"/>
                      </a:lnTo>
                      <a:lnTo>
                        <a:pt x="381" y="422"/>
                      </a:lnTo>
                      <a:lnTo>
                        <a:pt x="429" y="436"/>
                      </a:lnTo>
                      <a:lnTo>
                        <a:pt x="473" y="443"/>
                      </a:lnTo>
                      <a:lnTo>
                        <a:pt x="513" y="445"/>
                      </a:lnTo>
                      <a:lnTo>
                        <a:pt x="552" y="443"/>
                      </a:lnTo>
                      <a:lnTo>
                        <a:pt x="586" y="436"/>
                      </a:lnTo>
                      <a:lnTo>
                        <a:pt x="613" y="422"/>
                      </a:lnTo>
                      <a:lnTo>
                        <a:pt x="636" y="407"/>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moveTo>
                        <a:pt x="13" y="17"/>
                      </a:moveTo>
                      <a:lnTo>
                        <a:pt x="23" y="7"/>
                      </a:lnTo>
                      <a:lnTo>
                        <a:pt x="40" y="1"/>
                      </a:lnTo>
                      <a:lnTo>
                        <a:pt x="61" y="0"/>
                      </a:lnTo>
                      <a:lnTo>
                        <a:pt x="90" y="3"/>
                      </a:lnTo>
                      <a:lnTo>
                        <a:pt x="122" y="9"/>
                      </a:lnTo>
                      <a:lnTo>
                        <a:pt x="159" y="21"/>
                      </a:lnTo>
                      <a:lnTo>
                        <a:pt x="199" y="34"/>
                      </a:lnTo>
                      <a:lnTo>
                        <a:pt x="241" y="51"/>
                      </a:lnTo>
                      <a:lnTo>
                        <a:pt x="287" y="72"/>
                      </a:lnTo>
                      <a:lnTo>
                        <a:pt x="333" y="95"/>
                      </a:lnTo>
                      <a:lnTo>
                        <a:pt x="379" y="122"/>
                      </a:lnTo>
                      <a:lnTo>
                        <a:pt x="423" y="149"/>
                      </a:lnTo>
                      <a:lnTo>
                        <a:pt x="467" y="177"/>
                      </a:lnTo>
                      <a:lnTo>
                        <a:pt x="508" y="204"/>
                      </a:lnTo>
                      <a:lnTo>
                        <a:pt x="544" y="233"/>
                      </a:lnTo>
                      <a:lnTo>
                        <a:pt x="577" y="262"/>
                      </a:lnTo>
                      <a:lnTo>
                        <a:pt x="605" y="288"/>
                      </a:lnTo>
                      <a:lnTo>
                        <a:pt x="626" y="313"/>
                      </a:lnTo>
                      <a:lnTo>
                        <a:pt x="644" y="336"/>
                      </a:lnTo>
                      <a:lnTo>
                        <a:pt x="653" y="355"/>
                      </a:lnTo>
                      <a:lnTo>
                        <a:pt x="655" y="373"/>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202" name="Line 133"/>
                <p:cNvSpPr>
                  <a:spLocks noChangeShapeType="1"/>
                </p:cNvSpPr>
                <p:nvPr/>
              </p:nvSpPr>
              <p:spPr bwMode="auto">
                <a:xfrm flipH="1" flipV="1">
                  <a:off x="4357" y="2742"/>
                  <a:ext cx="215" cy="1"/>
                </a:xfrm>
                <a:prstGeom prst="line">
                  <a:avLst/>
                </a:prstGeom>
                <a:noFill/>
                <a:ln w="3175">
                  <a:solidFill>
                    <a:srgbClr val="006600"/>
                  </a:solidFill>
                  <a:round/>
                  <a:headEnd/>
                  <a:tailEnd/>
                </a:ln>
              </p:spPr>
              <p:txBody>
                <a:bodyPr/>
                <a:lstStyle/>
                <a:p>
                  <a:endParaRPr lang="en-US"/>
                </a:p>
              </p:txBody>
            </p:sp>
            <p:sp>
              <p:nvSpPr>
                <p:cNvPr id="203" name="Line 134"/>
                <p:cNvSpPr>
                  <a:spLocks noChangeShapeType="1"/>
                </p:cNvSpPr>
                <p:nvPr/>
              </p:nvSpPr>
              <p:spPr bwMode="auto">
                <a:xfrm flipH="1">
                  <a:off x="4494" y="2743"/>
                  <a:ext cx="78" cy="131"/>
                </a:xfrm>
                <a:prstGeom prst="line">
                  <a:avLst/>
                </a:prstGeom>
                <a:noFill/>
                <a:ln w="3175">
                  <a:solidFill>
                    <a:srgbClr val="006600"/>
                  </a:solidFill>
                  <a:round/>
                  <a:headEnd/>
                  <a:tailEnd/>
                </a:ln>
              </p:spPr>
              <p:txBody>
                <a:bodyPr/>
                <a:lstStyle/>
                <a:p>
                  <a:endParaRPr lang="en-US"/>
                </a:p>
              </p:txBody>
            </p:sp>
            <p:sp>
              <p:nvSpPr>
                <p:cNvPr id="204" name="Line 135"/>
                <p:cNvSpPr>
                  <a:spLocks noChangeShapeType="1"/>
                </p:cNvSpPr>
                <p:nvPr/>
              </p:nvSpPr>
              <p:spPr bwMode="auto">
                <a:xfrm>
                  <a:off x="4572" y="2743"/>
                  <a:ext cx="105" cy="184"/>
                </a:xfrm>
                <a:prstGeom prst="line">
                  <a:avLst/>
                </a:prstGeom>
                <a:noFill/>
                <a:ln w="3175">
                  <a:solidFill>
                    <a:srgbClr val="006600"/>
                  </a:solidFill>
                  <a:round/>
                  <a:headEnd/>
                  <a:tailEnd/>
                </a:ln>
              </p:spPr>
              <p:txBody>
                <a:bodyPr/>
                <a:lstStyle/>
                <a:p>
                  <a:endParaRPr lang="en-US"/>
                </a:p>
              </p:txBody>
            </p:sp>
            <p:sp>
              <p:nvSpPr>
                <p:cNvPr id="205" name="Freeform 136"/>
                <p:cNvSpPr>
                  <a:spLocks/>
                </p:cNvSpPr>
                <p:nvPr/>
              </p:nvSpPr>
              <p:spPr bwMode="auto">
                <a:xfrm>
                  <a:off x="4458" y="2841"/>
                  <a:ext cx="80" cy="49"/>
                </a:xfrm>
                <a:custGeom>
                  <a:avLst/>
                  <a:gdLst/>
                  <a:ahLst/>
                  <a:cxnLst>
                    <a:cxn ang="0">
                      <a:pos x="0" y="4"/>
                    </a:cxn>
                    <a:cxn ang="0">
                      <a:pos x="6" y="0"/>
                    </a:cxn>
                    <a:cxn ang="0">
                      <a:pos x="20" y="0"/>
                    </a:cxn>
                    <a:cxn ang="0">
                      <a:pos x="37" y="4"/>
                    </a:cxn>
                    <a:cxn ang="0">
                      <a:pos x="58" y="12"/>
                    </a:cxn>
                    <a:cxn ang="0">
                      <a:pos x="81" y="23"/>
                    </a:cxn>
                    <a:cxn ang="0">
                      <a:pos x="104" y="36"/>
                    </a:cxn>
                    <a:cxn ang="0">
                      <a:pos x="125" y="50"/>
                    </a:cxn>
                    <a:cxn ang="0">
                      <a:pos x="142" y="65"/>
                    </a:cxn>
                    <a:cxn ang="0">
                      <a:pos x="154" y="77"/>
                    </a:cxn>
                    <a:cxn ang="0">
                      <a:pos x="159" y="88"/>
                    </a:cxn>
                    <a:cxn ang="0">
                      <a:pos x="159" y="96"/>
                    </a:cxn>
                    <a:cxn ang="0">
                      <a:pos x="154" y="100"/>
                    </a:cxn>
                    <a:cxn ang="0">
                      <a:pos x="142" y="100"/>
                    </a:cxn>
                    <a:cxn ang="0">
                      <a:pos x="125" y="94"/>
                    </a:cxn>
                    <a:cxn ang="0">
                      <a:pos x="104" y="86"/>
                    </a:cxn>
                    <a:cxn ang="0">
                      <a:pos x="81" y="75"/>
                    </a:cxn>
                    <a:cxn ang="0">
                      <a:pos x="58" y="63"/>
                    </a:cxn>
                    <a:cxn ang="0">
                      <a:pos x="37" y="48"/>
                    </a:cxn>
                    <a:cxn ang="0">
                      <a:pos x="20" y="35"/>
                    </a:cxn>
                    <a:cxn ang="0">
                      <a:pos x="6" y="21"/>
                    </a:cxn>
                    <a:cxn ang="0">
                      <a:pos x="0" y="10"/>
                    </a:cxn>
                    <a:cxn ang="0">
                      <a:pos x="0" y="4"/>
                    </a:cxn>
                  </a:cxnLst>
                  <a:rect l="0" t="0" r="r" b="b"/>
                  <a:pathLst>
                    <a:path w="159" h="100">
                      <a:moveTo>
                        <a:pt x="0" y="4"/>
                      </a:moveTo>
                      <a:lnTo>
                        <a:pt x="6" y="0"/>
                      </a:lnTo>
                      <a:lnTo>
                        <a:pt x="20" y="0"/>
                      </a:lnTo>
                      <a:lnTo>
                        <a:pt x="37" y="4"/>
                      </a:lnTo>
                      <a:lnTo>
                        <a:pt x="58" y="12"/>
                      </a:lnTo>
                      <a:lnTo>
                        <a:pt x="81" y="23"/>
                      </a:lnTo>
                      <a:lnTo>
                        <a:pt x="104" y="36"/>
                      </a:lnTo>
                      <a:lnTo>
                        <a:pt x="125" y="50"/>
                      </a:lnTo>
                      <a:lnTo>
                        <a:pt x="142" y="65"/>
                      </a:lnTo>
                      <a:lnTo>
                        <a:pt x="154" y="77"/>
                      </a:lnTo>
                      <a:lnTo>
                        <a:pt x="159" y="88"/>
                      </a:lnTo>
                      <a:lnTo>
                        <a:pt x="159" y="96"/>
                      </a:lnTo>
                      <a:lnTo>
                        <a:pt x="154" y="100"/>
                      </a:lnTo>
                      <a:lnTo>
                        <a:pt x="142" y="100"/>
                      </a:lnTo>
                      <a:lnTo>
                        <a:pt x="125" y="94"/>
                      </a:lnTo>
                      <a:lnTo>
                        <a:pt x="104" y="86"/>
                      </a:lnTo>
                      <a:lnTo>
                        <a:pt x="81" y="75"/>
                      </a:lnTo>
                      <a:lnTo>
                        <a:pt x="58" y="63"/>
                      </a:lnTo>
                      <a:lnTo>
                        <a:pt x="37" y="48"/>
                      </a:lnTo>
                      <a:lnTo>
                        <a:pt x="20" y="35"/>
                      </a:lnTo>
                      <a:lnTo>
                        <a:pt x="6" y="21"/>
                      </a:lnTo>
                      <a:lnTo>
                        <a:pt x="0" y="10"/>
                      </a:lnTo>
                      <a:lnTo>
                        <a:pt x="0" y="4"/>
                      </a:lnTo>
                      <a:close/>
                    </a:path>
                  </a:pathLst>
                </a:custGeom>
                <a:solidFill>
                  <a:schemeClr val="accent1"/>
                </a:solidFill>
                <a:ln w="3175" cmpd="sng">
                  <a:solidFill>
                    <a:srgbClr val="006600"/>
                  </a:solidFill>
                  <a:prstDash val="solid"/>
                  <a:round/>
                  <a:headEnd/>
                  <a:tailEnd/>
                </a:ln>
              </p:spPr>
              <p:txBody>
                <a:bodyPr/>
                <a:lstStyle/>
                <a:p>
                  <a:endParaRPr lang="en-US"/>
                </a:p>
              </p:txBody>
            </p:sp>
          </p:grpSp>
          <p:grpSp>
            <p:nvGrpSpPr>
              <p:cNvPr id="35" name="Group 137"/>
              <p:cNvGrpSpPr>
                <a:grpSpLocks/>
              </p:cNvGrpSpPr>
              <p:nvPr/>
            </p:nvGrpSpPr>
            <p:grpSpPr bwMode="auto">
              <a:xfrm flipH="1">
                <a:off x="2640" y="2718"/>
                <a:ext cx="132" cy="162"/>
                <a:chOff x="4338" y="2736"/>
                <a:chExt cx="340" cy="304"/>
              </a:xfrm>
            </p:grpSpPr>
            <p:sp>
              <p:nvSpPr>
                <p:cNvPr id="182" name="Freeform 138"/>
                <p:cNvSpPr>
                  <a:spLocks noEditPoints="1"/>
                </p:cNvSpPr>
                <p:nvPr/>
              </p:nvSpPr>
              <p:spPr bwMode="auto">
                <a:xfrm>
                  <a:off x="4338" y="3008"/>
                  <a:ext cx="340" cy="32"/>
                </a:xfrm>
                <a:custGeom>
                  <a:avLst/>
                  <a:gdLst/>
                  <a:ahLst/>
                  <a:cxnLst>
                    <a:cxn ang="0">
                      <a:pos x="42" y="21"/>
                    </a:cxn>
                    <a:cxn ang="0">
                      <a:pos x="0" y="21"/>
                    </a:cxn>
                    <a:cxn ang="0">
                      <a:pos x="0" y="65"/>
                    </a:cxn>
                    <a:cxn ang="0">
                      <a:pos x="678" y="65"/>
                    </a:cxn>
                    <a:cxn ang="0">
                      <a:pos x="678" y="21"/>
                    </a:cxn>
                    <a:cxn ang="0">
                      <a:pos x="594" y="21"/>
                    </a:cxn>
                    <a:cxn ang="0">
                      <a:pos x="594" y="0"/>
                    </a:cxn>
                    <a:cxn ang="0">
                      <a:pos x="42" y="0"/>
                    </a:cxn>
                    <a:cxn ang="0">
                      <a:pos x="42" y="21"/>
                    </a:cxn>
                    <a:cxn ang="0">
                      <a:pos x="594" y="21"/>
                    </a:cxn>
                    <a:cxn ang="0">
                      <a:pos x="54" y="21"/>
                    </a:cxn>
                    <a:cxn ang="0">
                      <a:pos x="594" y="21"/>
                    </a:cxn>
                  </a:cxnLst>
                  <a:rect l="0" t="0" r="r" b="b"/>
                  <a:pathLst>
                    <a:path w="678" h="65">
                      <a:moveTo>
                        <a:pt x="42" y="21"/>
                      </a:moveTo>
                      <a:lnTo>
                        <a:pt x="0" y="21"/>
                      </a:lnTo>
                      <a:lnTo>
                        <a:pt x="0" y="65"/>
                      </a:lnTo>
                      <a:lnTo>
                        <a:pt x="678" y="65"/>
                      </a:lnTo>
                      <a:lnTo>
                        <a:pt x="678" y="21"/>
                      </a:lnTo>
                      <a:lnTo>
                        <a:pt x="594" y="21"/>
                      </a:lnTo>
                      <a:lnTo>
                        <a:pt x="594" y="0"/>
                      </a:lnTo>
                      <a:lnTo>
                        <a:pt x="42" y="0"/>
                      </a:lnTo>
                      <a:lnTo>
                        <a:pt x="42" y="21"/>
                      </a:lnTo>
                      <a:close/>
                      <a:moveTo>
                        <a:pt x="594" y="21"/>
                      </a:moveTo>
                      <a:lnTo>
                        <a:pt x="54" y="21"/>
                      </a:lnTo>
                      <a:lnTo>
                        <a:pt x="594" y="21"/>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183" name="Line 139"/>
                <p:cNvSpPr>
                  <a:spLocks noChangeShapeType="1"/>
                </p:cNvSpPr>
                <p:nvPr/>
              </p:nvSpPr>
              <p:spPr bwMode="auto">
                <a:xfrm>
                  <a:off x="4407" y="2902"/>
                  <a:ext cx="47" cy="1"/>
                </a:xfrm>
                <a:prstGeom prst="line">
                  <a:avLst/>
                </a:prstGeom>
                <a:noFill/>
                <a:ln w="3175">
                  <a:solidFill>
                    <a:srgbClr val="006600"/>
                  </a:solidFill>
                  <a:round/>
                  <a:headEnd/>
                  <a:tailEnd/>
                </a:ln>
              </p:spPr>
              <p:txBody>
                <a:bodyPr/>
                <a:lstStyle/>
                <a:p>
                  <a:endParaRPr lang="en-US"/>
                </a:p>
              </p:txBody>
            </p:sp>
            <p:sp>
              <p:nvSpPr>
                <p:cNvPr id="184" name="Freeform 140"/>
                <p:cNvSpPr>
                  <a:spLocks/>
                </p:cNvSpPr>
                <p:nvPr/>
              </p:nvSpPr>
              <p:spPr bwMode="auto">
                <a:xfrm>
                  <a:off x="4407" y="2867"/>
                  <a:ext cx="70" cy="138"/>
                </a:xfrm>
                <a:custGeom>
                  <a:avLst/>
                  <a:gdLst/>
                  <a:ahLst/>
                  <a:cxnLst>
                    <a:cxn ang="0">
                      <a:pos x="140" y="275"/>
                    </a:cxn>
                    <a:cxn ang="0">
                      <a:pos x="0" y="69"/>
                    </a:cxn>
                    <a:cxn ang="0">
                      <a:pos x="48" y="0"/>
                    </a:cxn>
                  </a:cxnLst>
                  <a:rect l="0" t="0" r="r" b="b"/>
                  <a:pathLst>
                    <a:path w="140" h="275">
                      <a:moveTo>
                        <a:pt x="140" y="275"/>
                      </a:moveTo>
                      <a:lnTo>
                        <a:pt x="0" y="69"/>
                      </a:lnTo>
                      <a:lnTo>
                        <a:pt x="48" y="0"/>
                      </a:lnTo>
                    </a:path>
                  </a:pathLst>
                </a:custGeom>
                <a:solidFill>
                  <a:schemeClr val="accent1"/>
                </a:solidFill>
                <a:ln w="3175" cmpd="sng">
                  <a:solidFill>
                    <a:srgbClr val="006600"/>
                  </a:solidFill>
                  <a:prstDash val="solid"/>
                  <a:round/>
                  <a:headEnd/>
                  <a:tailEnd/>
                </a:ln>
              </p:spPr>
              <p:txBody>
                <a:bodyPr/>
                <a:lstStyle/>
                <a:p>
                  <a:endParaRPr lang="en-US"/>
                </a:p>
              </p:txBody>
            </p:sp>
            <p:sp>
              <p:nvSpPr>
                <p:cNvPr id="185" name="Line 141"/>
                <p:cNvSpPr>
                  <a:spLocks noChangeShapeType="1"/>
                </p:cNvSpPr>
                <p:nvPr/>
              </p:nvSpPr>
              <p:spPr bwMode="auto">
                <a:xfrm flipV="1">
                  <a:off x="4381" y="2902"/>
                  <a:ext cx="73" cy="106"/>
                </a:xfrm>
                <a:prstGeom prst="line">
                  <a:avLst/>
                </a:prstGeom>
                <a:noFill/>
                <a:ln w="3175">
                  <a:solidFill>
                    <a:srgbClr val="006600"/>
                  </a:solidFill>
                  <a:round/>
                  <a:headEnd/>
                  <a:tailEnd/>
                </a:ln>
              </p:spPr>
              <p:txBody>
                <a:bodyPr/>
                <a:lstStyle/>
                <a:p>
                  <a:endParaRPr lang="en-US"/>
                </a:p>
              </p:txBody>
            </p:sp>
            <p:sp>
              <p:nvSpPr>
                <p:cNvPr id="186" name="Freeform 142"/>
                <p:cNvSpPr>
                  <a:spLocks/>
                </p:cNvSpPr>
                <p:nvPr/>
              </p:nvSpPr>
              <p:spPr bwMode="auto">
                <a:xfrm>
                  <a:off x="4407" y="2971"/>
                  <a:ext cx="136" cy="34"/>
                </a:xfrm>
                <a:custGeom>
                  <a:avLst/>
                  <a:gdLst/>
                  <a:ahLst/>
                  <a:cxnLst>
                    <a:cxn ang="0">
                      <a:pos x="48" y="69"/>
                    </a:cxn>
                    <a:cxn ang="0">
                      <a:pos x="0" y="0"/>
                    </a:cxn>
                    <a:cxn ang="0">
                      <a:pos x="272" y="0"/>
                    </a:cxn>
                    <a:cxn ang="0">
                      <a:pos x="232" y="69"/>
                    </a:cxn>
                  </a:cxnLst>
                  <a:rect l="0" t="0" r="r" b="b"/>
                  <a:pathLst>
                    <a:path w="272" h="69">
                      <a:moveTo>
                        <a:pt x="48" y="69"/>
                      </a:moveTo>
                      <a:lnTo>
                        <a:pt x="0" y="0"/>
                      </a:lnTo>
                      <a:lnTo>
                        <a:pt x="272" y="0"/>
                      </a:lnTo>
                      <a:lnTo>
                        <a:pt x="232" y="69"/>
                      </a:lnTo>
                    </a:path>
                  </a:pathLst>
                </a:custGeom>
                <a:solidFill>
                  <a:schemeClr val="accent1"/>
                </a:solidFill>
                <a:ln w="3175" cmpd="sng">
                  <a:solidFill>
                    <a:srgbClr val="006600"/>
                  </a:solidFill>
                  <a:prstDash val="solid"/>
                  <a:round/>
                  <a:headEnd/>
                  <a:tailEnd/>
                </a:ln>
              </p:spPr>
              <p:txBody>
                <a:bodyPr/>
                <a:lstStyle/>
                <a:p>
                  <a:endParaRPr lang="en-US"/>
                </a:p>
              </p:txBody>
            </p:sp>
            <p:sp>
              <p:nvSpPr>
                <p:cNvPr id="187" name="Line 143"/>
                <p:cNvSpPr>
                  <a:spLocks noChangeShapeType="1"/>
                </p:cNvSpPr>
                <p:nvPr/>
              </p:nvSpPr>
              <p:spPr bwMode="auto">
                <a:xfrm flipH="1" flipV="1">
                  <a:off x="4500" y="2913"/>
                  <a:ext cx="72" cy="95"/>
                </a:xfrm>
                <a:prstGeom prst="line">
                  <a:avLst/>
                </a:prstGeom>
                <a:noFill/>
                <a:ln w="3175">
                  <a:solidFill>
                    <a:srgbClr val="006600"/>
                  </a:solidFill>
                  <a:round/>
                  <a:headEnd/>
                  <a:tailEnd/>
                </a:ln>
              </p:spPr>
              <p:txBody>
                <a:bodyPr/>
                <a:lstStyle/>
                <a:p>
                  <a:endParaRPr lang="en-US"/>
                </a:p>
              </p:txBody>
            </p:sp>
            <p:sp>
              <p:nvSpPr>
                <p:cNvPr id="188" name="Rectangle 144"/>
                <p:cNvSpPr>
                  <a:spLocks noChangeArrowheads="1"/>
                </p:cNvSpPr>
                <p:nvPr/>
              </p:nvSpPr>
              <p:spPr bwMode="auto">
                <a:xfrm>
                  <a:off x="4455" y="2903"/>
                  <a:ext cx="42" cy="105"/>
                </a:xfrm>
                <a:prstGeom prst="rect">
                  <a:avLst/>
                </a:prstGeom>
                <a:solidFill>
                  <a:schemeClr val="accent1"/>
                </a:solidFill>
                <a:ln w="3175">
                  <a:solidFill>
                    <a:srgbClr val="006600"/>
                  </a:solidFill>
                  <a:miter lim="800000"/>
                  <a:headEnd/>
                  <a:tailEnd/>
                </a:ln>
              </p:spPr>
              <p:txBody>
                <a:bodyPr/>
                <a:lstStyle/>
                <a:p>
                  <a:endParaRPr lang="en-US"/>
                </a:p>
              </p:txBody>
            </p:sp>
            <p:sp>
              <p:nvSpPr>
                <p:cNvPr id="189" name="Freeform 145"/>
                <p:cNvSpPr>
                  <a:spLocks noEditPoints="1"/>
                </p:cNvSpPr>
                <p:nvPr/>
              </p:nvSpPr>
              <p:spPr bwMode="auto">
                <a:xfrm>
                  <a:off x="4350" y="2736"/>
                  <a:ext cx="328" cy="223"/>
                </a:xfrm>
                <a:custGeom>
                  <a:avLst/>
                  <a:gdLst/>
                  <a:ahLst/>
                  <a:cxnLst>
                    <a:cxn ang="0">
                      <a:pos x="4" y="42"/>
                    </a:cxn>
                    <a:cxn ang="0">
                      <a:pos x="4" y="99"/>
                    </a:cxn>
                    <a:cxn ang="0">
                      <a:pos x="31" y="166"/>
                    </a:cxn>
                    <a:cxn ang="0">
                      <a:pos x="82" y="235"/>
                    </a:cxn>
                    <a:cxn ang="0">
                      <a:pos x="155" y="302"/>
                    </a:cxn>
                    <a:cxn ang="0">
                      <a:pos x="241" y="361"/>
                    </a:cxn>
                    <a:cxn ang="0">
                      <a:pos x="335" y="407"/>
                    </a:cxn>
                    <a:cxn ang="0">
                      <a:pos x="429" y="436"/>
                    </a:cxn>
                    <a:cxn ang="0">
                      <a:pos x="513" y="445"/>
                    </a:cxn>
                    <a:cxn ang="0">
                      <a:pos x="586" y="436"/>
                    </a:cxn>
                    <a:cxn ang="0">
                      <a:pos x="636" y="407"/>
                    </a:cxn>
                    <a:cxn ang="0">
                      <a:pos x="644" y="396"/>
                    </a:cxn>
                    <a:cxn ang="0">
                      <a:pos x="605" y="401"/>
                    </a:cxn>
                    <a:cxn ang="0">
                      <a:pos x="544" y="394"/>
                    </a:cxn>
                    <a:cxn ang="0">
                      <a:pos x="467" y="369"/>
                    </a:cxn>
                    <a:cxn ang="0">
                      <a:pos x="379" y="331"/>
                    </a:cxn>
                    <a:cxn ang="0">
                      <a:pos x="287" y="281"/>
                    </a:cxn>
                    <a:cxn ang="0">
                      <a:pos x="199" y="225"/>
                    </a:cxn>
                    <a:cxn ang="0">
                      <a:pos x="121" y="168"/>
                    </a:cxn>
                    <a:cxn ang="0">
                      <a:pos x="61" y="114"/>
                    </a:cxn>
                    <a:cxn ang="0">
                      <a:pos x="23" y="67"/>
                    </a:cxn>
                    <a:cxn ang="0">
                      <a:pos x="9" y="30"/>
                    </a:cxn>
                    <a:cxn ang="0">
                      <a:pos x="13" y="17"/>
                    </a:cxn>
                    <a:cxn ang="0">
                      <a:pos x="40" y="1"/>
                    </a:cxn>
                    <a:cxn ang="0">
                      <a:pos x="90" y="3"/>
                    </a:cxn>
                    <a:cxn ang="0">
                      <a:pos x="159" y="21"/>
                    </a:cxn>
                    <a:cxn ang="0">
                      <a:pos x="241" y="51"/>
                    </a:cxn>
                    <a:cxn ang="0">
                      <a:pos x="333" y="95"/>
                    </a:cxn>
                    <a:cxn ang="0">
                      <a:pos x="423" y="149"/>
                    </a:cxn>
                    <a:cxn ang="0">
                      <a:pos x="508" y="204"/>
                    </a:cxn>
                    <a:cxn ang="0">
                      <a:pos x="577" y="262"/>
                    </a:cxn>
                    <a:cxn ang="0">
                      <a:pos x="626" y="313"/>
                    </a:cxn>
                    <a:cxn ang="0">
                      <a:pos x="653" y="355"/>
                    </a:cxn>
                    <a:cxn ang="0">
                      <a:pos x="653" y="386"/>
                    </a:cxn>
                    <a:cxn ang="0">
                      <a:pos x="626" y="401"/>
                    </a:cxn>
                    <a:cxn ang="0">
                      <a:pos x="577" y="399"/>
                    </a:cxn>
                    <a:cxn ang="0">
                      <a:pos x="508" y="382"/>
                    </a:cxn>
                    <a:cxn ang="0">
                      <a:pos x="423" y="350"/>
                    </a:cxn>
                    <a:cxn ang="0">
                      <a:pos x="333" y="306"/>
                    </a:cxn>
                    <a:cxn ang="0">
                      <a:pos x="241" y="254"/>
                    </a:cxn>
                    <a:cxn ang="0">
                      <a:pos x="159" y="197"/>
                    </a:cxn>
                    <a:cxn ang="0">
                      <a:pos x="88" y="141"/>
                    </a:cxn>
                    <a:cxn ang="0">
                      <a:pos x="38" y="89"/>
                    </a:cxn>
                    <a:cxn ang="0">
                      <a:pos x="13" y="47"/>
                    </a:cxn>
                    <a:cxn ang="0">
                      <a:pos x="13" y="17"/>
                    </a:cxn>
                  </a:cxnLst>
                  <a:rect l="0" t="0" r="r" b="b"/>
                  <a:pathLst>
                    <a:path w="655" h="445">
                      <a:moveTo>
                        <a:pt x="13" y="17"/>
                      </a:moveTo>
                      <a:lnTo>
                        <a:pt x="4" y="42"/>
                      </a:lnTo>
                      <a:lnTo>
                        <a:pt x="0" y="68"/>
                      </a:lnTo>
                      <a:lnTo>
                        <a:pt x="4" y="99"/>
                      </a:lnTo>
                      <a:lnTo>
                        <a:pt x="13" y="132"/>
                      </a:lnTo>
                      <a:lnTo>
                        <a:pt x="31" y="166"/>
                      </a:lnTo>
                      <a:lnTo>
                        <a:pt x="54" y="200"/>
                      </a:lnTo>
                      <a:lnTo>
                        <a:pt x="82" y="235"/>
                      </a:lnTo>
                      <a:lnTo>
                        <a:pt x="117" y="269"/>
                      </a:lnTo>
                      <a:lnTo>
                        <a:pt x="155" y="302"/>
                      </a:lnTo>
                      <a:lnTo>
                        <a:pt x="195" y="332"/>
                      </a:lnTo>
                      <a:lnTo>
                        <a:pt x="241" y="361"/>
                      </a:lnTo>
                      <a:lnTo>
                        <a:pt x="287" y="386"/>
                      </a:lnTo>
                      <a:lnTo>
                        <a:pt x="335" y="407"/>
                      </a:lnTo>
                      <a:lnTo>
                        <a:pt x="381" y="422"/>
                      </a:lnTo>
                      <a:lnTo>
                        <a:pt x="429" y="436"/>
                      </a:lnTo>
                      <a:lnTo>
                        <a:pt x="473" y="443"/>
                      </a:lnTo>
                      <a:lnTo>
                        <a:pt x="513" y="445"/>
                      </a:lnTo>
                      <a:lnTo>
                        <a:pt x="552" y="443"/>
                      </a:lnTo>
                      <a:lnTo>
                        <a:pt x="586" y="436"/>
                      </a:lnTo>
                      <a:lnTo>
                        <a:pt x="613" y="422"/>
                      </a:lnTo>
                      <a:lnTo>
                        <a:pt x="636" y="407"/>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moveTo>
                        <a:pt x="13" y="17"/>
                      </a:moveTo>
                      <a:lnTo>
                        <a:pt x="23" y="7"/>
                      </a:lnTo>
                      <a:lnTo>
                        <a:pt x="40" y="1"/>
                      </a:lnTo>
                      <a:lnTo>
                        <a:pt x="61" y="0"/>
                      </a:lnTo>
                      <a:lnTo>
                        <a:pt x="90" y="3"/>
                      </a:lnTo>
                      <a:lnTo>
                        <a:pt x="122" y="9"/>
                      </a:lnTo>
                      <a:lnTo>
                        <a:pt x="159" y="21"/>
                      </a:lnTo>
                      <a:lnTo>
                        <a:pt x="199" y="34"/>
                      </a:lnTo>
                      <a:lnTo>
                        <a:pt x="241" y="51"/>
                      </a:lnTo>
                      <a:lnTo>
                        <a:pt x="287" y="72"/>
                      </a:lnTo>
                      <a:lnTo>
                        <a:pt x="333" y="95"/>
                      </a:lnTo>
                      <a:lnTo>
                        <a:pt x="379" y="122"/>
                      </a:lnTo>
                      <a:lnTo>
                        <a:pt x="423" y="149"/>
                      </a:lnTo>
                      <a:lnTo>
                        <a:pt x="467" y="177"/>
                      </a:lnTo>
                      <a:lnTo>
                        <a:pt x="508" y="204"/>
                      </a:lnTo>
                      <a:lnTo>
                        <a:pt x="544" y="233"/>
                      </a:lnTo>
                      <a:lnTo>
                        <a:pt x="577" y="262"/>
                      </a:lnTo>
                      <a:lnTo>
                        <a:pt x="605" y="288"/>
                      </a:lnTo>
                      <a:lnTo>
                        <a:pt x="626" y="313"/>
                      </a:lnTo>
                      <a:lnTo>
                        <a:pt x="644" y="336"/>
                      </a:lnTo>
                      <a:lnTo>
                        <a:pt x="653" y="355"/>
                      </a:lnTo>
                      <a:lnTo>
                        <a:pt x="655" y="373"/>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190" name="Line 146"/>
                <p:cNvSpPr>
                  <a:spLocks noChangeShapeType="1"/>
                </p:cNvSpPr>
                <p:nvPr/>
              </p:nvSpPr>
              <p:spPr bwMode="auto">
                <a:xfrm flipH="1" flipV="1">
                  <a:off x="4357" y="2742"/>
                  <a:ext cx="215" cy="1"/>
                </a:xfrm>
                <a:prstGeom prst="line">
                  <a:avLst/>
                </a:prstGeom>
                <a:noFill/>
                <a:ln w="3175">
                  <a:solidFill>
                    <a:srgbClr val="006600"/>
                  </a:solidFill>
                  <a:round/>
                  <a:headEnd/>
                  <a:tailEnd/>
                </a:ln>
              </p:spPr>
              <p:txBody>
                <a:bodyPr/>
                <a:lstStyle/>
                <a:p>
                  <a:endParaRPr lang="en-US"/>
                </a:p>
              </p:txBody>
            </p:sp>
            <p:sp>
              <p:nvSpPr>
                <p:cNvPr id="191" name="Line 147"/>
                <p:cNvSpPr>
                  <a:spLocks noChangeShapeType="1"/>
                </p:cNvSpPr>
                <p:nvPr/>
              </p:nvSpPr>
              <p:spPr bwMode="auto">
                <a:xfrm flipH="1">
                  <a:off x="4494" y="2743"/>
                  <a:ext cx="78" cy="131"/>
                </a:xfrm>
                <a:prstGeom prst="line">
                  <a:avLst/>
                </a:prstGeom>
                <a:noFill/>
                <a:ln w="3175">
                  <a:solidFill>
                    <a:srgbClr val="006600"/>
                  </a:solidFill>
                  <a:round/>
                  <a:headEnd/>
                  <a:tailEnd/>
                </a:ln>
              </p:spPr>
              <p:txBody>
                <a:bodyPr/>
                <a:lstStyle/>
                <a:p>
                  <a:endParaRPr lang="en-US"/>
                </a:p>
              </p:txBody>
            </p:sp>
            <p:sp>
              <p:nvSpPr>
                <p:cNvPr id="192" name="Line 148"/>
                <p:cNvSpPr>
                  <a:spLocks noChangeShapeType="1"/>
                </p:cNvSpPr>
                <p:nvPr/>
              </p:nvSpPr>
              <p:spPr bwMode="auto">
                <a:xfrm>
                  <a:off x="4572" y="2743"/>
                  <a:ext cx="105" cy="184"/>
                </a:xfrm>
                <a:prstGeom prst="line">
                  <a:avLst/>
                </a:prstGeom>
                <a:noFill/>
                <a:ln w="3175">
                  <a:solidFill>
                    <a:srgbClr val="006600"/>
                  </a:solidFill>
                  <a:round/>
                  <a:headEnd/>
                  <a:tailEnd/>
                </a:ln>
              </p:spPr>
              <p:txBody>
                <a:bodyPr/>
                <a:lstStyle/>
                <a:p>
                  <a:endParaRPr lang="en-US"/>
                </a:p>
              </p:txBody>
            </p:sp>
            <p:sp>
              <p:nvSpPr>
                <p:cNvPr id="193" name="Freeform 149"/>
                <p:cNvSpPr>
                  <a:spLocks/>
                </p:cNvSpPr>
                <p:nvPr/>
              </p:nvSpPr>
              <p:spPr bwMode="auto">
                <a:xfrm>
                  <a:off x="4458" y="2841"/>
                  <a:ext cx="80" cy="49"/>
                </a:xfrm>
                <a:custGeom>
                  <a:avLst/>
                  <a:gdLst/>
                  <a:ahLst/>
                  <a:cxnLst>
                    <a:cxn ang="0">
                      <a:pos x="0" y="4"/>
                    </a:cxn>
                    <a:cxn ang="0">
                      <a:pos x="6" y="0"/>
                    </a:cxn>
                    <a:cxn ang="0">
                      <a:pos x="20" y="0"/>
                    </a:cxn>
                    <a:cxn ang="0">
                      <a:pos x="37" y="4"/>
                    </a:cxn>
                    <a:cxn ang="0">
                      <a:pos x="58" y="12"/>
                    </a:cxn>
                    <a:cxn ang="0">
                      <a:pos x="81" y="23"/>
                    </a:cxn>
                    <a:cxn ang="0">
                      <a:pos x="104" y="36"/>
                    </a:cxn>
                    <a:cxn ang="0">
                      <a:pos x="125" y="50"/>
                    </a:cxn>
                    <a:cxn ang="0">
                      <a:pos x="142" y="65"/>
                    </a:cxn>
                    <a:cxn ang="0">
                      <a:pos x="154" y="77"/>
                    </a:cxn>
                    <a:cxn ang="0">
                      <a:pos x="159" y="88"/>
                    </a:cxn>
                    <a:cxn ang="0">
                      <a:pos x="159" y="96"/>
                    </a:cxn>
                    <a:cxn ang="0">
                      <a:pos x="154" y="100"/>
                    </a:cxn>
                    <a:cxn ang="0">
                      <a:pos x="142" y="100"/>
                    </a:cxn>
                    <a:cxn ang="0">
                      <a:pos x="125" y="94"/>
                    </a:cxn>
                    <a:cxn ang="0">
                      <a:pos x="104" y="86"/>
                    </a:cxn>
                    <a:cxn ang="0">
                      <a:pos x="81" y="75"/>
                    </a:cxn>
                    <a:cxn ang="0">
                      <a:pos x="58" y="63"/>
                    </a:cxn>
                    <a:cxn ang="0">
                      <a:pos x="37" y="48"/>
                    </a:cxn>
                    <a:cxn ang="0">
                      <a:pos x="20" y="35"/>
                    </a:cxn>
                    <a:cxn ang="0">
                      <a:pos x="6" y="21"/>
                    </a:cxn>
                    <a:cxn ang="0">
                      <a:pos x="0" y="10"/>
                    </a:cxn>
                    <a:cxn ang="0">
                      <a:pos x="0" y="4"/>
                    </a:cxn>
                  </a:cxnLst>
                  <a:rect l="0" t="0" r="r" b="b"/>
                  <a:pathLst>
                    <a:path w="159" h="100">
                      <a:moveTo>
                        <a:pt x="0" y="4"/>
                      </a:moveTo>
                      <a:lnTo>
                        <a:pt x="6" y="0"/>
                      </a:lnTo>
                      <a:lnTo>
                        <a:pt x="20" y="0"/>
                      </a:lnTo>
                      <a:lnTo>
                        <a:pt x="37" y="4"/>
                      </a:lnTo>
                      <a:lnTo>
                        <a:pt x="58" y="12"/>
                      </a:lnTo>
                      <a:lnTo>
                        <a:pt x="81" y="23"/>
                      </a:lnTo>
                      <a:lnTo>
                        <a:pt x="104" y="36"/>
                      </a:lnTo>
                      <a:lnTo>
                        <a:pt x="125" y="50"/>
                      </a:lnTo>
                      <a:lnTo>
                        <a:pt x="142" y="65"/>
                      </a:lnTo>
                      <a:lnTo>
                        <a:pt x="154" y="77"/>
                      </a:lnTo>
                      <a:lnTo>
                        <a:pt x="159" y="88"/>
                      </a:lnTo>
                      <a:lnTo>
                        <a:pt x="159" y="96"/>
                      </a:lnTo>
                      <a:lnTo>
                        <a:pt x="154" y="100"/>
                      </a:lnTo>
                      <a:lnTo>
                        <a:pt x="142" y="100"/>
                      </a:lnTo>
                      <a:lnTo>
                        <a:pt x="125" y="94"/>
                      </a:lnTo>
                      <a:lnTo>
                        <a:pt x="104" y="86"/>
                      </a:lnTo>
                      <a:lnTo>
                        <a:pt x="81" y="75"/>
                      </a:lnTo>
                      <a:lnTo>
                        <a:pt x="58" y="63"/>
                      </a:lnTo>
                      <a:lnTo>
                        <a:pt x="37" y="48"/>
                      </a:lnTo>
                      <a:lnTo>
                        <a:pt x="20" y="35"/>
                      </a:lnTo>
                      <a:lnTo>
                        <a:pt x="6" y="21"/>
                      </a:lnTo>
                      <a:lnTo>
                        <a:pt x="0" y="10"/>
                      </a:lnTo>
                      <a:lnTo>
                        <a:pt x="0" y="4"/>
                      </a:lnTo>
                      <a:close/>
                    </a:path>
                  </a:pathLst>
                </a:custGeom>
                <a:solidFill>
                  <a:schemeClr val="accent1"/>
                </a:solidFill>
                <a:ln w="3175" cmpd="sng">
                  <a:solidFill>
                    <a:srgbClr val="006600"/>
                  </a:solidFill>
                  <a:prstDash val="solid"/>
                  <a:round/>
                  <a:headEnd/>
                  <a:tailEnd/>
                </a:ln>
              </p:spPr>
              <p:txBody>
                <a:bodyPr/>
                <a:lstStyle/>
                <a:p>
                  <a:endParaRPr lang="en-US"/>
                </a:p>
              </p:txBody>
            </p:sp>
          </p:grpSp>
          <p:grpSp>
            <p:nvGrpSpPr>
              <p:cNvPr id="36" name="Group 150"/>
              <p:cNvGrpSpPr>
                <a:grpSpLocks/>
              </p:cNvGrpSpPr>
              <p:nvPr/>
            </p:nvGrpSpPr>
            <p:grpSpPr bwMode="auto">
              <a:xfrm flipH="1">
                <a:off x="2544" y="2622"/>
                <a:ext cx="132" cy="162"/>
                <a:chOff x="4338" y="2736"/>
                <a:chExt cx="340" cy="304"/>
              </a:xfrm>
            </p:grpSpPr>
            <p:sp>
              <p:nvSpPr>
                <p:cNvPr id="170" name="Freeform 151"/>
                <p:cNvSpPr>
                  <a:spLocks noEditPoints="1"/>
                </p:cNvSpPr>
                <p:nvPr/>
              </p:nvSpPr>
              <p:spPr bwMode="auto">
                <a:xfrm>
                  <a:off x="4338" y="3008"/>
                  <a:ext cx="340" cy="32"/>
                </a:xfrm>
                <a:custGeom>
                  <a:avLst/>
                  <a:gdLst/>
                  <a:ahLst/>
                  <a:cxnLst>
                    <a:cxn ang="0">
                      <a:pos x="42" y="21"/>
                    </a:cxn>
                    <a:cxn ang="0">
                      <a:pos x="0" y="21"/>
                    </a:cxn>
                    <a:cxn ang="0">
                      <a:pos x="0" y="65"/>
                    </a:cxn>
                    <a:cxn ang="0">
                      <a:pos x="678" y="65"/>
                    </a:cxn>
                    <a:cxn ang="0">
                      <a:pos x="678" y="21"/>
                    </a:cxn>
                    <a:cxn ang="0">
                      <a:pos x="594" y="21"/>
                    </a:cxn>
                    <a:cxn ang="0">
                      <a:pos x="594" y="0"/>
                    </a:cxn>
                    <a:cxn ang="0">
                      <a:pos x="42" y="0"/>
                    </a:cxn>
                    <a:cxn ang="0">
                      <a:pos x="42" y="21"/>
                    </a:cxn>
                    <a:cxn ang="0">
                      <a:pos x="594" y="21"/>
                    </a:cxn>
                    <a:cxn ang="0">
                      <a:pos x="54" y="21"/>
                    </a:cxn>
                    <a:cxn ang="0">
                      <a:pos x="594" y="21"/>
                    </a:cxn>
                  </a:cxnLst>
                  <a:rect l="0" t="0" r="r" b="b"/>
                  <a:pathLst>
                    <a:path w="678" h="65">
                      <a:moveTo>
                        <a:pt x="42" y="21"/>
                      </a:moveTo>
                      <a:lnTo>
                        <a:pt x="0" y="21"/>
                      </a:lnTo>
                      <a:lnTo>
                        <a:pt x="0" y="65"/>
                      </a:lnTo>
                      <a:lnTo>
                        <a:pt x="678" y="65"/>
                      </a:lnTo>
                      <a:lnTo>
                        <a:pt x="678" y="21"/>
                      </a:lnTo>
                      <a:lnTo>
                        <a:pt x="594" y="21"/>
                      </a:lnTo>
                      <a:lnTo>
                        <a:pt x="594" y="0"/>
                      </a:lnTo>
                      <a:lnTo>
                        <a:pt x="42" y="0"/>
                      </a:lnTo>
                      <a:lnTo>
                        <a:pt x="42" y="21"/>
                      </a:lnTo>
                      <a:close/>
                      <a:moveTo>
                        <a:pt x="594" y="21"/>
                      </a:moveTo>
                      <a:lnTo>
                        <a:pt x="54" y="21"/>
                      </a:lnTo>
                      <a:lnTo>
                        <a:pt x="594" y="21"/>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171" name="Line 152"/>
                <p:cNvSpPr>
                  <a:spLocks noChangeShapeType="1"/>
                </p:cNvSpPr>
                <p:nvPr/>
              </p:nvSpPr>
              <p:spPr bwMode="auto">
                <a:xfrm>
                  <a:off x="4407" y="2902"/>
                  <a:ext cx="47" cy="1"/>
                </a:xfrm>
                <a:prstGeom prst="line">
                  <a:avLst/>
                </a:prstGeom>
                <a:noFill/>
                <a:ln w="3175">
                  <a:solidFill>
                    <a:srgbClr val="006600"/>
                  </a:solidFill>
                  <a:round/>
                  <a:headEnd/>
                  <a:tailEnd/>
                </a:ln>
              </p:spPr>
              <p:txBody>
                <a:bodyPr/>
                <a:lstStyle/>
                <a:p>
                  <a:endParaRPr lang="en-US"/>
                </a:p>
              </p:txBody>
            </p:sp>
            <p:sp>
              <p:nvSpPr>
                <p:cNvPr id="172" name="Freeform 153"/>
                <p:cNvSpPr>
                  <a:spLocks/>
                </p:cNvSpPr>
                <p:nvPr/>
              </p:nvSpPr>
              <p:spPr bwMode="auto">
                <a:xfrm>
                  <a:off x="4407" y="2867"/>
                  <a:ext cx="70" cy="138"/>
                </a:xfrm>
                <a:custGeom>
                  <a:avLst/>
                  <a:gdLst/>
                  <a:ahLst/>
                  <a:cxnLst>
                    <a:cxn ang="0">
                      <a:pos x="140" y="275"/>
                    </a:cxn>
                    <a:cxn ang="0">
                      <a:pos x="0" y="69"/>
                    </a:cxn>
                    <a:cxn ang="0">
                      <a:pos x="48" y="0"/>
                    </a:cxn>
                  </a:cxnLst>
                  <a:rect l="0" t="0" r="r" b="b"/>
                  <a:pathLst>
                    <a:path w="140" h="275">
                      <a:moveTo>
                        <a:pt x="140" y="275"/>
                      </a:moveTo>
                      <a:lnTo>
                        <a:pt x="0" y="69"/>
                      </a:lnTo>
                      <a:lnTo>
                        <a:pt x="48" y="0"/>
                      </a:lnTo>
                    </a:path>
                  </a:pathLst>
                </a:custGeom>
                <a:solidFill>
                  <a:schemeClr val="accent1"/>
                </a:solidFill>
                <a:ln w="3175" cmpd="sng">
                  <a:solidFill>
                    <a:srgbClr val="006600"/>
                  </a:solidFill>
                  <a:prstDash val="solid"/>
                  <a:round/>
                  <a:headEnd/>
                  <a:tailEnd/>
                </a:ln>
              </p:spPr>
              <p:txBody>
                <a:bodyPr/>
                <a:lstStyle/>
                <a:p>
                  <a:endParaRPr lang="en-US"/>
                </a:p>
              </p:txBody>
            </p:sp>
            <p:sp>
              <p:nvSpPr>
                <p:cNvPr id="173" name="Line 154"/>
                <p:cNvSpPr>
                  <a:spLocks noChangeShapeType="1"/>
                </p:cNvSpPr>
                <p:nvPr/>
              </p:nvSpPr>
              <p:spPr bwMode="auto">
                <a:xfrm flipV="1">
                  <a:off x="4381" y="2902"/>
                  <a:ext cx="73" cy="106"/>
                </a:xfrm>
                <a:prstGeom prst="line">
                  <a:avLst/>
                </a:prstGeom>
                <a:noFill/>
                <a:ln w="3175">
                  <a:solidFill>
                    <a:srgbClr val="006600"/>
                  </a:solidFill>
                  <a:round/>
                  <a:headEnd/>
                  <a:tailEnd/>
                </a:ln>
              </p:spPr>
              <p:txBody>
                <a:bodyPr/>
                <a:lstStyle/>
                <a:p>
                  <a:endParaRPr lang="en-US"/>
                </a:p>
              </p:txBody>
            </p:sp>
            <p:sp>
              <p:nvSpPr>
                <p:cNvPr id="174" name="Freeform 155"/>
                <p:cNvSpPr>
                  <a:spLocks/>
                </p:cNvSpPr>
                <p:nvPr/>
              </p:nvSpPr>
              <p:spPr bwMode="auto">
                <a:xfrm>
                  <a:off x="4407" y="2971"/>
                  <a:ext cx="136" cy="34"/>
                </a:xfrm>
                <a:custGeom>
                  <a:avLst/>
                  <a:gdLst/>
                  <a:ahLst/>
                  <a:cxnLst>
                    <a:cxn ang="0">
                      <a:pos x="48" y="69"/>
                    </a:cxn>
                    <a:cxn ang="0">
                      <a:pos x="0" y="0"/>
                    </a:cxn>
                    <a:cxn ang="0">
                      <a:pos x="272" y="0"/>
                    </a:cxn>
                    <a:cxn ang="0">
                      <a:pos x="232" y="69"/>
                    </a:cxn>
                  </a:cxnLst>
                  <a:rect l="0" t="0" r="r" b="b"/>
                  <a:pathLst>
                    <a:path w="272" h="69">
                      <a:moveTo>
                        <a:pt x="48" y="69"/>
                      </a:moveTo>
                      <a:lnTo>
                        <a:pt x="0" y="0"/>
                      </a:lnTo>
                      <a:lnTo>
                        <a:pt x="272" y="0"/>
                      </a:lnTo>
                      <a:lnTo>
                        <a:pt x="232" y="69"/>
                      </a:lnTo>
                    </a:path>
                  </a:pathLst>
                </a:custGeom>
                <a:solidFill>
                  <a:schemeClr val="accent1"/>
                </a:solidFill>
                <a:ln w="3175" cmpd="sng">
                  <a:solidFill>
                    <a:srgbClr val="006600"/>
                  </a:solidFill>
                  <a:prstDash val="solid"/>
                  <a:round/>
                  <a:headEnd/>
                  <a:tailEnd/>
                </a:ln>
              </p:spPr>
              <p:txBody>
                <a:bodyPr/>
                <a:lstStyle/>
                <a:p>
                  <a:endParaRPr lang="en-US"/>
                </a:p>
              </p:txBody>
            </p:sp>
            <p:sp>
              <p:nvSpPr>
                <p:cNvPr id="175" name="Line 156"/>
                <p:cNvSpPr>
                  <a:spLocks noChangeShapeType="1"/>
                </p:cNvSpPr>
                <p:nvPr/>
              </p:nvSpPr>
              <p:spPr bwMode="auto">
                <a:xfrm flipH="1" flipV="1">
                  <a:off x="4500" y="2913"/>
                  <a:ext cx="72" cy="95"/>
                </a:xfrm>
                <a:prstGeom prst="line">
                  <a:avLst/>
                </a:prstGeom>
                <a:noFill/>
                <a:ln w="3175">
                  <a:solidFill>
                    <a:srgbClr val="006600"/>
                  </a:solidFill>
                  <a:round/>
                  <a:headEnd/>
                  <a:tailEnd/>
                </a:ln>
              </p:spPr>
              <p:txBody>
                <a:bodyPr/>
                <a:lstStyle/>
                <a:p>
                  <a:endParaRPr lang="en-US"/>
                </a:p>
              </p:txBody>
            </p:sp>
            <p:sp>
              <p:nvSpPr>
                <p:cNvPr id="176" name="Rectangle 157"/>
                <p:cNvSpPr>
                  <a:spLocks noChangeArrowheads="1"/>
                </p:cNvSpPr>
                <p:nvPr/>
              </p:nvSpPr>
              <p:spPr bwMode="auto">
                <a:xfrm>
                  <a:off x="4455" y="2903"/>
                  <a:ext cx="42" cy="105"/>
                </a:xfrm>
                <a:prstGeom prst="rect">
                  <a:avLst/>
                </a:prstGeom>
                <a:solidFill>
                  <a:schemeClr val="accent1"/>
                </a:solidFill>
                <a:ln w="3175">
                  <a:solidFill>
                    <a:srgbClr val="006600"/>
                  </a:solidFill>
                  <a:miter lim="800000"/>
                  <a:headEnd/>
                  <a:tailEnd/>
                </a:ln>
              </p:spPr>
              <p:txBody>
                <a:bodyPr/>
                <a:lstStyle/>
                <a:p>
                  <a:endParaRPr lang="en-US"/>
                </a:p>
              </p:txBody>
            </p:sp>
            <p:sp>
              <p:nvSpPr>
                <p:cNvPr id="177" name="Freeform 158"/>
                <p:cNvSpPr>
                  <a:spLocks noEditPoints="1"/>
                </p:cNvSpPr>
                <p:nvPr/>
              </p:nvSpPr>
              <p:spPr bwMode="auto">
                <a:xfrm>
                  <a:off x="4350" y="2736"/>
                  <a:ext cx="328" cy="223"/>
                </a:xfrm>
                <a:custGeom>
                  <a:avLst/>
                  <a:gdLst/>
                  <a:ahLst/>
                  <a:cxnLst>
                    <a:cxn ang="0">
                      <a:pos x="4" y="42"/>
                    </a:cxn>
                    <a:cxn ang="0">
                      <a:pos x="4" y="99"/>
                    </a:cxn>
                    <a:cxn ang="0">
                      <a:pos x="31" y="166"/>
                    </a:cxn>
                    <a:cxn ang="0">
                      <a:pos x="82" y="235"/>
                    </a:cxn>
                    <a:cxn ang="0">
                      <a:pos x="155" y="302"/>
                    </a:cxn>
                    <a:cxn ang="0">
                      <a:pos x="241" y="361"/>
                    </a:cxn>
                    <a:cxn ang="0">
                      <a:pos x="335" y="407"/>
                    </a:cxn>
                    <a:cxn ang="0">
                      <a:pos x="429" y="436"/>
                    </a:cxn>
                    <a:cxn ang="0">
                      <a:pos x="513" y="445"/>
                    </a:cxn>
                    <a:cxn ang="0">
                      <a:pos x="586" y="436"/>
                    </a:cxn>
                    <a:cxn ang="0">
                      <a:pos x="636" y="407"/>
                    </a:cxn>
                    <a:cxn ang="0">
                      <a:pos x="644" y="396"/>
                    </a:cxn>
                    <a:cxn ang="0">
                      <a:pos x="605" y="401"/>
                    </a:cxn>
                    <a:cxn ang="0">
                      <a:pos x="544" y="394"/>
                    </a:cxn>
                    <a:cxn ang="0">
                      <a:pos x="467" y="369"/>
                    </a:cxn>
                    <a:cxn ang="0">
                      <a:pos x="379" y="331"/>
                    </a:cxn>
                    <a:cxn ang="0">
                      <a:pos x="287" y="281"/>
                    </a:cxn>
                    <a:cxn ang="0">
                      <a:pos x="199" y="225"/>
                    </a:cxn>
                    <a:cxn ang="0">
                      <a:pos x="121" y="168"/>
                    </a:cxn>
                    <a:cxn ang="0">
                      <a:pos x="61" y="114"/>
                    </a:cxn>
                    <a:cxn ang="0">
                      <a:pos x="23" y="67"/>
                    </a:cxn>
                    <a:cxn ang="0">
                      <a:pos x="9" y="30"/>
                    </a:cxn>
                    <a:cxn ang="0">
                      <a:pos x="13" y="17"/>
                    </a:cxn>
                    <a:cxn ang="0">
                      <a:pos x="40" y="1"/>
                    </a:cxn>
                    <a:cxn ang="0">
                      <a:pos x="90" y="3"/>
                    </a:cxn>
                    <a:cxn ang="0">
                      <a:pos x="159" y="21"/>
                    </a:cxn>
                    <a:cxn ang="0">
                      <a:pos x="241" y="51"/>
                    </a:cxn>
                    <a:cxn ang="0">
                      <a:pos x="333" y="95"/>
                    </a:cxn>
                    <a:cxn ang="0">
                      <a:pos x="423" y="149"/>
                    </a:cxn>
                    <a:cxn ang="0">
                      <a:pos x="508" y="204"/>
                    </a:cxn>
                    <a:cxn ang="0">
                      <a:pos x="577" y="262"/>
                    </a:cxn>
                    <a:cxn ang="0">
                      <a:pos x="626" y="313"/>
                    </a:cxn>
                    <a:cxn ang="0">
                      <a:pos x="653" y="355"/>
                    </a:cxn>
                    <a:cxn ang="0">
                      <a:pos x="653" y="386"/>
                    </a:cxn>
                    <a:cxn ang="0">
                      <a:pos x="626" y="401"/>
                    </a:cxn>
                    <a:cxn ang="0">
                      <a:pos x="577" y="399"/>
                    </a:cxn>
                    <a:cxn ang="0">
                      <a:pos x="508" y="382"/>
                    </a:cxn>
                    <a:cxn ang="0">
                      <a:pos x="423" y="350"/>
                    </a:cxn>
                    <a:cxn ang="0">
                      <a:pos x="333" y="306"/>
                    </a:cxn>
                    <a:cxn ang="0">
                      <a:pos x="241" y="254"/>
                    </a:cxn>
                    <a:cxn ang="0">
                      <a:pos x="159" y="197"/>
                    </a:cxn>
                    <a:cxn ang="0">
                      <a:pos x="88" y="141"/>
                    </a:cxn>
                    <a:cxn ang="0">
                      <a:pos x="38" y="89"/>
                    </a:cxn>
                    <a:cxn ang="0">
                      <a:pos x="13" y="47"/>
                    </a:cxn>
                    <a:cxn ang="0">
                      <a:pos x="13" y="17"/>
                    </a:cxn>
                  </a:cxnLst>
                  <a:rect l="0" t="0" r="r" b="b"/>
                  <a:pathLst>
                    <a:path w="655" h="445">
                      <a:moveTo>
                        <a:pt x="13" y="17"/>
                      </a:moveTo>
                      <a:lnTo>
                        <a:pt x="4" y="42"/>
                      </a:lnTo>
                      <a:lnTo>
                        <a:pt x="0" y="68"/>
                      </a:lnTo>
                      <a:lnTo>
                        <a:pt x="4" y="99"/>
                      </a:lnTo>
                      <a:lnTo>
                        <a:pt x="13" y="132"/>
                      </a:lnTo>
                      <a:lnTo>
                        <a:pt x="31" y="166"/>
                      </a:lnTo>
                      <a:lnTo>
                        <a:pt x="54" y="200"/>
                      </a:lnTo>
                      <a:lnTo>
                        <a:pt x="82" y="235"/>
                      </a:lnTo>
                      <a:lnTo>
                        <a:pt x="117" y="269"/>
                      </a:lnTo>
                      <a:lnTo>
                        <a:pt x="155" y="302"/>
                      </a:lnTo>
                      <a:lnTo>
                        <a:pt x="195" y="332"/>
                      </a:lnTo>
                      <a:lnTo>
                        <a:pt x="241" y="361"/>
                      </a:lnTo>
                      <a:lnTo>
                        <a:pt x="287" y="386"/>
                      </a:lnTo>
                      <a:lnTo>
                        <a:pt x="335" y="407"/>
                      </a:lnTo>
                      <a:lnTo>
                        <a:pt x="381" y="422"/>
                      </a:lnTo>
                      <a:lnTo>
                        <a:pt x="429" y="436"/>
                      </a:lnTo>
                      <a:lnTo>
                        <a:pt x="473" y="443"/>
                      </a:lnTo>
                      <a:lnTo>
                        <a:pt x="513" y="445"/>
                      </a:lnTo>
                      <a:lnTo>
                        <a:pt x="552" y="443"/>
                      </a:lnTo>
                      <a:lnTo>
                        <a:pt x="586" y="436"/>
                      </a:lnTo>
                      <a:lnTo>
                        <a:pt x="613" y="422"/>
                      </a:lnTo>
                      <a:lnTo>
                        <a:pt x="636" y="407"/>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moveTo>
                        <a:pt x="13" y="17"/>
                      </a:moveTo>
                      <a:lnTo>
                        <a:pt x="23" y="7"/>
                      </a:lnTo>
                      <a:lnTo>
                        <a:pt x="40" y="1"/>
                      </a:lnTo>
                      <a:lnTo>
                        <a:pt x="61" y="0"/>
                      </a:lnTo>
                      <a:lnTo>
                        <a:pt x="90" y="3"/>
                      </a:lnTo>
                      <a:lnTo>
                        <a:pt x="122" y="9"/>
                      </a:lnTo>
                      <a:lnTo>
                        <a:pt x="159" y="21"/>
                      </a:lnTo>
                      <a:lnTo>
                        <a:pt x="199" y="34"/>
                      </a:lnTo>
                      <a:lnTo>
                        <a:pt x="241" y="51"/>
                      </a:lnTo>
                      <a:lnTo>
                        <a:pt x="287" y="72"/>
                      </a:lnTo>
                      <a:lnTo>
                        <a:pt x="333" y="95"/>
                      </a:lnTo>
                      <a:lnTo>
                        <a:pt x="379" y="122"/>
                      </a:lnTo>
                      <a:lnTo>
                        <a:pt x="423" y="149"/>
                      </a:lnTo>
                      <a:lnTo>
                        <a:pt x="467" y="177"/>
                      </a:lnTo>
                      <a:lnTo>
                        <a:pt x="508" y="204"/>
                      </a:lnTo>
                      <a:lnTo>
                        <a:pt x="544" y="233"/>
                      </a:lnTo>
                      <a:lnTo>
                        <a:pt x="577" y="262"/>
                      </a:lnTo>
                      <a:lnTo>
                        <a:pt x="605" y="288"/>
                      </a:lnTo>
                      <a:lnTo>
                        <a:pt x="626" y="313"/>
                      </a:lnTo>
                      <a:lnTo>
                        <a:pt x="644" y="336"/>
                      </a:lnTo>
                      <a:lnTo>
                        <a:pt x="653" y="355"/>
                      </a:lnTo>
                      <a:lnTo>
                        <a:pt x="655" y="373"/>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178" name="Line 159"/>
                <p:cNvSpPr>
                  <a:spLocks noChangeShapeType="1"/>
                </p:cNvSpPr>
                <p:nvPr/>
              </p:nvSpPr>
              <p:spPr bwMode="auto">
                <a:xfrm flipH="1" flipV="1">
                  <a:off x="4357" y="2742"/>
                  <a:ext cx="215" cy="1"/>
                </a:xfrm>
                <a:prstGeom prst="line">
                  <a:avLst/>
                </a:prstGeom>
                <a:noFill/>
                <a:ln w="3175">
                  <a:solidFill>
                    <a:srgbClr val="006600"/>
                  </a:solidFill>
                  <a:round/>
                  <a:headEnd/>
                  <a:tailEnd/>
                </a:ln>
              </p:spPr>
              <p:txBody>
                <a:bodyPr/>
                <a:lstStyle/>
                <a:p>
                  <a:endParaRPr lang="en-US"/>
                </a:p>
              </p:txBody>
            </p:sp>
            <p:sp>
              <p:nvSpPr>
                <p:cNvPr id="179" name="Line 160"/>
                <p:cNvSpPr>
                  <a:spLocks noChangeShapeType="1"/>
                </p:cNvSpPr>
                <p:nvPr/>
              </p:nvSpPr>
              <p:spPr bwMode="auto">
                <a:xfrm flipH="1">
                  <a:off x="4494" y="2743"/>
                  <a:ext cx="78" cy="131"/>
                </a:xfrm>
                <a:prstGeom prst="line">
                  <a:avLst/>
                </a:prstGeom>
                <a:noFill/>
                <a:ln w="3175">
                  <a:solidFill>
                    <a:srgbClr val="006600"/>
                  </a:solidFill>
                  <a:round/>
                  <a:headEnd/>
                  <a:tailEnd/>
                </a:ln>
              </p:spPr>
              <p:txBody>
                <a:bodyPr/>
                <a:lstStyle/>
                <a:p>
                  <a:endParaRPr lang="en-US"/>
                </a:p>
              </p:txBody>
            </p:sp>
            <p:sp>
              <p:nvSpPr>
                <p:cNvPr id="180" name="Line 161"/>
                <p:cNvSpPr>
                  <a:spLocks noChangeShapeType="1"/>
                </p:cNvSpPr>
                <p:nvPr/>
              </p:nvSpPr>
              <p:spPr bwMode="auto">
                <a:xfrm>
                  <a:off x="4572" y="2743"/>
                  <a:ext cx="105" cy="184"/>
                </a:xfrm>
                <a:prstGeom prst="line">
                  <a:avLst/>
                </a:prstGeom>
                <a:noFill/>
                <a:ln w="3175">
                  <a:solidFill>
                    <a:srgbClr val="006600"/>
                  </a:solidFill>
                  <a:round/>
                  <a:headEnd/>
                  <a:tailEnd/>
                </a:ln>
              </p:spPr>
              <p:txBody>
                <a:bodyPr/>
                <a:lstStyle/>
                <a:p>
                  <a:endParaRPr lang="en-US"/>
                </a:p>
              </p:txBody>
            </p:sp>
            <p:sp>
              <p:nvSpPr>
                <p:cNvPr id="181" name="Freeform 162"/>
                <p:cNvSpPr>
                  <a:spLocks/>
                </p:cNvSpPr>
                <p:nvPr/>
              </p:nvSpPr>
              <p:spPr bwMode="auto">
                <a:xfrm>
                  <a:off x="4458" y="2841"/>
                  <a:ext cx="80" cy="49"/>
                </a:xfrm>
                <a:custGeom>
                  <a:avLst/>
                  <a:gdLst/>
                  <a:ahLst/>
                  <a:cxnLst>
                    <a:cxn ang="0">
                      <a:pos x="0" y="4"/>
                    </a:cxn>
                    <a:cxn ang="0">
                      <a:pos x="6" y="0"/>
                    </a:cxn>
                    <a:cxn ang="0">
                      <a:pos x="20" y="0"/>
                    </a:cxn>
                    <a:cxn ang="0">
                      <a:pos x="37" y="4"/>
                    </a:cxn>
                    <a:cxn ang="0">
                      <a:pos x="58" y="12"/>
                    </a:cxn>
                    <a:cxn ang="0">
                      <a:pos x="81" y="23"/>
                    </a:cxn>
                    <a:cxn ang="0">
                      <a:pos x="104" y="36"/>
                    </a:cxn>
                    <a:cxn ang="0">
                      <a:pos x="125" y="50"/>
                    </a:cxn>
                    <a:cxn ang="0">
                      <a:pos x="142" y="65"/>
                    </a:cxn>
                    <a:cxn ang="0">
                      <a:pos x="154" y="77"/>
                    </a:cxn>
                    <a:cxn ang="0">
                      <a:pos x="159" y="88"/>
                    </a:cxn>
                    <a:cxn ang="0">
                      <a:pos x="159" y="96"/>
                    </a:cxn>
                    <a:cxn ang="0">
                      <a:pos x="154" y="100"/>
                    </a:cxn>
                    <a:cxn ang="0">
                      <a:pos x="142" y="100"/>
                    </a:cxn>
                    <a:cxn ang="0">
                      <a:pos x="125" y="94"/>
                    </a:cxn>
                    <a:cxn ang="0">
                      <a:pos x="104" y="86"/>
                    </a:cxn>
                    <a:cxn ang="0">
                      <a:pos x="81" y="75"/>
                    </a:cxn>
                    <a:cxn ang="0">
                      <a:pos x="58" y="63"/>
                    </a:cxn>
                    <a:cxn ang="0">
                      <a:pos x="37" y="48"/>
                    </a:cxn>
                    <a:cxn ang="0">
                      <a:pos x="20" y="35"/>
                    </a:cxn>
                    <a:cxn ang="0">
                      <a:pos x="6" y="21"/>
                    </a:cxn>
                    <a:cxn ang="0">
                      <a:pos x="0" y="10"/>
                    </a:cxn>
                    <a:cxn ang="0">
                      <a:pos x="0" y="4"/>
                    </a:cxn>
                  </a:cxnLst>
                  <a:rect l="0" t="0" r="r" b="b"/>
                  <a:pathLst>
                    <a:path w="159" h="100">
                      <a:moveTo>
                        <a:pt x="0" y="4"/>
                      </a:moveTo>
                      <a:lnTo>
                        <a:pt x="6" y="0"/>
                      </a:lnTo>
                      <a:lnTo>
                        <a:pt x="20" y="0"/>
                      </a:lnTo>
                      <a:lnTo>
                        <a:pt x="37" y="4"/>
                      </a:lnTo>
                      <a:lnTo>
                        <a:pt x="58" y="12"/>
                      </a:lnTo>
                      <a:lnTo>
                        <a:pt x="81" y="23"/>
                      </a:lnTo>
                      <a:lnTo>
                        <a:pt x="104" y="36"/>
                      </a:lnTo>
                      <a:lnTo>
                        <a:pt x="125" y="50"/>
                      </a:lnTo>
                      <a:lnTo>
                        <a:pt x="142" y="65"/>
                      </a:lnTo>
                      <a:lnTo>
                        <a:pt x="154" y="77"/>
                      </a:lnTo>
                      <a:lnTo>
                        <a:pt x="159" y="88"/>
                      </a:lnTo>
                      <a:lnTo>
                        <a:pt x="159" y="96"/>
                      </a:lnTo>
                      <a:lnTo>
                        <a:pt x="154" y="100"/>
                      </a:lnTo>
                      <a:lnTo>
                        <a:pt x="142" y="100"/>
                      </a:lnTo>
                      <a:lnTo>
                        <a:pt x="125" y="94"/>
                      </a:lnTo>
                      <a:lnTo>
                        <a:pt x="104" y="86"/>
                      </a:lnTo>
                      <a:lnTo>
                        <a:pt x="81" y="75"/>
                      </a:lnTo>
                      <a:lnTo>
                        <a:pt x="58" y="63"/>
                      </a:lnTo>
                      <a:lnTo>
                        <a:pt x="37" y="48"/>
                      </a:lnTo>
                      <a:lnTo>
                        <a:pt x="20" y="35"/>
                      </a:lnTo>
                      <a:lnTo>
                        <a:pt x="6" y="21"/>
                      </a:lnTo>
                      <a:lnTo>
                        <a:pt x="0" y="10"/>
                      </a:lnTo>
                      <a:lnTo>
                        <a:pt x="0" y="4"/>
                      </a:lnTo>
                      <a:close/>
                    </a:path>
                  </a:pathLst>
                </a:custGeom>
                <a:solidFill>
                  <a:schemeClr val="accent1"/>
                </a:solidFill>
                <a:ln w="3175" cmpd="sng">
                  <a:solidFill>
                    <a:srgbClr val="006600"/>
                  </a:solidFill>
                  <a:prstDash val="solid"/>
                  <a:round/>
                  <a:headEnd/>
                  <a:tailEnd/>
                </a:ln>
              </p:spPr>
              <p:txBody>
                <a:bodyPr/>
                <a:lstStyle/>
                <a:p>
                  <a:endParaRPr lang="en-US"/>
                </a:p>
              </p:txBody>
            </p:sp>
          </p:grpSp>
          <p:grpSp>
            <p:nvGrpSpPr>
              <p:cNvPr id="37" name="Group 163"/>
              <p:cNvGrpSpPr>
                <a:grpSpLocks/>
              </p:cNvGrpSpPr>
              <p:nvPr/>
            </p:nvGrpSpPr>
            <p:grpSpPr bwMode="auto">
              <a:xfrm flipH="1">
                <a:off x="2496" y="1902"/>
                <a:ext cx="132" cy="162"/>
                <a:chOff x="4338" y="2736"/>
                <a:chExt cx="340" cy="304"/>
              </a:xfrm>
            </p:grpSpPr>
            <p:sp>
              <p:nvSpPr>
                <p:cNvPr id="158" name="Freeform 164"/>
                <p:cNvSpPr>
                  <a:spLocks noEditPoints="1"/>
                </p:cNvSpPr>
                <p:nvPr/>
              </p:nvSpPr>
              <p:spPr bwMode="auto">
                <a:xfrm>
                  <a:off x="4338" y="3008"/>
                  <a:ext cx="340" cy="32"/>
                </a:xfrm>
                <a:custGeom>
                  <a:avLst/>
                  <a:gdLst/>
                  <a:ahLst/>
                  <a:cxnLst>
                    <a:cxn ang="0">
                      <a:pos x="42" y="21"/>
                    </a:cxn>
                    <a:cxn ang="0">
                      <a:pos x="0" y="21"/>
                    </a:cxn>
                    <a:cxn ang="0">
                      <a:pos x="0" y="65"/>
                    </a:cxn>
                    <a:cxn ang="0">
                      <a:pos x="678" y="65"/>
                    </a:cxn>
                    <a:cxn ang="0">
                      <a:pos x="678" y="21"/>
                    </a:cxn>
                    <a:cxn ang="0">
                      <a:pos x="594" y="21"/>
                    </a:cxn>
                    <a:cxn ang="0">
                      <a:pos x="594" y="0"/>
                    </a:cxn>
                    <a:cxn ang="0">
                      <a:pos x="42" y="0"/>
                    </a:cxn>
                    <a:cxn ang="0">
                      <a:pos x="42" y="21"/>
                    </a:cxn>
                    <a:cxn ang="0">
                      <a:pos x="594" y="21"/>
                    </a:cxn>
                    <a:cxn ang="0">
                      <a:pos x="54" y="21"/>
                    </a:cxn>
                    <a:cxn ang="0">
                      <a:pos x="594" y="21"/>
                    </a:cxn>
                  </a:cxnLst>
                  <a:rect l="0" t="0" r="r" b="b"/>
                  <a:pathLst>
                    <a:path w="678" h="65">
                      <a:moveTo>
                        <a:pt x="42" y="21"/>
                      </a:moveTo>
                      <a:lnTo>
                        <a:pt x="0" y="21"/>
                      </a:lnTo>
                      <a:lnTo>
                        <a:pt x="0" y="65"/>
                      </a:lnTo>
                      <a:lnTo>
                        <a:pt x="678" y="65"/>
                      </a:lnTo>
                      <a:lnTo>
                        <a:pt x="678" y="21"/>
                      </a:lnTo>
                      <a:lnTo>
                        <a:pt x="594" y="21"/>
                      </a:lnTo>
                      <a:lnTo>
                        <a:pt x="594" y="0"/>
                      </a:lnTo>
                      <a:lnTo>
                        <a:pt x="42" y="0"/>
                      </a:lnTo>
                      <a:lnTo>
                        <a:pt x="42" y="21"/>
                      </a:lnTo>
                      <a:close/>
                      <a:moveTo>
                        <a:pt x="594" y="21"/>
                      </a:moveTo>
                      <a:lnTo>
                        <a:pt x="54" y="21"/>
                      </a:lnTo>
                      <a:lnTo>
                        <a:pt x="594" y="21"/>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159" name="Line 165"/>
                <p:cNvSpPr>
                  <a:spLocks noChangeShapeType="1"/>
                </p:cNvSpPr>
                <p:nvPr/>
              </p:nvSpPr>
              <p:spPr bwMode="auto">
                <a:xfrm>
                  <a:off x="4407" y="2902"/>
                  <a:ext cx="47" cy="1"/>
                </a:xfrm>
                <a:prstGeom prst="line">
                  <a:avLst/>
                </a:prstGeom>
                <a:noFill/>
                <a:ln w="3175">
                  <a:solidFill>
                    <a:srgbClr val="006600"/>
                  </a:solidFill>
                  <a:round/>
                  <a:headEnd/>
                  <a:tailEnd/>
                </a:ln>
              </p:spPr>
              <p:txBody>
                <a:bodyPr/>
                <a:lstStyle/>
                <a:p>
                  <a:endParaRPr lang="en-US"/>
                </a:p>
              </p:txBody>
            </p:sp>
            <p:sp>
              <p:nvSpPr>
                <p:cNvPr id="160" name="Freeform 166"/>
                <p:cNvSpPr>
                  <a:spLocks/>
                </p:cNvSpPr>
                <p:nvPr/>
              </p:nvSpPr>
              <p:spPr bwMode="auto">
                <a:xfrm>
                  <a:off x="4407" y="2867"/>
                  <a:ext cx="70" cy="138"/>
                </a:xfrm>
                <a:custGeom>
                  <a:avLst/>
                  <a:gdLst/>
                  <a:ahLst/>
                  <a:cxnLst>
                    <a:cxn ang="0">
                      <a:pos x="140" y="275"/>
                    </a:cxn>
                    <a:cxn ang="0">
                      <a:pos x="0" y="69"/>
                    </a:cxn>
                    <a:cxn ang="0">
                      <a:pos x="48" y="0"/>
                    </a:cxn>
                  </a:cxnLst>
                  <a:rect l="0" t="0" r="r" b="b"/>
                  <a:pathLst>
                    <a:path w="140" h="275">
                      <a:moveTo>
                        <a:pt x="140" y="275"/>
                      </a:moveTo>
                      <a:lnTo>
                        <a:pt x="0" y="69"/>
                      </a:lnTo>
                      <a:lnTo>
                        <a:pt x="48" y="0"/>
                      </a:lnTo>
                    </a:path>
                  </a:pathLst>
                </a:custGeom>
                <a:solidFill>
                  <a:schemeClr val="accent1"/>
                </a:solidFill>
                <a:ln w="3175" cmpd="sng">
                  <a:solidFill>
                    <a:srgbClr val="006600"/>
                  </a:solidFill>
                  <a:prstDash val="solid"/>
                  <a:round/>
                  <a:headEnd/>
                  <a:tailEnd/>
                </a:ln>
              </p:spPr>
              <p:txBody>
                <a:bodyPr/>
                <a:lstStyle/>
                <a:p>
                  <a:endParaRPr lang="en-US"/>
                </a:p>
              </p:txBody>
            </p:sp>
            <p:sp>
              <p:nvSpPr>
                <p:cNvPr id="161" name="Line 167"/>
                <p:cNvSpPr>
                  <a:spLocks noChangeShapeType="1"/>
                </p:cNvSpPr>
                <p:nvPr/>
              </p:nvSpPr>
              <p:spPr bwMode="auto">
                <a:xfrm flipV="1">
                  <a:off x="4381" y="2902"/>
                  <a:ext cx="73" cy="106"/>
                </a:xfrm>
                <a:prstGeom prst="line">
                  <a:avLst/>
                </a:prstGeom>
                <a:noFill/>
                <a:ln w="3175">
                  <a:solidFill>
                    <a:srgbClr val="006600"/>
                  </a:solidFill>
                  <a:round/>
                  <a:headEnd/>
                  <a:tailEnd/>
                </a:ln>
              </p:spPr>
              <p:txBody>
                <a:bodyPr/>
                <a:lstStyle/>
                <a:p>
                  <a:endParaRPr lang="en-US"/>
                </a:p>
              </p:txBody>
            </p:sp>
            <p:sp>
              <p:nvSpPr>
                <p:cNvPr id="162" name="Freeform 168"/>
                <p:cNvSpPr>
                  <a:spLocks/>
                </p:cNvSpPr>
                <p:nvPr/>
              </p:nvSpPr>
              <p:spPr bwMode="auto">
                <a:xfrm>
                  <a:off x="4407" y="2971"/>
                  <a:ext cx="136" cy="34"/>
                </a:xfrm>
                <a:custGeom>
                  <a:avLst/>
                  <a:gdLst/>
                  <a:ahLst/>
                  <a:cxnLst>
                    <a:cxn ang="0">
                      <a:pos x="48" y="69"/>
                    </a:cxn>
                    <a:cxn ang="0">
                      <a:pos x="0" y="0"/>
                    </a:cxn>
                    <a:cxn ang="0">
                      <a:pos x="272" y="0"/>
                    </a:cxn>
                    <a:cxn ang="0">
                      <a:pos x="232" y="69"/>
                    </a:cxn>
                  </a:cxnLst>
                  <a:rect l="0" t="0" r="r" b="b"/>
                  <a:pathLst>
                    <a:path w="272" h="69">
                      <a:moveTo>
                        <a:pt x="48" y="69"/>
                      </a:moveTo>
                      <a:lnTo>
                        <a:pt x="0" y="0"/>
                      </a:lnTo>
                      <a:lnTo>
                        <a:pt x="272" y="0"/>
                      </a:lnTo>
                      <a:lnTo>
                        <a:pt x="232" y="69"/>
                      </a:lnTo>
                    </a:path>
                  </a:pathLst>
                </a:custGeom>
                <a:solidFill>
                  <a:schemeClr val="accent1"/>
                </a:solidFill>
                <a:ln w="3175" cmpd="sng">
                  <a:solidFill>
                    <a:srgbClr val="006600"/>
                  </a:solidFill>
                  <a:prstDash val="solid"/>
                  <a:round/>
                  <a:headEnd/>
                  <a:tailEnd/>
                </a:ln>
              </p:spPr>
              <p:txBody>
                <a:bodyPr/>
                <a:lstStyle/>
                <a:p>
                  <a:endParaRPr lang="en-US"/>
                </a:p>
              </p:txBody>
            </p:sp>
            <p:sp>
              <p:nvSpPr>
                <p:cNvPr id="163" name="Line 169"/>
                <p:cNvSpPr>
                  <a:spLocks noChangeShapeType="1"/>
                </p:cNvSpPr>
                <p:nvPr/>
              </p:nvSpPr>
              <p:spPr bwMode="auto">
                <a:xfrm flipH="1" flipV="1">
                  <a:off x="4500" y="2913"/>
                  <a:ext cx="72" cy="95"/>
                </a:xfrm>
                <a:prstGeom prst="line">
                  <a:avLst/>
                </a:prstGeom>
                <a:noFill/>
                <a:ln w="3175">
                  <a:solidFill>
                    <a:srgbClr val="006600"/>
                  </a:solidFill>
                  <a:round/>
                  <a:headEnd/>
                  <a:tailEnd/>
                </a:ln>
              </p:spPr>
              <p:txBody>
                <a:bodyPr/>
                <a:lstStyle/>
                <a:p>
                  <a:endParaRPr lang="en-US"/>
                </a:p>
              </p:txBody>
            </p:sp>
            <p:sp>
              <p:nvSpPr>
                <p:cNvPr id="164" name="Rectangle 170"/>
                <p:cNvSpPr>
                  <a:spLocks noChangeArrowheads="1"/>
                </p:cNvSpPr>
                <p:nvPr/>
              </p:nvSpPr>
              <p:spPr bwMode="auto">
                <a:xfrm>
                  <a:off x="4455" y="2903"/>
                  <a:ext cx="42" cy="105"/>
                </a:xfrm>
                <a:prstGeom prst="rect">
                  <a:avLst/>
                </a:prstGeom>
                <a:solidFill>
                  <a:schemeClr val="accent1"/>
                </a:solidFill>
                <a:ln w="3175">
                  <a:solidFill>
                    <a:srgbClr val="006600"/>
                  </a:solidFill>
                  <a:miter lim="800000"/>
                  <a:headEnd/>
                  <a:tailEnd/>
                </a:ln>
              </p:spPr>
              <p:txBody>
                <a:bodyPr/>
                <a:lstStyle/>
                <a:p>
                  <a:endParaRPr lang="en-US"/>
                </a:p>
              </p:txBody>
            </p:sp>
            <p:sp>
              <p:nvSpPr>
                <p:cNvPr id="165" name="Freeform 171"/>
                <p:cNvSpPr>
                  <a:spLocks noEditPoints="1"/>
                </p:cNvSpPr>
                <p:nvPr/>
              </p:nvSpPr>
              <p:spPr bwMode="auto">
                <a:xfrm>
                  <a:off x="4350" y="2736"/>
                  <a:ext cx="328" cy="223"/>
                </a:xfrm>
                <a:custGeom>
                  <a:avLst/>
                  <a:gdLst/>
                  <a:ahLst/>
                  <a:cxnLst>
                    <a:cxn ang="0">
                      <a:pos x="4" y="42"/>
                    </a:cxn>
                    <a:cxn ang="0">
                      <a:pos x="4" y="99"/>
                    </a:cxn>
                    <a:cxn ang="0">
                      <a:pos x="31" y="166"/>
                    </a:cxn>
                    <a:cxn ang="0">
                      <a:pos x="82" y="235"/>
                    </a:cxn>
                    <a:cxn ang="0">
                      <a:pos x="155" y="302"/>
                    </a:cxn>
                    <a:cxn ang="0">
                      <a:pos x="241" y="361"/>
                    </a:cxn>
                    <a:cxn ang="0">
                      <a:pos x="335" y="407"/>
                    </a:cxn>
                    <a:cxn ang="0">
                      <a:pos x="429" y="436"/>
                    </a:cxn>
                    <a:cxn ang="0">
                      <a:pos x="513" y="445"/>
                    </a:cxn>
                    <a:cxn ang="0">
                      <a:pos x="586" y="436"/>
                    </a:cxn>
                    <a:cxn ang="0">
                      <a:pos x="636" y="407"/>
                    </a:cxn>
                    <a:cxn ang="0">
                      <a:pos x="644" y="396"/>
                    </a:cxn>
                    <a:cxn ang="0">
                      <a:pos x="605" y="401"/>
                    </a:cxn>
                    <a:cxn ang="0">
                      <a:pos x="544" y="394"/>
                    </a:cxn>
                    <a:cxn ang="0">
                      <a:pos x="467" y="369"/>
                    </a:cxn>
                    <a:cxn ang="0">
                      <a:pos x="379" y="331"/>
                    </a:cxn>
                    <a:cxn ang="0">
                      <a:pos x="287" y="281"/>
                    </a:cxn>
                    <a:cxn ang="0">
                      <a:pos x="199" y="225"/>
                    </a:cxn>
                    <a:cxn ang="0">
                      <a:pos x="121" y="168"/>
                    </a:cxn>
                    <a:cxn ang="0">
                      <a:pos x="61" y="114"/>
                    </a:cxn>
                    <a:cxn ang="0">
                      <a:pos x="23" y="67"/>
                    </a:cxn>
                    <a:cxn ang="0">
                      <a:pos x="9" y="30"/>
                    </a:cxn>
                    <a:cxn ang="0">
                      <a:pos x="13" y="17"/>
                    </a:cxn>
                    <a:cxn ang="0">
                      <a:pos x="40" y="1"/>
                    </a:cxn>
                    <a:cxn ang="0">
                      <a:pos x="90" y="3"/>
                    </a:cxn>
                    <a:cxn ang="0">
                      <a:pos x="159" y="21"/>
                    </a:cxn>
                    <a:cxn ang="0">
                      <a:pos x="241" y="51"/>
                    </a:cxn>
                    <a:cxn ang="0">
                      <a:pos x="333" y="95"/>
                    </a:cxn>
                    <a:cxn ang="0">
                      <a:pos x="423" y="149"/>
                    </a:cxn>
                    <a:cxn ang="0">
                      <a:pos x="508" y="204"/>
                    </a:cxn>
                    <a:cxn ang="0">
                      <a:pos x="577" y="262"/>
                    </a:cxn>
                    <a:cxn ang="0">
                      <a:pos x="626" y="313"/>
                    </a:cxn>
                    <a:cxn ang="0">
                      <a:pos x="653" y="355"/>
                    </a:cxn>
                    <a:cxn ang="0">
                      <a:pos x="653" y="386"/>
                    </a:cxn>
                    <a:cxn ang="0">
                      <a:pos x="626" y="401"/>
                    </a:cxn>
                    <a:cxn ang="0">
                      <a:pos x="577" y="399"/>
                    </a:cxn>
                    <a:cxn ang="0">
                      <a:pos x="508" y="382"/>
                    </a:cxn>
                    <a:cxn ang="0">
                      <a:pos x="423" y="350"/>
                    </a:cxn>
                    <a:cxn ang="0">
                      <a:pos x="333" y="306"/>
                    </a:cxn>
                    <a:cxn ang="0">
                      <a:pos x="241" y="254"/>
                    </a:cxn>
                    <a:cxn ang="0">
                      <a:pos x="159" y="197"/>
                    </a:cxn>
                    <a:cxn ang="0">
                      <a:pos x="88" y="141"/>
                    </a:cxn>
                    <a:cxn ang="0">
                      <a:pos x="38" y="89"/>
                    </a:cxn>
                    <a:cxn ang="0">
                      <a:pos x="13" y="47"/>
                    </a:cxn>
                    <a:cxn ang="0">
                      <a:pos x="13" y="17"/>
                    </a:cxn>
                  </a:cxnLst>
                  <a:rect l="0" t="0" r="r" b="b"/>
                  <a:pathLst>
                    <a:path w="655" h="445">
                      <a:moveTo>
                        <a:pt x="13" y="17"/>
                      </a:moveTo>
                      <a:lnTo>
                        <a:pt x="4" y="42"/>
                      </a:lnTo>
                      <a:lnTo>
                        <a:pt x="0" y="68"/>
                      </a:lnTo>
                      <a:lnTo>
                        <a:pt x="4" y="99"/>
                      </a:lnTo>
                      <a:lnTo>
                        <a:pt x="13" y="132"/>
                      </a:lnTo>
                      <a:lnTo>
                        <a:pt x="31" y="166"/>
                      </a:lnTo>
                      <a:lnTo>
                        <a:pt x="54" y="200"/>
                      </a:lnTo>
                      <a:lnTo>
                        <a:pt x="82" y="235"/>
                      </a:lnTo>
                      <a:lnTo>
                        <a:pt x="117" y="269"/>
                      </a:lnTo>
                      <a:lnTo>
                        <a:pt x="155" y="302"/>
                      </a:lnTo>
                      <a:lnTo>
                        <a:pt x="195" y="332"/>
                      </a:lnTo>
                      <a:lnTo>
                        <a:pt x="241" y="361"/>
                      </a:lnTo>
                      <a:lnTo>
                        <a:pt x="287" y="386"/>
                      </a:lnTo>
                      <a:lnTo>
                        <a:pt x="335" y="407"/>
                      </a:lnTo>
                      <a:lnTo>
                        <a:pt x="381" y="422"/>
                      </a:lnTo>
                      <a:lnTo>
                        <a:pt x="429" y="436"/>
                      </a:lnTo>
                      <a:lnTo>
                        <a:pt x="473" y="443"/>
                      </a:lnTo>
                      <a:lnTo>
                        <a:pt x="513" y="445"/>
                      </a:lnTo>
                      <a:lnTo>
                        <a:pt x="552" y="443"/>
                      </a:lnTo>
                      <a:lnTo>
                        <a:pt x="586" y="436"/>
                      </a:lnTo>
                      <a:lnTo>
                        <a:pt x="613" y="422"/>
                      </a:lnTo>
                      <a:lnTo>
                        <a:pt x="636" y="407"/>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moveTo>
                        <a:pt x="13" y="17"/>
                      </a:moveTo>
                      <a:lnTo>
                        <a:pt x="23" y="7"/>
                      </a:lnTo>
                      <a:lnTo>
                        <a:pt x="40" y="1"/>
                      </a:lnTo>
                      <a:lnTo>
                        <a:pt x="61" y="0"/>
                      </a:lnTo>
                      <a:lnTo>
                        <a:pt x="90" y="3"/>
                      </a:lnTo>
                      <a:lnTo>
                        <a:pt x="122" y="9"/>
                      </a:lnTo>
                      <a:lnTo>
                        <a:pt x="159" y="21"/>
                      </a:lnTo>
                      <a:lnTo>
                        <a:pt x="199" y="34"/>
                      </a:lnTo>
                      <a:lnTo>
                        <a:pt x="241" y="51"/>
                      </a:lnTo>
                      <a:lnTo>
                        <a:pt x="287" y="72"/>
                      </a:lnTo>
                      <a:lnTo>
                        <a:pt x="333" y="95"/>
                      </a:lnTo>
                      <a:lnTo>
                        <a:pt x="379" y="122"/>
                      </a:lnTo>
                      <a:lnTo>
                        <a:pt x="423" y="149"/>
                      </a:lnTo>
                      <a:lnTo>
                        <a:pt x="467" y="177"/>
                      </a:lnTo>
                      <a:lnTo>
                        <a:pt x="508" y="204"/>
                      </a:lnTo>
                      <a:lnTo>
                        <a:pt x="544" y="233"/>
                      </a:lnTo>
                      <a:lnTo>
                        <a:pt x="577" y="262"/>
                      </a:lnTo>
                      <a:lnTo>
                        <a:pt x="605" y="288"/>
                      </a:lnTo>
                      <a:lnTo>
                        <a:pt x="626" y="313"/>
                      </a:lnTo>
                      <a:lnTo>
                        <a:pt x="644" y="336"/>
                      </a:lnTo>
                      <a:lnTo>
                        <a:pt x="653" y="355"/>
                      </a:lnTo>
                      <a:lnTo>
                        <a:pt x="655" y="373"/>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166" name="Line 172"/>
                <p:cNvSpPr>
                  <a:spLocks noChangeShapeType="1"/>
                </p:cNvSpPr>
                <p:nvPr/>
              </p:nvSpPr>
              <p:spPr bwMode="auto">
                <a:xfrm flipH="1" flipV="1">
                  <a:off x="4357" y="2742"/>
                  <a:ext cx="215" cy="1"/>
                </a:xfrm>
                <a:prstGeom prst="line">
                  <a:avLst/>
                </a:prstGeom>
                <a:noFill/>
                <a:ln w="3175">
                  <a:solidFill>
                    <a:srgbClr val="006600"/>
                  </a:solidFill>
                  <a:round/>
                  <a:headEnd/>
                  <a:tailEnd/>
                </a:ln>
              </p:spPr>
              <p:txBody>
                <a:bodyPr/>
                <a:lstStyle/>
                <a:p>
                  <a:endParaRPr lang="en-US"/>
                </a:p>
              </p:txBody>
            </p:sp>
            <p:sp>
              <p:nvSpPr>
                <p:cNvPr id="167" name="Line 173"/>
                <p:cNvSpPr>
                  <a:spLocks noChangeShapeType="1"/>
                </p:cNvSpPr>
                <p:nvPr/>
              </p:nvSpPr>
              <p:spPr bwMode="auto">
                <a:xfrm flipH="1">
                  <a:off x="4494" y="2743"/>
                  <a:ext cx="78" cy="131"/>
                </a:xfrm>
                <a:prstGeom prst="line">
                  <a:avLst/>
                </a:prstGeom>
                <a:noFill/>
                <a:ln w="3175">
                  <a:solidFill>
                    <a:srgbClr val="006600"/>
                  </a:solidFill>
                  <a:round/>
                  <a:headEnd/>
                  <a:tailEnd/>
                </a:ln>
              </p:spPr>
              <p:txBody>
                <a:bodyPr/>
                <a:lstStyle/>
                <a:p>
                  <a:endParaRPr lang="en-US"/>
                </a:p>
              </p:txBody>
            </p:sp>
            <p:sp>
              <p:nvSpPr>
                <p:cNvPr id="168" name="Line 174"/>
                <p:cNvSpPr>
                  <a:spLocks noChangeShapeType="1"/>
                </p:cNvSpPr>
                <p:nvPr/>
              </p:nvSpPr>
              <p:spPr bwMode="auto">
                <a:xfrm>
                  <a:off x="4572" y="2743"/>
                  <a:ext cx="105" cy="184"/>
                </a:xfrm>
                <a:prstGeom prst="line">
                  <a:avLst/>
                </a:prstGeom>
                <a:noFill/>
                <a:ln w="3175">
                  <a:solidFill>
                    <a:srgbClr val="006600"/>
                  </a:solidFill>
                  <a:round/>
                  <a:headEnd/>
                  <a:tailEnd/>
                </a:ln>
              </p:spPr>
              <p:txBody>
                <a:bodyPr/>
                <a:lstStyle/>
                <a:p>
                  <a:endParaRPr lang="en-US"/>
                </a:p>
              </p:txBody>
            </p:sp>
            <p:sp>
              <p:nvSpPr>
                <p:cNvPr id="169" name="Freeform 175"/>
                <p:cNvSpPr>
                  <a:spLocks/>
                </p:cNvSpPr>
                <p:nvPr/>
              </p:nvSpPr>
              <p:spPr bwMode="auto">
                <a:xfrm>
                  <a:off x="4458" y="2841"/>
                  <a:ext cx="80" cy="49"/>
                </a:xfrm>
                <a:custGeom>
                  <a:avLst/>
                  <a:gdLst/>
                  <a:ahLst/>
                  <a:cxnLst>
                    <a:cxn ang="0">
                      <a:pos x="0" y="4"/>
                    </a:cxn>
                    <a:cxn ang="0">
                      <a:pos x="6" y="0"/>
                    </a:cxn>
                    <a:cxn ang="0">
                      <a:pos x="20" y="0"/>
                    </a:cxn>
                    <a:cxn ang="0">
                      <a:pos x="37" y="4"/>
                    </a:cxn>
                    <a:cxn ang="0">
                      <a:pos x="58" y="12"/>
                    </a:cxn>
                    <a:cxn ang="0">
                      <a:pos x="81" y="23"/>
                    </a:cxn>
                    <a:cxn ang="0">
                      <a:pos x="104" y="36"/>
                    </a:cxn>
                    <a:cxn ang="0">
                      <a:pos x="125" y="50"/>
                    </a:cxn>
                    <a:cxn ang="0">
                      <a:pos x="142" y="65"/>
                    </a:cxn>
                    <a:cxn ang="0">
                      <a:pos x="154" y="77"/>
                    </a:cxn>
                    <a:cxn ang="0">
                      <a:pos x="159" y="88"/>
                    </a:cxn>
                    <a:cxn ang="0">
                      <a:pos x="159" y="96"/>
                    </a:cxn>
                    <a:cxn ang="0">
                      <a:pos x="154" y="100"/>
                    </a:cxn>
                    <a:cxn ang="0">
                      <a:pos x="142" y="100"/>
                    </a:cxn>
                    <a:cxn ang="0">
                      <a:pos x="125" y="94"/>
                    </a:cxn>
                    <a:cxn ang="0">
                      <a:pos x="104" y="86"/>
                    </a:cxn>
                    <a:cxn ang="0">
                      <a:pos x="81" y="75"/>
                    </a:cxn>
                    <a:cxn ang="0">
                      <a:pos x="58" y="63"/>
                    </a:cxn>
                    <a:cxn ang="0">
                      <a:pos x="37" y="48"/>
                    </a:cxn>
                    <a:cxn ang="0">
                      <a:pos x="20" y="35"/>
                    </a:cxn>
                    <a:cxn ang="0">
                      <a:pos x="6" y="21"/>
                    </a:cxn>
                    <a:cxn ang="0">
                      <a:pos x="0" y="10"/>
                    </a:cxn>
                    <a:cxn ang="0">
                      <a:pos x="0" y="4"/>
                    </a:cxn>
                  </a:cxnLst>
                  <a:rect l="0" t="0" r="r" b="b"/>
                  <a:pathLst>
                    <a:path w="159" h="100">
                      <a:moveTo>
                        <a:pt x="0" y="4"/>
                      </a:moveTo>
                      <a:lnTo>
                        <a:pt x="6" y="0"/>
                      </a:lnTo>
                      <a:lnTo>
                        <a:pt x="20" y="0"/>
                      </a:lnTo>
                      <a:lnTo>
                        <a:pt x="37" y="4"/>
                      </a:lnTo>
                      <a:lnTo>
                        <a:pt x="58" y="12"/>
                      </a:lnTo>
                      <a:lnTo>
                        <a:pt x="81" y="23"/>
                      </a:lnTo>
                      <a:lnTo>
                        <a:pt x="104" y="36"/>
                      </a:lnTo>
                      <a:lnTo>
                        <a:pt x="125" y="50"/>
                      </a:lnTo>
                      <a:lnTo>
                        <a:pt x="142" y="65"/>
                      </a:lnTo>
                      <a:lnTo>
                        <a:pt x="154" y="77"/>
                      </a:lnTo>
                      <a:lnTo>
                        <a:pt x="159" y="88"/>
                      </a:lnTo>
                      <a:lnTo>
                        <a:pt x="159" y="96"/>
                      </a:lnTo>
                      <a:lnTo>
                        <a:pt x="154" y="100"/>
                      </a:lnTo>
                      <a:lnTo>
                        <a:pt x="142" y="100"/>
                      </a:lnTo>
                      <a:lnTo>
                        <a:pt x="125" y="94"/>
                      </a:lnTo>
                      <a:lnTo>
                        <a:pt x="104" y="86"/>
                      </a:lnTo>
                      <a:lnTo>
                        <a:pt x="81" y="75"/>
                      </a:lnTo>
                      <a:lnTo>
                        <a:pt x="58" y="63"/>
                      </a:lnTo>
                      <a:lnTo>
                        <a:pt x="37" y="48"/>
                      </a:lnTo>
                      <a:lnTo>
                        <a:pt x="20" y="35"/>
                      </a:lnTo>
                      <a:lnTo>
                        <a:pt x="6" y="21"/>
                      </a:lnTo>
                      <a:lnTo>
                        <a:pt x="0" y="10"/>
                      </a:lnTo>
                      <a:lnTo>
                        <a:pt x="0" y="4"/>
                      </a:lnTo>
                      <a:close/>
                    </a:path>
                  </a:pathLst>
                </a:custGeom>
                <a:solidFill>
                  <a:schemeClr val="accent1"/>
                </a:solidFill>
                <a:ln w="3175" cmpd="sng">
                  <a:solidFill>
                    <a:srgbClr val="006600"/>
                  </a:solidFill>
                  <a:prstDash val="solid"/>
                  <a:round/>
                  <a:headEnd/>
                  <a:tailEnd/>
                </a:ln>
              </p:spPr>
              <p:txBody>
                <a:bodyPr/>
                <a:lstStyle/>
                <a:p>
                  <a:endParaRPr lang="en-US"/>
                </a:p>
              </p:txBody>
            </p:sp>
          </p:grpSp>
          <p:grpSp>
            <p:nvGrpSpPr>
              <p:cNvPr id="38" name="Group 176"/>
              <p:cNvGrpSpPr>
                <a:grpSpLocks/>
              </p:cNvGrpSpPr>
              <p:nvPr/>
            </p:nvGrpSpPr>
            <p:grpSpPr bwMode="auto">
              <a:xfrm flipH="1">
                <a:off x="2688" y="2382"/>
                <a:ext cx="132" cy="162"/>
                <a:chOff x="4338" y="2736"/>
                <a:chExt cx="340" cy="304"/>
              </a:xfrm>
            </p:grpSpPr>
            <p:sp>
              <p:nvSpPr>
                <p:cNvPr id="146" name="Freeform 177"/>
                <p:cNvSpPr>
                  <a:spLocks noEditPoints="1"/>
                </p:cNvSpPr>
                <p:nvPr/>
              </p:nvSpPr>
              <p:spPr bwMode="auto">
                <a:xfrm>
                  <a:off x="4338" y="3008"/>
                  <a:ext cx="340" cy="32"/>
                </a:xfrm>
                <a:custGeom>
                  <a:avLst/>
                  <a:gdLst/>
                  <a:ahLst/>
                  <a:cxnLst>
                    <a:cxn ang="0">
                      <a:pos x="42" y="21"/>
                    </a:cxn>
                    <a:cxn ang="0">
                      <a:pos x="0" y="21"/>
                    </a:cxn>
                    <a:cxn ang="0">
                      <a:pos x="0" y="65"/>
                    </a:cxn>
                    <a:cxn ang="0">
                      <a:pos x="678" y="65"/>
                    </a:cxn>
                    <a:cxn ang="0">
                      <a:pos x="678" y="21"/>
                    </a:cxn>
                    <a:cxn ang="0">
                      <a:pos x="594" y="21"/>
                    </a:cxn>
                    <a:cxn ang="0">
                      <a:pos x="594" y="0"/>
                    </a:cxn>
                    <a:cxn ang="0">
                      <a:pos x="42" y="0"/>
                    </a:cxn>
                    <a:cxn ang="0">
                      <a:pos x="42" y="21"/>
                    </a:cxn>
                    <a:cxn ang="0">
                      <a:pos x="594" y="21"/>
                    </a:cxn>
                    <a:cxn ang="0">
                      <a:pos x="54" y="21"/>
                    </a:cxn>
                    <a:cxn ang="0">
                      <a:pos x="594" y="21"/>
                    </a:cxn>
                  </a:cxnLst>
                  <a:rect l="0" t="0" r="r" b="b"/>
                  <a:pathLst>
                    <a:path w="678" h="65">
                      <a:moveTo>
                        <a:pt x="42" y="21"/>
                      </a:moveTo>
                      <a:lnTo>
                        <a:pt x="0" y="21"/>
                      </a:lnTo>
                      <a:lnTo>
                        <a:pt x="0" y="65"/>
                      </a:lnTo>
                      <a:lnTo>
                        <a:pt x="678" y="65"/>
                      </a:lnTo>
                      <a:lnTo>
                        <a:pt x="678" y="21"/>
                      </a:lnTo>
                      <a:lnTo>
                        <a:pt x="594" y="21"/>
                      </a:lnTo>
                      <a:lnTo>
                        <a:pt x="594" y="0"/>
                      </a:lnTo>
                      <a:lnTo>
                        <a:pt x="42" y="0"/>
                      </a:lnTo>
                      <a:lnTo>
                        <a:pt x="42" y="21"/>
                      </a:lnTo>
                      <a:close/>
                      <a:moveTo>
                        <a:pt x="594" y="21"/>
                      </a:moveTo>
                      <a:lnTo>
                        <a:pt x="54" y="21"/>
                      </a:lnTo>
                      <a:lnTo>
                        <a:pt x="594" y="21"/>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147" name="Line 178"/>
                <p:cNvSpPr>
                  <a:spLocks noChangeShapeType="1"/>
                </p:cNvSpPr>
                <p:nvPr/>
              </p:nvSpPr>
              <p:spPr bwMode="auto">
                <a:xfrm>
                  <a:off x="4407" y="2902"/>
                  <a:ext cx="47" cy="1"/>
                </a:xfrm>
                <a:prstGeom prst="line">
                  <a:avLst/>
                </a:prstGeom>
                <a:noFill/>
                <a:ln w="3175">
                  <a:solidFill>
                    <a:srgbClr val="006600"/>
                  </a:solidFill>
                  <a:round/>
                  <a:headEnd/>
                  <a:tailEnd/>
                </a:ln>
              </p:spPr>
              <p:txBody>
                <a:bodyPr/>
                <a:lstStyle/>
                <a:p>
                  <a:endParaRPr lang="en-US"/>
                </a:p>
              </p:txBody>
            </p:sp>
            <p:sp>
              <p:nvSpPr>
                <p:cNvPr id="148" name="Freeform 179"/>
                <p:cNvSpPr>
                  <a:spLocks/>
                </p:cNvSpPr>
                <p:nvPr/>
              </p:nvSpPr>
              <p:spPr bwMode="auto">
                <a:xfrm>
                  <a:off x="4407" y="2867"/>
                  <a:ext cx="70" cy="138"/>
                </a:xfrm>
                <a:custGeom>
                  <a:avLst/>
                  <a:gdLst/>
                  <a:ahLst/>
                  <a:cxnLst>
                    <a:cxn ang="0">
                      <a:pos x="140" y="275"/>
                    </a:cxn>
                    <a:cxn ang="0">
                      <a:pos x="0" y="69"/>
                    </a:cxn>
                    <a:cxn ang="0">
                      <a:pos x="48" y="0"/>
                    </a:cxn>
                  </a:cxnLst>
                  <a:rect l="0" t="0" r="r" b="b"/>
                  <a:pathLst>
                    <a:path w="140" h="275">
                      <a:moveTo>
                        <a:pt x="140" y="275"/>
                      </a:moveTo>
                      <a:lnTo>
                        <a:pt x="0" y="69"/>
                      </a:lnTo>
                      <a:lnTo>
                        <a:pt x="48" y="0"/>
                      </a:lnTo>
                    </a:path>
                  </a:pathLst>
                </a:custGeom>
                <a:solidFill>
                  <a:schemeClr val="accent1"/>
                </a:solidFill>
                <a:ln w="3175" cmpd="sng">
                  <a:solidFill>
                    <a:srgbClr val="006600"/>
                  </a:solidFill>
                  <a:prstDash val="solid"/>
                  <a:round/>
                  <a:headEnd/>
                  <a:tailEnd/>
                </a:ln>
              </p:spPr>
              <p:txBody>
                <a:bodyPr/>
                <a:lstStyle/>
                <a:p>
                  <a:endParaRPr lang="en-US"/>
                </a:p>
              </p:txBody>
            </p:sp>
            <p:sp>
              <p:nvSpPr>
                <p:cNvPr id="149" name="Line 180"/>
                <p:cNvSpPr>
                  <a:spLocks noChangeShapeType="1"/>
                </p:cNvSpPr>
                <p:nvPr/>
              </p:nvSpPr>
              <p:spPr bwMode="auto">
                <a:xfrm flipV="1">
                  <a:off x="4381" y="2902"/>
                  <a:ext cx="73" cy="106"/>
                </a:xfrm>
                <a:prstGeom prst="line">
                  <a:avLst/>
                </a:prstGeom>
                <a:noFill/>
                <a:ln w="3175">
                  <a:solidFill>
                    <a:srgbClr val="006600"/>
                  </a:solidFill>
                  <a:round/>
                  <a:headEnd/>
                  <a:tailEnd/>
                </a:ln>
              </p:spPr>
              <p:txBody>
                <a:bodyPr/>
                <a:lstStyle/>
                <a:p>
                  <a:endParaRPr lang="en-US"/>
                </a:p>
              </p:txBody>
            </p:sp>
            <p:sp>
              <p:nvSpPr>
                <p:cNvPr id="150" name="Freeform 181"/>
                <p:cNvSpPr>
                  <a:spLocks/>
                </p:cNvSpPr>
                <p:nvPr/>
              </p:nvSpPr>
              <p:spPr bwMode="auto">
                <a:xfrm>
                  <a:off x="4407" y="2971"/>
                  <a:ext cx="136" cy="34"/>
                </a:xfrm>
                <a:custGeom>
                  <a:avLst/>
                  <a:gdLst/>
                  <a:ahLst/>
                  <a:cxnLst>
                    <a:cxn ang="0">
                      <a:pos x="48" y="69"/>
                    </a:cxn>
                    <a:cxn ang="0">
                      <a:pos x="0" y="0"/>
                    </a:cxn>
                    <a:cxn ang="0">
                      <a:pos x="272" y="0"/>
                    </a:cxn>
                    <a:cxn ang="0">
                      <a:pos x="232" y="69"/>
                    </a:cxn>
                  </a:cxnLst>
                  <a:rect l="0" t="0" r="r" b="b"/>
                  <a:pathLst>
                    <a:path w="272" h="69">
                      <a:moveTo>
                        <a:pt x="48" y="69"/>
                      </a:moveTo>
                      <a:lnTo>
                        <a:pt x="0" y="0"/>
                      </a:lnTo>
                      <a:lnTo>
                        <a:pt x="272" y="0"/>
                      </a:lnTo>
                      <a:lnTo>
                        <a:pt x="232" y="69"/>
                      </a:lnTo>
                    </a:path>
                  </a:pathLst>
                </a:custGeom>
                <a:solidFill>
                  <a:schemeClr val="accent1"/>
                </a:solidFill>
                <a:ln w="3175" cmpd="sng">
                  <a:solidFill>
                    <a:srgbClr val="006600"/>
                  </a:solidFill>
                  <a:prstDash val="solid"/>
                  <a:round/>
                  <a:headEnd/>
                  <a:tailEnd/>
                </a:ln>
              </p:spPr>
              <p:txBody>
                <a:bodyPr/>
                <a:lstStyle/>
                <a:p>
                  <a:endParaRPr lang="en-US"/>
                </a:p>
              </p:txBody>
            </p:sp>
            <p:sp>
              <p:nvSpPr>
                <p:cNvPr id="151" name="Line 182"/>
                <p:cNvSpPr>
                  <a:spLocks noChangeShapeType="1"/>
                </p:cNvSpPr>
                <p:nvPr/>
              </p:nvSpPr>
              <p:spPr bwMode="auto">
                <a:xfrm flipH="1" flipV="1">
                  <a:off x="4500" y="2913"/>
                  <a:ext cx="72" cy="95"/>
                </a:xfrm>
                <a:prstGeom prst="line">
                  <a:avLst/>
                </a:prstGeom>
                <a:noFill/>
                <a:ln w="3175">
                  <a:solidFill>
                    <a:srgbClr val="006600"/>
                  </a:solidFill>
                  <a:round/>
                  <a:headEnd/>
                  <a:tailEnd/>
                </a:ln>
              </p:spPr>
              <p:txBody>
                <a:bodyPr/>
                <a:lstStyle/>
                <a:p>
                  <a:endParaRPr lang="en-US"/>
                </a:p>
              </p:txBody>
            </p:sp>
            <p:sp>
              <p:nvSpPr>
                <p:cNvPr id="152" name="Rectangle 183"/>
                <p:cNvSpPr>
                  <a:spLocks noChangeArrowheads="1"/>
                </p:cNvSpPr>
                <p:nvPr/>
              </p:nvSpPr>
              <p:spPr bwMode="auto">
                <a:xfrm>
                  <a:off x="4455" y="2903"/>
                  <a:ext cx="42" cy="105"/>
                </a:xfrm>
                <a:prstGeom prst="rect">
                  <a:avLst/>
                </a:prstGeom>
                <a:solidFill>
                  <a:schemeClr val="accent1"/>
                </a:solidFill>
                <a:ln w="3175">
                  <a:solidFill>
                    <a:srgbClr val="006600"/>
                  </a:solidFill>
                  <a:miter lim="800000"/>
                  <a:headEnd/>
                  <a:tailEnd/>
                </a:ln>
              </p:spPr>
              <p:txBody>
                <a:bodyPr/>
                <a:lstStyle/>
                <a:p>
                  <a:endParaRPr lang="en-US"/>
                </a:p>
              </p:txBody>
            </p:sp>
            <p:sp>
              <p:nvSpPr>
                <p:cNvPr id="153" name="Freeform 184"/>
                <p:cNvSpPr>
                  <a:spLocks noEditPoints="1"/>
                </p:cNvSpPr>
                <p:nvPr/>
              </p:nvSpPr>
              <p:spPr bwMode="auto">
                <a:xfrm>
                  <a:off x="4350" y="2736"/>
                  <a:ext cx="328" cy="223"/>
                </a:xfrm>
                <a:custGeom>
                  <a:avLst/>
                  <a:gdLst/>
                  <a:ahLst/>
                  <a:cxnLst>
                    <a:cxn ang="0">
                      <a:pos x="4" y="42"/>
                    </a:cxn>
                    <a:cxn ang="0">
                      <a:pos x="4" y="99"/>
                    </a:cxn>
                    <a:cxn ang="0">
                      <a:pos x="31" y="166"/>
                    </a:cxn>
                    <a:cxn ang="0">
                      <a:pos x="82" y="235"/>
                    </a:cxn>
                    <a:cxn ang="0">
                      <a:pos x="155" y="302"/>
                    </a:cxn>
                    <a:cxn ang="0">
                      <a:pos x="241" y="361"/>
                    </a:cxn>
                    <a:cxn ang="0">
                      <a:pos x="335" y="407"/>
                    </a:cxn>
                    <a:cxn ang="0">
                      <a:pos x="429" y="436"/>
                    </a:cxn>
                    <a:cxn ang="0">
                      <a:pos x="513" y="445"/>
                    </a:cxn>
                    <a:cxn ang="0">
                      <a:pos x="586" y="436"/>
                    </a:cxn>
                    <a:cxn ang="0">
                      <a:pos x="636" y="407"/>
                    </a:cxn>
                    <a:cxn ang="0">
                      <a:pos x="644" y="396"/>
                    </a:cxn>
                    <a:cxn ang="0">
                      <a:pos x="605" y="401"/>
                    </a:cxn>
                    <a:cxn ang="0">
                      <a:pos x="544" y="394"/>
                    </a:cxn>
                    <a:cxn ang="0">
                      <a:pos x="467" y="369"/>
                    </a:cxn>
                    <a:cxn ang="0">
                      <a:pos x="379" y="331"/>
                    </a:cxn>
                    <a:cxn ang="0">
                      <a:pos x="287" y="281"/>
                    </a:cxn>
                    <a:cxn ang="0">
                      <a:pos x="199" y="225"/>
                    </a:cxn>
                    <a:cxn ang="0">
                      <a:pos x="121" y="168"/>
                    </a:cxn>
                    <a:cxn ang="0">
                      <a:pos x="61" y="114"/>
                    </a:cxn>
                    <a:cxn ang="0">
                      <a:pos x="23" y="67"/>
                    </a:cxn>
                    <a:cxn ang="0">
                      <a:pos x="9" y="30"/>
                    </a:cxn>
                    <a:cxn ang="0">
                      <a:pos x="13" y="17"/>
                    </a:cxn>
                    <a:cxn ang="0">
                      <a:pos x="40" y="1"/>
                    </a:cxn>
                    <a:cxn ang="0">
                      <a:pos x="90" y="3"/>
                    </a:cxn>
                    <a:cxn ang="0">
                      <a:pos x="159" y="21"/>
                    </a:cxn>
                    <a:cxn ang="0">
                      <a:pos x="241" y="51"/>
                    </a:cxn>
                    <a:cxn ang="0">
                      <a:pos x="333" y="95"/>
                    </a:cxn>
                    <a:cxn ang="0">
                      <a:pos x="423" y="149"/>
                    </a:cxn>
                    <a:cxn ang="0">
                      <a:pos x="508" y="204"/>
                    </a:cxn>
                    <a:cxn ang="0">
                      <a:pos x="577" y="262"/>
                    </a:cxn>
                    <a:cxn ang="0">
                      <a:pos x="626" y="313"/>
                    </a:cxn>
                    <a:cxn ang="0">
                      <a:pos x="653" y="355"/>
                    </a:cxn>
                    <a:cxn ang="0">
                      <a:pos x="653" y="386"/>
                    </a:cxn>
                    <a:cxn ang="0">
                      <a:pos x="626" y="401"/>
                    </a:cxn>
                    <a:cxn ang="0">
                      <a:pos x="577" y="399"/>
                    </a:cxn>
                    <a:cxn ang="0">
                      <a:pos x="508" y="382"/>
                    </a:cxn>
                    <a:cxn ang="0">
                      <a:pos x="423" y="350"/>
                    </a:cxn>
                    <a:cxn ang="0">
                      <a:pos x="333" y="306"/>
                    </a:cxn>
                    <a:cxn ang="0">
                      <a:pos x="241" y="254"/>
                    </a:cxn>
                    <a:cxn ang="0">
                      <a:pos x="159" y="197"/>
                    </a:cxn>
                    <a:cxn ang="0">
                      <a:pos x="88" y="141"/>
                    </a:cxn>
                    <a:cxn ang="0">
                      <a:pos x="38" y="89"/>
                    </a:cxn>
                    <a:cxn ang="0">
                      <a:pos x="13" y="47"/>
                    </a:cxn>
                    <a:cxn ang="0">
                      <a:pos x="13" y="17"/>
                    </a:cxn>
                  </a:cxnLst>
                  <a:rect l="0" t="0" r="r" b="b"/>
                  <a:pathLst>
                    <a:path w="655" h="445">
                      <a:moveTo>
                        <a:pt x="13" y="17"/>
                      </a:moveTo>
                      <a:lnTo>
                        <a:pt x="4" y="42"/>
                      </a:lnTo>
                      <a:lnTo>
                        <a:pt x="0" y="68"/>
                      </a:lnTo>
                      <a:lnTo>
                        <a:pt x="4" y="99"/>
                      </a:lnTo>
                      <a:lnTo>
                        <a:pt x="13" y="132"/>
                      </a:lnTo>
                      <a:lnTo>
                        <a:pt x="31" y="166"/>
                      </a:lnTo>
                      <a:lnTo>
                        <a:pt x="54" y="200"/>
                      </a:lnTo>
                      <a:lnTo>
                        <a:pt x="82" y="235"/>
                      </a:lnTo>
                      <a:lnTo>
                        <a:pt x="117" y="269"/>
                      </a:lnTo>
                      <a:lnTo>
                        <a:pt x="155" y="302"/>
                      </a:lnTo>
                      <a:lnTo>
                        <a:pt x="195" y="332"/>
                      </a:lnTo>
                      <a:lnTo>
                        <a:pt x="241" y="361"/>
                      </a:lnTo>
                      <a:lnTo>
                        <a:pt x="287" y="386"/>
                      </a:lnTo>
                      <a:lnTo>
                        <a:pt x="335" y="407"/>
                      </a:lnTo>
                      <a:lnTo>
                        <a:pt x="381" y="422"/>
                      </a:lnTo>
                      <a:lnTo>
                        <a:pt x="429" y="436"/>
                      </a:lnTo>
                      <a:lnTo>
                        <a:pt x="473" y="443"/>
                      </a:lnTo>
                      <a:lnTo>
                        <a:pt x="513" y="445"/>
                      </a:lnTo>
                      <a:lnTo>
                        <a:pt x="552" y="443"/>
                      </a:lnTo>
                      <a:lnTo>
                        <a:pt x="586" y="436"/>
                      </a:lnTo>
                      <a:lnTo>
                        <a:pt x="613" y="422"/>
                      </a:lnTo>
                      <a:lnTo>
                        <a:pt x="636" y="407"/>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moveTo>
                        <a:pt x="13" y="17"/>
                      </a:moveTo>
                      <a:lnTo>
                        <a:pt x="23" y="7"/>
                      </a:lnTo>
                      <a:lnTo>
                        <a:pt x="40" y="1"/>
                      </a:lnTo>
                      <a:lnTo>
                        <a:pt x="61" y="0"/>
                      </a:lnTo>
                      <a:lnTo>
                        <a:pt x="90" y="3"/>
                      </a:lnTo>
                      <a:lnTo>
                        <a:pt x="122" y="9"/>
                      </a:lnTo>
                      <a:lnTo>
                        <a:pt x="159" y="21"/>
                      </a:lnTo>
                      <a:lnTo>
                        <a:pt x="199" y="34"/>
                      </a:lnTo>
                      <a:lnTo>
                        <a:pt x="241" y="51"/>
                      </a:lnTo>
                      <a:lnTo>
                        <a:pt x="287" y="72"/>
                      </a:lnTo>
                      <a:lnTo>
                        <a:pt x="333" y="95"/>
                      </a:lnTo>
                      <a:lnTo>
                        <a:pt x="379" y="122"/>
                      </a:lnTo>
                      <a:lnTo>
                        <a:pt x="423" y="149"/>
                      </a:lnTo>
                      <a:lnTo>
                        <a:pt x="467" y="177"/>
                      </a:lnTo>
                      <a:lnTo>
                        <a:pt x="508" y="204"/>
                      </a:lnTo>
                      <a:lnTo>
                        <a:pt x="544" y="233"/>
                      </a:lnTo>
                      <a:lnTo>
                        <a:pt x="577" y="262"/>
                      </a:lnTo>
                      <a:lnTo>
                        <a:pt x="605" y="288"/>
                      </a:lnTo>
                      <a:lnTo>
                        <a:pt x="626" y="313"/>
                      </a:lnTo>
                      <a:lnTo>
                        <a:pt x="644" y="336"/>
                      </a:lnTo>
                      <a:lnTo>
                        <a:pt x="653" y="355"/>
                      </a:lnTo>
                      <a:lnTo>
                        <a:pt x="655" y="373"/>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154" name="Line 185"/>
                <p:cNvSpPr>
                  <a:spLocks noChangeShapeType="1"/>
                </p:cNvSpPr>
                <p:nvPr/>
              </p:nvSpPr>
              <p:spPr bwMode="auto">
                <a:xfrm flipH="1" flipV="1">
                  <a:off x="4357" y="2742"/>
                  <a:ext cx="215" cy="1"/>
                </a:xfrm>
                <a:prstGeom prst="line">
                  <a:avLst/>
                </a:prstGeom>
                <a:noFill/>
                <a:ln w="3175">
                  <a:solidFill>
                    <a:srgbClr val="006600"/>
                  </a:solidFill>
                  <a:round/>
                  <a:headEnd/>
                  <a:tailEnd/>
                </a:ln>
              </p:spPr>
              <p:txBody>
                <a:bodyPr/>
                <a:lstStyle/>
                <a:p>
                  <a:endParaRPr lang="en-US"/>
                </a:p>
              </p:txBody>
            </p:sp>
            <p:sp>
              <p:nvSpPr>
                <p:cNvPr id="155" name="Line 186"/>
                <p:cNvSpPr>
                  <a:spLocks noChangeShapeType="1"/>
                </p:cNvSpPr>
                <p:nvPr/>
              </p:nvSpPr>
              <p:spPr bwMode="auto">
                <a:xfrm flipH="1">
                  <a:off x="4494" y="2743"/>
                  <a:ext cx="78" cy="131"/>
                </a:xfrm>
                <a:prstGeom prst="line">
                  <a:avLst/>
                </a:prstGeom>
                <a:noFill/>
                <a:ln w="3175">
                  <a:solidFill>
                    <a:srgbClr val="006600"/>
                  </a:solidFill>
                  <a:round/>
                  <a:headEnd/>
                  <a:tailEnd/>
                </a:ln>
              </p:spPr>
              <p:txBody>
                <a:bodyPr/>
                <a:lstStyle/>
                <a:p>
                  <a:endParaRPr lang="en-US"/>
                </a:p>
              </p:txBody>
            </p:sp>
            <p:sp>
              <p:nvSpPr>
                <p:cNvPr id="156" name="Line 187"/>
                <p:cNvSpPr>
                  <a:spLocks noChangeShapeType="1"/>
                </p:cNvSpPr>
                <p:nvPr/>
              </p:nvSpPr>
              <p:spPr bwMode="auto">
                <a:xfrm>
                  <a:off x="4572" y="2743"/>
                  <a:ext cx="105" cy="184"/>
                </a:xfrm>
                <a:prstGeom prst="line">
                  <a:avLst/>
                </a:prstGeom>
                <a:noFill/>
                <a:ln w="3175">
                  <a:solidFill>
                    <a:srgbClr val="006600"/>
                  </a:solidFill>
                  <a:round/>
                  <a:headEnd/>
                  <a:tailEnd/>
                </a:ln>
              </p:spPr>
              <p:txBody>
                <a:bodyPr/>
                <a:lstStyle/>
                <a:p>
                  <a:endParaRPr lang="en-US"/>
                </a:p>
              </p:txBody>
            </p:sp>
            <p:sp>
              <p:nvSpPr>
                <p:cNvPr id="157" name="Freeform 188"/>
                <p:cNvSpPr>
                  <a:spLocks/>
                </p:cNvSpPr>
                <p:nvPr/>
              </p:nvSpPr>
              <p:spPr bwMode="auto">
                <a:xfrm>
                  <a:off x="4458" y="2841"/>
                  <a:ext cx="80" cy="49"/>
                </a:xfrm>
                <a:custGeom>
                  <a:avLst/>
                  <a:gdLst/>
                  <a:ahLst/>
                  <a:cxnLst>
                    <a:cxn ang="0">
                      <a:pos x="0" y="4"/>
                    </a:cxn>
                    <a:cxn ang="0">
                      <a:pos x="6" y="0"/>
                    </a:cxn>
                    <a:cxn ang="0">
                      <a:pos x="20" y="0"/>
                    </a:cxn>
                    <a:cxn ang="0">
                      <a:pos x="37" y="4"/>
                    </a:cxn>
                    <a:cxn ang="0">
                      <a:pos x="58" y="12"/>
                    </a:cxn>
                    <a:cxn ang="0">
                      <a:pos x="81" y="23"/>
                    </a:cxn>
                    <a:cxn ang="0">
                      <a:pos x="104" y="36"/>
                    </a:cxn>
                    <a:cxn ang="0">
                      <a:pos x="125" y="50"/>
                    </a:cxn>
                    <a:cxn ang="0">
                      <a:pos x="142" y="65"/>
                    </a:cxn>
                    <a:cxn ang="0">
                      <a:pos x="154" y="77"/>
                    </a:cxn>
                    <a:cxn ang="0">
                      <a:pos x="159" y="88"/>
                    </a:cxn>
                    <a:cxn ang="0">
                      <a:pos x="159" y="96"/>
                    </a:cxn>
                    <a:cxn ang="0">
                      <a:pos x="154" y="100"/>
                    </a:cxn>
                    <a:cxn ang="0">
                      <a:pos x="142" y="100"/>
                    </a:cxn>
                    <a:cxn ang="0">
                      <a:pos x="125" y="94"/>
                    </a:cxn>
                    <a:cxn ang="0">
                      <a:pos x="104" y="86"/>
                    </a:cxn>
                    <a:cxn ang="0">
                      <a:pos x="81" y="75"/>
                    </a:cxn>
                    <a:cxn ang="0">
                      <a:pos x="58" y="63"/>
                    </a:cxn>
                    <a:cxn ang="0">
                      <a:pos x="37" y="48"/>
                    </a:cxn>
                    <a:cxn ang="0">
                      <a:pos x="20" y="35"/>
                    </a:cxn>
                    <a:cxn ang="0">
                      <a:pos x="6" y="21"/>
                    </a:cxn>
                    <a:cxn ang="0">
                      <a:pos x="0" y="10"/>
                    </a:cxn>
                    <a:cxn ang="0">
                      <a:pos x="0" y="4"/>
                    </a:cxn>
                  </a:cxnLst>
                  <a:rect l="0" t="0" r="r" b="b"/>
                  <a:pathLst>
                    <a:path w="159" h="100">
                      <a:moveTo>
                        <a:pt x="0" y="4"/>
                      </a:moveTo>
                      <a:lnTo>
                        <a:pt x="6" y="0"/>
                      </a:lnTo>
                      <a:lnTo>
                        <a:pt x="20" y="0"/>
                      </a:lnTo>
                      <a:lnTo>
                        <a:pt x="37" y="4"/>
                      </a:lnTo>
                      <a:lnTo>
                        <a:pt x="58" y="12"/>
                      </a:lnTo>
                      <a:lnTo>
                        <a:pt x="81" y="23"/>
                      </a:lnTo>
                      <a:lnTo>
                        <a:pt x="104" y="36"/>
                      </a:lnTo>
                      <a:lnTo>
                        <a:pt x="125" y="50"/>
                      </a:lnTo>
                      <a:lnTo>
                        <a:pt x="142" y="65"/>
                      </a:lnTo>
                      <a:lnTo>
                        <a:pt x="154" y="77"/>
                      </a:lnTo>
                      <a:lnTo>
                        <a:pt x="159" y="88"/>
                      </a:lnTo>
                      <a:lnTo>
                        <a:pt x="159" y="96"/>
                      </a:lnTo>
                      <a:lnTo>
                        <a:pt x="154" y="100"/>
                      </a:lnTo>
                      <a:lnTo>
                        <a:pt x="142" y="100"/>
                      </a:lnTo>
                      <a:lnTo>
                        <a:pt x="125" y="94"/>
                      </a:lnTo>
                      <a:lnTo>
                        <a:pt x="104" y="86"/>
                      </a:lnTo>
                      <a:lnTo>
                        <a:pt x="81" y="75"/>
                      </a:lnTo>
                      <a:lnTo>
                        <a:pt x="58" y="63"/>
                      </a:lnTo>
                      <a:lnTo>
                        <a:pt x="37" y="48"/>
                      </a:lnTo>
                      <a:lnTo>
                        <a:pt x="20" y="35"/>
                      </a:lnTo>
                      <a:lnTo>
                        <a:pt x="6" y="21"/>
                      </a:lnTo>
                      <a:lnTo>
                        <a:pt x="0" y="10"/>
                      </a:lnTo>
                      <a:lnTo>
                        <a:pt x="0" y="4"/>
                      </a:lnTo>
                      <a:close/>
                    </a:path>
                  </a:pathLst>
                </a:custGeom>
                <a:solidFill>
                  <a:schemeClr val="accent1"/>
                </a:solidFill>
                <a:ln w="3175" cmpd="sng">
                  <a:solidFill>
                    <a:srgbClr val="006600"/>
                  </a:solidFill>
                  <a:prstDash val="solid"/>
                  <a:round/>
                  <a:headEnd/>
                  <a:tailEnd/>
                </a:ln>
              </p:spPr>
              <p:txBody>
                <a:bodyPr/>
                <a:lstStyle/>
                <a:p>
                  <a:endParaRPr lang="en-US"/>
                </a:p>
              </p:txBody>
            </p:sp>
          </p:grpSp>
          <p:grpSp>
            <p:nvGrpSpPr>
              <p:cNvPr id="39" name="Group 189"/>
              <p:cNvGrpSpPr>
                <a:grpSpLocks/>
              </p:cNvGrpSpPr>
              <p:nvPr/>
            </p:nvGrpSpPr>
            <p:grpSpPr bwMode="auto">
              <a:xfrm flipH="1">
                <a:off x="2640" y="2190"/>
                <a:ext cx="132" cy="162"/>
                <a:chOff x="4338" y="2736"/>
                <a:chExt cx="340" cy="304"/>
              </a:xfrm>
            </p:grpSpPr>
            <p:sp>
              <p:nvSpPr>
                <p:cNvPr id="134" name="Freeform 190"/>
                <p:cNvSpPr>
                  <a:spLocks noEditPoints="1"/>
                </p:cNvSpPr>
                <p:nvPr/>
              </p:nvSpPr>
              <p:spPr bwMode="auto">
                <a:xfrm>
                  <a:off x="4338" y="3008"/>
                  <a:ext cx="340" cy="32"/>
                </a:xfrm>
                <a:custGeom>
                  <a:avLst/>
                  <a:gdLst/>
                  <a:ahLst/>
                  <a:cxnLst>
                    <a:cxn ang="0">
                      <a:pos x="42" y="21"/>
                    </a:cxn>
                    <a:cxn ang="0">
                      <a:pos x="0" y="21"/>
                    </a:cxn>
                    <a:cxn ang="0">
                      <a:pos x="0" y="65"/>
                    </a:cxn>
                    <a:cxn ang="0">
                      <a:pos x="678" y="65"/>
                    </a:cxn>
                    <a:cxn ang="0">
                      <a:pos x="678" y="21"/>
                    </a:cxn>
                    <a:cxn ang="0">
                      <a:pos x="594" y="21"/>
                    </a:cxn>
                    <a:cxn ang="0">
                      <a:pos x="594" y="0"/>
                    </a:cxn>
                    <a:cxn ang="0">
                      <a:pos x="42" y="0"/>
                    </a:cxn>
                    <a:cxn ang="0">
                      <a:pos x="42" y="21"/>
                    </a:cxn>
                    <a:cxn ang="0">
                      <a:pos x="594" y="21"/>
                    </a:cxn>
                    <a:cxn ang="0">
                      <a:pos x="54" y="21"/>
                    </a:cxn>
                    <a:cxn ang="0">
                      <a:pos x="594" y="21"/>
                    </a:cxn>
                  </a:cxnLst>
                  <a:rect l="0" t="0" r="r" b="b"/>
                  <a:pathLst>
                    <a:path w="678" h="65">
                      <a:moveTo>
                        <a:pt x="42" y="21"/>
                      </a:moveTo>
                      <a:lnTo>
                        <a:pt x="0" y="21"/>
                      </a:lnTo>
                      <a:lnTo>
                        <a:pt x="0" y="65"/>
                      </a:lnTo>
                      <a:lnTo>
                        <a:pt x="678" y="65"/>
                      </a:lnTo>
                      <a:lnTo>
                        <a:pt x="678" y="21"/>
                      </a:lnTo>
                      <a:lnTo>
                        <a:pt x="594" y="21"/>
                      </a:lnTo>
                      <a:lnTo>
                        <a:pt x="594" y="0"/>
                      </a:lnTo>
                      <a:lnTo>
                        <a:pt x="42" y="0"/>
                      </a:lnTo>
                      <a:lnTo>
                        <a:pt x="42" y="21"/>
                      </a:lnTo>
                      <a:close/>
                      <a:moveTo>
                        <a:pt x="594" y="21"/>
                      </a:moveTo>
                      <a:lnTo>
                        <a:pt x="54" y="21"/>
                      </a:lnTo>
                      <a:lnTo>
                        <a:pt x="594" y="21"/>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135" name="Line 191"/>
                <p:cNvSpPr>
                  <a:spLocks noChangeShapeType="1"/>
                </p:cNvSpPr>
                <p:nvPr/>
              </p:nvSpPr>
              <p:spPr bwMode="auto">
                <a:xfrm>
                  <a:off x="4407" y="2902"/>
                  <a:ext cx="47" cy="1"/>
                </a:xfrm>
                <a:prstGeom prst="line">
                  <a:avLst/>
                </a:prstGeom>
                <a:noFill/>
                <a:ln w="3175">
                  <a:solidFill>
                    <a:srgbClr val="006600"/>
                  </a:solidFill>
                  <a:round/>
                  <a:headEnd/>
                  <a:tailEnd/>
                </a:ln>
              </p:spPr>
              <p:txBody>
                <a:bodyPr/>
                <a:lstStyle/>
                <a:p>
                  <a:endParaRPr lang="en-US"/>
                </a:p>
              </p:txBody>
            </p:sp>
            <p:sp>
              <p:nvSpPr>
                <p:cNvPr id="136" name="Freeform 192"/>
                <p:cNvSpPr>
                  <a:spLocks/>
                </p:cNvSpPr>
                <p:nvPr/>
              </p:nvSpPr>
              <p:spPr bwMode="auto">
                <a:xfrm>
                  <a:off x="4407" y="2867"/>
                  <a:ext cx="70" cy="138"/>
                </a:xfrm>
                <a:custGeom>
                  <a:avLst/>
                  <a:gdLst/>
                  <a:ahLst/>
                  <a:cxnLst>
                    <a:cxn ang="0">
                      <a:pos x="140" y="275"/>
                    </a:cxn>
                    <a:cxn ang="0">
                      <a:pos x="0" y="69"/>
                    </a:cxn>
                    <a:cxn ang="0">
                      <a:pos x="48" y="0"/>
                    </a:cxn>
                  </a:cxnLst>
                  <a:rect l="0" t="0" r="r" b="b"/>
                  <a:pathLst>
                    <a:path w="140" h="275">
                      <a:moveTo>
                        <a:pt x="140" y="275"/>
                      </a:moveTo>
                      <a:lnTo>
                        <a:pt x="0" y="69"/>
                      </a:lnTo>
                      <a:lnTo>
                        <a:pt x="48" y="0"/>
                      </a:lnTo>
                    </a:path>
                  </a:pathLst>
                </a:custGeom>
                <a:solidFill>
                  <a:schemeClr val="accent1"/>
                </a:solidFill>
                <a:ln w="3175" cmpd="sng">
                  <a:solidFill>
                    <a:srgbClr val="006600"/>
                  </a:solidFill>
                  <a:prstDash val="solid"/>
                  <a:round/>
                  <a:headEnd/>
                  <a:tailEnd/>
                </a:ln>
              </p:spPr>
              <p:txBody>
                <a:bodyPr/>
                <a:lstStyle/>
                <a:p>
                  <a:endParaRPr lang="en-US"/>
                </a:p>
              </p:txBody>
            </p:sp>
            <p:sp>
              <p:nvSpPr>
                <p:cNvPr id="137" name="Line 193"/>
                <p:cNvSpPr>
                  <a:spLocks noChangeShapeType="1"/>
                </p:cNvSpPr>
                <p:nvPr/>
              </p:nvSpPr>
              <p:spPr bwMode="auto">
                <a:xfrm flipV="1">
                  <a:off x="4381" y="2902"/>
                  <a:ext cx="73" cy="106"/>
                </a:xfrm>
                <a:prstGeom prst="line">
                  <a:avLst/>
                </a:prstGeom>
                <a:noFill/>
                <a:ln w="3175">
                  <a:solidFill>
                    <a:srgbClr val="006600"/>
                  </a:solidFill>
                  <a:round/>
                  <a:headEnd/>
                  <a:tailEnd/>
                </a:ln>
              </p:spPr>
              <p:txBody>
                <a:bodyPr/>
                <a:lstStyle/>
                <a:p>
                  <a:endParaRPr lang="en-US"/>
                </a:p>
              </p:txBody>
            </p:sp>
            <p:sp>
              <p:nvSpPr>
                <p:cNvPr id="138" name="Freeform 194"/>
                <p:cNvSpPr>
                  <a:spLocks/>
                </p:cNvSpPr>
                <p:nvPr/>
              </p:nvSpPr>
              <p:spPr bwMode="auto">
                <a:xfrm>
                  <a:off x="4407" y="2971"/>
                  <a:ext cx="136" cy="34"/>
                </a:xfrm>
                <a:custGeom>
                  <a:avLst/>
                  <a:gdLst/>
                  <a:ahLst/>
                  <a:cxnLst>
                    <a:cxn ang="0">
                      <a:pos x="48" y="69"/>
                    </a:cxn>
                    <a:cxn ang="0">
                      <a:pos x="0" y="0"/>
                    </a:cxn>
                    <a:cxn ang="0">
                      <a:pos x="272" y="0"/>
                    </a:cxn>
                    <a:cxn ang="0">
                      <a:pos x="232" y="69"/>
                    </a:cxn>
                  </a:cxnLst>
                  <a:rect l="0" t="0" r="r" b="b"/>
                  <a:pathLst>
                    <a:path w="272" h="69">
                      <a:moveTo>
                        <a:pt x="48" y="69"/>
                      </a:moveTo>
                      <a:lnTo>
                        <a:pt x="0" y="0"/>
                      </a:lnTo>
                      <a:lnTo>
                        <a:pt x="272" y="0"/>
                      </a:lnTo>
                      <a:lnTo>
                        <a:pt x="232" y="69"/>
                      </a:lnTo>
                    </a:path>
                  </a:pathLst>
                </a:custGeom>
                <a:solidFill>
                  <a:schemeClr val="accent1"/>
                </a:solidFill>
                <a:ln w="3175" cmpd="sng">
                  <a:solidFill>
                    <a:srgbClr val="006600"/>
                  </a:solidFill>
                  <a:prstDash val="solid"/>
                  <a:round/>
                  <a:headEnd/>
                  <a:tailEnd/>
                </a:ln>
              </p:spPr>
              <p:txBody>
                <a:bodyPr/>
                <a:lstStyle/>
                <a:p>
                  <a:endParaRPr lang="en-US"/>
                </a:p>
              </p:txBody>
            </p:sp>
            <p:sp>
              <p:nvSpPr>
                <p:cNvPr id="139" name="Line 195"/>
                <p:cNvSpPr>
                  <a:spLocks noChangeShapeType="1"/>
                </p:cNvSpPr>
                <p:nvPr/>
              </p:nvSpPr>
              <p:spPr bwMode="auto">
                <a:xfrm flipH="1" flipV="1">
                  <a:off x="4500" y="2913"/>
                  <a:ext cx="72" cy="95"/>
                </a:xfrm>
                <a:prstGeom prst="line">
                  <a:avLst/>
                </a:prstGeom>
                <a:noFill/>
                <a:ln w="3175">
                  <a:solidFill>
                    <a:srgbClr val="006600"/>
                  </a:solidFill>
                  <a:round/>
                  <a:headEnd/>
                  <a:tailEnd/>
                </a:ln>
              </p:spPr>
              <p:txBody>
                <a:bodyPr/>
                <a:lstStyle/>
                <a:p>
                  <a:endParaRPr lang="en-US"/>
                </a:p>
              </p:txBody>
            </p:sp>
            <p:sp>
              <p:nvSpPr>
                <p:cNvPr id="140" name="Rectangle 196"/>
                <p:cNvSpPr>
                  <a:spLocks noChangeArrowheads="1"/>
                </p:cNvSpPr>
                <p:nvPr/>
              </p:nvSpPr>
              <p:spPr bwMode="auto">
                <a:xfrm>
                  <a:off x="4455" y="2903"/>
                  <a:ext cx="42" cy="105"/>
                </a:xfrm>
                <a:prstGeom prst="rect">
                  <a:avLst/>
                </a:prstGeom>
                <a:solidFill>
                  <a:schemeClr val="accent1"/>
                </a:solidFill>
                <a:ln w="3175">
                  <a:solidFill>
                    <a:srgbClr val="006600"/>
                  </a:solidFill>
                  <a:miter lim="800000"/>
                  <a:headEnd/>
                  <a:tailEnd/>
                </a:ln>
              </p:spPr>
              <p:txBody>
                <a:bodyPr/>
                <a:lstStyle/>
                <a:p>
                  <a:endParaRPr lang="en-US"/>
                </a:p>
              </p:txBody>
            </p:sp>
            <p:sp>
              <p:nvSpPr>
                <p:cNvPr id="141" name="Freeform 197"/>
                <p:cNvSpPr>
                  <a:spLocks noEditPoints="1"/>
                </p:cNvSpPr>
                <p:nvPr/>
              </p:nvSpPr>
              <p:spPr bwMode="auto">
                <a:xfrm>
                  <a:off x="4350" y="2736"/>
                  <a:ext cx="328" cy="223"/>
                </a:xfrm>
                <a:custGeom>
                  <a:avLst/>
                  <a:gdLst/>
                  <a:ahLst/>
                  <a:cxnLst>
                    <a:cxn ang="0">
                      <a:pos x="4" y="42"/>
                    </a:cxn>
                    <a:cxn ang="0">
                      <a:pos x="4" y="99"/>
                    </a:cxn>
                    <a:cxn ang="0">
                      <a:pos x="31" y="166"/>
                    </a:cxn>
                    <a:cxn ang="0">
                      <a:pos x="82" y="235"/>
                    </a:cxn>
                    <a:cxn ang="0">
                      <a:pos x="155" y="302"/>
                    </a:cxn>
                    <a:cxn ang="0">
                      <a:pos x="241" y="361"/>
                    </a:cxn>
                    <a:cxn ang="0">
                      <a:pos x="335" y="407"/>
                    </a:cxn>
                    <a:cxn ang="0">
                      <a:pos x="429" y="436"/>
                    </a:cxn>
                    <a:cxn ang="0">
                      <a:pos x="513" y="445"/>
                    </a:cxn>
                    <a:cxn ang="0">
                      <a:pos x="586" y="436"/>
                    </a:cxn>
                    <a:cxn ang="0">
                      <a:pos x="636" y="407"/>
                    </a:cxn>
                    <a:cxn ang="0">
                      <a:pos x="644" y="396"/>
                    </a:cxn>
                    <a:cxn ang="0">
                      <a:pos x="605" y="401"/>
                    </a:cxn>
                    <a:cxn ang="0">
                      <a:pos x="544" y="394"/>
                    </a:cxn>
                    <a:cxn ang="0">
                      <a:pos x="467" y="369"/>
                    </a:cxn>
                    <a:cxn ang="0">
                      <a:pos x="379" y="331"/>
                    </a:cxn>
                    <a:cxn ang="0">
                      <a:pos x="287" y="281"/>
                    </a:cxn>
                    <a:cxn ang="0">
                      <a:pos x="199" y="225"/>
                    </a:cxn>
                    <a:cxn ang="0">
                      <a:pos x="121" y="168"/>
                    </a:cxn>
                    <a:cxn ang="0">
                      <a:pos x="61" y="114"/>
                    </a:cxn>
                    <a:cxn ang="0">
                      <a:pos x="23" y="67"/>
                    </a:cxn>
                    <a:cxn ang="0">
                      <a:pos x="9" y="30"/>
                    </a:cxn>
                    <a:cxn ang="0">
                      <a:pos x="13" y="17"/>
                    </a:cxn>
                    <a:cxn ang="0">
                      <a:pos x="40" y="1"/>
                    </a:cxn>
                    <a:cxn ang="0">
                      <a:pos x="90" y="3"/>
                    </a:cxn>
                    <a:cxn ang="0">
                      <a:pos x="159" y="21"/>
                    </a:cxn>
                    <a:cxn ang="0">
                      <a:pos x="241" y="51"/>
                    </a:cxn>
                    <a:cxn ang="0">
                      <a:pos x="333" y="95"/>
                    </a:cxn>
                    <a:cxn ang="0">
                      <a:pos x="423" y="149"/>
                    </a:cxn>
                    <a:cxn ang="0">
                      <a:pos x="508" y="204"/>
                    </a:cxn>
                    <a:cxn ang="0">
                      <a:pos x="577" y="262"/>
                    </a:cxn>
                    <a:cxn ang="0">
                      <a:pos x="626" y="313"/>
                    </a:cxn>
                    <a:cxn ang="0">
                      <a:pos x="653" y="355"/>
                    </a:cxn>
                    <a:cxn ang="0">
                      <a:pos x="653" y="386"/>
                    </a:cxn>
                    <a:cxn ang="0">
                      <a:pos x="626" y="401"/>
                    </a:cxn>
                    <a:cxn ang="0">
                      <a:pos x="577" y="399"/>
                    </a:cxn>
                    <a:cxn ang="0">
                      <a:pos x="508" y="382"/>
                    </a:cxn>
                    <a:cxn ang="0">
                      <a:pos x="423" y="350"/>
                    </a:cxn>
                    <a:cxn ang="0">
                      <a:pos x="333" y="306"/>
                    </a:cxn>
                    <a:cxn ang="0">
                      <a:pos x="241" y="254"/>
                    </a:cxn>
                    <a:cxn ang="0">
                      <a:pos x="159" y="197"/>
                    </a:cxn>
                    <a:cxn ang="0">
                      <a:pos x="88" y="141"/>
                    </a:cxn>
                    <a:cxn ang="0">
                      <a:pos x="38" y="89"/>
                    </a:cxn>
                    <a:cxn ang="0">
                      <a:pos x="13" y="47"/>
                    </a:cxn>
                    <a:cxn ang="0">
                      <a:pos x="13" y="17"/>
                    </a:cxn>
                  </a:cxnLst>
                  <a:rect l="0" t="0" r="r" b="b"/>
                  <a:pathLst>
                    <a:path w="655" h="445">
                      <a:moveTo>
                        <a:pt x="13" y="17"/>
                      </a:moveTo>
                      <a:lnTo>
                        <a:pt x="4" y="42"/>
                      </a:lnTo>
                      <a:lnTo>
                        <a:pt x="0" y="68"/>
                      </a:lnTo>
                      <a:lnTo>
                        <a:pt x="4" y="99"/>
                      </a:lnTo>
                      <a:lnTo>
                        <a:pt x="13" y="132"/>
                      </a:lnTo>
                      <a:lnTo>
                        <a:pt x="31" y="166"/>
                      </a:lnTo>
                      <a:lnTo>
                        <a:pt x="54" y="200"/>
                      </a:lnTo>
                      <a:lnTo>
                        <a:pt x="82" y="235"/>
                      </a:lnTo>
                      <a:lnTo>
                        <a:pt x="117" y="269"/>
                      </a:lnTo>
                      <a:lnTo>
                        <a:pt x="155" y="302"/>
                      </a:lnTo>
                      <a:lnTo>
                        <a:pt x="195" y="332"/>
                      </a:lnTo>
                      <a:lnTo>
                        <a:pt x="241" y="361"/>
                      </a:lnTo>
                      <a:lnTo>
                        <a:pt x="287" y="386"/>
                      </a:lnTo>
                      <a:lnTo>
                        <a:pt x="335" y="407"/>
                      </a:lnTo>
                      <a:lnTo>
                        <a:pt x="381" y="422"/>
                      </a:lnTo>
                      <a:lnTo>
                        <a:pt x="429" y="436"/>
                      </a:lnTo>
                      <a:lnTo>
                        <a:pt x="473" y="443"/>
                      </a:lnTo>
                      <a:lnTo>
                        <a:pt x="513" y="445"/>
                      </a:lnTo>
                      <a:lnTo>
                        <a:pt x="552" y="443"/>
                      </a:lnTo>
                      <a:lnTo>
                        <a:pt x="586" y="436"/>
                      </a:lnTo>
                      <a:lnTo>
                        <a:pt x="613" y="422"/>
                      </a:lnTo>
                      <a:lnTo>
                        <a:pt x="636" y="407"/>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moveTo>
                        <a:pt x="13" y="17"/>
                      </a:moveTo>
                      <a:lnTo>
                        <a:pt x="23" y="7"/>
                      </a:lnTo>
                      <a:lnTo>
                        <a:pt x="40" y="1"/>
                      </a:lnTo>
                      <a:lnTo>
                        <a:pt x="61" y="0"/>
                      </a:lnTo>
                      <a:lnTo>
                        <a:pt x="90" y="3"/>
                      </a:lnTo>
                      <a:lnTo>
                        <a:pt x="122" y="9"/>
                      </a:lnTo>
                      <a:lnTo>
                        <a:pt x="159" y="21"/>
                      </a:lnTo>
                      <a:lnTo>
                        <a:pt x="199" y="34"/>
                      </a:lnTo>
                      <a:lnTo>
                        <a:pt x="241" y="51"/>
                      </a:lnTo>
                      <a:lnTo>
                        <a:pt x="287" y="72"/>
                      </a:lnTo>
                      <a:lnTo>
                        <a:pt x="333" y="95"/>
                      </a:lnTo>
                      <a:lnTo>
                        <a:pt x="379" y="122"/>
                      </a:lnTo>
                      <a:lnTo>
                        <a:pt x="423" y="149"/>
                      </a:lnTo>
                      <a:lnTo>
                        <a:pt x="467" y="177"/>
                      </a:lnTo>
                      <a:lnTo>
                        <a:pt x="508" y="204"/>
                      </a:lnTo>
                      <a:lnTo>
                        <a:pt x="544" y="233"/>
                      </a:lnTo>
                      <a:lnTo>
                        <a:pt x="577" y="262"/>
                      </a:lnTo>
                      <a:lnTo>
                        <a:pt x="605" y="288"/>
                      </a:lnTo>
                      <a:lnTo>
                        <a:pt x="626" y="313"/>
                      </a:lnTo>
                      <a:lnTo>
                        <a:pt x="644" y="336"/>
                      </a:lnTo>
                      <a:lnTo>
                        <a:pt x="653" y="355"/>
                      </a:lnTo>
                      <a:lnTo>
                        <a:pt x="655" y="373"/>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142" name="Line 198"/>
                <p:cNvSpPr>
                  <a:spLocks noChangeShapeType="1"/>
                </p:cNvSpPr>
                <p:nvPr/>
              </p:nvSpPr>
              <p:spPr bwMode="auto">
                <a:xfrm flipH="1" flipV="1">
                  <a:off x="4357" y="2742"/>
                  <a:ext cx="215" cy="1"/>
                </a:xfrm>
                <a:prstGeom prst="line">
                  <a:avLst/>
                </a:prstGeom>
                <a:noFill/>
                <a:ln w="3175">
                  <a:solidFill>
                    <a:srgbClr val="006600"/>
                  </a:solidFill>
                  <a:round/>
                  <a:headEnd/>
                  <a:tailEnd/>
                </a:ln>
              </p:spPr>
              <p:txBody>
                <a:bodyPr/>
                <a:lstStyle/>
                <a:p>
                  <a:endParaRPr lang="en-US"/>
                </a:p>
              </p:txBody>
            </p:sp>
            <p:sp>
              <p:nvSpPr>
                <p:cNvPr id="143" name="Line 199"/>
                <p:cNvSpPr>
                  <a:spLocks noChangeShapeType="1"/>
                </p:cNvSpPr>
                <p:nvPr/>
              </p:nvSpPr>
              <p:spPr bwMode="auto">
                <a:xfrm flipH="1">
                  <a:off x="4494" y="2743"/>
                  <a:ext cx="78" cy="131"/>
                </a:xfrm>
                <a:prstGeom prst="line">
                  <a:avLst/>
                </a:prstGeom>
                <a:noFill/>
                <a:ln w="3175">
                  <a:solidFill>
                    <a:srgbClr val="006600"/>
                  </a:solidFill>
                  <a:round/>
                  <a:headEnd/>
                  <a:tailEnd/>
                </a:ln>
              </p:spPr>
              <p:txBody>
                <a:bodyPr/>
                <a:lstStyle/>
                <a:p>
                  <a:endParaRPr lang="en-US"/>
                </a:p>
              </p:txBody>
            </p:sp>
            <p:sp>
              <p:nvSpPr>
                <p:cNvPr id="144" name="Line 200"/>
                <p:cNvSpPr>
                  <a:spLocks noChangeShapeType="1"/>
                </p:cNvSpPr>
                <p:nvPr/>
              </p:nvSpPr>
              <p:spPr bwMode="auto">
                <a:xfrm>
                  <a:off x="4572" y="2743"/>
                  <a:ext cx="105" cy="184"/>
                </a:xfrm>
                <a:prstGeom prst="line">
                  <a:avLst/>
                </a:prstGeom>
                <a:noFill/>
                <a:ln w="3175">
                  <a:solidFill>
                    <a:srgbClr val="006600"/>
                  </a:solidFill>
                  <a:round/>
                  <a:headEnd/>
                  <a:tailEnd/>
                </a:ln>
              </p:spPr>
              <p:txBody>
                <a:bodyPr/>
                <a:lstStyle/>
                <a:p>
                  <a:endParaRPr lang="en-US"/>
                </a:p>
              </p:txBody>
            </p:sp>
            <p:sp>
              <p:nvSpPr>
                <p:cNvPr id="145" name="Freeform 201"/>
                <p:cNvSpPr>
                  <a:spLocks/>
                </p:cNvSpPr>
                <p:nvPr/>
              </p:nvSpPr>
              <p:spPr bwMode="auto">
                <a:xfrm>
                  <a:off x="4458" y="2841"/>
                  <a:ext cx="80" cy="49"/>
                </a:xfrm>
                <a:custGeom>
                  <a:avLst/>
                  <a:gdLst/>
                  <a:ahLst/>
                  <a:cxnLst>
                    <a:cxn ang="0">
                      <a:pos x="0" y="4"/>
                    </a:cxn>
                    <a:cxn ang="0">
                      <a:pos x="6" y="0"/>
                    </a:cxn>
                    <a:cxn ang="0">
                      <a:pos x="20" y="0"/>
                    </a:cxn>
                    <a:cxn ang="0">
                      <a:pos x="37" y="4"/>
                    </a:cxn>
                    <a:cxn ang="0">
                      <a:pos x="58" y="12"/>
                    </a:cxn>
                    <a:cxn ang="0">
                      <a:pos x="81" y="23"/>
                    </a:cxn>
                    <a:cxn ang="0">
                      <a:pos x="104" y="36"/>
                    </a:cxn>
                    <a:cxn ang="0">
                      <a:pos x="125" y="50"/>
                    </a:cxn>
                    <a:cxn ang="0">
                      <a:pos x="142" y="65"/>
                    </a:cxn>
                    <a:cxn ang="0">
                      <a:pos x="154" y="77"/>
                    </a:cxn>
                    <a:cxn ang="0">
                      <a:pos x="159" y="88"/>
                    </a:cxn>
                    <a:cxn ang="0">
                      <a:pos x="159" y="96"/>
                    </a:cxn>
                    <a:cxn ang="0">
                      <a:pos x="154" y="100"/>
                    </a:cxn>
                    <a:cxn ang="0">
                      <a:pos x="142" y="100"/>
                    </a:cxn>
                    <a:cxn ang="0">
                      <a:pos x="125" y="94"/>
                    </a:cxn>
                    <a:cxn ang="0">
                      <a:pos x="104" y="86"/>
                    </a:cxn>
                    <a:cxn ang="0">
                      <a:pos x="81" y="75"/>
                    </a:cxn>
                    <a:cxn ang="0">
                      <a:pos x="58" y="63"/>
                    </a:cxn>
                    <a:cxn ang="0">
                      <a:pos x="37" y="48"/>
                    </a:cxn>
                    <a:cxn ang="0">
                      <a:pos x="20" y="35"/>
                    </a:cxn>
                    <a:cxn ang="0">
                      <a:pos x="6" y="21"/>
                    </a:cxn>
                    <a:cxn ang="0">
                      <a:pos x="0" y="10"/>
                    </a:cxn>
                    <a:cxn ang="0">
                      <a:pos x="0" y="4"/>
                    </a:cxn>
                  </a:cxnLst>
                  <a:rect l="0" t="0" r="r" b="b"/>
                  <a:pathLst>
                    <a:path w="159" h="100">
                      <a:moveTo>
                        <a:pt x="0" y="4"/>
                      </a:moveTo>
                      <a:lnTo>
                        <a:pt x="6" y="0"/>
                      </a:lnTo>
                      <a:lnTo>
                        <a:pt x="20" y="0"/>
                      </a:lnTo>
                      <a:lnTo>
                        <a:pt x="37" y="4"/>
                      </a:lnTo>
                      <a:lnTo>
                        <a:pt x="58" y="12"/>
                      </a:lnTo>
                      <a:lnTo>
                        <a:pt x="81" y="23"/>
                      </a:lnTo>
                      <a:lnTo>
                        <a:pt x="104" y="36"/>
                      </a:lnTo>
                      <a:lnTo>
                        <a:pt x="125" y="50"/>
                      </a:lnTo>
                      <a:lnTo>
                        <a:pt x="142" y="65"/>
                      </a:lnTo>
                      <a:lnTo>
                        <a:pt x="154" y="77"/>
                      </a:lnTo>
                      <a:lnTo>
                        <a:pt x="159" y="88"/>
                      </a:lnTo>
                      <a:lnTo>
                        <a:pt x="159" y="96"/>
                      </a:lnTo>
                      <a:lnTo>
                        <a:pt x="154" y="100"/>
                      </a:lnTo>
                      <a:lnTo>
                        <a:pt x="142" y="100"/>
                      </a:lnTo>
                      <a:lnTo>
                        <a:pt x="125" y="94"/>
                      </a:lnTo>
                      <a:lnTo>
                        <a:pt x="104" y="86"/>
                      </a:lnTo>
                      <a:lnTo>
                        <a:pt x="81" y="75"/>
                      </a:lnTo>
                      <a:lnTo>
                        <a:pt x="58" y="63"/>
                      </a:lnTo>
                      <a:lnTo>
                        <a:pt x="37" y="48"/>
                      </a:lnTo>
                      <a:lnTo>
                        <a:pt x="20" y="35"/>
                      </a:lnTo>
                      <a:lnTo>
                        <a:pt x="6" y="21"/>
                      </a:lnTo>
                      <a:lnTo>
                        <a:pt x="0" y="10"/>
                      </a:lnTo>
                      <a:lnTo>
                        <a:pt x="0" y="4"/>
                      </a:lnTo>
                      <a:close/>
                    </a:path>
                  </a:pathLst>
                </a:custGeom>
                <a:solidFill>
                  <a:schemeClr val="accent1"/>
                </a:solidFill>
                <a:ln w="3175" cmpd="sng">
                  <a:solidFill>
                    <a:srgbClr val="006600"/>
                  </a:solidFill>
                  <a:prstDash val="solid"/>
                  <a:round/>
                  <a:headEnd/>
                  <a:tailEnd/>
                </a:ln>
              </p:spPr>
              <p:txBody>
                <a:bodyPr/>
                <a:lstStyle/>
                <a:p>
                  <a:endParaRPr lang="en-US"/>
                </a:p>
              </p:txBody>
            </p:sp>
          </p:grpSp>
          <p:grpSp>
            <p:nvGrpSpPr>
              <p:cNvPr id="40" name="Group 202"/>
              <p:cNvGrpSpPr>
                <a:grpSpLocks/>
              </p:cNvGrpSpPr>
              <p:nvPr/>
            </p:nvGrpSpPr>
            <p:grpSpPr bwMode="auto">
              <a:xfrm flipH="1">
                <a:off x="2784" y="2142"/>
                <a:ext cx="132" cy="162"/>
                <a:chOff x="4338" y="2736"/>
                <a:chExt cx="340" cy="304"/>
              </a:xfrm>
            </p:grpSpPr>
            <p:sp>
              <p:nvSpPr>
                <p:cNvPr id="122" name="Freeform 203"/>
                <p:cNvSpPr>
                  <a:spLocks noEditPoints="1"/>
                </p:cNvSpPr>
                <p:nvPr/>
              </p:nvSpPr>
              <p:spPr bwMode="auto">
                <a:xfrm>
                  <a:off x="4338" y="3008"/>
                  <a:ext cx="340" cy="32"/>
                </a:xfrm>
                <a:custGeom>
                  <a:avLst/>
                  <a:gdLst/>
                  <a:ahLst/>
                  <a:cxnLst>
                    <a:cxn ang="0">
                      <a:pos x="42" y="21"/>
                    </a:cxn>
                    <a:cxn ang="0">
                      <a:pos x="0" y="21"/>
                    </a:cxn>
                    <a:cxn ang="0">
                      <a:pos x="0" y="65"/>
                    </a:cxn>
                    <a:cxn ang="0">
                      <a:pos x="678" y="65"/>
                    </a:cxn>
                    <a:cxn ang="0">
                      <a:pos x="678" y="21"/>
                    </a:cxn>
                    <a:cxn ang="0">
                      <a:pos x="594" y="21"/>
                    </a:cxn>
                    <a:cxn ang="0">
                      <a:pos x="594" y="0"/>
                    </a:cxn>
                    <a:cxn ang="0">
                      <a:pos x="42" y="0"/>
                    </a:cxn>
                    <a:cxn ang="0">
                      <a:pos x="42" y="21"/>
                    </a:cxn>
                    <a:cxn ang="0">
                      <a:pos x="594" y="21"/>
                    </a:cxn>
                    <a:cxn ang="0">
                      <a:pos x="54" y="21"/>
                    </a:cxn>
                    <a:cxn ang="0">
                      <a:pos x="594" y="21"/>
                    </a:cxn>
                  </a:cxnLst>
                  <a:rect l="0" t="0" r="r" b="b"/>
                  <a:pathLst>
                    <a:path w="678" h="65">
                      <a:moveTo>
                        <a:pt x="42" y="21"/>
                      </a:moveTo>
                      <a:lnTo>
                        <a:pt x="0" y="21"/>
                      </a:lnTo>
                      <a:lnTo>
                        <a:pt x="0" y="65"/>
                      </a:lnTo>
                      <a:lnTo>
                        <a:pt x="678" y="65"/>
                      </a:lnTo>
                      <a:lnTo>
                        <a:pt x="678" y="21"/>
                      </a:lnTo>
                      <a:lnTo>
                        <a:pt x="594" y="21"/>
                      </a:lnTo>
                      <a:lnTo>
                        <a:pt x="594" y="0"/>
                      </a:lnTo>
                      <a:lnTo>
                        <a:pt x="42" y="0"/>
                      </a:lnTo>
                      <a:lnTo>
                        <a:pt x="42" y="21"/>
                      </a:lnTo>
                      <a:close/>
                      <a:moveTo>
                        <a:pt x="594" y="21"/>
                      </a:moveTo>
                      <a:lnTo>
                        <a:pt x="54" y="21"/>
                      </a:lnTo>
                      <a:lnTo>
                        <a:pt x="594" y="21"/>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123" name="Line 204"/>
                <p:cNvSpPr>
                  <a:spLocks noChangeShapeType="1"/>
                </p:cNvSpPr>
                <p:nvPr/>
              </p:nvSpPr>
              <p:spPr bwMode="auto">
                <a:xfrm>
                  <a:off x="4407" y="2902"/>
                  <a:ext cx="47" cy="1"/>
                </a:xfrm>
                <a:prstGeom prst="line">
                  <a:avLst/>
                </a:prstGeom>
                <a:noFill/>
                <a:ln w="3175">
                  <a:solidFill>
                    <a:srgbClr val="006600"/>
                  </a:solidFill>
                  <a:round/>
                  <a:headEnd/>
                  <a:tailEnd/>
                </a:ln>
              </p:spPr>
              <p:txBody>
                <a:bodyPr/>
                <a:lstStyle/>
                <a:p>
                  <a:endParaRPr lang="en-US"/>
                </a:p>
              </p:txBody>
            </p:sp>
            <p:sp>
              <p:nvSpPr>
                <p:cNvPr id="124" name="Freeform 205"/>
                <p:cNvSpPr>
                  <a:spLocks/>
                </p:cNvSpPr>
                <p:nvPr/>
              </p:nvSpPr>
              <p:spPr bwMode="auto">
                <a:xfrm>
                  <a:off x="4407" y="2867"/>
                  <a:ext cx="70" cy="138"/>
                </a:xfrm>
                <a:custGeom>
                  <a:avLst/>
                  <a:gdLst/>
                  <a:ahLst/>
                  <a:cxnLst>
                    <a:cxn ang="0">
                      <a:pos x="140" y="275"/>
                    </a:cxn>
                    <a:cxn ang="0">
                      <a:pos x="0" y="69"/>
                    </a:cxn>
                    <a:cxn ang="0">
                      <a:pos x="48" y="0"/>
                    </a:cxn>
                  </a:cxnLst>
                  <a:rect l="0" t="0" r="r" b="b"/>
                  <a:pathLst>
                    <a:path w="140" h="275">
                      <a:moveTo>
                        <a:pt x="140" y="275"/>
                      </a:moveTo>
                      <a:lnTo>
                        <a:pt x="0" y="69"/>
                      </a:lnTo>
                      <a:lnTo>
                        <a:pt x="48" y="0"/>
                      </a:lnTo>
                    </a:path>
                  </a:pathLst>
                </a:custGeom>
                <a:solidFill>
                  <a:schemeClr val="accent1"/>
                </a:solidFill>
                <a:ln w="3175" cmpd="sng">
                  <a:solidFill>
                    <a:srgbClr val="006600"/>
                  </a:solidFill>
                  <a:prstDash val="solid"/>
                  <a:round/>
                  <a:headEnd/>
                  <a:tailEnd/>
                </a:ln>
              </p:spPr>
              <p:txBody>
                <a:bodyPr/>
                <a:lstStyle/>
                <a:p>
                  <a:endParaRPr lang="en-US"/>
                </a:p>
              </p:txBody>
            </p:sp>
            <p:sp>
              <p:nvSpPr>
                <p:cNvPr id="125" name="Line 206"/>
                <p:cNvSpPr>
                  <a:spLocks noChangeShapeType="1"/>
                </p:cNvSpPr>
                <p:nvPr/>
              </p:nvSpPr>
              <p:spPr bwMode="auto">
                <a:xfrm flipV="1">
                  <a:off x="4381" y="2902"/>
                  <a:ext cx="73" cy="106"/>
                </a:xfrm>
                <a:prstGeom prst="line">
                  <a:avLst/>
                </a:prstGeom>
                <a:noFill/>
                <a:ln w="3175">
                  <a:solidFill>
                    <a:srgbClr val="006600"/>
                  </a:solidFill>
                  <a:round/>
                  <a:headEnd/>
                  <a:tailEnd/>
                </a:ln>
              </p:spPr>
              <p:txBody>
                <a:bodyPr/>
                <a:lstStyle/>
                <a:p>
                  <a:endParaRPr lang="en-US"/>
                </a:p>
              </p:txBody>
            </p:sp>
            <p:sp>
              <p:nvSpPr>
                <p:cNvPr id="126" name="Freeform 207"/>
                <p:cNvSpPr>
                  <a:spLocks/>
                </p:cNvSpPr>
                <p:nvPr/>
              </p:nvSpPr>
              <p:spPr bwMode="auto">
                <a:xfrm>
                  <a:off x="4407" y="2971"/>
                  <a:ext cx="136" cy="34"/>
                </a:xfrm>
                <a:custGeom>
                  <a:avLst/>
                  <a:gdLst/>
                  <a:ahLst/>
                  <a:cxnLst>
                    <a:cxn ang="0">
                      <a:pos x="48" y="69"/>
                    </a:cxn>
                    <a:cxn ang="0">
                      <a:pos x="0" y="0"/>
                    </a:cxn>
                    <a:cxn ang="0">
                      <a:pos x="272" y="0"/>
                    </a:cxn>
                    <a:cxn ang="0">
                      <a:pos x="232" y="69"/>
                    </a:cxn>
                  </a:cxnLst>
                  <a:rect l="0" t="0" r="r" b="b"/>
                  <a:pathLst>
                    <a:path w="272" h="69">
                      <a:moveTo>
                        <a:pt x="48" y="69"/>
                      </a:moveTo>
                      <a:lnTo>
                        <a:pt x="0" y="0"/>
                      </a:lnTo>
                      <a:lnTo>
                        <a:pt x="272" y="0"/>
                      </a:lnTo>
                      <a:lnTo>
                        <a:pt x="232" y="69"/>
                      </a:lnTo>
                    </a:path>
                  </a:pathLst>
                </a:custGeom>
                <a:solidFill>
                  <a:schemeClr val="accent1"/>
                </a:solidFill>
                <a:ln w="3175" cmpd="sng">
                  <a:solidFill>
                    <a:srgbClr val="006600"/>
                  </a:solidFill>
                  <a:prstDash val="solid"/>
                  <a:round/>
                  <a:headEnd/>
                  <a:tailEnd/>
                </a:ln>
              </p:spPr>
              <p:txBody>
                <a:bodyPr/>
                <a:lstStyle/>
                <a:p>
                  <a:endParaRPr lang="en-US"/>
                </a:p>
              </p:txBody>
            </p:sp>
            <p:sp>
              <p:nvSpPr>
                <p:cNvPr id="127" name="Line 208"/>
                <p:cNvSpPr>
                  <a:spLocks noChangeShapeType="1"/>
                </p:cNvSpPr>
                <p:nvPr/>
              </p:nvSpPr>
              <p:spPr bwMode="auto">
                <a:xfrm flipH="1" flipV="1">
                  <a:off x="4500" y="2913"/>
                  <a:ext cx="72" cy="95"/>
                </a:xfrm>
                <a:prstGeom prst="line">
                  <a:avLst/>
                </a:prstGeom>
                <a:noFill/>
                <a:ln w="3175">
                  <a:solidFill>
                    <a:srgbClr val="006600"/>
                  </a:solidFill>
                  <a:round/>
                  <a:headEnd/>
                  <a:tailEnd/>
                </a:ln>
              </p:spPr>
              <p:txBody>
                <a:bodyPr/>
                <a:lstStyle/>
                <a:p>
                  <a:endParaRPr lang="en-US"/>
                </a:p>
              </p:txBody>
            </p:sp>
            <p:sp>
              <p:nvSpPr>
                <p:cNvPr id="128" name="Rectangle 209"/>
                <p:cNvSpPr>
                  <a:spLocks noChangeArrowheads="1"/>
                </p:cNvSpPr>
                <p:nvPr/>
              </p:nvSpPr>
              <p:spPr bwMode="auto">
                <a:xfrm>
                  <a:off x="4455" y="2903"/>
                  <a:ext cx="42" cy="105"/>
                </a:xfrm>
                <a:prstGeom prst="rect">
                  <a:avLst/>
                </a:prstGeom>
                <a:solidFill>
                  <a:schemeClr val="accent1"/>
                </a:solidFill>
                <a:ln w="3175">
                  <a:solidFill>
                    <a:srgbClr val="006600"/>
                  </a:solidFill>
                  <a:miter lim="800000"/>
                  <a:headEnd/>
                  <a:tailEnd/>
                </a:ln>
              </p:spPr>
              <p:txBody>
                <a:bodyPr/>
                <a:lstStyle/>
                <a:p>
                  <a:endParaRPr lang="en-US"/>
                </a:p>
              </p:txBody>
            </p:sp>
            <p:sp>
              <p:nvSpPr>
                <p:cNvPr id="129" name="Freeform 210"/>
                <p:cNvSpPr>
                  <a:spLocks noEditPoints="1"/>
                </p:cNvSpPr>
                <p:nvPr/>
              </p:nvSpPr>
              <p:spPr bwMode="auto">
                <a:xfrm>
                  <a:off x="4350" y="2736"/>
                  <a:ext cx="328" cy="223"/>
                </a:xfrm>
                <a:custGeom>
                  <a:avLst/>
                  <a:gdLst/>
                  <a:ahLst/>
                  <a:cxnLst>
                    <a:cxn ang="0">
                      <a:pos x="4" y="42"/>
                    </a:cxn>
                    <a:cxn ang="0">
                      <a:pos x="4" y="99"/>
                    </a:cxn>
                    <a:cxn ang="0">
                      <a:pos x="31" y="166"/>
                    </a:cxn>
                    <a:cxn ang="0">
                      <a:pos x="82" y="235"/>
                    </a:cxn>
                    <a:cxn ang="0">
                      <a:pos x="155" y="302"/>
                    </a:cxn>
                    <a:cxn ang="0">
                      <a:pos x="241" y="361"/>
                    </a:cxn>
                    <a:cxn ang="0">
                      <a:pos x="335" y="407"/>
                    </a:cxn>
                    <a:cxn ang="0">
                      <a:pos x="429" y="436"/>
                    </a:cxn>
                    <a:cxn ang="0">
                      <a:pos x="513" y="445"/>
                    </a:cxn>
                    <a:cxn ang="0">
                      <a:pos x="586" y="436"/>
                    </a:cxn>
                    <a:cxn ang="0">
                      <a:pos x="636" y="407"/>
                    </a:cxn>
                    <a:cxn ang="0">
                      <a:pos x="644" y="396"/>
                    </a:cxn>
                    <a:cxn ang="0">
                      <a:pos x="605" y="401"/>
                    </a:cxn>
                    <a:cxn ang="0">
                      <a:pos x="544" y="394"/>
                    </a:cxn>
                    <a:cxn ang="0">
                      <a:pos x="467" y="369"/>
                    </a:cxn>
                    <a:cxn ang="0">
                      <a:pos x="379" y="331"/>
                    </a:cxn>
                    <a:cxn ang="0">
                      <a:pos x="287" y="281"/>
                    </a:cxn>
                    <a:cxn ang="0">
                      <a:pos x="199" y="225"/>
                    </a:cxn>
                    <a:cxn ang="0">
                      <a:pos x="121" y="168"/>
                    </a:cxn>
                    <a:cxn ang="0">
                      <a:pos x="61" y="114"/>
                    </a:cxn>
                    <a:cxn ang="0">
                      <a:pos x="23" y="67"/>
                    </a:cxn>
                    <a:cxn ang="0">
                      <a:pos x="9" y="30"/>
                    </a:cxn>
                    <a:cxn ang="0">
                      <a:pos x="13" y="17"/>
                    </a:cxn>
                    <a:cxn ang="0">
                      <a:pos x="40" y="1"/>
                    </a:cxn>
                    <a:cxn ang="0">
                      <a:pos x="90" y="3"/>
                    </a:cxn>
                    <a:cxn ang="0">
                      <a:pos x="159" y="21"/>
                    </a:cxn>
                    <a:cxn ang="0">
                      <a:pos x="241" y="51"/>
                    </a:cxn>
                    <a:cxn ang="0">
                      <a:pos x="333" y="95"/>
                    </a:cxn>
                    <a:cxn ang="0">
                      <a:pos x="423" y="149"/>
                    </a:cxn>
                    <a:cxn ang="0">
                      <a:pos x="508" y="204"/>
                    </a:cxn>
                    <a:cxn ang="0">
                      <a:pos x="577" y="262"/>
                    </a:cxn>
                    <a:cxn ang="0">
                      <a:pos x="626" y="313"/>
                    </a:cxn>
                    <a:cxn ang="0">
                      <a:pos x="653" y="355"/>
                    </a:cxn>
                    <a:cxn ang="0">
                      <a:pos x="653" y="386"/>
                    </a:cxn>
                    <a:cxn ang="0">
                      <a:pos x="626" y="401"/>
                    </a:cxn>
                    <a:cxn ang="0">
                      <a:pos x="577" y="399"/>
                    </a:cxn>
                    <a:cxn ang="0">
                      <a:pos x="508" y="382"/>
                    </a:cxn>
                    <a:cxn ang="0">
                      <a:pos x="423" y="350"/>
                    </a:cxn>
                    <a:cxn ang="0">
                      <a:pos x="333" y="306"/>
                    </a:cxn>
                    <a:cxn ang="0">
                      <a:pos x="241" y="254"/>
                    </a:cxn>
                    <a:cxn ang="0">
                      <a:pos x="159" y="197"/>
                    </a:cxn>
                    <a:cxn ang="0">
                      <a:pos x="88" y="141"/>
                    </a:cxn>
                    <a:cxn ang="0">
                      <a:pos x="38" y="89"/>
                    </a:cxn>
                    <a:cxn ang="0">
                      <a:pos x="13" y="47"/>
                    </a:cxn>
                    <a:cxn ang="0">
                      <a:pos x="13" y="17"/>
                    </a:cxn>
                  </a:cxnLst>
                  <a:rect l="0" t="0" r="r" b="b"/>
                  <a:pathLst>
                    <a:path w="655" h="445">
                      <a:moveTo>
                        <a:pt x="13" y="17"/>
                      </a:moveTo>
                      <a:lnTo>
                        <a:pt x="4" y="42"/>
                      </a:lnTo>
                      <a:lnTo>
                        <a:pt x="0" y="68"/>
                      </a:lnTo>
                      <a:lnTo>
                        <a:pt x="4" y="99"/>
                      </a:lnTo>
                      <a:lnTo>
                        <a:pt x="13" y="132"/>
                      </a:lnTo>
                      <a:lnTo>
                        <a:pt x="31" y="166"/>
                      </a:lnTo>
                      <a:lnTo>
                        <a:pt x="54" y="200"/>
                      </a:lnTo>
                      <a:lnTo>
                        <a:pt x="82" y="235"/>
                      </a:lnTo>
                      <a:lnTo>
                        <a:pt x="117" y="269"/>
                      </a:lnTo>
                      <a:lnTo>
                        <a:pt x="155" y="302"/>
                      </a:lnTo>
                      <a:lnTo>
                        <a:pt x="195" y="332"/>
                      </a:lnTo>
                      <a:lnTo>
                        <a:pt x="241" y="361"/>
                      </a:lnTo>
                      <a:lnTo>
                        <a:pt x="287" y="386"/>
                      </a:lnTo>
                      <a:lnTo>
                        <a:pt x="335" y="407"/>
                      </a:lnTo>
                      <a:lnTo>
                        <a:pt x="381" y="422"/>
                      </a:lnTo>
                      <a:lnTo>
                        <a:pt x="429" y="436"/>
                      </a:lnTo>
                      <a:lnTo>
                        <a:pt x="473" y="443"/>
                      </a:lnTo>
                      <a:lnTo>
                        <a:pt x="513" y="445"/>
                      </a:lnTo>
                      <a:lnTo>
                        <a:pt x="552" y="443"/>
                      </a:lnTo>
                      <a:lnTo>
                        <a:pt x="586" y="436"/>
                      </a:lnTo>
                      <a:lnTo>
                        <a:pt x="613" y="422"/>
                      </a:lnTo>
                      <a:lnTo>
                        <a:pt x="636" y="407"/>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moveTo>
                        <a:pt x="13" y="17"/>
                      </a:moveTo>
                      <a:lnTo>
                        <a:pt x="23" y="7"/>
                      </a:lnTo>
                      <a:lnTo>
                        <a:pt x="40" y="1"/>
                      </a:lnTo>
                      <a:lnTo>
                        <a:pt x="61" y="0"/>
                      </a:lnTo>
                      <a:lnTo>
                        <a:pt x="90" y="3"/>
                      </a:lnTo>
                      <a:lnTo>
                        <a:pt x="122" y="9"/>
                      </a:lnTo>
                      <a:lnTo>
                        <a:pt x="159" y="21"/>
                      </a:lnTo>
                      <a:lnTo>
                        <a:pt x="199" y="34"/>
                      </a:lnTo>
                      <a:lnTo>
                        <a:pt x="241" y="51"/>
                      </a:lnTo>
                      <a:lnTo>
                        <a:pt x="287" y="72"/>
                      </a:lnTo>
                      <a:lnTo>
                        <a:pt x="333" y="95"/>
                      </a:lnTo>
                      <a:lnTo>
                        <a:pt x="379" y="122"/>
                      </a:lnTo>
                      <a:lnTo>
                        <a:pt x="423" y="149"/>
                      </a:lnTo>
                      <a:lnTo>
                        <a:pt x="467" y="177"/>
                      </a:lnTo>
                      <a:lnTo>
                        <a:pt x="508" y="204"/>
                      </a:lnTo>
                      <a:lnTo>
                        <a:pt x="544" y="233"/>
                      </a:lnTo>
                      <a:lnTo>
                        <a:pt x="577" y="262"/>
                      </a:lnTo>
                      <a:lnTo>
                        <a:pt x="605" y="288"/>
                      </a:lnTo>
                      <a:lnTo>
                        <a:pt x="626" y="313"/>
                      </a:lnTo>
                      <a:lnTo>
                        <a:pt x="644" y="336"/>
                      </a:lnTo>
                      <a:lnTo>
                        <a:pt x="653" y="355"/>
                      </a:lnTo>
                      <a:lnTo>
                        <a:pt x="655" y="373"/>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130" name="Line 211"/>
                <p:cNvSpPr>
                  <a:spLocks noChangeShapeType="1"/>
                </p:cNvSpPr>
                <p:nvPr/>
              </p:nvSpPr>
              <p:spPr bwMode="auto">
                <a:xfrm flipH="1" flipV="1">
                  <a:off x="4357" y="2742"/>
                  <a:ext cx="215" cy="1"/>
                </a:xfrm>
                <a:prstGeom prst="line">
                  <a:avLst/>
                </a:prstGeom>
                <a:noFill/>
                <a:ln w="3175">
                  <a:solidFill>
                    <a:srgbClr val="006600"/>
                  </a:solidFill>
                  <a:round/>
                  <a:headEnd/>
                  <a:tailEnd/>
                </a:ln>
              </p:spPr>
              <p:txBody>
                <a:bodyPr/>
                <a:lstStyle/>
                <a:p>
                  <a:endParaRPr lang="en-US"/>
                </a:p>
              </p:txBody>
            </p:sp>
            <p:sp>
              <p:nvSpPr>
                <p:cNvPr id="131" name="Line 212"/>
                <p:cNvSpPr>
                  <a:spLocks noChangeShapeType="1"/>
                </p:cNvSpPr>
                <p:nvPr/>
              </p:nvSpPr>
              <p:spPr bwMode="auto">
                <a:xfrm flipH="1">
                  <a:off x="4494" y="2743"/>
                  <a:ext cx="78" cy="131"/>
                </a:xfrm>
                <a:prstGeom prst="line">
                  <a:avLst/>
                </a:prstGeom>
                <a:noFill/>
                <a:ln w="3175">
                  <a:solidFill>
                    <a:srgbClr val="006600"/>
                  </a:solidFill>
                  <a:round/>
                  <a:headEnd/>
                  <a:tailEnd/>
                </a:ln>
              </p:spPr>
              <p:txBody>
                <a:bodyPr/>
                <a:lstStyle/>
                <a:p>
                  <a:endParaRPr lang="en-US"/>
                </a:p>
              </p:txBody>
            </p:sp>
            <p:sp>
              <p:nvSpPr>
                <p:cNvPr id="132" name="Line 213"/>
                <p:cNvSpPr>
                  <a:spLocks noChangeShapeType="1"/>
                </p:cNvSpPr>
                <p:nvPr/>
              </p:nvSpPr>
              <p:spPr bwMode="auto">
                <a:xfrm>
                  <a:off x="4572" y="2743"/>
                  <a:ext cx="105" cy="184"/>
                </a:xfrm>
                <a:prstGeom prst="line">
                  <a:avLst/>
                </a:prstGeom>
                <a:noFill/>
                <a:ln w="3175">
                  <a:solidFill>
                    <a:srgbClr val="006600"/>
                  </a:solidFill>
                  <a:round/>
                  <a:headEnd/>
                  <a:tailEnd/>
                </a:ln>
              </p:spPr>
              <p:txBody>
                <a:bodyPr/>
                <a:lstStyle/>
                <a:p>
                  <a:endParaRPr lang="en-US"/>
                </a:p>
              </p:txBody>
            </p:sp>
            <p:sp>
              <p:nvSpPr>
                <p:cNvPr id="133" name="Freeform 214"/>
                <p:cNvSpPr>
                  <a:spLocks/>
                </p:cNvSpPr>
                <p:nvPr/>
              </p:nvSpPr>
              <p:spPr bwMode="auto">
                <a:xfrm>
                  <a:off x="4458" y="2841"/>
                  <a:ext cx="80" cy="49"/>
                </a:xfrm>
                <a:custGeom>
                  <a:avLst/>
                  <a:gdLst/>
                  <a:ahLst/>
                  <a:cxnLst>
                    <a:cxn ang="0">
                      <a:pos x="0" y="4"/>
                    </a:cxn>
                    <a:cxn ang="0">
                      <a:pos x="6" y="0"/>
                    </a:cxn>
                    <a:cxn ang="0">
                      <a:pos x="20" y="0"/>
                    </a:cxn>
                    <a:cxn ang="0">
                      <a:pos x="37" y="4"/>
                    </a:cxn>
                    <a:cxn ang="0">
                      <a:pos x="58" y="12"/>
                    </a:cxn>
                    <a:cxn ang="0">
                      <a:pos x="81" y="23"/>
                    </a:cxn>
                    <a:cxn ang="0">
                      <a:pos x="104" y="36"/>
                    </a:cxn>
                    <a:cxn ang="0">
                      <a:pos x="125" y="50"/>
                    </a:cxn>
                    <a:cxn ang="0">
                      <a:pos x="142" y="65"/>
                    </a:cxn>
                    <a:cxn ang="0">
                      <a:pos x="154" y="77"/>
                    </a:cxn>
                    <a:cxn ang="0">
                      <a:pos x="159" y="88"/>
                    </a:cxn>
                    <a:cxn ang="0">
                      <a:pos x="159" y="96"/>
                    </a:cxn>
                    <a:cxn ang="0">
                      <a:pos x="154" y="100"/>
                    </a:cxn>
                    <a:cxn ang="0">
                      <a:pos x="142" y="100"/>
                    </a:cxn>
                    <a:cxn ang="0">
                      <a:pos x="125" y="94"/>
                    </a:cxn>
                    <a:cxn ang="0">
                      <a:pos x="104" y="86"/>
                    </a:cxn>
                    <a:cxn ang="0">
                      <a:pos x="81" y="75"/>
                    </a:cxn>
                    <a:cxn ang="0">
                      <a:pos x="58" y="63"/>
                    </a:cxn>
                    <a:cxn ang="0">
                      <a:pos x="37" y="48"/>
                    </a:cxn>
                    <a:cxn ang="0">
                      <a:pos x="20" y="35"/>
                    </a:cxn>
                    <a:cxn ang="0">
                      <a:pos x="6" y="21"/>
                    </a:cxn>
                    <a:cxn ang="0">
                      <a:pos x="0" y="10"/>
                    </a:cxn>
                    <a:cxn ang="0">
                      <a:pos x="0" y="4"/>
                    </a:cxn>
                  </a:cxnLst>
                  <a:rect l="0" t="0" r="r" b="b"/>
                  <a:pathLst>
                    <a:path w="159" h="100">
                      <a:moveTo>
                        <a:pt x="0" y="4"/>
                      </a:moveTo>
                      <a:lnTo>
                        <a:pt x="6" y="0"/>
                      </a:lnTo>
                      <a:lnTo>
                        <a:pt x="20" y="0"/>
                      </a:lnTo>
                      <a:lnTo>
                        <a:pt x="37" y="4"/>
                      </a:lnTo>
                      <a:lnTo>
                        <a:pt x="58" y="12"/>
                      </a:lnTo>
                      <a:lnTo>
                        <a:pt x="81" y="23"/>
                      </a:lnTo>
                      <a:lnTo>
                        <a:pt x="104" y="36"/>
                      </a:lnTo>
                      <a:lnTo>
                        <a:pt x="125" y="50"/>
                      </a:lnTo>
                      <a:lnTo>
                        <a:pt x="142" y="65"/>
                      </a:lnTo>
                      <a:lnTo>
                        <a:pt x="154" y="77"/>
                      </a:lnTo>
                      <a:lnTo>
                        <a:pt x="159" y="88"/>
                      </a:lnTo>
                      <a:lnTo>
                        <a:pt x="159" y="96"/>
                      </a:lnTo>
                      <a:lnTo>
                        <a:pt x="154" y="100"/>
                      </a:lnTo>
                      <a:lnTo>
                        <a:pt x="142" y="100"/>
                      </a:lnTo>
                      <a:lnTo>
                        <a:pt x="125" y="94"/>
                      </a:lnTo>
                      <a:lnTo>
                        <a:pt x="104" y="86"/>
                      </a:lnTo>
                      <a:lnTo>
                        <a:pt x="81" y="75"/>
                      </a:lnTo>
                      <a:lnTo>
                        <a:pt x="58" y="63"/>
                      </a:lnTo>
                      <a:lnTo>
                        <a:pt x="37" y="48"/>
                      </a:lnTo>
                      <a:lnTo>
                        <a:pt x="20" y="35"/>
                      </a:lnTo>
                      <a:lnTo>
                        <a:pt x="6" y="21"/>
                      </a:lnTo>
                      <a:lnTo>
                        <a:pt x="0" y="10"/>
                      </a:lnTo>
                      <a:lnTo>
                        <a:pt x="0" y="4"/>
                      </a:lnTo>
                      <a:close/>
                    </a:path>
                  </a:pathLst>
                </a:custGeom>
                <a:solidFill>
                  <a:schemeClr val="accent1"/>
                </a:solidFill>
                <a:ln w="3175" cmpd="sng">
                  <a:solidFill>
                    <a:srgbClr val="006600"/>
                  </a:solidFill>
                  <a:prstDash val="solid"/>
                  <a:round/>
                  <a:headEnd/>
                  <a:tailEnd/>
                </a:ln>
              </p:spPr>
              <p:txBody>
                <a:bodyPr/>
                <a:lstStyle/>
                <a:p>
                  <a:endParaRPr lang="en-US"/>
                </a:p>
              </p:txBody>
            </p:sp>
          </p:grpSp>
          <p:grpSp>
            <p:nvGrpSpPr>
              <p:cNvPr id="41" name="Group 215"/>
              <p:cNvGrpSpPr>
                <a:grpSpLocks/>
              </p:cNvGrpSpPr>
              <p:nvPr/>
            </p:nvGrpSpPr>
            <p:grpSpPr bwMode="auto">
              <a:xfrm flipH="1">
                <a:off x="2496" y="2094"/>
                <a:ext cx="132" cy="162"/>
                <a:chOff x="4338" y="2736"/>
                <a:chExt cx="340" cy="304"/>
              </a:xfrm>
            </p:grpSpPr>
            <p:sp>
              <p:nvSpPr>
                <p:cNvPr id="110" name="Freeform 216"/>
                <p:cNvSpPr>
                  <a:spLocks noEditPoints="1"/>
                </p:cNvSpPr>
                <p:nvPr/>
              </p:nvSpPr>
              <p:spPr bwMode="auto">
                <a:xfrm>
                  <a:off x="4338" y="3008"/>
                  <a:ext cx="340" cy="32"/>
                </a:xfrm>
                <a:custGeom>
                  <a:avLst/>
                  <a:gdLst/>
                  <a:ahLst/>
                  <a:cxnLst>
                    <a:cxn ang="0">
                      <a:pos x="42" y="21"/>
                    </a:cxn>
                    <a:cxn ang="0">
                      <a:pos x="0" y="21"/>
                    </a:cxn>
                    <a:cxn ang="0">
                      <a:pos x="0" y="65"/>
                    </a:cxn>
                    <a:cxn ang="0">
                      <a:pos x="678" y="65"/>
                    </a:cxn>
                    <a:cxn ang="0">
                      <a:pos x="678" y="21"/>
                    </a:cxn>
                    <a:cxn ang="0">
                      <a:pos x="594" y="21"/>
                    </a:cxn>
                    <a:cxn ang="0">
                      <a:pos x="594" y="0"/>
                    </a:cxn>
                    <a:cxn ang="0">
                      <a:pos x="42" y="0"/>
                    </a:cxn>
                    <a:cxn ang="0">
                      <a:pos x="42" y="21"/>
                    </a:cxn>
                    <a:cxn ang="0">
                      <a:pos x="594" y="21"/>
                    </a:cxn>
                    <a:cxn ang="0">
                      <a:pos x="54" y="21"/>
                    </a:cxn>
                    <a:cxn ang="0">
                      <a:pos x="594" y="21"/>
                    </a:cxn>
                  </a:cxnLst>
                  <a:rect l="0" t="0" r="r" b="b"/>
                  <a:pathLst>
                    <a:path w="678" h="65">
                      <a:moveTo>
                        <a:pt x="42" y="21"/>
                      </a:moveTo>
                      <a:lnTo>
                        <a:pt x="0" y="21"/>
                      </a:lnTo>
                      <a:lnTo>
                        <a:pt x="0" y="65"/>
                      </a:lnTo>
                      <a:lnTo>
                        <a:pt x="678" y="65"/>
                      </a:lnTo>
                      <a:lnTo>
                        <a:pt x="678" y="21"/>
                      </a:lnTo>
                      <a:lnTo>
                        <a:pt x="594" y="21"/>
                      </a:lnTo>
                      <a:lnTo>
                        <a:pt x="594" y="0"/>
                      </a:lnTo>
                      <a:lnTo>
                        <a:pt x="42" y="0"/>
                      </a:lnTo>
                      <a:lnTo>
                        <a:pt x="42" y="21"/>
                      </a:lnTo>
                      <a:close/>
                      <a:moveTo>
                        <a:pt x="594" y="21"/>
                      </a:moveTo>
                      <a:lnTo>
                        <a:pt x="54" y="21"/>
                      </a:lnTo>
                      <a:lnTo>
                        <a:pt x="594" y="21"/>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111" name="Line 217"/>
                <p:cNvSpPr>
                  <a:spLocks noChangeShapeType="1"/>
                </p:cNvSpPr>
                <p:nvPr/>
              </p:nvSpPr>
              <p:spPr bwMode="auto">
                <a:xfrm>
                  <a:off x="4407" y="2902"/>
                  <a:ext cx="47" cy="1"/>
                </a:xfrm>
                <a:prstGeom prst="line">
                  <a:avLst/>
                </a:prstGeom>
                <a:noFill/>
                <a:ln w="3175">
                  <a:solidFill>
                    <a:srgbClr val="006600"/>
                  </a:solidFill>
                  <a:round/>
                  <a:headEnd/>
                  <a:tailEnd/>
                </a:ln>
              </p:spPr>
              <p:txBody>
                <a:bodyPr/>
                <a:lstStyle/>
                <a:p>
                  <a:endParaRPr lang="en-US"/>
                </a:p>
              </p:txBody>
            </p:sp>
            <p:sp>
              <p:nvSpPr>
                <p:cNvPr id="112" name="Freeform 218"/>
                <p:cNvSpPr>
                  <a:spLocks/>
                </p:cNvSpPr>
                <p:nvPr/>
              </p:nvSpPr>
              <p:spPr bwMode="auto">
                <a:xfrm>
                  <a:off x="4407" y="2867"/>
                  <a:ext cx="70" cy="138"/>
                </a:xfrm>
                <a:custGeom>
                  <a:avLst/>
                  <a:gdLst/>
                  <a:ahLst/>
                  <a:cxnLst>
                    <a:cxn ang="0">
                      <a:pos x="140" y="275"/>
                    </a:cxn>
                    <a:cxn ang="0">
                      <a:pos x="0" y="69"/>
                    </a:cxn>
                    <a:cxn ang="0">
                      <a:pos x="48" y="0"/>
                    </a:cxn>
                  </a:cxnLst>
                  <a:rect l="0" t="0" r="r" b="b"/>
                  <a:pathLst>
                    <a:path w="140" h="275">
                      <a:moveTo>
                        <a:pt x="140" y="275"/>
                      </a:moveTo>
                      <a:lnTo>
                        <a:pt x="0" y="69"/>
                      </a:lnTo>
                      <a:lnTo>
                        <a:pt x="48" y="0"/>
                      </a:lnTo>
                    </a:path>
                  </a:pathLst>
                </a:custGeom>
                <a:solidFill>
                  <a:schemeClr val="accent1"/>
                </a:solidFill>
                <a:ln w="3175" cmpd="sng">
                  <a:solidFill>
                    <a:srgbClr val="006600"/>
                  </a:solidFill>
                  <a:prstDash val="solid"/>
                  <a:round/>
                  <a:headEnd/>
                  <a:tailEnd/>
                </a:ln>
              </p:spPr>
              <p:txBody>
                <a:bodyPr/>
                <a:lstStyle/>
                <a:p>
                  <a:endParaRPr lang="en-US"/>
                </a:p>
              </p:txBody>
            </p:sp>
            <p:sp>
              <p:nvSpPr>
                <p:cNvPr id="113" name="Line 219"/>
                <p:cNvSpPr>
                  <a:spLocks noChangeShapeType="1"/>
                </p:cNvSpPr>
                <p:nvPr/>
              </p:nvSpPr>
              <p:spPr bwMode="auto">
                <a:xfrm flipV="1">
                  <a:off x="4381" y="2902"/>
                  <a:ext cx="73" cy="106"/>
                </a:xfrm>
                <a:prstGeom prst="line">
                  <a:avLst/>
                </a:prstGeom>
                <a:noFill/>
                <a:ln w="3175">
                  <a:solidFill>
                    <a:srgbClr val="006600"/>
                  </a:solidFill>
                  <a:round/>
                  <a:headEnd/>
                  <a:tailEnd/>
                </a:ln>
              </p:spPr>
              <p:txBody>
                <a:bodyPr/>
                <a:lstStyle/>
                <a:p>
                  <a:endParaRPr lang="en-US"/>
                </a:p>
              </p:txBody>
            </p:sp>
            <p:sp>
              <p:nvSpPr>
                <p:cNvPr id="114" name="Freeform 220"/>
                <p:cNvSpPr>
                  <a:spLocks/>
                </p:cNvSpPr>
                <p:nvPr/>
              </p:nvSpPr>
              <p:spPr bwMode="auto">
                <a:xfrm>
                  <a:off x="4407" y="2971"/>
                  <a:ext cx="136" cy="34"/>
                </a:xfrm>
                <a:custGeom>
                  <a:avLst/>
                  <a:gdLst/>
                  <a:ahLst/>
                  <a:cxnLst>
                    <a:cxn ang="0">
                      <a:pos x="48" y="69"/>
                    </a:cxn>
                    <a:cxn ang="0">
                      <a:pos x="0" y="0"/>
                    </a:cxn>
                    <a:cxn ang="0">
                      <a:pos x="272" y="0"/>
                    </a:cxn>
                    <a:cxn ang="0">
                      <a:pos x="232" y="69"/>
                    </a:cxn>
                  </a:cxnLst>
                  <a:rect l="0" t="0" r="r" b="b"/>
                  <a:pathLst>
                    <a:path w="272" h="69">
                      <a:moveTo>
                        <a:pt x="48" y="69"/>
                      </a:moveTo>
                      <a:lnTo>
                        <a:pt x="0" y="0"/>
                      </a:lnTo>
                      <a:lnTo>
                        <a:pt x="272" y="0"/>
                      </a:lnTo>
                      <a:lnTo>
                        <a:pt x="232" y="69"/>
                      </a:lnTo>
                    </a:path>
                  </a:pathLst>
                </a:custGeom>
                <a:solidFill>
                  <a:schemeClr val="accent1"/>
                </a:solidFill>
                <a:ln w="3175" cmpd="sng">
                  <a:solidFill>
                    <a:srgbClr val="006600"/>
                  </a:solidFill>
                  <a:prstDash val="solid"/>
                  <a:round/>
                  <a:headEnd/>
                  <a:tailEnd/>
                </a:ln>
              </p:spPr>
              <p:txBody>
                <a:bodyPr/>
                <a:lstStyle/>
                <a:p>
                  <a:endParaRPr lang="en-US"/>
                </a:p>
              </p:txBody>
            </p:sp>
            <p:sp>
              <p:nvSpPr>
                <p:cNvPr id="115" name="Line 221"/>
                <p:cNvSpPr>
                  <a:spLocks noChangeShapeType="1"/>
                </p:cNvSpPr>
                <p:nvPr/>
              </p:nvSpPr>
              <p:spPr bwMode="auto">
                <a:xfrm flipH="1" flipV="1">
                  <a:off x="4500" y="2913"/>
                  <a:ext cx="72" cy="95"/>
                </a:xfrm>
                <a:prstGeom prst="line">
                  <a:avLst/>
                </a:prstGeom>
                <a:noFill/>
                <a:ln w="3175">
                  <a:solidFill>
                    <a:srgbClr val="006600"/>
                  </a:solidFill>
                  <a:round/>
                  <a:headEnd/>
                  <a:tailEnd/>
                </a:ln>
              </p:spPr>
              <p:txBody>
                <a:bodyPr/>
                <a:lstStyle/>
                <a:p>
                  <a:endParaRPr lang="en-US"/>
                </a:p>
              </p:txBody>
            </p:sp>
            <p:sp>
              <p:nvSpPr>
                <p:cNvPr id="116" name="Rectangle 222"/>
                <p:cNvSpPr>
                  <a:spLocks noChangeArrowheads="1"/>
                </p:cNvSpPr>
                <p:nvPr/>
              </p:nvSpPr>
              <p:spPr bwMode="auto">
                <a:xfrm>
                  <a:off x="4455" y="2903"/>
                  <a:ext cx="42" cy="105"/>
                </a:xfrm>
                <a:prstGeom prst="rect">
                  <a:avLst/>
                </a:prstGeom>
                <a:solidFill>
                  <a:schemeClr val="accent1"/>
                </a:solidFill>
                <a:ln w="3175">
                  <a:solidFill>
                    <a:srgbClr val="006600"/>
                  </a:solidFill>
                  <a:miter lim="800000"/>
                  <a:headEnd/>
                  <a:tailEnd/>
                </a:ln>
              </p:spPr>
              <p:txBody>
                <a:bodyPr/>
                <a:lstStyle/>
                <a:p>
                  <a:endParaRPr lang="en-US"/>
                </a:p>
              </p:txBody>
            </p:sp>
            <p:sp>
              <p:nvSpPr>
                <p:cNvPr id="117" name="Freeform 223"/>
                <p:cNvSpPr>
                  <a:spLocks noEditPoints="1"/>
                </p:cNvSpPr>
                <p:nvPr/>
              </p:nvSpPr>
              <p:spPr bwMode="auto">
                <a:xfrm>
                  <a:off x="4350" y="2736"/>
                  <a:ext cx="328" cy="223"/>
                </a:xfrm>
                <a:custGeom>
                  <a:avLst/>
                  <a:gdLst/>
                  <a:ahLst/>
                  <a:cxnLst>
                    <a:cxn ang="0">
                      <a:pos x="4" y="42"/>
                    </a:cxn>
                    <a:cxn ang="0">
                      <a:pos x="4" y="99"/>
                    </a:cxn>
                    <a:cxn ang="0">
                      <a:pos x="31" y="166"/>
                    </a:cxn>
                    <a:cxn ang="0">
                      <a:pos x="82" y="235"/>
                    </a:cxn>
                    <a:cxn ang="0">
                      <a:pos x="155" y="302"/>
                    </a:cxn>
                    <a:cxn ang="0">
                      <a:pos x="241" y="361"/>
                    </a:cxn>
                    <a:cxn ang="0">
                      <a:pos x="335" y="407"/>
                    </a:cxn>
                    <a:cxn ang="0">
                      <a:pos x="429" y="436"/>
                    </a:cxn>
                    <a:cxn ang="0">
                      <a:pos x="513" y="445"/>
                    </a:cxn>
                    <a:cxn ang="0">
                      <a:pos x="586" y="436"/>
                    </a:cxn>
                    <a:cxn ang="0">
                      <a:pos x="636" y="407"/>
                    </a:cxn>
                    <a:cxn ang="0">
                      <a:pos x="644" y="396"/>
                    </a:cxn>
                    <a:cxn ang="0">
                      <a:pos x="605" y="401"/>
                    </a:cxn>
                    <a:cxn ang="0">
                      <a:pos x="544" y="394"/>
                    </a:cxn>
                    <a:cxn ang="0">
                      <a:pos x="467" y="369"/>
                    </a:cxn>
                    <a:cxn ang="0">
                      <a:pos x="379" y="331"/>
                    </a:cxn>
                    <a:cxn ang="0">
                      <a:pos x="287" y="281"/>
                    </a:cxn>
                    <a:cxn ang="0">
                      <a:pos x="199" y="225"/>
                    </a:cxn>
                    <a:cxn ang="0">
                      <a:pos x="121" y="168"/>
                    </a:cxn>
                    <a:cxn ang="0">
                      <a:pos x="61" y="114"/>
                    </a:cxn>
                    <a:cxn ang="0">
                      <a:pos x="23" y="67"/>
                    </a:cxn>
                    <a:cxn ang="0">
                      <a:pos x="9" y="30"/>
                    </a:cxn>
                    <a:cxn ang="0">
                      <a:pos x="13" y="17"/>
                    </a:cxn>
                    <a:cxn ang="0">
                      <a:pos x="40" y="1"/>
                    </a:cxn>
                    <a:cxn ang="0">
                      <a:pos x="90" y="3"/>
                    </a:cxn>
                    <a:cxn ang="0">
                      <a:pos x="159" y="21"/>
                    </a:cxn>
                    <a:cxn ang="0">
                      <a:pos x="241" y="51"/>
                    </a:cxn>
                    <a:cxn ang="0">
                      <a:pos x="333" y="95"/>
                    </a:cxn>
                    <a:cxn ang="0">
                      <a:pos x="423" y="149"/>
                    </a:cxn>
                    <a:cxn ang="0">
                      <a:pos x="508" y="204"/>
                    </a:cxn>
                    <a:cxn ang="0">
                      <a:pos x="577" y="262"/>
                    </a:cxn>
                    <a:cxn ang="0">
                      <a:pos x="626" y="313"/>
                    </a:cxn>
                    <a:cxn ang="0">
                      <a:pos x="653" y="355"/>
                    </a:cxn>
                    <a:cxn ang="0">
                      <a:pos x="653" y="386"/>
                    </a:cxn>
                    <a:cxn ang="0">
                      <a:pos x="626" y="401"/>
                    </a:cxn>
                    <a:cxn ang="0">
                      <a:pos x="577" y="399"/>
                    </a:cxn>
                    <a:cxn ang="0">
                      <a:pos x="508" y="382"/>
                    </a:cxn>
                    <a:cxn ang="0">
                      <a:pos x="423" y="350"/>
                    </a:cxn>
                    <a:cxn ang="0">
                      <a:pos x="333" y="306"/>
                    </a:cxn>
                    <a:cxn ang="0">
                      <a:pos x="241" y="254"/>
                    </a:cxn>
                    <a:cxn ang="0">
                      <a:pos x="159" y="197"/>
                    </a:cxn>
                    <a:cxn ang="0">
                      <a:pos x="88" y="141"/>
                    </a:cxn>
                    <a:cxn ang="0">
                      <a:pos x="38" y="89"/>
                    </a:cxn>
                    <a:cxn ang="0">
                      <a:pos x="13" y="47"/>
                    </a:cxn>
                    <a:cxn ang="0">
                      <a:pos x="13" y="17"/>
                    </a:cxn>
                  </a:cxnLst>
                  <a:rect l="0" t="0" r="r" b="b"/>
                  <a:pathLst>
                    <a:path w="655" h="445">
                      <a:moveTo>
                        <a:pt x="13" y="17"/>
                      </a:moveTo>
                      <a:lnTo>
                        <a:pt x="4" y="42"/>
                      </a:lnTo>
                      <a:lnTo>
                        <a:pt x="0" y="68"/>
                      </a:lnTo>
                      <a:lnTo>
                        <a:pt x="4" y="99"/>
                      </a:lnTo>
                      <a:lnTo>
                        <a:pt x="13" y="132"/>
                      </a:lnTo>
                      <a:lnTo>
                        <a:pt x="31" y="166"/>
                      </a:lnTo>
                      <a:lnTo>
                        <a:pt x="54" y="200"/>
                      </a:lnTo>
                      <a:lnTo>
                        <a:pt x="82" y="235"/>
                      </a:lnTo>
                      <a:lnTo>
                        <a:pt x="117" y="269"/>
                      </a:lnTo>
                      <a:lnTo>
                        <a:pt x="155" y="302"/>
                      </a:lnTo>
                      <a:lnTo>
                        <a:pt x="195" y="332"/>
                      </a:lnTo>
                      <a:lnTo>
                        <a:pt x="241" y="361"/>
                      </a:lnTo>
                      <a:lnTo>
                        <a:pt x="287" y="386"/>
                      </a:lnTo>
                      <a:lnTo>
                        <a:pt x="335" y="407"/>
                      </a:lnTo>
                      <a:lnTo>
                        <a:pt x="381" y="422"/>
                      </a:lnTo>
                      <a:lnTo>
                        <a:pt x="429" y="436"/>
                      </a:lnTo>
                      <a:lnTo>
                        <a:pt x="473" y="443"/>
                      </a:lnTo>
                      <a:lnTo>
                        <a:pt x="513" y="445"/>
                      </a:lnTo>
                      <a:lnTo>
                        <a:pt x="552" y="443"/>
                      </a:lnTo>
                      <a:lnTo>
                        <a:pt x="586" y="436"/>
                      </a:lnTo>
                      <a:lnTo>
                        <a:pt x="613" y="422"/>
                      </a:lnTo>
                      <a:lnTo>
                        <a:pt x="636" y="407"/>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moveTo>
                        <a:pt x="13" y="17"/>
                      </a:moveTo>
                      <a:lnTo>
                        <a:pt x="23" y="7"/>
                      </a:lnTo>
                      <a:lnTo>
                        <a:pt x="40" y="1"/>
                      </a:lnTo>
                      <a:lnTo>
                        <a:pt x="61" y="0"/>
                      </a:lnTo>
                      <a:lnTo>
                        <a:pt x="90" y="3"/>
                      </a:lnTo>
                      <a:lnTo>
                        <a:pt x="122" y="9"/>
                      </a:lnTo>
                      <a:lnTo>
                        <a:pt x="159" y="21"/>
                      </a:lnTo>
                      <a:lnTo>
                        <a:pt x="199" y="34"/>
                      </a:lnTo>
                      <a:lnTo>
                        <a:pt x="241" y="51"/>
                      </a:lnTo>
                      <a:lnTo>
                        <a:pt x="287" y="72"/>
                      </a:lnTo>
                      <a:lnTo>
                        <a:pt x="333" y="95"/>
                      </a:lnTo>
                      <a:lnTo>
                        <a:pt x="379" y="122"/>
                      </a:lnTo>
                      <a:lnTo>
                        <a:pt x="423" y="149"/>
                      </a:lnTo>
                      <a:lnTo>
                        <a:pt x="467" y="177"/>
                      </a:lnTo>
                      <a:lnTo>
                        <a:pt x="508" y="204"/>
                      </a:lnTo>
                      <a:lnTo>
                        <a:pt x="544" y="233"/>
                      </a:lnTo>
                      <a:lnTo>
                        <a:pt x="577" y="262"/>
                      </a:lnTo>
                      <a:lnTo>
                        <a:pt x="605" y="288"/>
                      </a:lnTo>
                      <a:lnTo>
                        <a:pt x="626" y="313"/>
                      </a:lnTo>
                      <a:lnTo>
                        <a:pt x="644" y="336"/>
                      </a:lnTo>
                      <a:lnTo>
                        <a:pt x="653" y="355"/>
                      </a:lnTo>
                      <a:lnTo>
                        <a:pt x="655" y="373"/>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118" name="Line 224"/>
                <p:cNvSpPr>
                  <a:spLocks noChangeShapeType="1"/>
                </p:cNvSpPr>
                <p:nvPr/>
              </p:nvSpPr>
              <p:spPr bwMode="auto">
                <a:xfrm flipH="1" flipV="1">
                  <a:off x="4357" y="2742"/>
                  <a:ext cx="215" cy="1"/>
                </a:xfrm>
                <a:prstGeom prst="line">
                  <a:avLst/>
                </a:prstGeom>
                <a:noFill/>
                <a:ln w="3175">
                  <a:solidFill>
                    <a:srgbClr val="006600"/>
                  </a:solidFill>
                  <a:round/>
                  <a:headEnd/>
                  <a:tailEnd/>
                </a:ln>
              </p:spPr>
              <p:txBody>
                <a:bodyPr/>
                <a:lstStyle/>
                <a:p>
                  <a:endParaRPr lang="en-US"/>
                </a:p>
              </p:txBody>
            </p:sp>
            <p:sp>
              <p:nvSpPr>
                <p:cNvPr id="119" name="Line 225"/>
                <p:cNvSpPr>
                  <a:spLocks noChangeShapeType="1"/>
                </p:cNvSpPr>
                <p:nvPr/>
              </p:nvSpPr>
              <p:spPr bwMode="auto">
                <a:xfrm flipH="1">
                  <a:off x="4494" y="2743"/>
                  <a:ext cx="78" cy="131"/>
                </a:xfrm>
                <a:prstGeom prst="line">
                  <a:avLst/>
                </a:prstGeom>
                <a:noFill/>
                <a:ln w="3175">
                  <a:solidFill>
                    <a:srgbClr val="006600"/>
                  </a:solidFill>
                  <a:round/>
                  <a:headEnd/>
                  <a:tailEnd/>
                </a:ln>
              </p:spPr>
              <p:txBody>
                <a:bodyPr/>
                <a:lstStyle/>
                <a:p>
                  <a:endParaRPr lang="en-US"/>
                </a:p>
              </p:txBody>
            </p:sp>
            <p:sp>
              <p:nvSpPr>
                <p:cNvPr id="120" name="Line 226"/>
                <p:cNvSpPr>
                  <a:spLocks noChangeShapeType="1"/>
                </p:cNvSpPr>
                <p:nvPr/>
              </p:nvSpPr>
              <p:spPr bwMode="auto">
                <a:xfrm>
                  <a:off x="4572" y="2743"/>
                  <a:ext cx="105" cy="184"/>
                </a:xfrm>
                <a:prstGeom prst="line">
                  <a:avLst/>
                </a:prstGeom>
                <a:noFill/>
                <a:ln w="3175">
                  <a:solidFill>
                    <a:srgbClr val="006600"/>
                  </a:solidFill>
                  <a:round/>
                  <a:headEnd/>
                  <a:tailEnd/>
                </a:ln>
              </p:spPr>
              <p:txBody>
                <a:bodyPr/>
                <a:lstStyle/>
                <a:p>
                  <a:endParaRPr lang="en-US"/>
                </a:p>
              </p:txBody>
            </p:sp>
            <p:sp>
              <p:nvSpPr>
                <p:cNvPr id="121" name="Freeform 227"/>
                <p:cNvSpPr>
                  <a:spLocks/>
                </p:cNvSpPr>
                <p:nvPr/>
              </p:nvSpPr>
              <p:spPr bwMode="auto">
                <a:xfrm>
                  <a:off x="4458" y="2841"/>
                  <a:ext cx="80" cy="49"/>
                </a:xfrm>
                <a:custGeom>
                  <a:avLst/>
                  <a:gdLst/>
                  <a:ahLst/>
                  <a:cxnLst>
                    <a:cxn ang="0">
                      <a:pos x="0" y="4"/>
                    </a:cxn>
                    <a:cxn ang="0">
                      <a:pos x="6" y="0"/>
                    </a:cxn>
                    <a:cxn ang="0">
                      <a:pos x="20" y="0"/>
                    </a:cxn>
                    <a:cxn ang="0">
                      <a:pos x="37" y="4"/>
                    </a:cxn>
                    <a:cxn ang="0">
                      <a:pos x="58" y="12"/>
                    </a:cxn>
                    <a:cxn ang="0">
                      <a:pos x="81" y="23"/>
                    </a:cxn>
                    <a:cxn ang="0">
                      <a:pos x="104" y="36"/>
                    </a:cxn>
                    <a:cxn ang="0">
                      <a:pos x="125" y="50"/>
                    </a:cxn>
                    <a:cxn ang="0">
                      <a:pos x="142" y="65"/>
                    </a:cxn>
                    <a:cxn ang="0">
                      <a:pos x="154" y="77"/>
                    </a:cxn>
                    <a:cxn ang="0">
                      <a:pos x="159" y="88"/>
                    </a:cxn>
                    <a:cxn ang="0">
                      <a:pos x="159" y="96"/>
                    </a:cxn>
                    <a:cxn ang="0">
                      <a:pos x="154" y="100"/>
                    </a:cxn>
                    <a:cxn ang="0">
                      <a:pos x="142" y="100"/>
                    </a:cxn>
                    <a:cxn ang="0">
                      <a:pos x="125" y="94"/>
                    </a:cxn>
                    <a:cxn ang="0">
                      <a:pos x="104" y="86"/>
                    </a:cxn>
                    <a:cxn ang="0">
                      <a:pos x="81" y="75"/>
                    </a:cxn>
                    <a:cxn ang="0">
                      <a:pos x="58" y="63"/>
                    </a:cxn>
                    <a:cxn ang="0">
                      <a:pos x="37" y="48"/>
                    </a:cxn>
                    <a:cxn ang="0">
                      <a:pos x="20" y="35"/>
                    </a:cxn>
                    <a:cxn ang="0">
                      <a:pos x="6" y="21"/>
                    </a:cxn>
                    <a:cxn ang="0">
                      <a:pos x="0" y="10"/>
                    </a:cxn>
                    <a:cxn ang="0">
                      <a:pos x="0" y="4"/>
                    </a:cxn>
                  </a:cxnLst>
                  <a:rect l="0" t="0" r="r" b="b"/>
                  <a:pathLst>
                    <a:path w="159" h="100">
                      <a:moveTo>
                        <a:pt x="0" y="4"/>
                      </a:moveTo>
                      <a:lnTo>
                        <a:pt x="6" y="0"/>
                      </a:lnTo>
                      <a:lnTo>
                        <a:pt x="20" y="0"/>
                      </a:lnTo>
                      <a:lnTo>
                        <a:pt x="37" y="4"/>
                      </a:lnTo>
                      <a:lnTo>
                        <a:pt x="58" y="12"/>
                      </a:lnTo>
                      <a:lnTo>
                        <a:pt x="81" y="23"/>
                      </a:lnTo>
                      <a:lnTo>
                        <a:pt x="104" y="36"/>
                      </a:lnTo>
                      <a:lnTo>
                        <a:pt x="125" y="50"/>
                      </a:lnTo>
                      <a:lnTo>
                        <a:pt x="142" y="65"/>
                      </a:lnTo>
                      <a:lnTo>
                        <a:pt x="154" y="77"/>
                      </a:lnTo>
                      <a:lnTo>
                        <a:pt x="159" y="88"/>
                      </a:lnTo>
                      <a:lnTo>
                        <a:pt x="159" y="96"/>
                      </a:lnTo>
                      <a:lnTo>
                        <a:pt x="154" y="100"/>
                      </a:lnTo>
                      <a:lnTo>
                        <a:pt x="142" y="100"/>
                      </a:lnTo>
                      <a:lnTo>
                        <a:pt x="125" y="94"/>
                      </a:lnTo>
                      <a:lnTo>
                        <a:pt x="104" y="86"/>
                      </a:lnTo>
                      <a:lnTo>
                        <a:pt x="81" y="75"/>
                      </a:lnTo>
                      <a:lnTo>
                        <a:pt x="58" y="63"/>
                      </a:lnTo>
                      <a:lnTo>
                        <a:pt x="37" y="48"/>
                      </a:lnTo>
                      <a:lnTo>
                        <a:pt x="20" y="35"/>
                      </a:lnTo>
                      <a:lnTo>
                        <a:pt x="6" y="21"/>
                      </a:lnTo>
                      <a:lnTo>
                        <a:pt x="0" y="10"/>
                      </a:lnTo>
                      <a:lnTo>
                        <a:pt x="0" y="4"/>
                      </a:lnTo>
                      <a:close/>
                    </a:path>
                  </a:pathLst>
                </a:custGeom>
                <a:solidFill>
                  <a:schemeClr val="accent1"/>
                </a:solidFill>
                <a:ln w="3175" cmpd="sng">
                  <a:solidFill>
                    <a:srgbClr val="006600"/>
                  </a:solidFill>
                  <a:prstDash val="solid"/>
                  <a:round/>
                  <a:headEnd/>
                  <a:tailEnd/>
                </a:ln>
              </p:spPr>
              <p:txBody>
                <a:bodyPr/>
                <a:lstStyle/>
                <a:p>
                  <a:endParaRPr lang="en-US"/>
                </a:p>
              </p:txBody>
            </p:sp>
          </p:grpSp>
          <p:grpSp>
            <p:nvGrpSpPr>
              <p:cNvPr id="42" name="Group 228"/>
              <p:cNvGrpSpPr>
                <a:grpSpLocks/>
              </p:cNvGrpSpPr>
              <p:nvPr/>
            </p:nvGrpSpPr>
            <p:grpSpPr bwMode="auto">
              <a:xfrm flipH="1">
                <a:off x="2688" y="1758"/>
                <a:ext cx="132" cy="162"/>
                <a:chOff x="4338" y="2736"/>
                <a:chExt cx="340" cy="304"/>
              </a:xfrm>
            </p:grpSpPr>
            <p:sp>
              <p:nvSpPr>
                <p:cNvPr id="98" name="Freeform 229"/>
                <p:cNvSpPr>
                  <a:spLocks noEditPoints="1"/>
                </p:cNvSpPr>
                <p:nvPr/>
              </p:nvSpPr>
              <p:spPr bwMode="auto">
                <a:xfrm>
                  <a:off x="4338" y="3008"/>
                  <a:ext cx="340" cy="32"/>
                </a:xfrm>
                <a:custGeom>
                  <a:avLst/>
                  <a:gdLst/>
                  <a:ahLst/>
                  <a:cxnLst>
                    <a:cxn ang="0">
                      <a:pos x="42" y="21"/>
                    </a:cxn>
                    <a:cxn ang="0">
                      <a:pos x="0" y="21"/>
                    </a:cxn>
                    <a:cxn ang="0">
                      <a:pos x="0" y="65"/>
                    </a:cxn>
                    <a:cxn ang="0">
                      <a:pos x="678" y="65"/>
                    </a:cxn>
                    <a:cxn ang="0">
                      <a:pos x="678" y="21"/>
                    </a:cxn>
                    <a:cxn ang="0">
                      <a:pos x="594" y="21"/>
                    </a:cxn>
                    <a:cxn ang="0">
                      <a:pos x="594" y="0"/>
                    </a:cxn>
                    <a:cxn ang="0">
                      <a:pos x="42" y="0"/>
                    </a:cxn>
                    <a:cxn ang="0">
                      <a:pos x="42" y="21"/>
                    </a:cxn>
                    <a:cxn ang="0">
                      <a:pos x="594" y="21"/>
                    </a:cxn>
                    <a:cxn ang="0">
                      <a:pos x="54" y="21"/>
                    </a:cxn>
                    <a:cxn ang="0">
                      <a:pos x="594" y="21"/>
                    </a:cxn>
                  </a:cxnLst>
                  <a:rect l="0" t="0" r="r" b="b"/>
                  <a:pathLst>
                    <a:path w="678" h="65">
                      <a:moveTo>
                        <a:pt x="42" y="21"/>
                      </a:moveTo>
                      <a:lnTo>
                        <a:pt x="0" y="21"/>
                      </a:lnTo>
                      <a:lnTo>
                        <a:pt x="0" y="65"/>
                      </a:lnTo>
                      <a:lnTo>
                        <a:pt x="678" y="65"/>
                      </a:lnTo>
                      <a:lnTo>
                        <a:pt x="678" y="21"/>
                      </a:lnTo>
                      <a:lnTo>
                        <a:pt x="594" y="21"/>
                      </a:lnTo>
                      <a:lnTo>
                        <a:pt x="594" y="0"/>
                      </a:lnTo>
                      <a:lnTo>
                        <a:pt x="42" y="0"/>
                      </a:lnTo>
                      <a:lnTo>
                        <a:pt x="42" y="21"/>
                      </a:lnTo>
                      <a:close/>
                      <a:moveTo>
                        <a:pt x="594" y="21"/>
                      </a:moveTo>
                      <a:lnTo>
                        <a:pt x="54" y="21"/>
                      </a:lnTo>
                      <a:lnTo>
                        <a:pt x="594" y="21"/>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99" name="Line 230"/>
                <p:cNvSpPr>
                  <a:spLocks noChangeShapeType="1"/>
                </p:cNvSpPr>
                <p:nvPr/>
              </p:nvSpPr>
              <p:spPr bwMode="auto">
                <a:xfrm>
                  <a:off x="4407" y="2902"/>
                  <a:ext cx="47" cy="1"/>
                </a:xfrm>
                <a:prstGeom prst="line">
                  <a:avLst/>
                </a:prstGeom>
                <a:noFill/>
                <a:ln w="3175">
                  <a:solidFill>
                    <a:srgbClr val="006600"/>
                  </a:solidFill>
                  <a:round/>
                  <a:headEnd/>
                  <a:tailEnd/>
                </a:ln>
              </p:spPr>
              <p:txBody>
                <a:bodyPr/>
                <a:lstStyle/>
                <a:p>
                  <a:endParaRPr lang="en-US"/>
                </a:p>
              </p:txBody>
            </p:sp>
            <p:sp>
              <p:nvSpPr>
                <p:cNvPr id="100" name="Freeform 231"/>
                <p:cNvSpPr>
                  <a:spLocks/>
                </p:cNvSpPr>
                <p:nvPr/>
              </p:nvSpPr>
              <p:spPr bwMode="auto">
                <a:xfrm>
                  <a:off x="4407" y="2867"/>
                  <a:ext cx="70" cy="138"/>
                </a:xfrm>
                <a:custGeom>
                  <a:avLst/>
                  <a:gdLst/>
                  <a:ahLst/>
                  <a:cxnLst>
                    <a:cxn ang="0">
                      <a:pos x="140" y="275"/>
                    </a:cxn>
                    <a:cxn ang="0">
                      <a:pos x="0" y="69"/>
                    </a:cxn>
                    <a:cxn ang="0">
                      <a:pos x="48" y="0"/>
                    </a:cxn>
                  </a:cxnLst>
                  <a:rect l="0" t="0" r="r" b="b"/>
                  <a:pathLst>
                    <a:path w="140" h="275">
                      <a:moveTo>
                        <a:pt x="140" y="275"/>
                      </a:moveTo>
                      <a:lnTo>
                        <a:pt x="0" y="69"/>
                      </a:lnTo>
                      <a:lnTo>
                        <a:pt x="48" y="0"/>
                      </a:lnTo>
                    </a:path>
                  </a:pathLst>
                </a:custGeom>
                <a:solidFill>
                  <a:schemeClr val="accent1"/>
                </a:solidFill>
                <a:ln w="3175" cmpd="sng">
                  <a:solidFill>
                    <a:srgbClr val="006600"/>
                  </a:solidFill>
                  <a:prstDash val="solid"/>
                  <a:round/>
                  <a:headEnd/>
                  <a:tailEnd/>
                </a:ln>
              </p:spPr>
              <p:txBody>
                <a:bodyPr/>
                <a:lstStyle/>
                <a:p>
                  <a:endParaRPr lang="en-US"/>
                </a:p>
              </p:txBody>
            </p:sp>
            <p:sp>
              <p:nvSpPr>
                <p:cNvPr id="101" name="Line 232"/>
                <p:cNvSpPr>
                  <a:spLocks noChangeShapeType="1"/>
                </p:cNvSpPr>
                <p:nvPr/>
              </p:nvSpPr>
              <p:spPr bwMode="auto">
                <a:xfrm flipV="1">
                  <a:off x="4381" y="2902"/>
                  <a:ext cx="73" cy="106"/>
                </a:xfrm>
                <a:prstGeom prst="line">
                  <a:avLst/>
                </a:prstGeom>
                <a:noFill/>
                <a:ln w="3175">
                  <a:solidFill>
                    <a:srgbClr val="006600"/>
                  </a:solidFill>
                  <a:round/>
                  <a:headEnd/>
                  <a:tailEnd/>
                </a:ln>
              </p:spPr>
              <p:txBody>
                <a:bodyPr/>
                <a:lstStyle/>
                <a:p>
                  <a:endParaRPr lang="en-US"/>
                </a:p>
              </p:txBody>
            </p:sp>
            <p:sp>
              <p:nvSpPr>
                <p:cNvPr id="102" name="Freeform 233"/>
                <p:cNvSpPr>
                  <a:spLocks/>
                </p:cNvSpPr>
                <p:nvPr/>
              </p:nvSpPr>
              <p:spPr bwMode="auto">
                <a:xfrm>
                  <a:off x="4407" y="2971"/>
                  <a:ext cx="136" cy="34"/>
                </a:xfrm>
                <a:custGeom>
                  <a:avLst/>
                  <a:gdLst/>
                  <a:ahLst/>
                  <a:cxnLst>
                    <a:cxn ang="0">
                      <a:pos x="48" y="69"/>
                    </a:cxn>
                    <a:cxn ang="0">
                      <a:pos x="0" y="0"/>
                    </a:cxn>
                    <a:cxn ang="0">
                      <a:pos x="272" y="0"/>
                    </a:cxn>
                    <a:cxn ang="0">
                      <a:pos x="232" y="69"/>
                    </a:cxn>
                  </a:cxnLst>
                  <a:rect l="0" t="0" r="r" b="b"/>
                  <a:pathLst>
                    <a:path w="272" h="69">
                      <a:moveTo>
                        <a:pt x="48" y="69"/>
                      </a:moveTo>
                      <a:lnTo>
                        <a:pt x="0" y="0"/>
                      </a:lnTo>
                      <a:lnTo>
                        <a:pt x="272" y="0"/>
                      </a:lnTo>
                      <a:lnTo>
                        <a:pt x="232" y="69"/>
                      </a:lnTo>
                    </a:path>
                  </a:pathLst>
                </a:custGeom>
                <a:solidFill>
                  <a:schemeClr val="accent1"/>
                </a:solidFill>
                <a:ln w="3175" cmpd="sng">
                  <a:solidFill>
                    <a:srgbClr val="006600"/>
                  </a:solidFill>
                  <a:prstDash val="solid"/>
                  <a:round/>
                  <a:headEnd/>
                  <a:tailEnd/>
                </a:ln>
              </p:spPr>
              <p:txBody>
                <a:bodyPr/>
                <a:lstStyle/>
                <a:p>
                  <a:endParaRPr lang="en-US"/>
                </a:p>
              </p:txBody>
            </p:sp>
            <p:sp>
              <p:nvSpPr>
                <p:cNvPr id="103" name="Line 234"/>
                <p:cNvSpPr>
                  <a:spLocks noChangeShapeType="1"/>
                </p:cNvSpPr>
                <p:nvPr/>
              </p:nvSpPr>
              <p:spPr bwMode="auto">
                <a:xfrm flipH="1" flipV="1">
                  <a:off x="4500" y="2913"/>
                  <a:ext cx="72" cy="95"/>
                </a:xfrm>
                <a:prstGeom prst="line">
                  <a:avLst/>
                </a:prstGeom>
                <a:noFill/>
                <a:ln w="3175">
                  <a:solidFill>
                    <a:srgbClr val="006600"/>
                  </a:solidFill>
                  <a:round/>
                  <a:headEnd/>
                  <a:tailEnd/>
                </a:ln>
              </p:spPr>
              <p:txBody>
                <a:bodyPr/>
                <a:lstStyle/>
                <a:p>
                  <a:endParaRPr lang="en-US"/>
                </a:p>
              </p:txBody>
            </p:sp>
            <p:sp>
              <p:nvSpPr>
                <p:cNvPr id="104" name="Rectangle 235"/>
                <p:cNvSpPr>
                  <a:spLocks noChangeArrowheads="1"/>
                </p:cNvSpPr>
                <p:nvPr/>
              </p:nvSpPr>
              <p:spPr bwMode="auto">
                <a:xfrm>
                  <a:off x="4455" y="2903"/>
                  <a:ext cx="42" cy="105"/>
                </a:xfrm>
                <a:prstGeom prst="rect">
                  <a:avLst/>
                </a:prstGeom>
                <a:solidFill>
                  <a:schemeClr val="accent1"/>
                </a:solidFill>
                <a:ln w="3175">
                  <a:solidFill>
                    <a:srgbClr val="006600"/>
                  </a:solidFill>
                  <a:miter lim="800000"/>
                  <a:headEnd/>
                  <a:tailEnd/>
                </a:ln>
              </p:spPr>
              <p:txBody>
                <a:bodyPr/>
                <a:lstStyle/>
                <a:p>
                  <a:endParaRPr lang="en-US"/>
                </a:p>
              </p:txBody>
            </p:sp>
            <p:sp>
              <p:nvSpPr>
                <p:cNvPr id="105" name="Freeform 236"/>
                <p:cNvSpPr>
                  <a:spLocks noEditPoints="1"/>
                </p:cNvSpPr>
                <p:nvPr/>
              </p:nvSpPr>
              <p:spPr bwMode="auto">
                <a:xfrm>
                  <a:off x="4350" y="2736"/>
                  <a:ext cx="328" cy="223"/>
                </a:xfrm>
                <a:custGeom>
                  <a:avLst/>
                  <a:gdLst/>
                  <a:ahLst/>
                  <a:cxnLst>
                    <a:cxn ang="0">
                      <a:pos x="4" y="42"/>
                    </a:cxn>
                    <a:cxn ang="0">
                      <a:pos x="4" y="99"/>
                    </a:cxn>
                    <a:cxn ang="0">
                      <a:pos x="31" y="166"/>
                    </a:cxn>
                    <a:cxn ang="0">
                      <a:pos x="82" y="235"/>
                    </a:cxn>
                    <a:cxn ang="0">
                      <a:pos x="155" y="302"/>
                    </a:cxn>
                    <a:cxn ang="0">
                      <a:pos x="241" y="361"/>
                    </a:cxn>
                    <a:cxn ang="0">
                      <a:pos x="335" y="407"/>
                    </a:cxn>
                    <a:cxn ang="0">
                      <a:pos x="429" y="436"/>
                    </a:cxn>
                    <a:cxn ang="0">
                      <a:pos x="513" y="445"/>
                    </a:cxn>
                    <a:cxn ang="0">
                      <a:pos x="586" y="436"/>
                    </a:cxn>
                    <a:cxn ang="0">
                      <a:pos x="636" y="407"/>
                    </a:cxn>
                    <a:cxn ang="0">
                      <a:pos x="644" y="396"/>
                    </a:cxn>
                    <a:cxn ang="0">
                      <a:pos x="605" y="401"/>
                    </a:cxn>
                    <a:cxn ang="0">
                      <a:pos x="544" y="394"/>
                    </a:cxn>
                    <a:cxn ang="0">
                      <a:pos x="467" y="369"/>
                    </a:cxn>
                    <a:cxn ang="0">
                      <a:pos x="379" y="331"/>
                    </a:cxn>
                    <a:cxn ang="0">
                      <a:pos x="287" y="281"/>
                    </a:cxn>
                    <a:cxn ang="0">
                      <a:pos x="199" y="225"/>
                    </a:cxn>
                    <a:cxn ang="0">
                      <a:pos x="121" y="168"/>
                    </a:cxn>
                    <a:cxn ang="0">
                      <a:pos x="61" y="114"/>
                    </a:cxn>
                    <a:cxn ang="0">
                      <a:pos x="23" y="67"/>
                    </a:cxn>
                    <a:cxn ang="0">
                      <a:pos x="9" y="30"/>
                    </a:cxn>
                    <a:cxn ang="0">
                      <a:pos x="13" y="17"/>
                    </a:cxn>
                    <a:cxn ang="0">
                      <a:pos x="40" y="1"/>
                    </a:cxn>
                    <a:cxn ang="0">
                      <a:pos x="90" y="3"/>
                    </a:cxn>
                    <a:cxn ang="0">
                      <a:pos x="159" y="21"/>
                    </a:cxn>
                    <a:cxn ang="0">
                      <a:pos x="241" y="51"/>
                    </a:cxn>
                    <a:cxn ang="0">
                      <a:pos x="333" y="95"/>
                    </a:cxn>
                    <a:cxn ang="0">
                      <a:pos x="423" y="149"/>
                    </a:cxn>
                    <a:cxn ang="0">
                      <a:pos x="508" y="204"/>
                    </a:cxn>
                    <a:cxn ang="0">
                      <a:pos x="577" y="262"/>
                    </a:cxn>
                    <a:cxn ang="0">
                      <a:pos x="626" y="313"/>
                    </a:cxn>
                    <a:cxn ang="0">
                      <a:pos x="653" y="355"/>
                    </a:cxn>
                    <a:cxn ang="0">
                      <a:pos x="653" y="386"/>
                    </a:cxn>
                    <a:cxn ang="0">
                      <a:pos x="626" y="401"/>
                    </a:cxn>
                    <a:cxn ang="0">
                      <a:pos x="577" y="399"/>
                    </a:cxn>
                    <a:cxn ang="0">
                      <a:pos x="508" y="382"/>
                    </a:cxn>
                    <a:cxn ang="0">
                      <a:pos x="423" y="350"/>
                    </a:cxn>
                    <a:cxn ang="0">
                      <a:pos x="333" y="306"/>
                    </a:cxn>
                    <a:cxn ang="0">
                      <a:pos x="241" y="254"/>
                    </a:cxn>
                    <a:cxn ang="0">
                      <a:pos x="159" y="197"/>
                    </a:cxn>
                    <a:cxn ang="0">
                      <a:pos x="88" y="141"/>
                    </a:cxn>
                    <a:cxn ang="0">
                      <a:pos x="38" y="89"/>
                    </a:cxn>
                    <a:cxn ang="0">
                      <a:pos x="13" y="47"/>
                    </a:cxn>
                    <a:cxn ang="0">
                      <a:pos x="13" y="17"/>
                    </a:cxn>
                  </a:cxnLst>
                  <a:rect l="0" t="0" r="r" b="b"/>
                  <a:pathLst>
                    <a:path w="655" h="445">
                      <a:moveTo>
                        <a:pt x="13" y="17"/>
                      </a:moveTo>
                      <a:lnTo>
                        <a:pt x="4" y="42"/>
                      </a:lnTo>
                      <a:lnTo>
                        <a:pt x="0" y="68"/>
                      </a:lnTo>
                      <a:lnTo>
                        <a:pt x="4" y="99"/>
                      </a:lnTo>
                      <a:lnTo>
                        <a:pt x="13" y="132"/>
                      </a:lnTo>
                      <a:lnTo>
                        <a:pt x="31" y="166"/>
                      </a:lnTo>
                      <a:lnTo>
                        <a:pt x="54" y="200"/>
                      </a:lnTo>
                      <a:lnTo>
                        <a:pt x="82" y="235"/>
                      </a:lnTo>
                      <a:lnTo>
                        <a:pt x="117" y="269"/>
                      </a:lnTo>
                      <a:lnTo>
                        <a:pt x="155" y="302"/>
                      </a:lnTo>
                      <a:lnTo>
                        <a:pt x="195" y="332"/>
                      </a:lnTo>
                      <a:lnTo>
                        <a:pt x="241" y="361"/>
                      </a:lnTo>
                      <a:lnTo>
                        <a:pt x="287" y="386"/>
                      </a:lnTo>
                      <a:lnTo>
                        <a:pt x="335" y="407"/>
                      </a:lnTo>
                      <a:lnTo>
                        <a:pt x="381" y="422"/>
                      </a:lnTo>
                      <a:lnTo>
                        <a:pt x="429" y="436"/>
                      </a:lnTo>
                      <a:lnTo>
                        <a:pt x="473" y="443"/>
                      </a:lnTo>
                      <a:lnTo>
                        <a:pt x="513" y="445"/>
                      </a:lnTo>
                      <a:lnTo>
                        <a:pt x="552" y="443"/>
                      </a:lnTo>
                      <a:lnTo>
                        <a:pt x="586" y="436"/>
                      </a:lnTo>
                      <a:lnTo>
                        <a:pt x="613" y="422"/>
                      </a:lnTo>
                      <a:lnTo>
                        <a:pt x="636" y="407"/>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moveTo>
                        <a:pt x="13" y="17"/>
                      </a:moveTo>
                      <a:lnTo>
                        <a:pt x="23" y="7"/>
                      </a:lnTo>
                      <a:lnTo>
                        <a:pt x="40" y="1"/>
                      </a:lnTo>
                      <a:lnTo>
                        <a:pt x="61" y="0"/>
                      </a:lnTo>
                      <a:lnTo>
                        <a:pt x="90" y="3"/>
                      </a:lnTo>
                      <a:lnTo>
                        <a:pt x="122" y="9"/>
                      </a:lnTo>
                      <a:lnTo>
                        <a:pt x="159" y="21"/>
                      </a:lnTo>
                      <a:lnTo>
                        <a:pt x="199" y="34"/>
                      </a:lnTo>
                      <a:lnTo>
                        <a:pt x="241" y="51"/>
                      </a:lnTo>
                      <a:lnTo>
                        <a:pt x="287" y="72"/>
                      </a:lnTo>
                      <a:lnTo>
                        <a:pt x="333" y="95"/>
                      </a:lnTo>
                      <a:lnTo>
                        <a:pt x="379" y="122"/>
                      </a:lnTo>
                      <a:lnTo>
                        <a:pt x="423" y="149"/>
                      </a:lnTo>
                      <a:lnTo>
                        <a:pt x="467" y="177"/>
                      </a:lnTo>
                      <a:lnTo>
                        <a:pt x="508" y="204"/>
                      </a:lnTo>
                      <a:lnTo>
                        <a:pt x="544" y="233"/>
                      </a:lnTo>
                      <a:lnTo>
                        <a:pt x="577" y="262"/>
                      </a:lnTo>
                      <a:lnTo>
                        <a:pt x="605" y="288"/>
                      </a:lnTo>
                      <a:lnTo>
                        <a:pt x="626" y="313"/>
                      </a:lnTo>
                      <a:lnTo>
                        <a:pt x="644" y="336"/>
                      </a:lnTo>
                      <a:lnTo>
                        <a:pt x="653" y="355"/>
                      </a:lnTo>
                      <a:lnTo>
                        <a:pt x="655" y="373"/>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106" name="Line 237"/>
                <p:cNvSpPr>
                  <a:spLocks noChangeShapeType="1"/>
                </p:cNvSpPr>
                <p:nvPr/>
              </p:nvSpPr>
              <p:spPr bwMode="auto">
                <a:xfrm flipH="1" flipV="1">
                  <a:off x="4357" y="2742"/>
                  <a:ext cx="215" cy="1"/>
                </a:xfrm>
                <a:prstGeom prst="line">
                  <a:avLst/>
                </a:prstGeom>
                <a:noFill/>
                <a:ln w="3175">
                  <a:solidFill>
                    <a:srgbClr val="006600"/>
                  </a:solidFill>
                  <a:round/>
                  <a:headEnd/>
                  <a:tailEnd/>
                </a:ln>
              </p:spPr>
              <p:txBody>
                <a:bodyPr/>
                <a:lstStyle/>
                <a:p>
                  <a:endParaRPr lang="en-US"/>
                </a:p>
              </p:txBody>
            </p:sp>
            <p:sp>
              <p:nvSpPr>
                <p:cNvPr id="107" name="Line 238"/>
                <p:cNvSpPr>
                  <a:spLocks noChangeShapeType="1"/>
                </p:cNvSpPr>
                <p:nvPr/>
              </p:nvSpPr>
              <p:spPr bwMode="auto">
                <a:xfrm flipH="1">
                  <a:off x="4494" y="2743"/>
                  <a:ext cx="78" cy="131"/>
                </a:xfrm>
                <a:prstGeom prst="line">
                  <a:avLst/>
                </a:prstGeom>
                <a:noFill/>
                <a:ln w="3175">
                  <a:solidFill>
                    <a:srgbClr val="006600"/>
                  </a:solidFill>
                  <a:round/>
                  <a:headEnd/>
                  <a:tailEnd/>
                </a:ln>
              </p:spPr>
              <p:txBody>
                <a:bodyPr/>
                <a:lstStyle/>
                <a:p>
                  <a:endParaRPr lang="en-US"/>
                </a:p>
              </p:txBody>
            </p:sp>
            <p:sp>
              <p:nvSpPr>
                <p:cNvPr id="108" name="Line 239"/>
                <p:cNvSpPr>
                  <a:spLocks noChangeShapeType="1"/>
                </p:cNvSpPr>
                <p:nvPr/>
              </p:nvSpPr>
              <p:spPr bwMode="auto">
                <a:xfrm>
                  <a:off x="4572" y="2743"/>
                  <a:ext cx="105" cy="184"/>
                </a:xfrm>
                <a:prstGeom prst="line">
                  <a:avLst/>
                </a:prstGeom>
                <a:noFill/>
                <a:ln w="3175">
                  <a:solidFill>
                    <a:srgbClr val="006600"/>
                  </a:solidFill>
                  <a:round/>
                  <a:headEnd/>
                  <a:tailEnd/>
                </a:ln>
              </p:spPr>
              <p:txBody>
                <a:bodyPr/>
                <a:lstStyle/>
                <a:p>
                  <a:endParaRPr lang="en-US"/>
                </a:p>
              </p:txBody>
            </p:sp>
            <p:sp>
              <p:nvSpPr>
                <p:cNvPr id="109" name="Freeform 240"/>
                <p:cNvSpPr>
                  <a:spLocks/>
                </p:cNvSpPr>
                <p:nvPr/>
              </p:nvSpPr>
              <p:spPr bwMode="auto">
                <a:xfrm>
                  <a:off x="4458" y="2841"/>
                  <a:ext cx="80" cy="49"/>
                </a:xfrm>
                <a:custGeom>
                  <a:avLst/>
                  <a:gdLst/>
                  <a:ahLst/>
                  <a:cxnLst>
                    <a:cxn ang="0">
                      <a:pos x="0" y="4"/>
                    </a:cxn>
                    <a:cxn ang="0">
                      <a:pos x="6" y="0"/>
                    </a:cxn>
                    <a:cxn ang="0">
                      <a:pos x="20" y="0"/>
                    </a:cxn>
                    <a:cxn ang="0">
                      <a:pos x="37" y="4"/>
                    </a:cxn>
                    <a:cxn ang="0">
                      <a:pos x="58" y="12"/>
                    </a:cxn>
                    <a:cxn ang="0">
                      <a:pos x="81" y="23"/>
                    </a:cxn>
                    <a:cxn ang="0">
                      <a:pos x="104" y="36"/>
                    </a:cxn>
                    <a:cxn ang="0">
                      <a:pos x="125" y="50"/>
                    </a:cxn>
                    <a:cxn ang="0">
                      <a:pos x="142" y="65"/>
                    </a:cxn>
                    <a:cxn ang="0">
                      <a:pos x="154" y="77"/>
                    </a:cxn>
                    <a:cxn ang="0">
                      <a:pos x="159" y="88"/>
                    </a:cxn>
                    <a:cxn ang="0">
                      <a:pos x="159" y="96"/>
                    </a:cxn>
                    <a:cxn ang="0">
                      <a:pos x="154" y="100"/>
                    </a:cxn>
                    <a:cxn ang="0">
                      <a:pos x="142" y="100"/>
                    </a:cxn>
                    <a:cxn ang="0">
                      <a:pos x="125" y="94"/>
                    </a:cxn>
                    <a:cxn ang="0">
                      <a:pos x="104" y="86"/>
                    </a:cxn>
                    <a:cxn ang="0">
                      <a:pos x="81" y="75"/>
                    </a:cxn>
                    <a:cxn ang="0">
                      <a:pos x="58" y="63"/>
                    </a:cxn>
                    <a:cxn ang="0">
                      <a:pos x="37" y="48"/>
                    </a:cxn>
                    <a:cxn ang="0">
                      <a:pos x="20" y="35"/>
                    </a:cxn>
                    <a:cxn ang="0">
                      <a:pos x="6" y="21"/>
                    </a:cxn>
                    <a:cxn ang="0">
                      <a:pos x="0" y="10"/>
                    </a:cxn>
                    <a:cxn ang="0">
                      <a:pos x="0" y="4"/>
                    </a:cxn>
                  </a:cxnLst>
                  <a:rect l="0" t="0" r="r" b="b"/>
                  <a:pathLst>
                    <a:path w="159" h="100">
                      <a:moveTo>
                        <a:pt x="0" y="4"/>
                      </a:moveTo>
                      <a:lnTo>
                        <a:pt x="6" y="0"/>
                      </a:lnTo>
                      <a:lnTo>
                        <a:pt x="20" y="0"/>
                      </a:lnTo>
                      <a:lnTo>
                        <a:pt x="37" y="4"/>
                      </a:lnTo>
                      <a:lnTo>
                        <a:pt x="58" y="12"/>
                      </a:lnTo>
                      <a:lnTo>
                        <a:pt x="81" y="23"/>
                      </a:lnTo>
                      <a:lnTo>
                        <a:pt x="104" y="36"/>
                      </a:lnTo>
                      <a:lnTo>
                        <a:pt x="125" y="50"/>
                      </a:lnTo>
                      <a:lnTo>
                        <a:pt x="142" y="65"/>
                      </a:lnTo>
                      <a:lnTo>
                        <a:pt x="154" y="77"/>
                      </a:lnTo>
                      <a:lnTo>
                        <a:pt x="159" y="88"/>
                      </a:lnTo>
                      <a:lnTo>
                        <a:pt x="159" y="96"/>
                      </a:lnTo>
                      <a:lnTo>
                        <a:pt x="154" y="100"/>
                      </a:lnTo>
                      <a:lnTo>
                        <a:pt x="142" y="100"/>
                      </a:lnTo>
                      <a:lnTo>
                        <a:pt x="125" y="94"/>
                      </a:lnTo>
                      <a:lnTo>
                        <a:pt x="104" y="86"/>
                      </a:lnTo>
                      <a:lnTo>
                        <a:pt x="81" y="75"/>
                      </a:lnTo>
                      <a:lnTo>
                        <a:pt x="58" y="63"/>
                      </a:lnTo>
                      <a:lnTo>
                        <a:pt x="37" y="48"/>
                      </a:lnTo>
                      <a:lnTo>
                        <a:pt x="20" y="35"/>
                      </a:lnTo>
                      <a:lnTo>
                        <a:pt x="6" y="21"/>
                      </a:lnTo>
                      <a:lnTo>
                        <a:pt x="0" y="10"/>
                      </a:lnTo>
                      <a:lnTo>
                        <a:pt x="0" y="4"/>
                      </a:lnTo>
                      <a:close/>
                    </a:path>
                  </a:pathLst>
                </a:custGeom>
                <a:solidFill>
                  <a:schemeClr val="accent1"/>
                </a:solidFill>
                <a:ln w="3175" cmpd="sng">
                  <a:solidFill>
                    <a:srgbClr val="006600"/>
                  </a:solidFill>
                  <a:prstDash val="solid"/>
                  <a:round/>
                  <a:headEnd/>
                  <a:tailEnd/>
                </a:ln>
              </p:spPr>
              <p:txBody>
                <a:bodyPr/>
                <a:lstStyle/>
                <a:p>
                  <a:endParaRPr lang="en-US"/>
                </a:p>
              </p:txBody>
            </p:sp>
          </p:grpSp>
          <p:grpSp>
            <p:nvGrpSpPr>
              <p:cNvPr id="43" name="Group 241"/>
              <p:cNvGrpSpPr>
                <a:grpSpLocks/>
              </p:cNvGrpSpPr>
              <p:nvPr/>
            </p:nvGrpSpPr>
            <p:grpSpPr bwMode="auto">
              <a:xfrm flipH="1">
                <a:off x="2784" y="1902"/>
                <a:ext cx="132" cy="162"/>
                <a:chOff x="4338" y="2736"/>
                <a:chExt cx="340" cy="304"/>
              </a:xfrm>
            </p:grpSpPr>
            <p:sp>
              <p:nvSpPr>
                <p:cNvPr id="86" name="Freeform 242"/>
                <p:cNvSpPr>
                  <a:spLocks noEditPoints="1"/>
                </p:cNvSpPr>
                <p:nvPr/>
              </p:nvSpPr>
              <p:spPr bwMode="auto">
                <a:xfrm>
                  <a:off x="4338" y="3008"/>
                  <a:ext cx="340" cy="32"/>
                </a:xfrm>
                <a:custGeom>
                  <a:avLst/>
                  <a:gdLst/>
                  <a:ahLst/>
                  <a:cxnLst>
                    <a:cxn ang="0">
                      <a:pos x="42" y="21"/>
                    </a:cxn>
                    <a:cxn ang="0">
                      <a:pos x="0" y="21"/>
                    </a:cxn>
                    <a:cxn ang="0">
                      <a:pos x="0" y="65"/>
                    </a:cxn>
                    <a:cxn ang="0">
                      <a:pos x="678" y="65"/>
                    </a:cxn>
                    <a:cxn ang="0">
                      <a:pos x="678" y="21"/>
                    </a:cxn>
                    <a:cxn ang="0">
                      <a:pos x="594" y="21"/>
                    </a:cxn>
                    <a:cxn ang="0">
                      <a:pos x="594" y="0"/>
                    </a:cxn>
                    <a:cxn ang="0">
                      <a:pos x="42" y="0"/>
                    </a:cxn>
                    <a:cxn ang="0">
                      <a:pos x="42" y="21"/>
                    </a:cxn>
                    <a:cxn ang="0">
                      <a:pos x="594" y="21"/>
                    </a:cxn>
                    <a:cxn ang="0">
                      <a:pos x="54" y="21"/>
                    </a:cxn>
                    <a:cxn ang="0">
                      <a:pos x="594" y="21"/>
                    </a:cxn>
                  </a:cxnLst>
                  <a:rect l="0" t="0" r="r" b="b"/>
                  <a:pathLst>
                    <a:path w="678" h="65">
                      <a:moveTo>
                        <a:pt x="42" y="21"/>
                      </a:moveTo>
                      <a:lnTo>
                        <a:pt x="0" y="21"/>
                      </a:lnTo>
                      <a:lnTo>
                        <a:pt x="0" y="65"/>
                      </a:lnTo>
                      <a:lnTo>
                        <a:pt x="678" y="65"/>
                      </a:lnTo>
                      <a:lnTo>
                        <a:pt x="678" y="21"/>
                      </a:lnTo>
                      <a:lnTo>
                        <a:pt x="594" y="21"/>
                      </a:lnTo>
                      <a:lnTo>
                        <a:pt x="594" y="0"/>
                      </a:lnTo>
                      <a:lnTo>
                        <a:pt x="42" y="0"/>
                      </a:lnTo>
                      <a:lnTo>
                        <a:pt x="42" y="21"/>
                      </a:lnTo>
                      <a:close/>
                      <a:moveTo>
                        <a:pt x="594" y="21"/>
                      </a:moveTo>
                      <a:lnTo>
                        <a:pt x="54" y="21"/>
                      </a:lnTo>
                      <a:lnTo>
                        <a:pt x="594" y="21"/>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87" name="Line 243"/>
                <p:cNvSpPr>
                  <a:spLocks noChangeShapeType="1"/>
                </p:cNvSpPr>
                <p:nvPr/>
              </p:nvSpPr>
              <p:spPr bwMode="auto">
                <a:xfrm>
                  <a:off x="4407" y="2902"/>
                  <a:ext cx="47" cy="1"/>
                </a:xfrm>
                <a:prstGeom prst="line">
                  <a:avLst/>
                </a:prstGeom>
                <a:noFill/>
                <a:ln w="3175">
                  <a:solidFill>
                    <a:srgbClr val="006600"/>
                  </a:solidFill>
                  <a:round/>
                  <a:headEnd/>
                  <a:tailEnd/>
                </a:ln>
              </p:spPr>
              <p:txBody>
                <a:bodyPr/>
                <a:lstStyle/>
                <a:p>
                  <a:endParaRPr lang="en-US"/>
                </a:p>
              </p:txBody>
            </p:sp>
            <p:sp>
              <p:nvSpPr>
                <p:cNvPr id="88" name="Freeform 244"/>
                <p:cNvSpPr>
                  <a:spLocks/>
                </p:cNvSpPr>
                <p:nvPr/>
              </p:nvSpPr>
              <p:spPr bwMode="auto">
                <a:xfrm>
                  <a:off x="4407" y="2867"/>
                  <a:ext cx="70" cy="138"/>
                </a:xfrm>
                <a:custGeom>
                  <a:avLst/>
                  <a:gdLst/>
                  <a:ahLst/>
                  <a:cxnLst>
                    <a:cxn ang="0">
                      <a:pos x="140" y="275"/>
                    </a:cxn>
                    <a:cxn ang="0">
                      <a:pos x="0" y="69"/>
                    </a:cxn>
                    <a:cxn ang="0">
                      <a:pos x="48" y="0"/>
                    </a:cxn>
                  </a:cxnLst>
                  <a:rect l="0" t="0" r="r" b="b"/>
                  <a:pathLst>
                    <a:path w="140" h="275">
                      <a:moveTo>
                        <a:pt x="140" y="275"/>
                      </a:moveTo>
                      <a:lnTo>
                        <a:pt x="0" y="69"/>
                      </a:lnTo>
                      <a:lnTo>
                        <a:pt x="48" y="0"/>
                      </a:lnTo>
                    </a:path>
                  </a:pathLst>
                </a:custGeom>
                <a:solidFill>
                  <a:schemeClr val="accent1"/>
                </a:solidFill>
                <a:ln w="3175" cmpd="sng">
                  <a:solidFill>
                    <a:srgbClr val="006600"/>
                  </a:solidFill>
                  <a:prstDash val="solid"/>
                  <a:round/>
                  <a:headEnd/>
                  <a:tailEnd/>
                </a:ln>
              </p:spPr>
              <p:txBody>
                <a:bodyPr/>
                <a:lstStyle/>
                <a:p>
                  <a:endParaRPr lang="en-US"/>
                </a:p>
              </p:txBody>
            </p:sp>
            <p:sp>
              <p:nvSpPr>
                <p:cNvPr id="89" name="Line 245"/>
                <p:cNvSpPr>
                  <a:spLocks noChangeShapeType="1"/>
                </p:cNvSpPr>
                <p:nvPr/>
              </p:nvSpPr>
              <p:spPr bwMode="auto">
                <a:xfrm flipV="1">
                  <a:off x="4381" y="2902"/>
                  <a:ext cx="73" cy="106"/>
                </a:xfrm>
                <a:prstGeom prst="line">
                  <a:avLst/>
                </a:prstGeom>
                <a:noFill/>
                <a:ln w="3175">
                  <a:solidFill>
                    <a:srgbClr val="006600"/>
                  </a:solidFill>
                  <a:round/>
                  <a:headEnd/>
                  <a:tailEnd/>
                </a:ln>
              </p:spPr>
              <p:txBody>
                <a:bodyPr/>
                <a:lstStyle/>
                <a:p>
                  <a:endParaRPr lang="en-US"/>
                </a:p>
              </p:txBody>
            </p:sp>
            <p:sp>
              <p:nvSpPr>
                <p:cNvPr id="90" name="Freeform 246"/>
                <p:cNvSpPr>
                  <a:spLocks/>
                </p:cNvSpPr>
                <p:nvPr/>
              </p:nvSpPr>
              <p:spPr bwMode="auto">
                <a:xfrm>
                  <a:off x="4407" y="2971"/>
                  <a:ext cx="136" cy="34"/>
                </a:xfrm>
                <a:custGeom>
                  <a:avLst/>
                  <a:gdLst/>
                  <a:ahLst/>
                  <a:cxnLst>
                    <a:cxn ang="0">
                      <a:pos x="48" y="69"/>
                    </a:cxn>
                    <a:cxn ang="0">
                      <a:pos x="0" y="0"/>
                    </a:cxn>
                    <a:cxn ang="0">
                      <a:pos x="272" y="0"/>
                    </a:cxn>
                    <a:cxn ang="0">
                      <a:pos x="232" y="69"/>
                    </a:cxn>
                  </a:cxnLst>
                  <a:rect l="0" t="0" r="r" b="b"/>
                  <a:pathLst>
                    <a:path w="272" h="69">
                      <a:moveTo>
                        <a:pt x="48" y="69"/>
                      </a:moveTo>
                      <a:lnTo>
                        <a:pt x="0" y="0"/>
                      </a:lnTo>
                      <a:lnTo>
                        <a:pt x="272" y="0"/>
                      </a:lnTo>
                      <a:lnTo>
                        <a:pt x="232" y="69"/>
                      </a:lnTo>
                    </a:path>
                  </a:pathLst>
                </a:custGeom>
                <a:solidFill>
                  <a:schemeClr val="accent1"/>
                </a:solidFill>
                <a:ln w="3175" cmpd="sng">
                  <a:solidFill>
                    <a:srgbClr val="006600"/>
                  </a:solidFill>
                  <a:prstDash val="solid"/>
                  <a:round/>
                  <a:headEnd/>
                  <a:tailEnd/>
                </a:ln>
              </p:spPr>
              <p:txBody>
                <a:bodyPr/>
                <a:lstStyle/>
                <a:p>
                  <a:endParaRPr lang="en-US"/>
                </a:p>
              </p:txBody>
            </p:sp>
            <p:sp>
              <p:nvSpPr>
                <p:cNvPr id="91" name="Line 247"/>
                <p:cNvSpPr>
                  <a:spLocks noChangeShapeType="1"/>
                </p:cNvSpPr>
                <p:nvPr/>
              </p:nvSpPr>
              <p:spPr bwMode="auto">
                <a:xfrm flipH="1" flipV="1">
                  <a:off x="4500" y="2913"/>
                  <a:ext cx="72" cy="95"/>
                </a:xfrm>
                <a:prstGeom prst="line">
                  <a:avLst/>
                </a:prstGeom>
                <a:noFill/>
                <a:ln w="3175">
                  <a:solidFill>
                    <a:srgbClr val="006600"/>
                  </a:solidFill>
                  <a:round/>
                  <a:headEnd/>
                  <a:tailEnd/>
                </a:ln>
              </p:spPr>
              <p:txBody>
                <a:bodyPr/>
                <a:lstStyle/>
                <a:p>
                  <a:endParaRPr lang="en-US"/>
                </a:p>
              </p:txBody>
            </p:sp>
            <p:sp>
              <p:nvSpPr>
                <p:cNvPr id="92" name="Rectangle 248"/>
                <p:cNvSpPr>
                  <a:spLocks noChangeArrowheads="1"/>
                </p:cNvSpPr>
                <p:nvPr/>
              </p:nvSpPr>
              <p:spPr bwMode="auto">
                <a:xfrm>
                  <a:off x="4455" y="2903"/>
                  <a:ext cx="42" cy="105"/>
                </a:xfrm>
                <a:prstGeom prst="rect">
                  <a:avLst/>
                </a:prstGeom>
                <a:solidFill>
                  <a:schemeClr val="accent1"/>
                </a:solidFill>
                <a:ln w="3175">
                  <a:solidFill>
                    <a:srgbClr val="006600"/>
                  </a:solidFill>
                  <a:miter lim="800000"/>
                  <a:headEnd/>
                  <a:tailEnd/>
                </a:ln>
              </p:spPr>
              <p:txBody>
                <a:bodyPr/>
                <a:lstStyle/>
                <a:p>
                  <a:endParaRPr lang="en-US"/>
                </a:p>
              </p:txBody>
            </p:sp>
            <p:sp>
              <p:nvSpPr>
                <p:cNvPr id="93" name="Freeform 249"/>
                <p:cNvSpPr>
                  <a:spLocks noEditPoints="1"/>
                </p:cNvSpPr>
                <p:nvPr/>
              </p:nvSpPr>
              <p:spPr bwMode="auto">
                <a:xfrm>
                  <a:off x="4350" y="2736"/>
                  <a:ext cx="328" cy="223"/>
                </a:xfrm>
                <a:custGeom>
                  <a:avLst/>
                  <a:gdLst/>
                  <a:ahLst/>
                  <a:cxnLst>
                    <a:cxn ang="0">
                      <a:pos x="4" y="42"/>
                    </a:cxn>
                    <a:cxn ang="0">
                      <a:pos x="4" y="99"/>
                    </a:cxn>
                    <a:cxn ang="0">
                      <a:pos x="31" y="166"/>
                    </a:cxn>
                    <a:cxn ang="0">
                      <a:pos x="82" y="235"/>
                    </a:cxn>
                    <a:cxn ang="0">
                      <a:pos x="155" y="302"/>
                    </a:cxn>
                    <a:cxn ang="0">
                      <a:pos x="241" y="361"/>
                    </a:cxn>
                    <a:cxn ang="0">
                      <a:pos x="335" y="407"/>
                    </a:cxn>
                    <a:cxn ang="0">
                      <a:pos x="429" y="436"/>
                    </a:cxn>
                    <a:cxn ang="0">
                      <a:pos x="513" y="445"/>
                    </a:cxn>
                    <a:cxn ang="0">
                      <a:pos x="586" y="436"/>
                    </a:cxn>
                    <a:cxn ang="0">
                      <a:pos x="636" y="407"/>
                    </a:cxn>
                    <a:cxn ang="0">
                      <a:pos x="644" y="396"/>
                    </a:cxn>
                    <a:cxn ang="0">
                      <a:pos x="605" y="401"/>
                    </a:cxn>
                    <a:cxn ang="0">
                      <a:pos x="544" y="394"/>
                    </a:cxn>
                    <a:cxn ang="0">
                      <a:pos x="467" y="369"/>
                    </a:cxn>
                    <a:cxn ang="0">
                      <a:pos x="379" y="331"/>
                    </a:cxn>
                    <a:cxn ang="0">
                      <a:pos x="287" y="281"/>
                    </a:cxn>
                    <a:cxn ang="0">
                      <a:pos x="199" y="225"/>
                    </a:cxn>
                    <a:cxn ang="0">
                      <a:pos x="121" y="168"/>
                    </a:cxn>
                    <a:cxn ang="0">
                      <a:pos x="61" y="114"/>
                    </a:cxn>
                    <a:cxn ang="0">
                      <a:pos x="23" y="67"/>
                    </a:cxn>
                    <a:cxn ang="0">
                      <a:pos x="9" y="30"/>
                    </a:cxn>
                    <a:cxn ang="0">
                      <a:pos x="13" y="17"/>
                    </a:cxn>
                    <a:cxn ang="0">
                      <a:pos x="40" y="1"/>
                    </a:cxn>
                    <a:cxn ang="0">
                      <a:pos x="90" y="3"/>
                    </a:cxn>
                    <a:cxn ang="0">
                      <a:pos x="159" y="21"/>
                    </a:cxn>
                    <a:cxn ang="0">
                      <a:pos x="241" y="51"/>
                    </a:cxn>
                    <a:cxn ang="0">
                      <a:pos x="333" y="95"/>
                    </a:cxn>
                    <a:cxn ang="0">
                      <a:pos x="423" y="149"/>
                    </a:cxn>
                    <a:cxn ang="0">
                      <a:pos x="508" y="204"/>
                    </a:cxn>
                    <a:cxn ang="0">
                      <a:pos x="577" y="262"/>
                    </a:cxn>
                    <a:cxn ang="0">
                      <a:pos x="626" y="313"/>
                    </a:cxn>
                    <a:cxn ang="0">
                      <a:pos x="653" y="355"/>
                    </a:cxn>
                    <a:cxn ang="0">
                      <a:pos x="653" y="386"/>
                    </a:cxn>
                    <a:cxn ang="0">
                      <a:pos x="626" y="401"/>
                    </a:cxn>
                    <a:cxn ang="0">
                      <a:pos x="577" y="399"/>
                    </a:cxn>
                    <a:cxn ang="0">
                      <a:pos x="508" y="382"/>
                    </a:cxn>
                    <a:cxn ang="0">
                      <a:pos x="423" y="350"/>
                    </a:cxn>
                    <a:cxn ang="0">
                      <a:pos x="333" y="306"/>
                    </a:cxn>
                    <a:cxn ang="0">
                      <a:pos x="241" y="254"/>
                    </a:cxn>
                    <a:cxn ang="0">
                      <a:pos x="159" y="197"/>
                    </a:cxn>
                    <a:cxn ang="0">
                      <a:pos x="88" y="141"/>
                    </a:cxn>
                    <a:cxn ang="0">
                      <a:pos x="38" y="89"/>
                    </a:cxn>
                    <a:cxn ang="0">
                      <a:pos x="13" y="47"/>
                    </a:cxn>
                    <a:cxn ang="0">
                      <a:pos x="13" y="17"/>
                    </a:cxn>
                  </a:cxnLst>
                  <a:rect l="0" t="0" r="r" b="b"/>
                  <a:pathLst>
                    <a:path w="655" h="445">
                      <a:moveTo>
                        <a:pt x="13" y="17"/>
                      </a:moveTo>
                      <a:lnTo>
                        <a:pt x="4" y="42"/>
                      </a:lnTo>
                      <a:lnTo>
                        <a:pt x="0" y="68"/>
                      </a:lnTo>
                      <a:lnTo>
                        <a:pt x="4" y="99"/>
                      </a:lnTo>
                      <a:lnTo>
                        <a:pt x="13" y="132"/>
                      </a:lnTo>
                      <a:lnTo>
                        <a:pt x="31" y="166"/>
                      </a:lnTo>
                      <a:lnTo>
                        <a:pt x="54" y="200"/>
                      </a:lnTo>
                      <a:lnTo>
                        <a:pt x="82" y="235"/>
                      </a:lnTo>
                      <a:lnTo>
                        <a:pt x="117" y="269"/>
                      </a:lnTo>
                      <a:lnTo>
                        <a:pt x="155" y="302"/>
                      </a:lnTo>
                      <a:lnTo>
                        <a:pt x="195" y="332"/>
                      </a:lnTo>
                      <a:lnTo>
                        <a:pt x="241" y="361"/>
                      </a:lnTo>
                      <a:lnTo>
                        <a:pt x="287" y="386"/>
                      </a:lnTo>
                      <a:lnTo>
                        <a:pt x="335" y="407"/>
                      </a:lnTo>
                      <a:lnTo>
                        <a:pt x="381" y="422"/>
                      </a:lnTo>
                      <a:lnTo>
                        <a:pt x="429" y="436"/>
                      </a:lnTo>
                      <a:lnTo>
                        <a:pt x="473" y="443"/>
                      </a:lnTo>
                      <a:lnTo>
                        <a:pt x="513" y="445"/>
                      </a:lnTo>
                      <a:lnTo>
                        <a:pt x="552" y="443"/>
                      </a:lnTo>
                      <a:lnTo>
                        <a:pt x="586" y="436"/>
                      </a:lnTo>
                      <a:lnTo>
                        <a:pt x="613" y="422"/>
                      </a:lnTo>
                      <a:lnTo>
                        <a:pt x="636" y="407"/>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moveTo>
                        <a:pt x="13" y="17"/>
                      </a:moveTo>
                      <a:lnTo>
                        <a:pt x="23" y="7"/>
                      </a:lnTo>
                      <a:lnTo>
                        <a:pt x="40" y="1"/>
                      </a:lnTo>
                      <a:lnTo>
                        <a:pt x="61" y="0"/>
                      </a:lnTo>
                      <a:lnTo>
                        <a:pt x="90" y="3"/>
                      </a:lnTo>
                      <a:lnTo>
                        <a:pt x="122" y="9"/>
                      </a:lnTo>
                      <a:lnTo>
                        <a:pt x="159" y="21"/>
                      </a:lnTo>
                      <a:lnTo>
                        <a:pt x="199" y="34"/>
                      </a:lnTo>
                      <a:lnTo>
                        <a:pt x="241" y="51"/>
                      </a:lnTo>
                      <a:lnTo>
                        <a:pt x="287" y="72"/>
                      </a:lnTo>
                      <a:lnTo>
                        <a:pt x="333" y="95"/>
                      </a:lnTo>
                      <a:lnTo>
                        <a:pt x="379" y="122"/>
                      </a:lnTo>
                      <a:lnTo>
                        <a:pt x="423" y="149"/>
                      </a:lnTo>
                      <a:lnTo>
                        <a:pt x="467" y="177"/>
                      </a:lnTo>
                      <a:lnTo>
                        <a:pt x="508" y="204"/>
                      </a:lnTo>
                      <a:lnTo>
                        <a:pt x="544" y="233"/>
                      </a:lnTo>
                      <a:lnTo>
                        <a:pt x="577" y="262"/>
                      </a:lnTo>
                      <a:lnTo>
                        <a:pt x="605" y="288"/>
                      </a:lnTo>
                      <a:lnTo>
                        <a:pt x="626" y="313"/>
                      </a:lnTo>
                      <a:lnTo>
                        <a:pt x="644" y="336"/>
                      </a:lnTo>
                      <a:lnTo>
                        <a:pt x="653" y="355"/>
                      </a:lnTo>
                      <a:lnTo>
                        <a:pt x="655" y="373"/>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94" name="Line 250"/>
                <p:cNvSpPr>
                  <a:spLocks noChangeShapeType="1"/>
                </p:cNvSpPr>
                <p:nvPr/>
              </p:nvSpPr>
              <p:spPr bwMode="auto">
                <a:xfrm flipH="1" flipV="1">
                  <a:off x="4357" y="2742"/>
                  <a:ext cx="215" cy="1"/>
                </a:xfrm>
                <a:prstGeom prst="line">
                  <a:avLst/>
                </a:prstGeom>
                <a:noFill/>
                <a:ln w="3175">
                  <a:solidFill>
                    <a:srgbClr val="006600"/>
                  </a:solidFill>
                  <a:round/>
                  <a:headEnd/>
                  <a:tailEnd/>
                </a:ln>
              </p:spPr>
              <p:txBody>
                <a:bodyPr/>
                <a:lstStyle/>
                <a:p>
                  <a:endParaRPr lang="en-US"/>
                </a:p>
              </p:txBody>
            </p:sp>
            <p:sp>
              <p:nvSpPr>
                <p:cNvPr id="95" name="Line 251"/>
                <p:cNvSpPr>
                  <a:spLocks noChangeShapeType="1"/>
                </p:cNvSpPr>
                <p:nvPr/>
              </p:nvSpPr>
              <p:spPr bwMode="auto">
                <a:xfrm flipH="1">
                  <a:off x="4494" y="2743"/>
                  <a:ext cx="78" cy="131"/>
                </a:xfrm>
                <a:prstGeom prst="line">
                  <a:avLst/>
                </a:prstGeom>
                <a:noFill/>
                <a:ln w="3175">
                  <a:solidFill>
                    <a:srgbClr val="006600"/>
                  </a:solidFill>
                  <a:round/>
                  <a:headEnd/>
                  <a:tailEnd/>
                </a:ln>
              </p:spPr>
              <p:txBody>
                <a:bodyPr/>
                <a:lstStyle/>
                <a:p>
                  <a:endParaRPr lang="en-US"/>
                </a:p>
              </p:txBody>
            </p:sp>
            <p:sp>
              <p:nvSpPr>
                <p:cNvPr id="96" name="Line 252"/>
                <p:cNvSpPr>
                  <a:spLocks noChangeShapeType="1"/>
                </p:cNvSpPr>
                <p:nvPr/>
              </p:nvSpPr>
              <p:spPr bwMode="auto">
                <a:xfrm>
                  <a:off x="4572" y="2743"/>
                  <a:ext cx="105" cy="184"/>
                </a:xfrm>
                <a:prstGeom prst="line">
                  <a:avLst/>
                </a:prstGeom>
                <a:noFill/>
                <a:ln w="3175">
                  <a:solidFill>
                    <a:srgbClr val="006600"/>
                  </a:solidFill>
                  <a:round/>
                  <a:headEnd/>
                  <a:tailEnd/>
                </a:ln>
              </p:spPr>
              <p:txBody>
                <a:bodyPr/>
                <a:lstStyle/>
                <a:p>
                  <a:endParaRPr lang="en-US"/>
                </a:p>
              </p:txBody>
            </p:sp>
            <p:sp>
              <p:nvSpPr>
                <p:cNvPr id="97" name="Freeform 253"/>
                <p:cNvSpPr>
                  <a:spLocks/>
                </p:cNvSpPr>
                <p:nvPr/>
              </p:nvSpPr>
              <p:spPr bwMode="auto">
                <a:xfrm>
                  <a:off x="4458" y="2841"/>
                  <a:ext cx="80" cy="49"/>
                </a:xfrm>
                <a:custGeom>
                  <a:avLst/>
                  <a:gdLst/>
                  <a:ahLst/>
                  <a:cxnLst>
                    <a:cxn ang="0">
                      <a:pos x="0" y="4"/>
                    </a:cxn>
                    <a:cxn ang="0">
                      <a:pos x="6" y="0"/>
                    </a:cxn>
                    <a:cxn ang="0">
                      <a:pos x="20" y="0"/>
                    </a:cxn>
                    <a:cxn ang="0">
                      <a:pos x="37" y="4"/>
                    </a:cxn>
                    <a:cxn ang="0">
                      <a:pos x="58" y="12"/>
                    </a:cxn>
                    <a:cxn ang="0">
                      <a:pos x="81" y="23"/>
                    </a:cxn>
                    <a:cxn ang="0">
                      <a:pos x="104" y="36"/>
                    </a:cxn>
                    <a:cxn ang="0">
                      <a:pos x="125" y="50"/>
                    </a:cxn>
                    <a:cxn ang="0">
                      <a:pos x="142" y="65"/>
                    </a:cxn>
                    <a:cxn ang="0">
                      <a:pos x="154" y="77"/>
                    </a:cxn>
                    <a:cxn ang="0">
                      <a:pos x="159" y="88"/>
                    </a:cxn>
                    <a:cxn ang="0">
                      <a:pos x="159" y="96"/>
                    </a:cxn>
                    <a:cxn ang="0">
                      <a:pos x="154" y="100"/>
                    </a:cxn>
                    <a:cxn ang="0">
                      <a:pos x="142" y="100"/>
                    </a:cxn>
                    <a:cxn ang="0">
                      <a:pos x="125" y="94"/>
                    </a:cxn>
                    <a:cxn ang="0">
                      <a:pos x="104" y="86"/>
                    </a:cxn>
                    <a:cxn ang="0">
                      <a:pos x="81" y="75"/>
                    </a:cxn>
                    <a:cxn ang="0">
                      <a:pos x="58" y="63"/>
                    </a:cxn>
                    <a:cxn ang="0">
                      <a:pos x="37" y="48"/>
                    </a:cxn>
                    <a:cxn ang="0">
                      <a:pos x="20" y="35"/>
                    </a:cxn>
                    <a:cxn ang="0">
                      <a:pos x="6" y="21"/>
                    </a:cxn>
                    <a:cxn ang="0">
                      <a:pos x="0" y="10"/>
                    </a:cxn>
                    <a:cxn ang="0">
                      <a:pos x="0" y="4"/>
                    </a:cxn>
                  </a:cxnLst>
                  <a:rect l="0" t="0" r="r" b="b"/>
                  <a:pathLst>
                    <a:path w="159" h="100">
                      <a:moveTo>
                        <a:pt x="0" y="4"/>
                      </a:moveTo>
                      <a:lnTo>
                        <a:pt x="6" y="0"/>
                      </a:lnTo>
                      <a:lnTo>
                        <a:pt x="20" y="0"/>
                      </a:lnTo>
                      <a:lnTo>
                        <a:pt x="37" y="4"/>
                      </a:lnTo>
                      <a:lnTo>
                        <a:pt x="58" y="12"/>
                      </a:lnTo>
                      <a:lnTo>
                        <a:pt x="81" y="23"/>
                      </a:lnTo>
                      <a:lnTo>
                        <a:pt x="104" y="36"/>
                      </a:lnTo>
                      <a:lnTo>
                        <a:pt x="125" y="50"/>
                      </a:lnTo>
                      <a:lnTo>
                        <a:pt x="142" y="65"/>
                      </a:lnTo>
                      <a:lnTo>
                        <a:pt x="154" y="77"/>
                      </a:lnTo>
                      <a:lnTo>
                        <a:pt x="159" y="88"/>
                      </a:lnTo>
                      <a:lnTo>
                        <a:pt x="159" y="96"/>
                      </a:lnTo>
                      <a:lnTo>
                        <a:pt x="154" y="100"/>
                      </a:lnTo>
                      <a:lnTo>
                        <a:pt x="142" y="100"/>
                      </a:lnTo>
                      <a:lnTo>
                        <a:pt x="125" y="94"/>
                      </a:lnTo>
                      <a:lnTo>
                        <a:pt x="104" y="86"/>
                      </a:lnTo>
                      <a:lnTo>
                        <a:pt x="81" y="75"/>
                      </a:lnTo>
                      <a:lnTo>
                        <a:pt x="58" y="63"/>
                      </a:lnTo>
                      <a:lnTo>
                        <a:pt x="37" y="48"/>
                      </a:lnTo>
                      <a:lnTo>
                        <a:pt x="20" y="35"/>
                      </a:lnTo>
                      <a:lnTo>
                        <a:pt x="6" y="21"/>
                      </a:lnTo>
                      <a:lnTo>
                        <a:pt x="0" y="10"/>
                      </a:lnTo>
                      <a:lnTo>
                        <a:pt x="0" y="4"/>
                      </a:lnTo>
                      <a:close/>
                    </a:path>
                  </a:pathLst>
                </a:custGeom>
                <a:solidFill>
                  <a:schemeClr val="accent1"/>
                </a:solidFill>
                <a:ln w="3175" cmpd="sng">
                  <a:solidFill>
                    <a:srgbClr val="006600"/>
                  </a:solidFill>
                  <a:prstDash val="solid"/>
                  <a:round/>
                  <a:headEnd/>
                  <a:tailEnd/>
                </a:ln>
              </p:spPr>
              <p:txBody>
                <a:bodyPr/>
                <a:lstStyle/>
                <a:p>
                  <a:endParaRPr lang="en-US"/>
                </a:p>
              </p:txBody>
            </p:sp>
          </p:grpSp>
          <p:grpSp>
            <p:nvGrpSpPr>
              <p:cNvPr id="44" name="Group 254"/>
              <p:cNvGrpSpPr>
                <a:grpSpLocks/>
              </p:cNvGrpSpPr>
              <p:nvPr/>
            </p:nvGrpSpPr>
            <p:grpSpPr bwMode="auto">
              <a:xfrm flipH="1">
                <a:off x="2784" y="1470"/>
                <a:ext cx="132" cy="162"/>
                <a:chOff x="4338" y="2736"/>
                <a:chExt cx="340" cy="304"/>
              </a:xfrm>
            </p:grpSpPr>
            <p:sp>
              <p:nvSpPr>
                <p:cNvPr id="74" name="Freeform 255"/>
                <p:cNvSpPr>
                  <a:spLocks noEditPoints="1"/>
                </p:cNvSpPr>
                <p:nvPr/>
              </p:nvSpPr>
              <p:spPr bwMode="auto">
                <a:xfrm>
                  <a:off x="4338" y="3008"/>
                  <a:ext cx="340" cy="32"/>
                </a:xfrm>
                <a:custGeom>
                  <a:avLst/>
                  <a:gdLst/>
                  <a:ahLst/>
                  <a:cxnLst>
                    <a:cxn ang="0">
                      <a:pos x="42" y="21"/>
                    </a:cxn>
                    <a:cxn ang="0">
                      <a:pos x="0" y="21"/>
                    </a:cxn>
                    <a:cxn ang="0">
                      <a:pos x="0" y="65"/>
                    </a:cxn>
                    <a:cxn ang="0">
                      <a:pos x="678" y="65"/>
                    </a:cxn>
                    <a:cxn ang="0">
                      <a:pos x="678" y="21"/>
                    </a:cxn>
                    <a:cxn ang="0">
                      <a:pos x="594" y="21"/>
                    </a:cxn>
                    <a:cxn ang="0">
                      <a:pos x="594" y="0"/>
                    </a:cxn>
                    <a:cxn ang="0">
                      <a:pos x="42" y="0"/>
                    </a:cxn>
                    <a:cxn ang="0">
                      <a:pos x="42" y="21"/>
                    </a:cxn>
                    <a:cxn ang="0">
                      <a:pos x="594" y="21"/>
                    </a:cxn>
                    <a:cxn ang="0">
                      <a:pos x="54" y="21"/>
                    </a:cxn>
                    <a:cxn ang="0">
                      <a:pos x="594" y="21"/>
                    </a:cxn>
                  </a:cxnLst>
                  <a:rect l="0" t="0" r="r" b="b"/>
                  <a:pathLst>
                    <a:path w="678" h="65">
                      <a:moveTo>
                        <a:pt x="42" y="21"/>
                      </a:moveTo>
                      <a:lnTo>
                        <a:pt x="0" y="21"/>
                      </a:lnTo>
                      <a:lnTo>
                        <a:pt x="0" y="65"/>
                      </a:lnTo>
                      <a:lnTo>
                        <a:pt x="678" y="65"/>
                      </a:lnTo>
                      <a:lnTo>
                        <a:pt x="678" y="21"/>
                      </a:lnTo>
                      <a:lnTo>
                        <a:pt x="594" y="21"/>
                      </a:lnTo>
                      <a:lnTo>
                        <a:pt x="594" y="0"/>
                      </a:lnTo>
                      <a:lnTo>
                        <a:pt x="42" y="0"/>
                      </a:lnTo>
                      <a:lnTo>
                        <a:pt x="42" y="21"/>
                      </a:lnTo>
                      <a:close/>
                      <a:moveTo>
                        <a:pt x="594" y="21"/>
                      </a:moveTo>
                      <a:lnTo>
                        <a:pt x="54" y="21"/>
                      </a:lnTo>
                      <a:lnTo>
                        <a:pt x="594" y="21"/>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75" name="Line 256"/>
                <p:cNvSpPr>
                  <a:spLocks noChangeShapeType="1"/>
                </p:cNvSpPr>
                <p:nvPr/>
              </p:nvSpPr>
              <p:spPr bwMode="auto">
                <a:xfrm>
                  <a:off x="4407" y="2902"/>
                  <a:ext cx="47" cy="1"/>
                </a:xfrm>
                <a:prstGeom prst="line">
                  <a:avLst/>
                </a:prstGeom>
                <a:noFill/>
                <a:ln w="3175">
                  <a:solidFill>
                    <a:srgbClr val="006600"/>
                  </a:solidFill>
                  <a:round/>
                  <a:headEnd/>
                  <a:tailEnd/>
                </a:ln>
              </p:spPr>
              <p:txBody>
                <a:bodyPr/>
                <a:lstStyle/>
                <a:p>
                  <a:endParaRPr lang="en-US"/>
                </a:p>
              </p:txBody>
            </p:sp>
            <p:sp>
              <p:nvSpPr>
                <p:cNvPr id="76" name="Freeform 257"/>
                <p:cNvSpPr>
                  <a:spLocks/>
                </p:cNvSpPr>
                <p:nvPr/>
              </p:nvSpPr>
              <p:spPr bwMode="auto">
                <a:xfrm>
                  <a:off x="4407" y="2867"/>
                  <a:ext cx="70" cy="138"/>
                </a:xfrm>
                <a:custGeom>
                  <a:avLst/>
                  <a:gdLst/>
                  <a:ahLst/>
                  <a:cxnLst>
                    <a:cxn ang="0">
                      <a:pos x="140" y="275"/>
                    </a:cxn>
                    <a:cxn ang="0">
                      <a:pos x="0" y="69"/>
                    </a:cxn>
                    <a:cxn ang="0">
                      <a:pos x="48" y="0"/>
                    </a:cxn>
                  </a:cxnLst>
                  <a:rect l="0" t="0" r="r" b="b"/>
                  <a:pathLst>
                    <a:path w="140" h="275">
                      <a:moveTo>
                        <a:pt x="140" y="275"/>
                      </a:moveTo>
                      <a:lnTo>
                        <a:pt x="0" y="69"/>
                      </a:lnTo>
                      <a:lnTo>
                        <a:pt x="48" y="0"/>
                      </a:lnTo>
                    </a:path>
                  </a:pathLst>
                </a:custGeom>
                <a:solidFill>
                  <a:schemeClr val="accent1"/>
                </a:solidFill>
                <a:ln w="3175" cmpd="sng">
                  <a:solidFill>
                    <a:srgbClr val="006600"/>
                  </a:solidFill>
                  <a:prstDash val="solid"/>
                  <a:round/>
                  <a:headEnd/>
                  <a:tailEnd/>
                </a:ln>
              </p:spPr>
              <p:txBody>
                <a:bodyPr/>
                <a:lstStyle/>
                <a:p>
                  <a:endParaRPr lang="en-US"/>
                </a:p>
              </p:txBody>
            </p:sp>
            <p:sp>
              <p:nvSpPr>
                <p:cNvPr id="77" name="Line 258"/>
                <p:cNvSpPr>
                  <a:spLocks noChangeShapeType="1"/>
                </p:cNvSpPr>
                <p:nvPr/>
              </p:nvSpPr>
              <p:spPr bwMode="auto">
                <a:xfrm flipV="1">
                  <a:off x="4381" y="2902"/>
                  <a:ext cx="73" cy="106"/>
                </a:xfrm>
                <a:prstGeom prst="line">
                  <a:avLst/>
                </a:prstGeom>
                <a:noFill/>
                <a:ln w="3175">
                  <a:solidFill>
                    <a:srgbClr val="006600"/>
                  </a:solidFill>
                  <a:round/>
                  <a:headEnd/>
                  <a:tailEnd/>
                </a:ln>
              </p:spPr>
              <p:txBody>
                <a:bodyPr/>
                <a:lstStyle/>
                <a:p>
                  <a:endParaRPr lang="en-US"/>
                </a:p>
              </p:txBody>
            </p:sp>
            <p:sp>
              <p:nvSpPr>
                <p:cNvPr id="78" name="Freeform 259"/>
                <p:cNvSpPr>
                  <a:spLocks/>
                </p:cNvSpPr>
                <p:nvPr/>
              </p:nvSpPr>
              <p:spPr bwMode="auto">
                <a:xfrm>
                  <a:off x="4407" y="2971"/>
                  <a:ext cx="136" cy="34"/>
                </a:xfrm>
                <a:custGeom>
                  <a:avLst/>
                  <a:gdLst/>
                  <a:ahLst/>
                  <a:cxnLst>
                    <a:cxn ang="0">
                      <a:pos x="48" y="69"/>
                    </a:cxn>
                    <a:cxn ang="0">
                      <a:pos x="0" y="0"/>
                    </a:cxn>
                    <a:cxn ang="0">
                      <a:pos x="272" y="0"/>
                    </a:cxn>
                    <a:cxn ang="0">
                      <a:pos x="232" y="69"/>
                    </a:cxn>
                  </a:cxnLst>
                  <a:rect l="0" t="0" r="r" b="b"/>
                  <a:pathLst>
                    <a:path w="272" h="69">
                      <a:moveTo>
                        <a:pt x="48" y="69"/>
                      </a:moveTo>
                      <a:lnTo>
                        <a:pt x="0" y="0"/>
                      </a:lnTo>
                      <a:lnTo>
                        <a:pt x="272" y="0"/>
                      </a:lnTo>
                      <a:lnTo>
                        <a:pt x="232" y="69"/>
                      </a:lnTo>
                    </a:path>
                  </a:pathLst>
                </a:custGeom>
                <a:solidFill>
                  <a:schemeClr val="accent1"/>
                </a:solidFill>
                <a:ln w="3175" cmpd="sng">
                  <a:solidFill>
                    <a:srgbClr val="006600"/>
                  </a:solidFill>
                  <a:prstDash val="solid"/>
                  <a:round/>
                  <a:headEnd/>
                  <a:tailEnd/>
                </a:ln>
              </p:spPr>
              <p:txBody>
                <a:bodyPr/>
                <a:lstStyle/>
                <a:p>
                  <a:endParaRPr lang="en-US"/>
                </a:p>
              </p:txBody>
            </p:sp>
            <p:sp>
              <p:nvSpPr>
                <p:cNvPr id="79" name="Line 260"/>
                <p:cNvSpPr>
                  <a:spLocks noChangeShapeType="1"/>
                </p:cNvSpPr>
                <p:nvPr/>
              </p:nvSpPr>
              <p:spPr bwMode="auto">
                <a:xfrm flipH="1" flipV="1">
                  <a:off x="4500" y="2913"/>
                  <a:ext cx="72" cy="95"/>
                </a:xfrm>
                <a:prstGeom prst="line">
                  <a:avLst/>
                </a:prstGeom>
                <a:noFill/>
                <a:ln w="3175">
                  <a:solidFill>
                    <a:srgbClr val="006600"/>
                  </a:solidFill>
                  <a:round/>
                  <a:headEnd/>
                  <a:tailEnd/>
                </a:ln>
              </p:spPr>
              <p:txBody>
                <a:bodyPr/>
                <a:lstStyle/>
                <a:p>
                  <a:endParaRPr lang="en-US"/>
                </a:p>
              </p:txBody>
            </p:sp>
            <p:sp>
              <p:nvSpPr>
                <p:cNvPr id="80" name="Rectangle 261"/>
                <p:cNvSpPr>
                  <a:spLocks noChangeArrowheads="1"/>
                </p:cNvSpPr>
                <p:nvPr/>
              </p:nvSpPr>
              <p:spPr bwMode="auto">
                <a:xfrm>
                  <a:off x="4455" y="2903"/>
                  <a:ext cx="42" cy="105"/>
                </a:xfrm>
                <a:prstGeom prst="rect">
                  <a:avLst/>
                </a:prstGeom>
                <a:solidFill>
                  <a:schemeClr val="accent1"/>
                </a:solidFill>
                <a:ln w="3175">
                  <a:solidFill>
                    <a:srgbClr val="006600"/>
                  </a:solidFill>
                  <a:miter lim="800000"/>
                  <a:headEnd/>
                  <a:tailEnd/>
                </a:ln>
              </p:spPr>
              <p:txBody>
                <a:bodyPr/>
                <a:lstStyle/>
                <a:p>
                  <a:endParaRPr lang="en-US"/>
                </a:p>
              </p:txBody>
            </p:sp>
            <p:sp>
              <p:nvSpPr>
                <p:cNvPr id="81" name="Freeform 262"/>
                <p:cNvSpPr>
                  <a:spLocks noEditPoints="1"/>
                </p:cNvSpPr>
                <p:nvPr/>
              </p:nvSpPr>
              <p:spPr bwMode="auto">
                <a:xfrm>
                  <a:off x="4350" y="2736"/>
                  <a:ext cx="328" cy="223"/>
                </a:xfrm>
                <a:custGeom>
                  <a:avLst/>
                  <a:gdLst/>
                  <a:ahLst/>
                  <a:cxnLst>
                    <a:cxn ang="0">
                      <a:pos x="4" y="42"/>
                    </a:cxn>
                    <a:cxn ang="0">
                      <a:pos x="4" y="99"/>
                    </a:cxn>
                    <a:cxn ang="0">
                      <a:pos x="31" y="166"/>
                    </a:cxn>
                    <a:cxn ang="0">
                      <a:pos x="82" y="235"/>
                    </a:cxn>
                    <a:cxn ang="0">
                      <a:pos x="155" y="302"/>
                    </a:cxn>
                    <a:cxn ang="0">
                      <a:pos x="241" y="361"/>
                    </a:cxn>
                    <a:cxn ang="0">
                      <a:pos x="335" y="407"/>
                    </a:cxn>
                    <a:cxn ang="0">
                      <a:pos x="429" y="436"/>
                    </a:cxn>
                    <a:cxn ang="0">
                      <a:pos x="513" y="445"/>
                    </a:cxn>
                    <a:cxn ang="0">
                      <a:pos x="586" y="436"/>
                    </a:cxn>
                    <a:cxn ang="0">
                      <a:pos x="636" y="407"/>
                    </a:cxn>
                    <a:cxn ang="0">
                      <a:pos x="644" y="396"/>
                    </a:cxn>
                    <a:cxn ang="0">
                      <a:pos x="605" y="401"/>
                    </a:cxn>
                    <a:cxn ang="0">
                      <a:pos x="544" y="394"/>
                    </a:cxn>
                    <a:cxn ang="0">
                      <a:pos x="467" y="369"/>
                    </a:cxn>
                    <a:cxn ang="0">
                      <a:pos x="379" y="331"/>
                    </a:cxn>
                    <a:cxn ang="0">
                      <a:pos x="287" y="281"/>
                    </a:cxn>
                    <a:cxn ang="0">
                      <a:pos x="199" y="225"/>
                    </a:cxn>
                    <a:cxn ang="0">
                      <a:pos x="121" y="168"/>
                    </a:cxn>
                    <a:cxn ang="0">
                      <a:pos x="61" y="114"/>
                    </a:cxn>
                    <a:cxn ang="0">
                      <a:pos x="23" y="67"/>
                    </a:cxn>
                    <a:cxn ang="0">
                      <a:pos x="9" y="30"/>
                    </a:cxn>
                    <a:cxn ang="0">
                      <a:pos x="13" y="17"/>
                    </a:cxn>
                    <a:cxn ang="0">
                      <a:pos x="40" y="1"/>
                    </a:cxn>
                    <a:cxn ang="0">
                      <a:pos x="90" y="3"/>
                    </a:cxn>
                    <a:cxn ang="0">
                      <a:pos x="159" y="21"/>
                    </a:cxn>
                    <a:cxn ang="0">
                      <a:pos x="241" y="51"/>
                    </a:cxn>
                    <a:cxn ang="0">
                      <a:pos x="333" y="95"/>
                    </a:cxn>
                    <a:cxn ang="0">
                      <a:pos x="423" y="149"/>
                    </a:cxn>
                    <a:cxn ang="0">
                      <a:pos x="508" y="204"/>
                    </a:cxn>
                    <a:cxn ang="0">
                      <a:pos x="577" y="262"/>
                    </a:cxn>
                    <a:cxn ang="0">
                      <a:pos x="626" y="313"/>
                    </a:cxn>
                    <a:cxn ang="0">
                      <a:pos x="653" y="355"/>
                    </a:cxn>
                    <a:cxn ang="0">
                      <a:pos x="653" y="386"/>
                    </a:cxn>
                    <a:cxn ang="0">
                      <a:pos x="626" y="401"/>
                    </a:cxn>
                    <a:cxn ang="0">
                      <a:pos x="577" y="399"/>
                    </a:cxn>
                    <a:cxn ang="0">
                      <a:pos x="508" y="382"/>
                    </a:cxn>
                    <a:cxn ang="0">
                      <a:pos x="423" y="350"/>
                    </a:cxn>
                    <a:cxn ang="0">
                      <a:pos x="333" y="306"/>
                    </a:cxn>
                    <a:cxn ang="0">
                      <a:pos x="241" y="254"/>
                    </a:cxn>
                    <a:cxn ang="0">
                      <a:pos x="159" y="197"/>
                    </a:cxn>
                    <a:cxn ang="0">
                      <a:pos x="88" y="141"/>
                    </a:cxn>
                    <a:cxn ang="0">
                      <a:pos x="38" y="89"/>
                    </a:cxn>
                    <a:cxn ang="0">
                      <a:pos x="13" y="47"/>
                    </a:cxn>
                    <a:cxn ang="0">
                      <a:pos x="13" y="17"/>
                    </a:cxn>
                  </a:cxnLst>
                  <a:rect l="0" t="0" r="r" b="b"/>
                  <a:pathLst>
                    <a:path w="655" h="445">
                      <a:moveTo>
                        <a:pt x="13" y="17"/>
                      </a:moveTo>
                      <a:lnTo>
                        <a:pt x="4" y="42"/>
                      </a:lnTo>
                      <a:lnTo>
                        <a:pt x="0" y="68"/>
                      </a:lnTo>
                      <a:lnTo>
                        <a:pt x="4" y="99"/>
                      </a:lnTo>
                      <a:lnTo>
                        <a:pt x="13" y="132"/>
                      </a:lnTo>
                      <a:lnTo>
                        <a:pt x="31" y="166"/>
                      </a:lnTo>
                      <a:lnTo>
                        <a:pt x="54" y="200"/>
                      </a:lnTo>
                      <a:lnTo>
                        <a:pt x="82" y="235"/>
                      </a:lnTo>
                      <a:lnTo>
                        <a:pt x="117" y="269"/>
                      </a:lnTo>
                      <a:lnTo>
                        <a:pt x="155" y="302"/>
                      </a:lnTo>
                      <a:lnTo>
                        <a:pt x="195" y="332"/>
                      </a:lnTo>
                      <a:lnTo>
                        <a:pt x="241" y="361"/>
                      </a:lnTo>
                      <a:lnTo>
                        <a:pt x="287" y="386"/>
                      </a:lnTo>
                      <a:lnTo>
                        <a:pt x="335" y="407"/>
                      </a:lnTo>
                      <a:lnTo>
                        <a:pt x="381" y="422"/>
                      </a:lnTo>
                      <a:lnTo>
                        <a:pt x="429" y="436"/>
                      </a:lnTo>
                      <a:lnTo>
                        <a:pt x="473" y="443"/>
                      </a:lnTo>
                      <a:lnTo>
                        <a:pt x="513" y="445"/>
                      </a:lnTo>
                      <a:lnTo>
                        <a:pt x="552" y="443"/>
                      </a:lnTo>
                      <a:lnTo>
                        <a:pt x="586" y="436"/>
                      </a:lnTo>
                      <a:lnTo>
                        <a:pt x="613" y="422"/>
                      </a:lnTo>
                      <a:lnTo>
                        <a:pt x="636" y="407"/>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moveTo>
                        <a:pt x="13" y="17"/>
                      </a:moveTo>
                      <a:lnTo>
                        <a:pt x="23" y="7"/>
                      </a:lnTo>
                      <a:lnTo>
                        <a:pt x="40" y="1"/>
                      </a:lnTo>
                      <a:lnTo>
                        <a:pt x="61" y="0"/>
                      </a:lnTo>
                      <a:lnTo>
                        <a:pt x="90" y="3"/>
                      </a:lnTo>
                      <a:lnTo>
                        <a:pt x="122" y="9"/>
                      </a:lnTo>
                      <a:lnTo>
                        <a:pt x="159" y="21"/>
                      </a:lnTo>
                      <a:lnTo>
                        <a:pt x="199" y="34"/>
                      </a:lnTo>
                      <a:lnTo>
                        <a:pt x="241" y="51"/>
                      </a:lnTo>
                      <a:lnTo>
                        <a:pt x="287" y="72"/>
                      </a:lnTo>
                      <a:lnTo>
                        <a:pt x="333" y="95"/>
                      </a:lnTo>
                      <a:lnTo>
                        <a:pt x="379" y="122"/>
                      </a:lnTo>
                      <a:lnTo>
                        <a:pt x="423" y="149"/>
                      </a:lnTo>
                      <a:lnTo>
                        <a:pt x="467" y="177"/>
                      </a:lnTo>
                      <a:lnTo>
                        <a:pt x="508" y="204"/>
                      </a:lnTo>
                      <a:lnTo>
                        <a:pt x="544" y="233"/>
                      </a:lnTo>
                      <a:lnTo>
                        <a:pt x="577" y="262"/>
                      </a:lnTo>
                      <a:lnTo>
                        <a:pt x="605" y="288"/>
                      </a:lnTo>
                      <a:lnTo>
                        <a:pt x="626" y="313"/>
                      </a:lnTo>
                      <a:lnTo>
                        <a:pt x="644" y="336"/>
                      </a:lnTo>
                      <a:lnTo>
                        <a:pt x="653" y="355"/>
                      </a:lnTo>
                      <a:lnTo>
                        <a:pt x="655" y="373"/>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82" name="Line 263"/>
                <p:cNvSpPr>
                  <a:spLocks noChangeShapeType="1"/>
                </p:cNvSpPr>
                <p:nvPr/>
              </p:nvSpPr>
              <p:spPr bwMode="auto">
                <a:xfrm flipH="1" flipV="1">
                  <a:off x="4357" y="2742"/>
                  <a:ext cx="215" cy="1"/>
                </a:xfrm>
                <a:prstGeom prst="line">
                  <a:avLst/>
                </a:prstGeom>
                <a:noFill/>
                <a:ln w="3175">
                  <a:solidFill>
                    <a:srgbClr val="006600"/>
                  </a:solidFill>
                  <a:round/>
                  <a:headEnd/>
                  <a:tailEnd/>
                </a:ln>
              </p:spPr>
              <p:txBody>
                <a:bodyPr/>
                <a:lstStyle/>
                <a:p>
                  <a:endParaRPr lang="en-US"/>
                </a:p>
              </p:txBody>
            </p:sp>
            <p:sp>
              <p:nvSpPr>
                <p:cNvPr id="83" name="Line 264"/>
                <p:cNvSpPr>
                  <a:spLocks noChangeShapeType="1"/>
                </p:cNvSpPr>
                <p:nvPr/>
              </p:nvSpPr>
              <p:spPr bwMode="auto">
                <a:xfrm flipH="1">
                  <a:off x="4494" y="2743"/>
                  <a:ext cx="78" cy="131"/>
                </a:xfrm>
                <a:prstGeom prst="line">
                  <a:avLst/>
                </a:prstGeom>
                <a:noFill/>
                <a:ln w="3175">
                  <a:solidFill>
                    <a:srgbClr val="006600"/>
                  </a:solidFill>
                  <a:round/>
                  <a:headEnd/>
                  <a:tailEnd/>
                </a:ln>
              </p:spPr>
              <p:txBody>
                <a:bodyPr/>
                <a:lstStyle/>
                <a:p>
                  <a:endParaRPr lang="en-US"/>
                </a:p>
              </p:txBody>
            </p:sp>
            <p:sp>
              <p:nvSpPr>
                <p:cNvPr id="84" name="Line 265"/>
                <p:cNvSpPr>
                  <a:spLocks noChangeShapeType="1"/>
                </p:cNvSpPr>
                <p:nvPr/>
              </p:nvSpPr>
              <p:spPr bwMode="auto">
                <a:xfrm>
                  <a:off x="4572" y="2743"/>
                  <a:ext cx="105" cy="184"/>
                </a:xfrm>
                <a:prstGeom prst="line">
                  <a:avLst/>
                </a:prstGeom>
                <a:noFill/>
                <a:ln w="3175">
                  <a:solidFill>
                    <a:srgbClr val="006600"/>
                  </a:solidFill>
                  <a:round/>
                  <a:headEnd/>
                  <a:tailEnd/>
                </a:ln>
              </p:spPr>
              <p:txBody>
                <a:bodyPr/>
                <a:lstStyle/>
                <a:p>
                  <a:endParaRPr lang="en-US"/>
                </a:p>
              </p:txBody>
            </p:sp>
            <p:sp>
              <p:nvSpPr>
                <p:cNvPr id="85" name="Freeform 266"/>
                <p:cNvSpPr>
                  <a:spLocks/>
                </p:cNvSpPr>
                <p:nvPr/>
              </p:nvSpPr>
              <p:spPr bwMode="auto">
                <a:xfrm>
                  <a:off x="4458" y="2841"/>
                  <a:ext cx="80" cy="49"/>
                </a:xfrm>
                <a:custGeom>
                  <a:avLst/>
                  <a:gdLst/>
                  <a:ahLst/>
                  <a:cxnLst>
                    <a:cxn ang="0">
                      <a:pos x="0" y="4"/>
                    </a:cxn>
                    <a:cxn ang="0">
                      <a:pos x="6" y="0"/>
                    </a:cxn>
                    <a:cxn ang="0">
                      <a:pos x="20" y="0"/>
                    </a:cxn>
                    <a:cxn ang="0">
                      <a:pos x="37" y="4"/>
                    </a:cxn>
                    <a:cxn ang="0">
                      <a:pos x="58" y="12"/>
                    </a:cxn>
                    <a:cxn ang="0">
                      <a:pos x="81" y="23"/>
                    </a:cxn>
                    <a:cxn ang="0">
                      <a:pos x="104" y="36"/>
                    </a:cxn>
                    <a:cxn ang="0">
                      <a:pos x="125" y="50"/>
                    </a:cxn>
                    <a:cxn ang="0">
                      <a:pos x="142" y="65"/>
                    </a:cxn>
                    <a:cxn ang="0">
                      <a:pos x="154" y="77"/>
                    </a:cxn>
                    <a:cxn ang="0">
                      <a:pos x="159" y="88"/>
                    </a:cxn>
                    <a:cxn ang="0">
                      <a:pos x="159" y="96"/>
                    </a:cxn>
                    <a:cxn ang="0">
                      <a:pos x="154" y="100"/>
                    </a:cxn>
                    <a:cxn ang="0">
                      <a:pos x="142" y="100"/>
                    </a:cxn>
                    <a:cxn ang="0">
                      <a:pos x="125" y="94"/>
                    </a:cxn>
                    <a:cxn ang="0">
                      <a:pos x="104" y="86"/>
                    </a:cxn>
                    <a:cxn ang="0">
                      <a:pos x="81" y="75"/>
                    </a:cxn>
                    <a:cxn ang="0">
                      <a:pos x="58" y="63"/>
                    </a:cxn>
                    <a:cxn ang="0">
                      <a:pos x="37" y="48"/>
                    </a:cxn>
                    <a:cxn ang="0">
                      <a:pos x="20" y="35"/>
                    </a:cxn>
                    <a:cxn ang="0">
                      <a:pos x="6" y="21"/>
                    </a:cxn>
                    <a:cxn ang="0">
                      <a:pos x="0" y="10"/>
                    </a:cxn>
                    <a:cxn ang="0">
                      <a:pos x="0" y="4"/>
                    </a:cxn>
                  </a:cxnLst>
                  <a:rect l="0" t="0" r="r" b="b"/>
                  <a:pathLst>
                    <a:path w="159" h="100">
                      <a:moveTo>
                        <a:pt x="0" y="4"/>
                      </a:moveTo>
                      <a:lnTo>
                        <a:pt x="6" y="0"/>
                      </a:lnTo>
                      <a:lnTo>
                        <a:pt x="20" y="0"/>
                      </a:lnTo>
                      <a:lnTo>
                        <a:pt x="37" y="4"/>
                      </a:lnTo>
                      <a:lnTo>
                        <a:pt x="58" y="12"/>
                      </a:lnTo>
                      <a:lnTo>
                        <a:pt x="81" y="23"/>
                      </a:lnTo>
                      <a:lnTo>
                        <a:pt x="104" y="36"/>
                      </a:lnTo>
                      <a:lnTo>
                        <a:pt x="125" y="50"/>
                      </a:lnTo>
                      <a:lnTo>
                        <a:pt x="142" y="65"/>
                      </a:lnTo>
                      <a:lnTo>
                        <a:pt x="154" y="77"/>
                      </a:lnTo>
                      <a:lnTo>
                        <a:pt x="159" y="88"/>
                      </a:lnTo>
                      <a:lnTo>
                        <a:pt x="159" y="96"/>
                      </a:lnTo>
                      <a:lnTo>
                        <a:pt x="154" y="100"/>
                      </a:lnTo>
                      <a:lnTo>
                        <a:pt x="142" y="100"/>
                      </a:lnTo>
                      <a:lnTo>
                        <a:pt x="125" y="94"/>
                      </a:lnTo>
                      <a:lnTo>
                        <a:pt x="104" y="86"/>
                      </a:lnTo>
                      <a:lnTo>
                        <a:pt x="81" y="75"/>
                      </a:lnTo>
                      <a:lnTo>
                        <a:pt x="58" y="63"/>
                      </a:lnTo>
                      <a:lnTo>
                        <a:pt x="37" y="48"/>
                      </a:lnTo>
                      <a:lnTo>
                        <a:pt x="20" y="35"/>
                      </a:lnTo>
                      <a:lnTo>
                        <a:pt x="6" y="21"/>
                      </a:lnTo>
                      <a:lnTo>
                        <a:pt x="0" y="10"/>
                      </a:lnTo>
                      <a:lnTo>
                        <a:pt x="0" y="4"/>
                      </a:lnTo>
                      <a:close/>
                    </a:path>
                  </a:pathLst>
                </a:custGeom>
                <a:solidFill>
                  <a:schemeClr val="accent1"/>
                </a:solidFill>
                <a:ln w="3175" cmpd="sng">
                  <a:solidFill>
                    <a:srgbClr val="006600"/>
                  </a:solidFill>
                  <a:prstDash val="solid"/>
                  <a:round/>
                  <a:headEnd/>
                  <a:tailEnd/>
                </a:ln>
              </p:spPr>
              <p:txBody>
                <a:bodyPr/>
                <a:lstStyle/>
                <a:p>
                  <a:endParaRPr lang="en-US"/>
                </a:p>
              </p:txBody>
            </p:sp>
          </p:grpSp>
          <p:sp>
            <p:nvSpPr>
              <p:cNvPr id="45" name="Freeform 267"/>
              <p:cNvSpPr>
                <a:spLocks/>
              </p:cNvSpPr>
              <p:nvPr/>
            </p:nvSpPr>
            <p:spPr bwMode="auto">
              <a:xfrm>
                <a:off x="3533" y="1455"/>
                <a:ext cx="190" cy="169"/>
              </a:xfrm>
              <a:custGeom>
                <a:avLst/>
                <a:gdLst/>
                <a:ahLst/>
                <a:cxnLst>
                  <a:cxn ang="0">
                    <a:pos x="86" y="328"/>
                  </a:cxn>
                  <a:cxn ang="0">
                    <a:pos x="397" y="224"/>
                  </a:cxn>
                  <a:cxn ang="0">
                    <a:pos x="309" y="0"/>
                  </a:cxn>
                  <a:cxn ang="0">
                    <a:pos x="0" y="104"/>
                  </a:cxn>
                  <a:cxn ang="0">
                    <a:pos x="86" y="328"/>
                  </a:cxn>
                </a:cxnLst>
                <a:rect l="0" t="0" r="r" b="b"/>
                <a:pathLst>
                  <a:path w="397" h="328">
                    <a:moveTo>
                      <a:pt x="86" y="328"/>
                    </a:moveTo>
                    <a:lnTo>
                      <a:pt x="397" y="224"/>
                    </a:lnTo>
                    <a:lnTo>
                      <a:pt x="309" y="0"/>
                    </a:lnTo>
                    <a:lnTo>
                      <a:pt x="0" y="104"/>
                    </a:lnTo>
                    <a:lnTo>
                      <a:pt x="86" y="328"/>
                    </a:lnTo>
                    <a:close/>
                  </a:path>
                </a:pathLst>
              </a:custGeom>
              <a:blipFill dpi="0" rotWithShape="0">
                <a:blip r:embed="rId5" cstate="print"/>
                <a:srcRect/>
                <a:tile tx="0" ty="0" sx="100000" sy="100000" flip="none" algn="tl"/>
              </a:blipFill>
              <a:ln w="7938">
                <a:solidFill>
                  <a:srgbClr val="000000"/>
                </a:solidFill>
                <a:prstDash val="solid"/>
                <a:round/>
                <a:headEnd/>
                <a:tailEnd/>
              </a:ln>
            </p:spPr>
            <p:txBody>
              <a:bodyPr/>
              <a:lstStyle/>
              <a:p>
                <a:endParaRPr lang="en-US"/>
              </a:p>
            </p:txBody>
          </p:sp>
          <p:sp>
            <p:nvSpPr>
              <p:cNvPr id="46" name="Freeform 268"/>
              <p:cNvSpPr>
                <a:spLocks/>
              </p:cNvSpPr>
              <p:nvPr/>
            </p:nvSpPr>
            <p:spPr bwMode="auto">
              <a:xfrm>
                <a:off x="3573" y="1554"/>
                <a:ext cx="150" cy="86"/>
              </a:xfrm>
              <a:custGeom>
                <a:avLst/>
                <a:gdLst/>
                <a:ahLst/>
                <a:cxnLst>
                  <a:cxn ang="0">
                    <a:pos x="1" y="135"/>
                  </a:cxn>
                  <a:cxn ang="0">
                    <a:pos x="0" y="122"/>
                  </a:cxn>
                  <a:cxn ang="0">
                    <a:pos x="5" y="106"/>
                  </a:cxn>
                  <a:cxn ang="0">
                    <a:pos x="14" y="91"/>
                  </a:cxn>
                  <a:cxn ang="0">
                    <a:pos x="30" y="75"/>
                  </a:cxn>
                  <a:cxn ang="0">
                    <a:pos x="51" y="59"/>
                  </a:cxn>
                  <a:cxn ang="0">
                    <a:pos x="73" y="44"/>
                  </a:cxn>
                  <a:cxn ang="0">
                    <a:pos x="101" y="29"/>
                  </a:cxn>
                  <a:cxn ang="0">
                    <a:pos x="131" y="18"/>
                  </a:cxn>
                  <a:cxn ang="0">
                    <a:pos x="163" y="9"/>
                  </a:cxn>
                  <a:cxn ang="0">
                    <a:pos x="193" y="3"/>
                  </a:cxn>
                  <a:cxn ang="0">
                    <a:pos x="221" y="0"/>
                  </a:cxn>
                  <a:cxn ang="0">
                    <a:pos x="249" y="0"/>
                  </a:cxn>
                  <a:cxn ang="0">
                    <a:pos x="272" y="3"/>
                  </a:cxn>
                  <a:cxn ang="0">
                    <a:pos x="289" y="9"/>
                  </a:cxn>
                  <a:cxn ang="0">
                    <a:pos x="303" y="19"/>
                  </a:cxn>
                  <a:cxn ang="0">
                    <a:pos x="312" y="31"/>
                  </a:cxn>
                  <a:cxn ang="0">
                    <a:pos x="314" y="44"/>
                  </a:cxn>
                  <a:cxn ang="0">
                    <a:pos x="309" y="59"/>
                  </a:cxn>
                  <a:cxn ang="0">
                    <a:pos x="300" y="75"/>
                  </a:cxn>
                  <a:cxn ang="0">
                    <a:pos x="284" y="91"/>
                  </a:cxn>
                  <a:cxn ang="0">
                    <a:pos x="263" y="108"/>
                  </a:cxn>
                  <a:cxn ang="0">
                    <a:pos x="240" y="122"/>
                  </a:cxn>
                  <a:cxn ang="0">
                    <a:pos x="212" y="137"/>
                  </a:cxn>
                  <a:cxn ang="0">
                    <a:pos x="182" y="149"/>
                  </a:cxn>
                  <a:cxn ang="0">
                    <a:pos x="151" y="157"/>
                  </a:cxn>
                  <a:cxn ang="0">
                    <a:pos x="121" y="163"/>
                  </a:cxn>
                  <a:cxn ang="0">
                    <a:pos x="93" y="167"/>
                  </a:cxn>
                  <a:cxn ang="0">
                    <a:pos x="65" y="167"/>
                  </a:cxn>
                  <a:cxn ang="0">
                    <a:pos x="42" y="163"/>
                  </a:cxn>
                  <a:cxn ang="0">
                    <a:pos x="24" y="157"/>
                  </a:cxn>
                  <a:cxn ang="0">
                    <a:pos x="10" y="147"/>
                  </a:cxn>
                  <a:cxn ang="0">
                    <a:pos x="1" y="135"/>
                  </a:cxn>
                </a:cxnLst>
                <a:rect l="0" t="0" r="r" b="b"/>
                <a:pathLst>
                  <a:path w="314" h="167">
                    <a:moveTo>
                      <a:pt x="1" y="135"/>
                    </a:moveTo>
                    <a:lnTo>
                      <a:pt x="0" y="122"/>
                    </a:lnTo>
                    <a:lnTo>
                      <a:pt x="5" y="106"/>
                    </a:lnTo>
                    <a:lnTo>
                      <a:pt x="14" y="91"/>
                    </a:lnTo>
                    <a:lnTo>
                      <a:pt x="30" y="75"/>
                    </a:lnTo>
                    <a:lnTo>
                      <a:pt x="51" y="59"/>
                    </a:lnTo>
                    <a:lnTo>
                      <a:pt x="73" y="44"/>
                    </a:lnTo>
                    <a:lnTo>
                      <a:pt x="101" y="29"/>
                    </a:lnTo>
                    <a:lnTo>
                      <a:pt x="131" y="18"/>
                    </a:lnTo>
                    <a:lnTo>
                      <a:pt x="163" y="9"/>
                    </a:lnTo>
                    <a:lnTo>
                      <a:pt x="193" y="3"/>
                    </a:lnTo>
                    <a:lnTo>
                      <a:pt x="221" y="0"/>
                    </a:lnTo>
                    <a:lnTo>
                      <a:pt x="249" y="0"/>
                    </a:lnTo>
                    <a:lnTo>
                      <a:pt x="272" y="3"/>
                    </a:lnTo>
                    <a:lnTo>
                      <a:pt x="289" y="9"/>
                    </a:lnTo>
                    <a:lnTo>
                      <a:pt x="303" y="19"/>
                    </a:lnTo>
                    <a:lnTo>
                      <a:pt x="312" y="31"/>
                    </a:lnTo>
                    <a:lnTo>
                      <a:pt x="314" y="44"/>
                    </a:lnTo>
                    <a:lnTo>
                      <a:pt x="309" y="59"/>
                    </a:lnTo>
                    <a:lnTo>
                      <a:pt x="300" y="75"/>
                    </a:lnTo>
                    <a:lnTo>
                      <a:pt x="284" y="91"/>
                    </a:lnTo>
                    <a:lnTo>
                      <a:pt x="263" y="108"/>
                    </a:lnTo>
                    <a:lnTo>
                      <a:pt x="240" y="122"/>
                    </a:lnTo>
                    <a:lnTo>
                      <a:pt x="212" y="137"/>
                    </a:lnTo>
                    <a:lnTo>
                      <a:pt x="182" y="149"/>
                    </a:lnTo>
                    <a:lnTo>
                      <a:pt x="151" y="157"/>
                    </a:lnTo>
                    <a:lnTo>
                      <a:pt x="121" y="163"/>
                    </a:lnTo>
                    <a:lnTo>
                      <a:pt x="93" y="167"/>
                    </a:lnTo>
                    <a:lnTo>
                      <a:pt x="65" y="167"/>
                    </a:lnTo>
                    <a:lnTo>
                      <a:pt x="42" y="163"/>
                    </a:lnTo>
                    <a:lnTo>
                      <a:pt x="24" y="157"/>
                    </a:lnTo>
                    <a:lnTo>
                      <a:pt x="10" y="147"/>
                    </a:lnTo>
                    <a:lnTo>
                      <a:pt x="1" y="135"/>
                    </a:lnTo>
                    <a:close/>
                  </a:path>
                </a:pathLst>
              </a:custGeom>
              <a:blipFill dpi="0" rotWithShape="0">
                <a:blip r:embed="rId5" cstate="print"/>
                <a:srcRect/>
                <a:tile tx="0" ty="0" sx="100000" sy="100000" flip="none" algn="tl"/>
              </a:blipFill>
              <a:ln w="7938">
                <a:solidFill>
                  <a:srgbClr val="000000"/>
                </a:solidFill>
                <a:prstDash val="solid"/>
                <a:round/>
                <a:headEnd/>
                <a:tailEnd/>
              </a:ln>
            </p:spPr>
            <p:txBody>
              <a:bodyPr/>
              <a:lstStyle/>
              <a:p>
                <a:endParaRPr lang="en-US"/>
              </a:p>
            </p:txBody>
          </p:sp>
          <p:sp>
            <p:nvSpPr>
              <p:cNvPr id="47" name="Freeform 269"/>
              <p:cNvSpPr>
                <a:spLocks/>
              </p:cNvSpPr>
              <p:nvPr/>
            </p:nvSpPr>
            <p:spPr bwMode="auto">
              <a:xfrm>
                <a:off x="3559" y="1514"/>
                <a:ext cx="150" cy="85"/>
              </a:xfrm>
              <a:custGeom>
                <a:avLst/>
                <a:gdLst/>
                <a:ahLst/>
                <a:cxnLst>
                  <a:cxn ang="0">
                    <a:pos x="2" y="136"/>
                  </a:cxn>
                  <a:cxn ang="0">
                    <a:pos x="0" y="121"/>
                  </a:cxn>
                  <a:cxn ang="0">
                    <a:pos x="3" y="106"/>
                  </a:cxn>
                  <a:cxn ang="0">
                    <a:pos x="14" y="90"/>
                  </a:cxn>
                  <a:cxn ang="0">
                    <a:pos x="28" y="74"/>
                  </a:cxn>
                  <a:cxn ang="0">
                    <a:pos x="49" y="57"/>
                  </a:cxn>
                  <a:cxn ang="0">
                    <a:pos x="74" y="43"/>
                  </a:cxn>
                  <a:cxn ang="0">
                    <a:pos x="102" y="30"/>
                  </a:cxn>
                  <a:cxn ang="0">
                    <a:pos x="130" y="18"/>
                  </a:cxn>
                  <a:cxn ang="0">
                    <a:pos x="161" y="8"/>
                  </a:cxn>
                  <a:cxn ang="0">
                    <a:pos x="191" y="3"/>
                  </a:cxn>
                  <a:cxn ang="0">
                    <a:pos x="221" y="0"/>
                  </a:cxn>
                  <a:cxn ang="0">
                    <a:pos x="247" y="0"/>
                  </a:cxn>
                  <a:cxn ang="0">
                    <a:pos x="270" y="3"/>
                  </a:cxn>
                  <a:cxn ang="0">
                    <a:pos x="289" y="10"/>
                  </a:cxn>
                  <a:cxn ang="0">
                    <a:pos x="302" y="18"/>
                  </a:cxn>
                  <a:cxn ang="0">
                    <a:pos x="310" y="30"/>
                  </a:cxn>
                  <a:cxn ang="0">
                    <a:pos x="312" y="44"/>
                  </a:cxn>
                  <a:cxn ang="0">
                    <a:pos x="309" y="59"/>
                  </a:cxn>
                  <a:cxn ang="0">
                    <a:pos x="298" y="75"/>
                  </a:cxn>
                  <a:cxn ang="0">
                    <a:pos x="282" y="92"/>
                  </a:cxn>
                  <a:cxn ang="0">
                    <a:pos x="263" y="108"/>
                  </a:cxn>
                  <a:cxn ang="0">
                    <a:pos x="239" y="123"/>
                  </a:cxn>
                  <a:cxn ang="0">
                    <a:pos x="210" y="136"/>
                  </a:cxn>
                  <a:cxn ang="0">
                    <a:pos x="181" y="147"/>
                  </a:cxn>
                  <a:cxn ang="0">
                    <a:pos x="151" y="157"/>
                  </a:cxn>
                  <a:cxn ang="0">
                    <a:pos x="119" y="162"/>
                  </a:cxn>
                  <a:cxn ang="0">
                    <a:pos x="91" y="165"/>
                  </a:cxn>
                  <a:cxn ang="0">
                    <a:pos x="65" y="165"/>
                  </a:cxn>
                  <a:cxn ang="0">
                    <a:pos x="42" y="162"/>
                  </a:cxn>
                  <a:cxn ang="0">
                    <a:pos x="23" y="156"/>
                  </a:cxn>
                  <a:cxn ang="0">
                    <a:pos x="9" y="147"/>
                  </a:cxn>
                  <a:cxn ang="0">
                    <a:pos x="2" y="136"/>
                  </a:cxn>
                </a:cxnLst>
                <a:rect l="0" t="0" r="r" b="b"/>
                <a:pathLst>
                  <a:path w="312" h="165">
                    <a:moveTo>
                      <a:pt x="2" y="136"/>
                    </a:moveTo>
                    <a:lnTo>
                      <a:pt x="0" y="121"/>
                    </a:lnTo>
                    <a:lnTo>
                      <a:pt x="3" y="106"/>
                    </a:lnTo>
                    <a:lnTo>
                      <a:pt x="14" y="90"/>
                    </a:lnTo>
                    <a:lnTo>
                      <a:pt x="28" y="74"/>
                    </a:lnTo>
                    <a:lnTo>
                      <a:pt x="49" y="57"/>
                    </a:lnTo>
                    <a:lnTo>
                      <a:pt x="74" y="43"/>
                    </a:lnTo>
                    <a:lnTo>
                      <a:pt x="102" y="30"/>
                    </a:lnTo>
                    <a:lnTo>
                      <a:pt x="130" y="18"/>
                    </a:lnTo>
                    <a:lnTo>
                      <a:pt x="161" y="8"/>
                    </a:lnTo>
                    <a:lnTo>
                      <a:pt x="191" y="3"/>
                    </a:lnTo>
                    <a:lnTo>
                      <a:pt x="221" y="0"/>
                    </a:lnTo>
                    <a:lnTo>
                      <a:pt x="247" y="0"/>
                    </a:lnTo>
                    <a:lnTo>
                      <a:pt x="270" y="3"/>
                    </a:lnTo>
                    <a:lnTo>
                      <a:pt x="289" y="10"/>
                    </a:lnTo>
                    <a:lnTo>
                      <a:pt x="302" y="18"/>
                    </a:lnTo>
                    <a:lnTo>
                      <a:pt x="310" y="30"/>
                    </a:lnTo>
                    <a:lnTo>
                      <a:pt x="312" y="44"/>
                    </a:lnTo>
                    <a:lnTo>
                      <a:pt x="309" y="59"/>
                    </a:lnTo>
                    <a:lnTo>
                      <a:pt x="298" y="75"/>
                    </a:lnTo>
                    <a:lnTo>
                      <a:pt x="282" y="92"/>
                    </a:lnTo>
                    <a:lnTo>
                      <a:pt x="263" y="108"/>
                    </a:lnTo>
                    <a:lnTo>
                      <a:pt x="239" y="123"/>
                    </a:lnTo>
                    <a:lnTo>
                      <a:pt x="210" y="136"/>
                    </a:lnTo>
                    <a:lnTo>
                      <a:pt x="181" y="147"/>
                    </a:lnTo>
                    <a:lnTo>
                      <a:pt x="151" y="157"/>
                    </a:lnTo>
                    <a:lnTo>
                      <a:pt x="119" y="162"/>
                    </a:lnTo>
                    <a:lnTo>
                      <a:pt x="91" y="165"/>
                    </a:lnTo>
                    <a:lnTo>
                      <a:pt x="65" y="165"/>
                    </a:lnTo>
                    <a:lnTo>
                      <a:pt x="42" y="162"/>
                    </a:lnTo>
                    <a:lnTo>
                      <a:pt x="23" y="156"/>
                    </a:lnTo>
                    <a:lnTo>
                      <a:pt x="9" y="147"/>
                    </a:lnTo>
                    <a:lnTo>
                      <a:pt x="2" y="136"/>
                    </a:lnTo>
                    <a:close/>
                  </a:path>
                </a:pathLst>
              </a:custGeom>
              <a:blipFill dpi="0" rotWithShape="0">
                <a:blip r:embed="rId5" cstate="print"/>
                <a:srcRect/>
                <a:tile tx="0" ty="0" sx="100000" sy="100000" flip="none" algn="tl"/>
              </a:blipFill>
              <a:ln w="7938">
                <a:solidFill>
                  <a:srgbClr val="000000"/>
                </a:solidFill>
                <a:prstDash val="solid"/>
                <a:round/>
                <a:headEnd/>
                <a:tailEnd/>
              </a:ln>
            </p:spPr>
            <p:txBody>
              <a:bodyPr/>
              <a:lstStyle/>
              <a:p>
                <a:endParaRPr lang="en-US"/>
              </a:p>
            </p:txBody>
          </p:sp>
          <p:sp>
            <p:nvSpPr>
              <p:cNvPr id="48" name="Freeform 270"/>
              <p:cNvSpPr>
                <a:spLocks/>
              </p:cNvSpPr>
              <p:nvPr/>
            </p:nvSpPr>
            <p:spPr bwMode="auto">
              <a:xfrm>
                <a:off x="3545" y="1473"/>
                <a:ext cx="149" cy="85"/>
              </a:xfrm>
              <a:custGeom>
                <a:avLst/>
                <a:gdLst/>
                <a:ahLst/>
                <a:cxnLst>
                  <a:cxn ang="0">
                    <a:pos x="2" y="136"/>
                  </a:cxn>
                  <a:cxn ang="0">
                    <a:pos x="0" y="123"/>
                  </a:cxn>
                  <a:cxn ang="0">
                    <a:pos x="4" y="106"/>
                  </a:cxn>
                  <a:cxn ang="0">
                    <a:pos x="14" y="92"/>
                  </a:cxn>
                  <a:cxn ang="0">
                    <a:pos x="30" y="75"/>
                  </a:cxn>
                  <a:cxn ang="0">
                    <a:pos x="49" y="59"/>
                  </a:cxn>
                  <a:cxn ang="0">
                    <a:pos x="74" y="44"/>
                  </a:cxn>
                  <a:cxn ang="0">
                    <a:pos x="102" y="29"/>
                  </a:cxn>
                  <a:cxn ang="0">
                    <a:pos x="132" y="18"/>
                  </a:cxn>
                  <a:cxn ang="0">
                    <a:pos x="162" y="10"/>
                  </a:cxn>
                  <a:cxn ang="0">
                    <a:pos x="193" y="3"/>
                  </a:cxn>
                  <a:cxn ang="0">
                    <a:pos x="221" y="0"/>
                  </a:cxn>
                  <a:cxn ang="0">
                    <a:pos x="248" y="0"/>
                  </a:cxn>
                  <a:cxn ang="0">
                    <a:pos x="271" y="3"/>
                  </a:cxn>
                  <a:cxn ang="0">
                    <a:pos x="290" y="10"/>
                  </a:cxn>
                  <a:cxn ang="0">
                    <a:pos x="304" y="20"/>
                  </a:cxn>
                  <a:cxn ang="0">
                    <a:pos x="311" y="31"/>
                  </a:cxn>
                  <a:cxn ang="0">
                    <a:pos x="313" y="44"/>
                  </a:cxn>
                  <a:cxn ang="0">
                    <a:pos x="309" y="60"/>
                  </a:cxn>
                  <a:cxn ang="0">
                    <a:pos x="299" y="75"/>
                  </a:cxn>
                  <a:cxn ang="0">
                    <a:pos x="285" y="92"/>
                  </a:cxn>
                  <a:cxn ang="0">
                    <a:pos x="263" y="108"/>
                  </a:cxn>
                  <a:cxn ang="0">
                    <a:pos x="239" y="123"/>
                  </a:cxn>
                  <a:cxn ang="0">
                    <a:pos x="213" y="137"/>
                  </a:cxn>
                  <a:cxn ang="0">
                    <a:pos x="183" y="149"/>
                  </a:cxn>
                  <a:cxn ang="0">
                    <a:pos x="151" y="157"/>
                  </a:cxn>
                  <a:cxn ang="0">
                    <a:pos x="121" y="164"/>
                  </a:cxn>
                  <a:cxn ang="0">
                    <a:pos x="92" y="167"/>
                  </a:cxn>
                  <a:cxn ang="0">
                    <a:pos x="65" y="167"/>
                  </a:cxn>
                  <a:cxn ang="0">
                    <a:pos x="42" y="164"/>
                  </a:cxn>
                  <a:cxn ang="0">
                    <a:pos x="23" y="157"/>
                  </a:cxn>
                  <a:cxn ang="0">
                    <a:pos x="11" y="147"/>
                  </a:cxn>
                  <a:cxn ang="0">
                    <a:pos x="2" y="136"/>
                  </a:cxn>
                </a:cxnLst>
                <a:rect l="0" t="0" r="r" b="b"/>
                <a:pathLst>
                  <a:path w="313" h="167">
                    <a:moveTo>
                      <a:pt x="2" y="136"/>
                    </a:moveTo>
                    <a:lnTo>
                      <a:pt x="0" y="123"/>
                    </a:lnTo>
                    <a:lnTo>
                      <a:pt x="4" y="106"/>
                    </a:lnTo>
                    <a:lnTo>
                      <a:pt x="14" y="92"/>
                    </a:lnTo>
                    <a:lnTo>
                      <a:pt x="30" y="75"/>
                    </a:lnTo>
                    <a:lnTo>
                      <a:pt x="49" y="59"/>
                    </a:lnTo>
                    <a:lnTo>
                      <a:pt x="74" y="44"/>
                    </a:lnTo>
                    <a:lnTo>
                      <a:pt x="102" y="29"/>
                    </a:lnTo>
                    <a:lnTo>
                      <a:pt x="132" y="18"/>
                    </a:lnTo>
                    <a:lnTo>
                      <a:pt x="162" y="10"/>
                    </a:lnTo>
                    <a:lnTo>
                      <a:pt x="193" y="3"/>
                    </a:lnTo>
                    <a:lnTo>
                      <a:pt x="221" y="0"/>
                    </a:lnTo>
                    <a:lnTo>
                      <a:pt x="248" y="0"/>
                    </a:lnTo>
                    <a:lnTo>
                      <a:pt x="271" y="3"/>
                    </a:lnTo>
                    <a:lnTo>
                      <a:pt x="290" y="10"/>
                    </a:lnTo>
                    <a:lnTo>
                      <a:pt x="304" y="20"/>
                    </a:lnTo>
                    <a:lnTo>
                      <a:pt x="311" y="31"/>
                    </a:lnTo>
                    <a:lnTo>
                      <a:pt x="313" y="44"/>
                    </a:lnTo>
                    <a:lnTo>
                      <a:pt x="309" y="60"/>
                    </a:lnTo>
                    <a:lnTo>
                      <a:pt x="299" y="75"/>
                    </a:lnTo>
                    <a:lnTo>
                      <a:pt x="285" y="92"/>
                    </a:lnTo>
                    <a:lnTo>
                      <a:pt x="263" y="108"/>
                    </a:lnTo>
                    <a:lnTo>
                      <a:pt x="239" y="123"/>
                    </a:lnTo>
                    <a:lnTo>
                      <a:pt x="213" y="137"/>
                    </a:lnTo>
                    <a:lnTo>
                      <a:pt x="183" y="149"/>
                    </a:lnTo>
                    <a:lnTo>
                      <a:pt x="151" y="157"/>
                    </a:lnTo>
                    <a:lnTo>
                      <a:pt x="121" y="164"/>
                    </a:lnTo>
                    <a:lnTo>
                      <a:pt x="92" y="167"/>
                    </a:lnTo>
                    <a:lnTo>
                      <a:pt x="65" y="167"/>
                    </a:lnTo>
                    <a:lnTo>
                      <a:pt x="42" y="164"/>
                    </a:lnTo>
                    <a:lnTo>
                      <a:pt x="23" y="157"/>
                    </a:lnTo>
                    <a:lnTo>
                      <a:pt x="11" y="147"/>
                    </a:lnTo>
                    <a:lnTo>
                      <a:pt x="2" y="136"/>
                    </a:lnTo>
                    <a:close/>
                  </a:path>
                </a:pathLst>
              </a:custGeom>
              <a:blipFill dpi="0" rotWithShape="0">
                <a:blip r:embed="rId5" cstate="print"/>
                <a:srcRect/>
                <a:tile tx="0" ty="0" sx="100000" sy="100000" flip="none" algn="tl"/>
              </a:blipFill>
              <a:ln w="7938">
                <a:solidFill>
                  <a:srgbClr val="000000"/>
                </a:solidFill>
                <a:prstDash val="solid"/>
                <a:round/>
                <a:headEnd/>
                <a:tailEnd/>
              </a:ln>
            </p:spPr>
            <p:txBody>
              <a:bodyPr/>
              <a:lstStyle/>
              <a:p>
                <a:endParaRPr lang="en-US"/>
              </a:p>
            </p:txBody>
          </p:sp>
          <p:sp>
            <p:nvSpPr>
              <p:cNvPr id="49" name="Freeform 271"/>
              <p:cNvSpPr>
                <a:spLocks/>
              </p:cNvSpPr>
              <p:nvPr/>
            </p:nvSpPr>
            <p:spPr bwMode="auto">
              <a:xfrm>
                <a:off x="3533" y="1440"/>
                <a:ext cx="149" cy="85"/>
              </a:xfrm>
              <a:custGeom>
                <a:avLst/>
                <a:gdLst/>
                <a:ahLst/>
                <a:cxnLst>
                  <a:cxn ang="0">
                    <a:pos x="1" y="134"/>
                  </a:cxn>
                  <a:cxn ang="0">
                    <a:pos x="0" y="121"/>
                  </a:cxn>
                  <a:cxn ang="0">
                    <a:pos x="3" y="106"/>
                  </a:cxn>
                  <a:cxn ang="0">
                    <a:pos x="14" y="90"/>
                  </a:cxn>
                  <a:cxn ang="0">
                    <a:pos x="28" y="74"/>
                  </a:cxn>
                  <a:cxn ang="0">
                    <a:pos x="49" y="57"/>
                  </a:cxn>
                  <a:cxn ang="0">
                    <a:pos x="73" y="43"/>
                  </a:cxn>
                  <a:cxn ang="0">
                    <a:pos x="100" y="30"/>
                  </a:cxn>
                  <a:cxn ang="0">
                    <a:pos x="130" y="18"/>
                  </a:cxn>
                  <a:cxn ang="0">
                    <a:pos x="161" y="8"/>
                  </a:cxn>
                  <a:cxn ang="0">
                    <a:pos x="191" y="2"/>
                  </a:cxn>
                  <a:cxn ang="0">
                    <a:pos x="221" y="0"/>
                  </a:cxn>
                  <a:cxn ang="0">
                    <a:pos x="247" y="0"/>
                  </a:cxn>
                  <a:cxn ang="0">
                    <a:pos x="270" y="3"/>
                  </a:cxn>
                  <a:cxn ang="0">
                    <a:pos x="289" y="10"/>
                  </a:cxn>
                  <a:cxn ang="0">
                    <a:pos x="302" y="18"/>
                  </a:cxn>
                  <a:cxn ang="0">
                    <a:pos x="310" y="30"/>
                  </a:cxn>
                  <a:cxn ang="0">
                    <a:pos x="312" y="44"/>
                  </a:cxn>
                  <a:cxn ang="0">
                    <a:pos x="309" y="59"/>
                  </a:cxn>
                  <a:cxn ang="0">
                    <a:pos x="298" y="75"/>
                  </a:cxn>
                  <a:cxn ang="0">
                    <a:pos x="282" y="92"/>
                  </a:cxn>
                  <a:cxn ang="0">
                    <a:pos x="263" y="108"/>
                  </a:cxn>
                  <a:cxn ang="0">
                    <a:pos x="238" y="123"/>
                  </a:cxn>
                  <a:cxn ang="0">
                    <a:pos x="210" y="136"/>
                  </a:cxn>
                  <a:cxn ang="0">
                    <a:pos x="180" y="147"/>
                  </a:cxn>
                  <a:cxn ang="0">
                    <a:pos x="151" y="157"/>
                  </a:cxn>
                  <a:cxn ang="0">
                    <a:pos x="119" y="162"/>
                  </a:cxn>
                  <a:cxn ang="0">
                    <a:pos x="91" y="165"/>
                  </a:cxn>
                  <a:cxn ang="0">
                    <a:pos x="65" y="165"/>
                  </a:cxn>
                  <a:cxn ang="0">
                    <a:pos x="42" y="162"/>
                  </a:cxn>
                  <a:cxn ang="0">
                    <a:pos x="23" y="156"/>
                  </a:cxn>
                  <a:cxn ang="0">
                    <a:pos x="8" y="147"/>
                  </a:cxn>
                  <a:cxn ang="0">
                    <a:pos x="1" y="134"/>
                  </a:cxn>
                </a:cxnLst>
                <a:rect l="0" t="0" r="r" b="b"/>
                <a:pathLst>
                  <a:path w="312" h="165">
                    <a:moveTo>
                      <a:pt x="1" y="134"/>
                    </a:moveTo>
                    <a:lnTo>
                      <a:pt x="0" y="121"/>
                    </a:lnTo>
                    <a:lnTo>
                      <a:pt x="3" y="106"/>
                    </a:lnTo>
                    <a:lnTo>
                      <a:pt x="14" y="90"/>
                    </a:lnTo>
                    <a:lnTo>
                      <a:pt x="28" y="74"/>
                    </a:lnTo>
                    <a:lnTo>
                      <a:pt x="49" y="57"/>
                    </a:lnTo>
                    <a:lnTo>
                      <a:pt x="73" y="43"/>
                    </a:lnTo>
                    <a:lnTo>
                      <a:pt x="100" y="30"/>
                    </a:lnTo>
                    <a:lnTo>
                      <a:pt x="130" y="18"/>
                    </a:lnTo>
                    <a:lnTo>
                      <a:pt x="161" y="8"/>
                    </a:lnTo>
                    <a:lnTo>
                      <a:pt x="191" y="2"/>
                    </a:lnTo>
                    <a:lnTo>
                      <a:pt x="221" y="0"/>
                    </a:lnTo>
                    <a:lnTo>
                      <a:pt x="247" y="0"/>
                    </a:lnTo>
                    <a:lnTo>
                      <a:pt x="270" y="3"/>
                    </a:lnTo>
                    <a:lnTo>
                      <a:pt x="289" y="10"/>
                    </a:lnTo>
                    <a:lnTo>
                      <a:pt x="302" y="18"/>
                    </a:lnTo>
                    <a:lnTo>
                      <a:pt x="310" y="30"/>
                    </a:lnTo>
                    <a:lnTo>
                      <a:pt x="312" y="44"/>
                    </a:lnTo>
                    <a:lnTo>
                      <a:pt x="309" y="59"/>
                    </a:lnTo>
                    <a:lnTo>
                      <a:pt x="298" y="75"/>
                    </a:lnTo>
                    <a:lnTo>
                      <a:pt x="282" y="92"/>
                    </a:lnTo>
                    <a:lnTo>
                      <a:pt x="263" y="108"/>
                    </a:lnTo>
                    <a:lnTo>
                      <a:pt x="238" y="123"/>
                    </a:lnTo>
                    <a:lnTo>
                      <a:pt x="210" y="136"/>
                    </a:lnTo>
                    <a:lnTo>
                      <a:pt x="180" y="147"/>
                    </a:lnTo>
                    <a:lnTo>
                      <a:pt x="151" y="157"/>
                    </a:lnTo>
                    <a:lnTo>
                      <a:pt x="119" y="162"/>
                    </a:lnTo>
                    <a:lnTo>
                      <a:pt x="91" y="165"/>
                    </a:lnTo>
                    <a:lnTo>
                      <a:pt x="65" y="165"/>
                    </a:lnTo>
                    <a:lnTo>
                      <a:pt x="42" y="162"/>
                    </a:lnTo>
                    <a:lnTo>
                      <a:pt x="23" y="156"/>
                    </a:lnTo>
                    <a:lnTo>
                      <a:pt x="8" y="147"/>
                    </a:lnTo>
                    <a:lnTo>
                      <a:pt x="1" y="134"/>
                    </a:lnTo>
                    <a:close/>
                  </a:path>
                </a:pathLst>
              </a:custGeom>
              <a:blipFill dpi="0" rotWithShape="0">
                <a:blip r:embed="rId6" cstate="print"/>
                <a:srcRect/>
                <a:tile tx="0" ty="0" sx="100000" sy="100000" flip="none" algn="tl"/>
              </a:blipFill>
              <a:ln w="7938">
                <a:solidFill>
                  <a:srgbClr val="000000"/>
                </a:solidFill>
                <a:prstDash val="solid"/>
                <a:round/>
                <a:headEnd/>
                <a:tailEnd/>
              </a:ln>
            </p:spPr>
            <p:txBody>
              <a:bodyPr/>
              <a:lstStyle/>
              <a:p>
                <a:endParaRPr lang="en-US"/>
              </a:p>
            </p:txBody>
          </p:sp>
          <p:sp>
            <p:nvSpPr>
              <p:cNvPr id="50" name="Freeform 272"/>
              <p:cNvSpPr>
                <a:spLocks/>
              </p:cNvSpPr>
              <p:nvPr/>
            </p:nvSpPr>
            <p:spPr bwMode="auto">
              <a:xfrm>
                <a:off x="3533" y="1425"/>
                <a:ext cx="134" cy="77"/>
              </a:xfrm>
              <a:custGeom>
                <a:avLst/>
                <a:gdLst/>
                <a:ahLst/>
                <a:cxnLst>
                  <a:cxn ang="0">
                    <a:pos x="0" y="121"/>
                  </a:cxn>
                  <a:cxn ang="0">
                    <a:pos x="0" y="108"/>
                  </a:cxn>
                  <a:cxn ang="0">
                    <a:pos x="4" y="94"/>
                  </a:cxn>
                  <a:cxn ang="0">
                    <a:pos x="15" y="79"/>
                  </a:cxn>
                  <a:cxn ang="0">
                    <a:pos x="30" y="62"/>
                  </a:cxn>
                  <a:cxn ang="0">
                    <a:pos x="51" y="48"/>
                  </a:cxn>
                  <a:cxn ang="0">
                    <a:pos x="76" y="35"/>
                  </a:cxn>
                  <a:cxn ang="0">
                    <a:pos x="104" y="22"/>
                  </a:cxn>
                  <a:cxn ang="0">
                    <a:pos x="132" y="12"/>
                  </a:cxn>
                  <a:cxn ang="0">
                    <a:pos x="162" y="5"/>
                  </a:cxn>
                  <a:cxn ang="0">
                    <a:pos x="190" y="0"/>
                  </a:cxn>
                  <a:cxn ang="0">
                    <a:pos x="216" y="0"/>
                  </a:cxn>
                  <a:cxn ang="0">
                    <a:pos x="239" y="2"/>
                  </a:cxn>
                  <a:cxn ang="0">
                    <a:pos x="258" y="8"/>
                  </a:cxn>
                  <a:cxn ang="0">
                    <a:pos x="272" y="17"/>
                  </a:cxn>
                  <a:cxn ang="0">
                    <a:pos x="279" y="26"/>
                  </a:cxn>
                  <a:cxn ang="0">
                    <a:pos x="281" y="40"/>
                  </a:cxn>
                  <a:cxn ang="0">
                    <a:pos x="276" y="54"/>
                  </a:cxn>
                  <a:cxn ang="0">
                    <a:pos x="265" y="71"/>
                  </a:cxn>
                  <a:cxn ang="0">
                    <a:pos x="250" y="85"/>
                  </a:cxn>
                  <a:cxn ang="0">
                    <a:pos x="230" y="100"/>
                  </a:cxn>
                  <a:cxn ang="0">
                    <a:pos x="204" y="115"/>
                  </a:cxn>
                  <a:cxn ang="0">
                    <a:pos x="178" y="126"/>
                  </a:cxn>
                  <a:cxn ang="0">
                    <a:pos x="148" y="136"/>
                  </a:cxn>
                  <a:cxn ang="0">
                    <a:pos x="118" y="144"/>
                  </a:cxn>
                  <a:cxn ang="0">
                    <a:pos x="90" y="148"/>
                  </a:cxn>
                  <a:cxn ang="0">
                    <a:pos x="64" y="149"/>
                  </a:cxn>
                  <a:cxn ang="0">
                    <a:pos x="41" y="146"/>
                  </a:cxn>
                  <a:cxn ang="0">
                    <a:pos x="23" y="141"/>
                  </a:cxn>
                  <a:cxn ang="0">
                    <a:pos x="9" y="133"/>
                  </a:cxn>
                  <a:cxn ang="0">
                    <a:pos x="0" y="121"/>
                  </a:cxn>
                </a:cxnLst>
                <a:rect l="0" t="0" r="r" b="b"/>
                <a:pathLst>
                  <a:path w="281" h="149">
                    <a:moveTo>
                      <a:pt x="0" y="121"/>
                    </a:moveTo>
                    <a:lnTo>
                      <a:pt x="0" y="108"/>
                    </a:lnTo>
                    <a:lnTo>
                      <a:pt x="4" y="94"/>
                    </a:lnTo>
                    <a:lnTo>
                      <a:pt x="15" y="79"/>
                    </a:lnTo>
                    <a:lnTo>
                      <a:pt x="30" y="62"/>
                    </a:lnTo>
                    <a:lnTo>
                      <a:pt x="51" y="48"/>
                    </a:lnTo>
                    <a:lnTo>
                      <a:pt x="76" y="35"/>
                    </a:lnTo>
                    <a:lnTo>
                      <a:pt x="104" y="22"/>
                    </a:lnTo>
                    <a:lnTo>
                      <a:pt x="132" y="12"/>
                    </a:lnTo>
                    <a:lnTo>
                      <a:pt x="162" y="5"/>
                    </a:lnTo>
                    <a:lnTo>
                      <a:pt x="190" y="0"/>
                    </a:lnTo>
                    <a:lnTo>
                      <a:pt x="216" y="0"/>
                    </a:lnTo>
                    <a:lnTo>
                      <a:pt x="239" y="2"/>
                    </a:lnTo>
                    <a:lnTo>
                      <a:pt x="258" y="8"/>
                    </a:lnTo>
                    <a:lnTo>
                      <a:pt x="272" y="17"/>
                    </a:lnTo>
                    <a:lnTo>
                      <a:pt x="279" y="26"/>
                    </a:lnTo>
                    <a:lnTo>
                      <a:pt x="281" y="40"/>
                    </a:lnTo>
                    <a:lnTo>
                      <a:pt x="276" y="54"/>
                    </a:lnTo>
                    <a:lnTo>
                      <a:pt x="265" y="71"/>
                    </a:lnTo>
                    <a:lnTo>
                      <a:pt x="250" y="85"/>
                    </a:lnTo>
                    <a:lnTo>
                      <a:pt x="230" y="100"/>
                    </a:lnTo>
                    <a:lnTo>
                      <a:pt x="204" y="115"/>
                    </a:lnTo>
                    <a:lnTo>
                      <a:pt x="178" y="126"/>
                    </a:lnTo>
                    <a:lnTo>
                      <a:pt x="148" y="136"/>
                    </a:lnTo>
                    <a:lnTo>
                      <a:pt x="118" y="144"/>
                    </a:lnTo>
                    <a:lnTo>
                      <a:pt x="90" y="148"/>
                    </a:lnTo>
                    <a:lnTo>
                      <a:pt x="64" y="149"/>
                    </a:lnTo>
                    <a:lnTo>
                      <a:pt x="41" y="146"/>
                    </a:lnTo>
                    <a:lnTo>
                      <a:pt x="23" y="141"/>
                    </a:lnTo>
                    <a:lnTo>
                      <a:pt x="9" y="133"/>
                    </a:lnTo>
                    <a:lnTo>
                      <a:pt x="0" y="121"/>
                    </a:lnTo>
                    <a:close/>
                  </a:path>
                </a:pathLst>
              </a:custGeom>
              <a:blipFill dpi="0" rotWithShape="0">
                <a:blip r:embed="rId5" cstate="print"/>
                <a:srcRect/>
                <a:tile tx="0" ty="0" sx="100000" sy="100000" flip="none" algn="tl"/>
              </a:blipFill>
              <a:ln w="7938">
                <a:solidFill>
                  <a:srgbClr val="000000"/>
                </a:solidFill>
                <a:prstDash val="solid"/>
                <a:round/>
                <a:headEnd/>
                <a:tailEnd/>
              </a:ln>
            </p:spPr>
            <p:txBody>
              <a:bodyPr/>
              <a:lstStyle/>
              <a:p>
                <a:endParaRPr lang="en-US"/>
              </a:p>
            </p:txBody>
          </p:sp>
          <p:sp>
            <p:nvSpPr>
              <p:cNvPr id="51" name="Line 273"/>
              <p:cNvSpPr>
                <a:spLocks noChangeShapeType="1"/>
              </p:cNvSpPr>
              <p:nvPr/>
            </p:nvSpPr>
            <p:spPr bwMode="auto">
              <a:xfrm>
                <a:off x="3514" y="1411"/>
                <a:ext cx="27" cy="74"/>
              </a:xfrm>
              <a:prstGeom prst="line">
                <a:avLst/>
              </a:prstGeom>
              <a:noFill/>
              <a:ln w="7938">
                <a:solidFill>
                  <a:srgbClr val="000000"/>
                </a:solidFill>
                <a:round/>
                <a:headEnd/>
                <a:tailEnd/>
              </a:ln>
            </p:spPr>
            <p:txBody>
              <a:bodyPr/>
              <a:lstStyle/>
              <a:p>
                <a:endParaRPr lang="en-US"/>
              </a:p>
            </p:txBody>
          </p:sp>
          <p:sp>
            <p:nvSpPr>
              <p:cNvPr id="52" name="Line 274"/>
              <p:cNvSpPr>
                <a:spLocks noChangeShapeType="1"/>
              </p:cNvSpPr>
              <p:nvPr/>
            </p:nvSpPr>
            <p:spPr bwMode="auto">
              <a:xfrm>
                <a:off x="3632" y="1369"/>
                <a:ext cx="25" cy="65"/>
              </a:xfrm>
              <a:prstGeom prst="line">
                <a:avLst/>
              </a:prstGeom>
              <a:noFill/>
              <a:ln w="7938">
                <a:solidFill>
                  <a:srgbClr val="000000"/>
                </a:solidFill>
                <a:round/>
                <a:headEnd/>
                <a:tailEnd/>
              </a:ln>
            </p:spPr>
            <p:txBody>
              <a:bodyPr/>
              <a:lstStyle/>
              <a:p>
                <a:endParaRPr lang="en-US"/>
              </a:p>
            </p:txBody>
          </p:sp>
          <p:sp>
            <p:nvSpPr>
              <p:cNvPr id="53" name="Freeform 275"/>
              <p:cNvSpPr>
                <a:spLocks/>
              </p:cNvSpPr>
              <p:nvPr/>
            </p:nvSpPr>
            <p:spPr bwMode="auto">
              <a:xfrm>
                <a:off x="3504" y="1344"/>
                <a:ext cx="134" cy="76"/>
              </a:xfrm>
              <a:custGeom>
                <a:avLst/>
                <a:gdLst/>
                <a:ahLst/>
                <a:cxnLst>
                  <a:cxn ang="0">
                    <a:pos x="2" y="121"/>
                  </a:cxn>
                  <a:cxn ang="0">
                    <a:pos x="0" y="108"/>
                  </a:cxn>
                  <a:cxn ang="0">
                    <a:pos x="6" y="93"/>
                  </a:cxn>
                  <a:cxn ang="0">
                    <a:pos x="16" y="78"/>
                  </a:cxn>
                  <a:cxn ang="0">
                    <a:pos x="32" y="63"/>
                  </a:cxn>
                  <a:cxn ang="0">
                    <a:pos x="53" y="47"/>
                  </a:cxn>
                  <a:cxn ang="0">
                    <a:pos x="78" y="34"/>
                  </a:cxn>
                  <a:cxn ang="0">
                    <a:pos x="104" y="21"/>
                  </a:cxn>
                  <a:cxn ang="0">
                    <a:pos x="134" y="11"/>
                  </a:cxn>
                  <a:cxn ang="0">
                    <a:pos x="163" y="5"/>
                  </a:cxn>
                  <a:cxn ang="0">
                    <a:pos x="192" y="0"/>
                  </a:cxn>
                  <a:cxn ang="0">
                    <a:pos x="218" y="0"/>
                  </a:cxn>
                  <a:cxn ang="0">
                    <a:pos x="241" y="1"/>
                  </a:cxn>
                  <a:cxn ang="0">
                    <a:pos x="260" y="8"/>
                  </a:cxn>
                  <a:cxn ang="0">
                    <a:pos x="272" y="16"/>
                  </a:cxn>
                  <a:cxn ang="0">
                    <a:pos x="281" y="27"/>
                  </a:cxn>
                  <a:cxn ang="0">
                    <a:pos x="283" y="41"/>
                  </a:cxn>
                  <a:cxn ang="0">
                    <a:pos x="278" y="54"/>
                  </a:cxn>
                  <a:cxn ang="0">
                    <a:pos x="267" y="70"/>
                  </a:cxn>
                  <a:cxn ang="0">
                    <a:pos x="251" y="85"/>
                  </a:cxn>
                  <a:cxn ang="0">
                    <a:pos x="230" y="101"/>
                  </a:cxn>
                  <a:cxn ang="0">
                    <a:pos x="206" y="114"/>
                  </a:cxn>
                  <a:cxn ang="0">
                    <a:pos x="179" y="126"/>
                  </a:cxn>
                  <a:cxn ang="0">
                    <a:pos x="149" y="137"/>
                  </a:cxn>
                  <a:cxn ang="0">
                    <a:pos x="120" y="144"/>
                  </a:cxn>
                  <a:cxn ang="0">
                    <a:pos x="92" y="147"/>
                  </a:cxn>
                  <a:cxn ang="0">
                    <a:pos x="65" y="148"/>
                  </a:cxn>
                  <a:cxn ang="0">
                    <a:pos x="42" y="147"/>
                  </a:cxn>
                  <a:cxn ang="0">
                    <a:pos x="23" y="140"/>
                  </a:cxn>
                  <a:cxn ang="0">
                    <a:pos x="11" y="132"/>
                  </a:cxn>
                  <a:cxn ang="0">
                    <a:pos x="2" y="121"/>
                  </a:cxn>
                </a:cxnLst>
                <a:rect l="0" t="0" r="r" b="b"/>
                <a:pathLst>
                  <a:path w="283" h="148">
                    <a:moveTo>
                      <a:pt x="2" y="121"/>
                    </a:moveTo>
                    <a:lnTo>
                      <a:pt x="0" y="108"/>
                    </a:lnTo>
                    <a:lnTo>
                      <a:pt x="6" y="93"/>
                    </a:lnTo>
                    <a:lnTo>
                      <a:pt x="16" y="78"/>
                    </a:lnTo>
                    <a:lnTo>
                      <a:pt x="32" y="63"/>
                    </a:lnTo>
                    <a:lnTo>
                      <a:pt x="53" y="47"/>
                    </a:lnTo>
                    <a:lnTo>
                      <a:pt x="78" y="34"/>
                    </a:lnTo>
                    <a:lnTo>
                      <a:pt x="104" y="21"/>
                    </a:lnTo>
                    <a:lnTo>
                      <a:pt x="134" y="11"/>
                    </a:lnTo>
                    <a:lnTo>
                      <a:pt x="163" y="5"/>
                    </a:lnTo>
                    <a:lnTo>
                      <a:pt x="192" y="0"/>
                    </a:lnTo>
                    <a:lnTo>
                      <a:pt x="218" y="0"/>
                    </a:lnTo>
                    <a:lnTo>
                      <a:pt x="241" y="1"/>
                    </a:lnTo>
                    <a:lnTo>
                      <a:pt x="260" y="8"/>
                    </a:lnTo>
                    <a:lnTo>
                      <a:pt x="272" y="16"/>
                    </a:lnTo>
                    <a:lnTo>
                      <a:pt x="281" y="27"/>
                    </a:lnTo>
                    <a:lnTo>
                      <a:pt x="283" y="41"/>
                    </a:lnTo>
                    <a:lnTo>
                      <a:pt x="278" y="54"/>
                    </a:lnTo>
                    <a:lnTo>
                      <a:pt x="267" y="70"/>
                    </a:lnTo>
                    <a:lnTo>
                      <a:pt x="251" y="85"/>
                    </a:lnTo>
                    <a:lnTo>
                      <a:pt x="230" y="101"/>
                    </a:lnTo>
                    <a:lnTo>
                      <a:pt x="206" y="114"/>
                    </a:lnTo>
                    <a:lnTo>
                      <a:pt x="179" y="126"/>
                    </a:lnTo>
                    <a:lnTo>
                      <a:pt x="149" y="137"/>
                    </a:lnTo>
                    <a:lnTo>
                      <a:pt x="120" y="144"/>
                    </a:lnTo>
                    <a:lnTo>
                      <a:pt x="92" y="147"/>
                    </a:lnTo>
                    <a:lnTo>
                      <a:pt x="65" y="148"/>
                    </a:lnTo>
                    <a:lnTo>
                      <a:pt x="42" y="147"/>
                    </a:lnTo>
                    <a:lnTo>
                      <a:pt x="23" y="140"/>
                    </a:lnTo>
                    <a:lnTo>
                      <a:pt x="11" y="132"/>
                    </a:lnTo>
                    <a:lnTo>
                      <a:pt x="2" y="121"/>
                    </a:lnTo>
                    <a:close/>
                  </a:path>
                </a:pathLst>
              </a:custGeom>
              <a:blipFill dpi="0" rotWithShape="0">
                <a:blip r:embed="rId6" cstate="print"/>
                <a:srcRect/>
                <a:tile tx="0" ty="0" sx="100000" sy="100000" flip="none" algn="tl"/>
              </a:blipFill>
              <a:ln w="7938">
                <a:solidFill>
                  <a:srgbClr val="000000"/>
                </a:solidFill>
                <a:prstDash val="solid"/>
                <a:round/>
                <a:headEnd/>
                <a:tailEnd/>
              </a:ln>
            </p:spPr>
            <p:txBody>
              <a:bodyPr/>
              <a:lstStyle/>
              <a:p>
                <a:endParaRPr lang="en-US"/>
              </a:p>
            </p:txBody>
          </p:sp>
          <p:sp>
            <p:nvSpPr>
              <p:cNvPr id="54" name="Line 276"/>
              <p:cNvSpPr>
                <a:spLocks noChangeShapeType="1"/>
              </p:cNvSpPr>
              <p:nvPr/>
            </p:nvSpPr>
            <p:spPr bwMode="auto">
              <a:xfrm>
                <a:off x="3673" y="1480"/>
                <a:ext cx="40" cy="111"/>
              </a:xfrm>
              <a:prstGeom prst="line">
                <a:avLst/>
              </a:prstGeom>
              <a:noFill/>
              <a:ln w="7938">
                <a:solidFill>
                  <a:srgbClr val="000000"/>
                </a:solidFill>
                <a:round/>
                <a:headEnd/>
                <a:tailEnd/>
              </a:ln>
            </p:spPr>
            <p:txBody>
              <a:bodyPr/>
              <a:lstStyle/>
              <a:p>
                <a:endParaRPr lang="en-US"/>
              </a:p>
            </p:txBody>
          </p:sp>
          <p:sp>
            <p:nvSpPr>
              <p:cNvPr id="55" name="Line 277"/>
              <p:cNvSpPr>
                <a:spLocks noChangeShapeType="1"/>
              </p:cNvSpPr>
              <p:nvPr/>
            </p:nvSpPr>
            <p:spPr bwMode="auto">
              <a:xfrm>
                <a:off x="3661" y="1495"/>
                <a:ext cx="40" cy="108"/>
              </a:xfrm>
              <a:prstGeom prst="line">
                <a:avLst/>
              </a:prstGeom>
              <a:noFill/>
              <a:ln w="7938">
                <a:solidFill>
                  <a:srgbClr val="000000"/>
                </a:solidFill>
                <a:round/>
                <a:headEnd/>
                <a:tailEnd/>
              </a:ln>
            </p:spPr>
            <p:txBody>
              <a:bodyPr/>
              <a:lstStyle/>
              <a:p>
                <a:endParaRPr lang="en-US"/>
              </a:p>
            </p:txBody>
          </p:sp>
          <p:sp>
            <p:nvSpPr>
              <p:cNvPr id="56" name="Line 278"/>
              <p:cNvSpPr>
                <a:spLocks noChangeShapeType="1"/>
              </p:cNvSpPr>
              <p:nvPr/>
            </p:nvSpPr>
            <p:spPr bwMode="auto">
              <a:xfrm>
                <a:off x="3647" y="1504"/>
                <a:ext cx="42" cy="112"/>
              </a:xfrm>
              <a:prstGeom prst="line">
                <a:avLst/>
              </a:prstGeom>
              <a:noFill/>
              <a:ln w="7938">
                <a:solidFill>
                  <a:srgbClr val="000000"/>
                </a:solidFill>
                <a:round/>
                <a:headEnd/>
                <a:tailEnd/>
              </a:ln>
            </p:spPr>
            <p:txBody>
              <a:bodyPr/>
              <a:lstStyle/>
              <a:p>
                <a:endParaRPr lang="en-US"/>
              </a:p>
            </p:txBody>
          </p:sp>
          <p:sp>
            <p:nvSpPr>
              <p:cNvPr id="57" name="Line 279"/>
              <p:cNvSpPr>
                <a:spLocks noChangeShapeType="1"/>
              </p:cNvSpPr>
              <p:nvPr/>
            </p:nvSpPr>
            <p:spPr bwMode="auto">
              <a:xfrm>
                <a:off x="3619" y="1516"/>
                <a:ext cx="40" cy="111"/>
              </a:xfrm>
              <a:prstGeom prst="line">
                <a:avLst/>
              </a:prstGeom>
              <a:noFill/>
              <a:ln w="7938">
                <a:solidFill>
                  <a:srgbClr val="000000"/>
                </a:solidFill>
                <a:round/>
                <a:headEnd/>
                <a:tailEnd/>
              </a:ln>
            </p:spPr>
            <p:txBody>
              <a:bodyPr/>
              <a:lstStyle/>
              <a:p>
                <a:endParaRPr lang="en-US"/>
              </a:p>
            </p:txBody>
          </p:sp>
          <p:sp>
            <p:nvSpPr>
              <p:cNvPr id="58" name="Line 280"/>
              <p:cNvSpPr>
                <a:spLocks noChangeShapeType="1"/>
              </p:cNvSpPr>
              <p:nvPr/>
            </p:nvSpPr>
            <p:spPr bwMode="auto">
              <a:xfrm>
                <a:off x="3605" y="1521"/>
                <a:ext cx="40" cy="111"/>
              </a:xfrm>
              <a:prstGeom prst="line">
                <a:avLst/>
              </a:prstGeom>
              <a:noFill/>
              <a:ln w="7938">
                <a:solidFill>
                  <a:srgbClr val="000000"/>
                </a:solidFill>
                <a:round/>
                <a:headEnd/>
                <a:tailEnd/>
              </a:ln>
            </p:spPr>
            <p:txBody>
              <a:bodyPr/>
              <a:lstStyle/>
              <a:p>
                <a:endParaRPr lang="en-US"/>
              </a:p>
            </p:txBody>
          </p:sp>
          <p:sp>
            <p:nvSpPr>
              <p:cNvPr id="59" name="Line 281"/>
              <p:cNvSpPr>
                <a:spLocks noChangeShapeType="1"/>
              </p:cNvSpPr>
              <p:nvPr/>
            </p:nvSpPr>
            <p:spPr bwMode="auto">
              <a:xfrm>
                <a:off x="3590" y="1526"/>
                <a:ext cx="39" cy="111"/>
              </a:xfrm>
              <a:prstGeom prst="line">
                <a:avLst/>
              </a:prstGeom>
              <a:noFill/>
              <a:ln w="7938">
                <a:solidFill>
                  <a:srgbClr val="000000"/>
                </a:solidFill>
                <a:round/>
                <a:headEnd/>
                <a:tailEnd/>
              </a:ln>
            </p:spPr>
            <p:txBody>
              <a:bodyPr/>
              <a:lstStyle/>
              <a:p>
                <a:endParaRPr lang="en-US"/>
              </a:p>
            </p:txBody>
          </p:sp>
          <p:sp>
            <p:nvSpPr>
              <p:cNvPr id="60" name="Freeform 282"/>
              <p:cNvSpPr>
                <a:spLocks/>
              </p:cNvSpPr>
              <p:nvPr/>
            </p:nvSpPr>
            <p:spPr bwMode="auto">
              <a:xfrm>
                <a:off x="3572" y="1524"/>
                <a:ext cx="40" cy="112"/>
              </a:xfrm>
              <a:custGeom>
                <a:avLst/>
                <a:gdLst/>
                <a:ahLst/>
                <a:cxnLst>
                  <a:cxn ang="0">
                    <a:pos x="0" y="0"/>
                  </a:cxn>
                  <a:cxn ang="0">
                    <a:pos x="79" y="203"/>
                  </a:cxn>
                  <a:cxn ang="0">
                    <a:pos x="84" y="217"/>
                  </a:cxn>
                </a:cxnLst>
                <a:rect l="0" t="0" r="r" b="b"/>
                <a:pathLst>
                  <a:path w="84" h="217">
                    <a:moveTo>
                      <a:pt x="0" y="0"/>
                    </a:moveTo>
                    <a:lnTo>
                      <a:pt x="79" y="203"/>
                    </a:lnTo>
                    <a:lnTo>
                      <a:pt x="84" y="217"/>
                    </a:lnTo>
                  </a:path>
                </a:pathLst>
              </a:custGeom>
              <a:noFill/>
              <a:ln w="7938">
                <a:solidFill>
                  <a:srgbClr val="000000"/>
                </a:solidFill>
                <a:prstDash val="solid"/>
                <a:round/>
                <a:headEnd/>
                <a:tailEnd/>
              </a:ln>
            </p:spPr>
            <p:txBody>
              <a:bodyPr/>
              <a:lstStyle/>
              <a:p>
                <a:endParaRPr lang="en-US"/>
              </a:p>
            </p:txBody>
          </p:sp>
          <p:sp>
            <p:nvSpPr>
              <p:cNvPr id="61" name="Line 283"/>
              <p:cNvSpPr>
                <a:spLocks noChangeShapeType="1"/>
              </p:cNvSpPr>
              <p:nvPr/>
            </p:nvSpPr>
            <p:spPr bwMode="auto">
              <a:xfrm>
                <a:off x="3554" y="1522"/>
                <a:ext cx="40" cy="111"/>
              </a:xfrm>
              <a:prstGeom prst="line">
                <a:avLst/>
              </a:prstGeom>
              <a:noFill/>
              <a:ln w="7938">
                <a:solidFill>
                  <a:srgbClr val="000000"/>
                </a:solidFill>
                <a:round/>
                <a:headEnd/>
                <a:tailEnd/>
              </a:ln>
            </p:spPr>
            <p:txBody>
              <a:bodyPr/>
              <a:lstStyle/>
              <a:p>
                <a:endParaRPr lang="en-US"/>
              </a:p>
            </p:txBody>
          </p:sp>
          <p:sp>
            <p:nvSpPr>
              <p:cNvPr id="62" name="Freeform 284"/>
              <p:cNvSpPr>
                <a:spLocks/>
              </p:cNvSpPr>
              <p:nvPr/>
            </p:nvSpPr>
            <p:spPr bwMode="auto">
              <a:xfrm>
                <a:off x="3450" y="1249"/>
                <a:ext cx="137" cy="119"/>
              </a:xfrm>
              <a:custGeom>
                <a:avLst/>
                <a:gdLst/>
                <a:ahLst/>
                <a:cxnLst>
                  <a:cxn ang="0">
                    <a:pos x="5" y="10"/>
                  </a:cxn>
                  <a:cxn ang="0">
                    <a:pos x="16" y="4"/>
                  </a:cxn>
                  <a:cxn ang="0">
                    <a:pos x="31" y="0"/>
                  </a:cxn>
                  <a:cxn ang="0">
                    <a:pos x="51" y="2"/>
                  </a:cxn>
                  <a:cxn ang="0">
                    <a:pos x="75" y="7"/>
                  </a:cxn>
                  <a:cxn ang="0">
                    <a:pos x="102" y="17"/>
                  </a:cxn>
                  <a:cxn ang="0">
                    <a:pos x="128" y="31"/>
                  </a:cxn>
                  <a:cxn ang="0">
                    <a:pos x="156" y="48"/>
                  </a:cxn>
                  <a:cxn ang="0">
                    <a:pos x="184" y="67"/>
                  </a:cxn>
                  <a:cxn ang="0">
                    <a:pos x="210" y="89"/>
                  </a:cxn>
                  <a:cxn ang="0">
                    <a:pos x="235" y="110"/>
                  </a:cxn>
                  <a:cxn ang="0">
                    <a:pos x="254" y="133"/>
                  </a:cxn>
                  <a:cxn ang="0">
                    <a:pos x="270" y="154"/>
                  </a:cxn>
                  <a:cxn ang="0">
                    <a:pos x="281" y="175"/>
                  </a:cxn>
                  <a:cxn ang="0">
                    <a:pos x="286" y="193"/>
                  </a:cxn>
                  <a:cxn ang="0">
                    <a:pos x="286" y="208"/>
                  </a:cxn>
                  <a:cxn ang="0">
                    <a:pos x="281" y="220"/>
                  </a:cxn>
                  <a:cxn ang="0">
                    <a:pos x="270" y="226"/>
                  </a:cxn>
                  <a:cxn ang="0">
                    <a:pos x="254" y="229"/>
                  </a:cxn>
                  <a:cxn ang="0">
                    <a:pos x="235" y="228"/>
                  </a:cxn>
                  <a:cxn ang="0">
                    <a:pos x="210" y="223"/>
                  </a:cxn>
                  <a:cxn ang="0">
                    <a:pos x="184" y="213"/>
                  </a:cxn>
                  <a:cxn ang="0">
                    <a:pos x="158" y="198"/>
                  </a:cxn>
                  <a:cxn ang="0">
                    <a:pos x="130" y="182"/>
                  </a:cxn>
                  <a:cxn ang="0">
                    <a:pos x="102" y="162"/>
                  </a:cxn>
                  <a:cxn ang="0">
                    <a:pos x="75" y="141"/>
                  </a:cxn>
                  <a:cxn ang="0">
                    <a:pos x="52" y="120"/>
                  </a:cxn>
                  <a:cxn ang="0">
                    <a:pos x="31" y="97"/>
                  </a:cxn>
                  <a:cxn ang="0">
                    <a:pos x="16" y="76"/>
                  </a:cxn>
                  <a:cxn ang="0">
                    <a:pos x="5" y="54"/>
                  </a:cxn>
                  <a:cxn ang="0">
                    <a:pos x="0" y="36"/>
                  </a:cxn>
                  <a:cxn ang="0">
                    <a:pos x="0" y="22"/>
                  </a:cxn>
                  <a:cxn ang="0">
                    <a:pos x="5" y="10"/>
                  </a:cxn>
                </a:cxnLst>
                <a:rect l="0" t="0" r="r" b="b"/>
                <a:pathLst>
                  <a:path w="286" h="229">
                    <a:moveTo>
                      <a:pt x="5" y="10"/>
                    </a:moveTo>
                    <a:lnTo>
                      <a:pt x="16" y="4"/>
                    </a:lnTo>
                    <a:lnTo>
                      <a:pt x="31" y="0"/>
                    </a:lnTo>
                    <a:lnTo>
                      <a:pt x="51" y="2"/>
                    </a:lnTo>
                    <a:lnTo>
                      <a:pt x="75" y="7"/>
                    </a:lnTo>
                    <a:lnTo>
                      <a:pt x="102" y="17"/>
                    </a:lnTo>
                    <a:lnTo>
                      <a:pt x="128" y="31"/>
                    </a:lnTo>
                    <a:lnTo>
                      <a:pt x="156" y="48"/>
                    </a:lnTo>
                    <a:lnTo>
                      <a:pt x="184" y="67"/>
                    </a:lnTo>
                    <a:lnTo>
                      <a:pt x="210" y="89"/>
                    </a:lnTo>
                    <a:lnTo>
                      <a:pt x="235" y="110"/>
                    </a:lnTo>
                    <a:lnTo>
                      <a:pt x="254" y="133"/>
                    </a:lnTo>
                    <a:lnTo>
                      <a:pt x="270" y="154"/>
                    </a:lnTo>
                    <a:lnTo>
                      <a:pt x="281" y="175"/>
                    </a:lnTo>
                    <a:lnTo>
                      <a:pt x="286" y="193"/>
                    </a:lnTo>
                    <a:lnTo>
                      <a:pt x="286" y="208"/>
                    </a:lnTo>
                    <a:lnTo>
                      <a:pt x="281" y="220"/>
                    </a:lnTo>
                    <a:lnTo>
                      <a:pt x="270" y="226"/>
                    </a:lnTo>
                    <a:lnTo>
                      <a:pt x="254" y="229"/>
                    </a:lnTo>
                    <a:lnTo>
                      <a:pt x="235" y="228"/>
                    </a:lnTo>
                    <a:lnTo>
                      <a:pt x="210" y="223"/>
                    </a:lnTo>
                    <a:lnTo>
                      <a:pt x="184" y="213"/>
                    </a:lnTo>
                    <a:lnTo>
                      <a:pt x="158" y="198"/>
                    </a:lnTo>
                    <a:lnTo>
                      <a:pt x="130" y="182"/>
                    </a:lnTo>
                    <a:lnTo>
                      <a:pt x="102" y="162"/>
                    </a:lnTo>
                    <a:lnTo>
                      <a:pt x="75" y="141"/>
                    </a:lnTo>
                    <a:lnTo>
                      <a:pt x="52" y="120"/>
                    </a:lnTo>
                    <a:lnTo>
                      <a:pt x="31" y="97"/>
                    </a:lnTo>
                    <a:lnTo>
                      <a:pt x="16" y="76"/>
                    </a:lnTo>
                    <a:lnTo>
                      <a:pt x="5" y="54"/>
                    </a:lnTo>
                    <a:lnTo>
                      <a:pt x="0" y="36"/>
                    </a:lnTo>
                    <a:lnTo>
                      <a:pt x="0" y="22"/>
                    </a:lnTo>
                    <a:lnTo>
                      <a:pt x="5" y="10"/>
                    </a:lnTo>
                    <a:close/>
                  </a:path>
                </a:pathLst>
              </a:custGeom>
              <a:blipFill dpi="0" rotWithShape="0">
                <a:blip r:embed="rId7" cstate="print"/>
                <a:srcRect/>
                <a:tile tx="0" ty="0" sx="100000" sy="100000" flip="none" algn="tl"/>
              </a:blipFill>
              <a:ln w="7938">
                <a:solidFill>
                  <a:srgbClr val="000000"/>
                </a:solidFill>
                <a:prstDash val="solid"/>
                <a:round/>
                <a:headEnd/>
                <a:tailEnd/>
              </a:ln>
            </p:spPr>
            <p:txBody>
              <a:bodyPr/>
              <a:lstStyle/>
              <a:p>
                <a:endParaRPr lang="en-US"/>
              </a:p>
            </p:txBody>
          </p:sp>
          <p:sp>
            <p:nvSpPr>
              <p:cNvPr id="63" name="Freeform 285"/>
              <p:cNvSpPr>
                <a:spLocks/>
              </p:cNvSpPr>
              <p:nvPr/>
            </p:nvSpPr>
            <p:spPr bwMode="auto">
              <a:xfrm>
                <a:off x="3506" y="1364"/>
                <a:ext cx="160" cy="124"/>
              </a:xfrm>
              <a:custGeom>
                <a:avLst/>
                <a:gdLst/>
                <a:ahLst/>
                <a:cxnLst>
                  <a:cxn ang="0">
                    <a:pos x="56" y="238"/>
                  </a:cxn>
                  <a:cxn ang="0">
                    <a:pos x="335" y="143"/>
                  </a:cxn>
                  <a:cxn ang="0">
                    <a:pos x="279" y="0"/>
                  </a:cxn>
                  <a:cxn ang="0">
                    <a:pos x="0" y="94"/>
                  </a:cxn>
                  <a:cxn ang="0">
                    <a:pos x="56" y="238"/>
                  </a:cxn>
                </a:cxnLst>
                <a:rect l="0" t="0" r="r" b="b"/>
                <a:pathLst>
                  <a:path w="335" h="238">
                    <a:moveTo>
                      <a:pt x="56" y="238"/>
                    </a:moveTo>
                    <a:lnTo>
                      <a:pt x="335" y="143"/>
                    </a:lnTo>
                    <a:lnTo>
                      <a:pt x="279" y="0"/>
                    </a:lnTo>
                    <a:lnTo>
                      <a:pt x="0" y="94"/>
                    </a:lnTo>
                    <a:lnTo>
                      <a:pt x="56" y="238"/>
                    </a:lnTo>
                    <a:close/>
                  </a:path>
                </a:pathLst>
              </a:custGeom>
              <a:solidFill>
                <a:srgbClr val="0000FF"/>
              </a:solidFill>
              <a:ln w="7938">
                <a:solidFill>
                  <a:srgbClr val="000000"/>
                </a:solidFill>
                <a:prstDash val="solid"/>
                <a:round/>
                <a:headEnd/>
                <a:tailEnd/>
              </a:ln>
            </p:spPr>
            <p:txBody>
              <a:bodyPr/>
              <a:lstStyle/>
              <a:p>
                <a:endParaRPr lang="en-US"/>
              </a:p>
            </p:txBody>
          </p:sp>
          <p:sp>
            <p:nvSpPr>
              <p:cNvPr id="64" name="Line 286"/>
              <p:cNvSpPr>
                <a:spLocks noChangeShapeType="1"/>
              </p:cNvSpPr>
              <p:nvPr/>
            </p:nvSpPr>
            <p:spPr bwMode="auto">
              <a:xfrm>
                <a:off x="3635" y="1511"/>
                <a:ext cx="40" cy="111"/>
              </a:xfrm>
              <a:prstGeom prst="line">
                <a:avLst/>
              </a:prstGeom>
              <a:noFill/>
              <a:ln w="7938">
                <a:solidFill>
                  <a:srgbClr val="000000"/>
                </a:solidFill>
                <a:round/>
                <a:headEnd/>
                <a:tailEnd/>
              </a:ln>
            </p:spPr>
            <p:txBody>
              <a:bodyPr/>
              <a:lstStyle/>
              <a:p>
                <a:endParaRPr lang="en-US"/>
              </a:p>
            </p:txBody>
          </p:sp>
          <p:sp>
            <p:nvSpPr>
              <p:cNvPr id="65" name="Freeform 287"/>
              <p:cNvSpPr>
                <a:spLocks/>
              </p:cNvSpPr>
              <p:nvPr/>
            </p:nvSpPr>
            <p:spPr bwMode="auto">
              <a:xfrm>
                <a:off x="3447" y="1254"/>
                <a:ext cx="136" cy="119"/>
              </a:xfrm>
              <a:custGeom>
                <a:avLst/>
                <a:gdLst/>
                <a:ahLst/>
                <a:cxnLst>
                  <a:cxn ang="0">
                    <a:pos x="5" y="10"/>
                  </a:cxn>
                  <a:cxn ang="0">
                    <a:pos x="16" y="3"/>
                  </a:cxn>
                  <a:cxn ang="0">
                    <a:pos x="32" y="0"/>
                  </a:cxn>
                  <a:cxn ang="0">
                    <a:pos x="53" y="2"/>
                  </a:cxn>
                  <a:cxn ang="0">
                    <a:pos x="75" y="7"/>
                  </a:cxn>
                  <a:cxn ang="0">
                    <a:pos x="102" y="17"/>
                  </a:cxn>
                  <a:cxn ang="0">
                    <a:pos x="130" y="30"/>
                  </a:cxn>
                  <a:cxn ang="0">
                    <a:pos x="158" y="48"/>
                  </a:cxn>
                  <a:cxn ang="0">
                    <a:pos x="186" y="67"/>
                  </a:cxn>
                  <a:cxn ang="0">
                    <a:pos x="211" y="89"/>
                  </a:cxn>
                  <a:cxn ang="0">
                    <a:pos x="235" y="110"/>
                  </a:cxn>
                  <a:cxn ang="0">
                    <a:pos x="254" y="133"/>
                  </a:cxn>
                  <a:cxn ang="0">
                    <a:pos x="270" y="154"/>
                  </a:cxn>
                  <a:cxn ang="0">
                    <a:pos x="281" y="174"/>
                  </a:cxn>
                  <a:cxn ang="0">
                    <a:pos x="286" y="192"/>
                  </a:cxn>
                  <a:cxn ang="0">
                    <a:pos x="286" y="206"/>
                  </a:cxn>
                  <a:cxn ang="0">
                    <a:pos x="281" y="218"/>
                  </a:cxn>
                  <a:cxn ang="0">
                    <a:pos x="270" y="226"/>
                  </a:cxn>
                  <a:cxn ang="0">
                    <a:pos x="254" y="229"/>
                  </a:cxn>
                  <a:cxn ang="0">
                    <a:pos x="235" y="228"/>
                  </a:cxn>
                  <a:cxn ang="0">
                    <a:pos x="212" y="221"/>
                  </a:cxn>
                  <a:cxn ang="0">
                    <a:pos x="186" y="211"/>
                  </a:cxn>
                  <a:cxn ang="0">
                    <a:pos x="158" y="198"/>
                  </a:cxn>
                  <a:cxn ang="0">
                    <a:pos x="130" y="182"/>
                  </a:cxn>
                  <a:cxn ang="0">
                    <a:pos x="102" y="162"/>
                  </a:cxn>
                  <a:cxn ang="0">
                    <a:pos x="75" y="141"/>
                  </a:cxn>
                  <a:cxn ang="0">
                    <a:pos x="53" y="120"/>
                  </a:cxn>
                  <a:cxn ang="0">
                    <a:pos x="33" y="97"/>
                  </a:cxn>
                  <a:cxn ang="0">
                    <a:pos x="18" y="75"/>
                  </a:cxn>
                  <a:cxn ang="0">
                    <a:pos x="5" y="54"/>
                  </a:cxn>
                  <a:cxn ang="0">
                    <a:pos x="0" y="36"/>
                  </a:cxn>
                  <a:cxn ang="0">
                    <a:pos x="0" y="21"/>
                  </a:cxn>
                  <a:cxn ang="0">
                    <a:pos x="5" y="10"/>
                  </a:cxn>
                </a:cxnLst>
                <a:rect l="0" t="0" r="r" b="b"/>
                <a:pathLst>
                  <a:path w="286" h="229">
                    <a:moveTo>
                      <a:pt x="5" y="10"/>
                    </a:moveTo>
                    <a:lnTo>
                      <a:pt x="16" y="3"/>
                    </a:lnTo>
                    <a:lnTo>
                      <a:pt x="32" y="0"/>
                    </a:lnTo>
                    <a:lnTo>
                      <a:pt x="53" y="2"/>
                    </a:lnTo>
                    <a:lnTo>
                      <a:pt x="75" y="7"/>
                    </a:lnTo>
                    <a:lnTo>
                      <a:pt x="102" y="17"/>
                    </a:lnTo>
                    <a:lnTo>
                      <a:pt x="130" y="30"/>
                    </a:lnTo>
                    <a:lnTo>
                      <a:pt x="158" y="48"/>
                    </a:lnTo>
                    <a:lnTo>
                      <a:pt x="186" y="67"/>
                    </a:lnTo>
                    <a:lnTo>
                      <a:pt x="211" y="89"/>
                    </a:lnTo>
                    <a:lnTo>
                      <a:pt x="235" y="110"/>
                    </a:lnTo>
                    <a:lnTo>
                      <a:pt x="254" y="133"/>
                    </a:lnTo>
                    <a:lnTo>
                      <a:pt x="270" y="154"/>
                    </a:lnTo>
                    <a:lnTo>
                      <a:pt x="281" y="174"/>
                    </a:lnTo>
                    <a:lnTo>
                      <a:pt x="286" y="192"/>
                    </a:lnTo>
                    <a:lnTo>
                      <a:pt x="286" y="206"/>
                    </a:lnTo>
                    <a:lnTo>
                      <a:pt x="281" y="218"/>
                    </a:lnTo>
                    <a:lnTo>
                      <a:pt x="270" y="226"/>
                    </a:lnTo>
                    <a:lnTo>
                      <a:pt x="254" y="229"/>
                    </a:lnTo>
                    <a:lnTo>
                      <a:pt x="235" y="228"/>
                    </a:lnTo>
                    <a:lnTo>
                      <a:pt x="212" y="221"/>
                    </a:lnTo>
                    <a:lnTo>
                      <a:pt x="186" y="211"/>
                    </a:lnTo>
                    <a:lnTo>
                      <a:pt x="158" y="198"/>
                    </a:lnTo>
                    <a:lnTo>
                      <a:pt x="130" y="182"/>
                    </a:lnTo>
                    <a:lnTo>
                      <a:pt x="102" y="162"/>
                    </a:lnTo>
                    <a:lnTo>
                      <a:pt x="75" y="141"/>
                    </a:lnTo>
                    <a:lnTo>
                      <a:pt x="53" y="120"/>
                    </a:lnTo>
                    <a:lnTo>
                      <a:pt x="33" y="97"/>
                    </a:lnTo>
                    <a:lnTo>
                      <a:pt x="18" y="75"/>
                    </a:lnTo>
                    <a:lnTo>
                      <a:pt x="5" y="54"/>
                    </a:lnTo>
                    <a:lnTo>
                      <a:pt x="0" y="36"/>
                    </a:lnTo>
                    <a:lnTo>
                      <a:pt x="0" y="21"/>
                    </a:lnTo>
                    <a:lnTo>
                      <a:pt x="5" y="10"/>
                    </a:lnTo>
                    <a:close/>
                  </a:path>
                </a:pathLst>
              </a:custGeom>
              <a:blipFill dpi="0" rotWithShape="0">
                <a:blip r:embed="rId8" cstate="print"/>
                <a:srcRect/>
                <a:tile tx="0" ty="0" sx="100000" sy="100000" flip="none" algn="tl"/>
              </a:blipFill>
              <a:ln w="7938">
                <a:solidFill>
                  <a:srgbClr val="000000"/>
                </a:solidFill>
                <a:prstDash val="solid"/>
                <a:round/>
                <a:headEnd/>
                <a:tailEnd/>
              </a:ln>
            </p:spPr>
            <p:txBody>
              <a:bodyPr/>
              <a:lstStyle/>
              <a:p>
                <a:endParaRPr lang="en-US"/>
              </a:p>
            </p:txBody>
          </p:sp>
          <p:sp>
            <p:nvSpPr>
              <p:cNvPr id="66" name="Freeform 288"/>
              <p:cNvSpPr>
                <a:spLocks/>
              </p:cNvSpPr>
              <p:nvPr/>
            </p:nvSpPr>
            <p:spPr bwMode="auto">
              <a:xfrm>
                <a:off x="3533" y="1509"/>
                <a:ext cx="41" cy="115"/>
              </a:xfrm>
              <a:custGeom>
                <a:avLst/>
                <a:gdLst/>
                <a:ahLst/>
                <a:cxnLst>
                  <a:cxn ang="0">
                    <a:pos x="86" y="224"/>
                  </a:cxn>
                  <a:cxn ang="0">
                    <a:pos x="0" y="0"/>
                  </a:cxn>
                  <a:cxn ang="0">
                    <a:pos x="86" y="224"/>
                  </a:cxn>
                </a:cxnLst>
                <a:rect l="0" t="0" r="r" b="b"/>
                <a:pathLst>
                  <a:path w="86" h="224">
                    <a:moveTo>
                      <a:pt x="86" y="224"/>
                    </a:moveTo>
                    <a:lnTo>
                      <a:pt x="0" y="0"/>
                    </a:lnTo>
                    <a:lnTo>
                      <a:pt x="86" y="224"/>
                    </a:lnTo>
                    <a:close/>
                  </a:path>
                </a:pathLst>
              </a:custGeom>
              <a:blipFill dpi="0" rotWithShape="0">
                <a:blip r:embed="rId5" cstate="print"/>
                <a:srcRect/>
                <a:tile tx="0" ty="0" sx="100000" sy="100000" flip="none" algn="tl"/>
              </a:blipFill>
              <a:ln w="7938">
                <a:solidFill>
                  <a:srgbClr val="000000"/>
                </a:solidFill>
                <a:prstDash val="solid"/>
                <a:round/>
                <a:headEnd/>
                <a:tailEnd/>
              </a:ln>
            </p:spPr>
            <p:txBody>
              <a:bodyPr/>
              <a:lstStyle/>
              <a:p>
                <a:endParaRPr lang="en-US"/>
              </a:p>
            </p:txBody>
          </p:sp>
          <p:sp>
            <p:nvSpPr>
              <p:cNvPr id="67" name="Freeform 289"/>
              <p:cNvSpPr>
                <a:spLocks/>
              </p:cNvSpPr>
              <p:nvPr/>
            </p:nvSpPr>
            <p:spPr bwMode="auto">
              <a:xfrm>
                <a:off x="3682" y="1459"/>
                <a:ext cx="41" cy="111"/>
              </a:xfrm>
              <a:custGeom>
                <a:avLst/>
                <a:gdLst/>
                <a:ahLst/>
                <a:cxnLst>
                  <a:cxn ang="0">
                    <a:pos x="86" y="216"/>
                  </a:cxn>
                  <a:cxn ang="0">
                    <a:pos x="0" y="0"/>
                  </a:cxn>
                  <a:cxn ang="0">
                    <a:pos x="86" y="216"/>
                  </a:cxn>
                </a:cxnLst>
                <a:rect l="0" t="0" r="r" b="b"/>
                <a:pathLst>
                  <a:path w="86" h="216">
                    <a:moveTo>
                      <a:pt x="86" y="216"/>
                    </a:moveTo>
                    <a:lnTo>
                      <a:pt x="0" y="0"/>
                    </a:lnTo>
                    <a:lnTo>
                      <a:pt x="86" y="216"/>
                    </a:lnTo>
                    <a:close/>
                  </a:path>
                </a:pathLst>
              </a:custGeom>
              <a:blipFill dpi="0" rotWithShape="0">
                <a:blip r:embed="rId5" cstate="print"/>
                <a:srcRect/>
                <a:tile tx="0" ty="0" sx="100000" sy="100000" flip="none" algn="tl"/>
              </a:blipFill>
              <a:ln w="7938">
                <a:solidFill>
                  <a:srgbClr val="000000"/>
                </a:solidFill>
                <a:prstDash val="solid"/>
                <a:round/>
                <a:headEnd/>
                <a:tailEnd/>
              </a:ln>
            </p:spPr>
            <p:txBody>
              <a:bodyPr/>
              <a:lstStyle/>
              <a:p>
                <a:endParaRPr lang="en-US"/>
              </a:p>
            </p:txBody>
          </p:sp>
          <p:sp>
            <p:nvSpPr>
              <p:cNvPr id="68" name="Line 290"/>
              <p:cNvSpPr>
                <a:spLocks noChangeShapeType="1"/>
              </p:cNvSpPr>
              <p:nvPr/>
            </p:nvSpPr>
            <p:spPr bwMode="auto">
              <a:xfrm>
                <a:off x="3024" y="1344"/>
                <a:ext cx="480" cy="96"/>
              </a:xfrm>
              <a:prstGeom prst="line">
                <a:avLst/>
              </a:prstGeom>
              <a:noFill/>
              <a:ln w="9525" cap="rnd">
                <a:solidFill>
                  <a:schemeClr val="tx1"/>
                </a:solidFill>
                <a:prstDash val="sysDot"/>
                <a:round/>
                <a:headEnd/>
                <a:tailEnd/>
              </a:ln>
              <a:effectLst/>
            </p:spPr>
            <p:txBody>
              <a:bodyPr/>
              <a:lstStyle/>
              <a:p>
                <a:endParaRPr lang="en-US"/>
              </a:p>
            </p:txBody>
          </p:sp>
          <p:sp>
            <p:nvSpPr>
              <p:cNvPr id="69" name="Line 291"/>
              <p:cNvSpPr>
                <a:spLocks noChangeShapeType="1"/>
              </p:cNvSpPr>
              <p:nvPr/>
            </p:nvSpPr>
            <p:spPr bwMode="auto">
              <a:xfrm flipV="1">
                <a:off x="2832" y="1536"/>
                <a:ext cx="720" cy="96"/>
              </a:xfrm>
              <a:prstGeom prst="line">
                <a:avLst/>
              </a:prstGeom>
              <a:noFill/>
              <a:ln w="9525" cap="rnd">
                <a:solidFill>
                  <a:schemeClr val="tx1"/>
                </a:solidFill>
                <a:prstDash val="sysDot"/>
                <a:round/>
                <a:headEnd/>
                <a:tailEnd/>
              </a:ln>
              <a:effectLst/>
            </p:spPr>
            <p:txBody>
              <a:bodyPr/>
              <a:lstStyle/>
              <a:p>
                <a:endParaRPr lang="en-US"/>
              </a:p>
            </p:txBody>
          </p:sp>
          <p:sp>
            <p:nvSpPr>
              <p:cNvPr id="70" name="Line 292"/>
              <p:cNvSpPr>
                <a:spLocks noChangeShapeType="1"/>
              </p:cNvSpPr>
              <p:nvPr/>
            </p:nvSpPr>
            <p:spPr bwMode="auto">
              <a:xfrm flipV="1">
                <a:off x="3024" y="1584"/>
                <a:ext cx="528" cy="240"/>
              </a:xfrm>
              <a:prstGeom prst="line">
                <a:avLst/>
              </a:prstGeom>
              <a:noFill/>
              <a:ln w="9525" cap="rnd">
                <a:solidFill>
                  <a:schemeClr val="tx1"/>
                </a:solidFill>
                <a:prstDash val="sysDot"/>
                <a:round/>
                <a:headEnd/>
                <a:tailEnd/>
              </a:ln>
              <a:effectLst/>
            </p:spPr>
            <p:txBody>
              <a:bodyPr/>
              <a:lstStyle/>
              <a:p>
                <a:endParaRPr lang="en-US"/>
              </a:p>
            </p:txBody>
          </p:sp>
          <p:sp>
            <p:nvSpPr>
              <p:cNvPr id="71" name="Line 293"/>
              <p:cNvSpPr>
                <a:spLocks noChangeShapeType="1"/>
              </p:cNvSpPr>
              <p:nvPr/>
            </p:nvSpPr>
            <p:spPr bwMode="auto">
              <a:xfrm flipV="1">
                <a:off x="2928" y="1632"/>
                <a:ext cx="672" cy="864"/>
              </a:xfrm>
              <a:prstGeom prst="line">
                <a:avLst/>
              </a:prstGeom>
              <a:noFill/>
              <a:ln w="9525" cap="rnd">
                <a:solidFill>
                  <a:schemeClr val="tx1"/>
                </a:solidFill>
                <a:prstDash val="sysDot"/>
                <a:round/>
                <a:headEnd/>
                <a:tailEnd/>
              </a:ln>
              <a:effectLst/>
            </p:spPr>
            <p:txBody>
              <a:bodyPr/>
              <a:lstStyle/>
              <a:p>
                <a:endParaRPr lang="en-US"/>
              </a:p>
            </p:txBody>
          </p:sp>
          <p:sp>
            <p:nvSpPr>
              <p:cNvPr id="72" name="Line 294"/>
              <p:cNvSpPr>
                <a:spLocks noChangeShapeType="1"/>
              </p:cNvSpPr>
              <p:nvPr/>
            </p:nvSpPr>
            <p:spPr bwMode="auto">
              <a:xfrm flipV="1">
                <a:off x="3024" y="1632"/>
                <a:ext cx="576" cy="1008"/>
              </a:xfrm>
              <a:prstGeom prst="line">
                <a:avLst/>
              </a:prstGeom>
              <a:noFill/>
              <a:ln w="9525" cap="rnd">
                <a:solidFill>
                  <a:schemeClr val="tx1"/>
                </a:solidFill>
                <a:prstDash val="sysDot"/>
                <a:round/>
                <a:headEnd/>
                <a:tailEnd/>
              </a:ln>
              <a:effectLst/>
            </p:spPr>
            <p:txBody>
              <a:bodyPr/>
              <a:lstStyle/>
              <a:p>
                <a:endParaRPr lang="en-US"/>
              </a:p>
            </p:txBody>
          </p:sp>
          <p:sp>
            <p:nvSpPr>
              <p:cNvPr id="73" name="Line 295"/>
              <p:cNvSpPr>
                <a:spLocks noChangeShapeType="1"/>
              </p:cNvSpPr>
              <p:nvPr/>
            </p:nvSpPr>
            <p:spPr bwMode="auto">
              <a:xfrm flipV="1">
                <a:off x="3072" y="1584"/>
                <a:ext cx="528" cy="1824"/>
              </a:xfrm>
              <a:prstGeom prst="line">
                <a:avLst/>
              </a:prstGeom>
              <a:noFill/>
              <a:ln w="9525" cap="rnd">
                <a:solidFill>
                  <a:schemeClr val="tx1"/>
                </a:solidFill>
                <a:prstDash val="sysDot"/>
                <a:round/>
                <a:headEnd/>
                <a:tailEnd/>
              </a:ln>
              <a:effectLst/>
            </p:spPr>
            <p:txBody>
              <a:bodyPr/>
              <a:lstStyle/>
              <a:p>
                <a:endParaRPr lang="en-US"/>
              </a:p>
            </p:txBody>
          </p:sp>
        </p:grpSp>
        <p:grpSp>
          <p:nvGrpSpPr>
            <p:cNvPr id="10" name="Group 296"/>
            <p:cNvGrpSpPr>
              <a:grpSpLocks/>
            </p:cNvGrpSpPr>
            <p:nvPr/>
          </p:nvGrpSpPr>
          <p:grpSpPr bwMode="auto">
            <a:xfrm>
              <a:off x="6809063" y="5853114"/>
              <a:ext cx="1299887" cy="395287"/>
              <a:chOff x="1488" y="3102"/>
              <a:chExt cx="788" cy="249"/>
            </a:xfrm>
          </p:grpSpPr>
          <p:sp>
            <p:nvSpPr>
              <p:cNvPr id="11" name="Text Box 297"/>
              <p:cNvSpPr txBox="1">
                <a:spLocks noChangeArrowheads="1"/>
              </p:cNvSpPr>
              <p:nvPr/>
            </p:nvSpPr>
            <p:spPr bwMode="auto">
              <a:xfrm>
                <a:off x="1632" y="3120"/>
                <a:ext cx="644" cy="231"/>
              </a:xfrm>
              <a:prstGeom prst="rect">
                <a:avLst/>
              </a:prstGeom>
              <a:noFill/>
              <a:ln w="9525">
                <a:noFill/>
                <a:miter lim="800000"/>
                <a:headEnd/>
                <a:tailEnd/>
              </a:ln>
              <a:effectLst/>
            </p:spPr>
            <p:txBody>
              <a:bodyPr wrap="none">
                <a:spAutoFit/>
              </a:bodyPr>
              <a:lstStyle/>
              <a:p>
                <a:pPr eaLnBrk="0" hangingPunct="0"/>
                <a:r>
                  <a:rPr kumimoji="0" lang="en-US" sz="1800" b="1" dirty="0" err="1">
                    <a:solidFill>
                      <a:schemeClr val="tx2"/>
                    </a:solidFill>
                    <a:latin typeface="Arial" charset="0"/>
                  </a:rPr>
                  <a:t>iPSTAR</a:t>
                </a:r>
                <a:endParaRPr kumimoji="0" lang="en-US" sz="1800" b="1" dirty="0">
                  <a:solidFill>
                    <a:schemeClr val="tx2"/>
                  </a:solidFill>
                  <a:latin typeface="Arial" charset="0"/>
                </a:endParaRPr>
              </a:p>
            </p:txBody>
          </p:sp>
          <p:grpSp>
            <p:nvGrpSpPr>
              <p:cNvPr id="12" name="Group 298"/>
              <p:cNvGrpSpPr>
                <a:grpSpLocks/>
              </p:cNvGrpSpPr>
              <p:nvPr/>
            </p:nvGrpSpPr>
            <p:grpSpPr bwMode="auto">
              <a:xfrm flipH="1">
                <a:off x="1488" y="3102"/>
                <a:ext cx="132" cy="162"/>
                <a:chOff x="4338" y="2736"/>
                <a:chExt cx="340" cy="304"/>
              </a:xfrm>
            </p:grpSpPr>
            <p:sp>
              <p:nvSpPr>
                <p:cNvPr id="13" name="Freeform 299"/>
                <p:cNvSpPr>
                  <a:spLocks noEditPoints="1"/>
                </p:cNvSpPr>
                <p:nvPr/>
              </p:nvSpPr>
              <p:spPr bwMode="auto">
                <a:xfrm>
                  <a:off x="4338" y="3008"/>
                  <a:ext cx="340" cy="32"/>
                </a:xfrm>
                <a:custGeom>
                  <a:avLst/>
                  <a:gdLst/>
                  <a:ahLst/>
                  <a:cxnLst>
                    <a:cxn ang="0">
                      <a:pos x="42" y="21"/>
                    </a:cxn>
                    <a:cxn ang="0">
                      <a:pos x="0" y="21"/>
                    </a:cxn>
                    <a:cxn ang="0">
                      <a:pos x="0" y="65"/>
                    </a:cxn>
                    <a:cxn ang="0">
                      <a:pos x="678" y="65"/>
                    </a:cxn>
                    <a:cxn ang="0">
                      <a:pos x="678" y="21"/>
                    </a:cxn>
                    <a:cxn ang="0">
                      <a:pos x="594" y="21"/>
                    </a:cxn>
                    <a:cxn ang="0">
                      <a:pos x="594" y="0"/>
                    </a:cxn>
                    <a:cxn ang="0">
                      <a:pos x="42" y="0"/>
                    </a:cxn>
                    <a:cxn ang="0">
                      <a:pos x="42" y="21"/>
                    </a:cxn>
                    <a:cxn ang="0">
                      <a:pos x="594" y="21"/>
                    </a:cxn>
                    <a:cxn ang="0">
                      <a:pos x="54" y="21"/>
                    </a:cxn>
                    <a:cxn ang="0">
                      <a:pos x="594" y="21"/>
                    </a:cxn>
                  </a:cxnLst>
                  <a:rect l="0" t="0" r="r" b="b"/>
                  <a:pathLst>
                    <a:path w="678" h="65">
                      <a:moveTo>
                        <a:pt x="42" y="21"/>
                      </a:moveTo>
                      <a:lnTo>
                        <a:pt x="0" y="21"/>
                      </a:lnTo>
                      <a:lnTo>
                        <a:pt x="0" y="65"/>
                      </a:lnTo>
                      <a:lnTo>
                        <a:pt x="678" y="65"/>
                      </a:lnTo>
                      <a:lnTo>
                        <a:pt x="678" y="21"/>
                      </a:lnTo>
                      <a:lnTo>
                        <a:pt x="594" y="21"/>
                      </a:lnTo>
                      <a:lnTo>
                        <a:pt x="594" y="0"/>
                      </a:lnTo>
                      <a:lnTo>
                        <a:pt x="42" y="0"/>
                      </a:lnTo>
                      <a:lnTo>
                        <a:pt x="42" y="21"/>
                      </a:lnTo>
                      <a:close/>
                      <a:moveTo>
                        <a:pt x="594" y="21"/>
                      </a:moveTo>
                      <a:lnTo>
                        <a:pt x="54" y="21"/>
                      </a:lnTo>
                      <a:lnTo>
                        <a:pt x="594" y="21"/>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14" name="Line 300"/>
                <p:cNvSpPr>
                  <a:spLocks noChangeShapeType="1"/>
                </p:cNvSpPr>
                <p:nvPr/>
              </p:nvSpPr>
              <p:spPr bwMode="auto">
                <a:xfrm>
                  <a:off x="4407" y="2902"/>
                  <a:ext cx="47" cy="1"/>
                </a:xfrm>
                <a:prstGeom prst="line">
                  <a:avLst/>
                </a:prstGeom>
                <a:noFill/>
                <a:ln w="3175">
                  <a:solidFill>
                    <a:srgbClr val="006600"/>
                  </a:solidFill>
                  <a:round/>
                  <a:headEnd/>
                  <a:tailEnd/>
                </a:ln>
              </p:spPr>
              <p:txBody>
                <a:bodyPr/>
                <a:lstStyle/>
                <a:p>
                  <a:endParaRPr lang="en-US"/>
                </a:p>
              </p:txBody>
            </p:sp>
            <p:sp>
              <p:nvSpPr>
                <p:cNvPr id="15" name="Freeform 301"/>
                <p:cNvSpPr>
                  <a:spLocks/>
                </p:cNvSpPr>
                <p:nvPr/>
              </p:nvSpPr>
              <p:spPr bwMode="auto">
                <a:xfrm>
                  <a:off x="4407" y="2867"/>
                  <a:ext cx="70" cy="138"/>
                </a:xfrm>
                <a:custGeom>
                  <a:avLst/>
                  <a:gdLst/>
                  <a:ahLst/>
                  <a:cxnLst>
                    <a:cxn ang="0">
                      <a:pos x="140" y="275"/>
                    </a:cxn>
                    <a:cxn ang="0">
                      <a:pos x="0" y="69"/>
                    </a:cxn>
                    <a:cxn ang="0">
                      <a:pos x="48" y="0"/>
                    </a:cxn>
                  </a:cxnLst>
                  <a:rect l="0" t="0" r="r" b="b"/>
                  <a:pathLst>
                    <a:path w="140" h="275">
                      <a:moveTo>
                        <a:pt x="140" y="275"/>
                      </a:moveTo>
                      <a:lnTo>
                        <a:pt x="0" y="69"/>
                      </a:lnTo>
                      <a:lnTo>
                        <a:pt x="48" y="0"/>
                      </a:lnTo>
                    </a:path>
                  </a:pathLst>
                </a:custGeom>
                <a:solidFill>
                  <a:schemeClr val="accent1"/>
                </a:solidFill>
                <a:ln w="3175" cmpd="sng">
                  <a:solidFill>
                    <a:srgbClr val="006600"/>
                  </a:solidFill>
                  <a:prstDash val="solid"/>
                  <a:round/>
                  <a:headEnd/>
                  <a:tailEnd/>
                </a:ln>
              </p:spPr>
              <p:txBody>
                <a:bodyPr/>
                <a:lstStyle/>
                <a:p>
                  <a:endParaRPr lang="en-US"/>
                </a:p>
              </p:txBody>
            </p:sp>
            <p:sp>
              <p:nvSpPr>
                <p:cNvPr id="16" name="Line 302"/>
                <p:cNvSpPr>
                  <a:spLocks noChangeShapeType="1"/>
                </p:cNvSpPr>
                <p:nvPr/>
              </p:nvSpPr>
              <p:spPr bwMode="auto">
                <a:xfrm flipV="1">
                  <a:off x="4381" y="2902"/>
                  <a:ext cx="73" cy="106"/>
                </a:xfrm>
                <a:prstGeom prst="line">
                  <a:avLst/>
                </a:prstGeom>
                <a:noFill/>
                <a:ln w="3175">
                  <a:solidFill>
                    <a:srgbClr val="006600"/>
                  </a:solidFill>
                  <a:round/>
                  <a:headEnd/>
                  <a:tailEnd/>
                </a:ln>
              </p:spPr>
              <p:txBody>
                <a:bodyPr/>
                <a:lstStyle/>
                <a:p>
                  <a:endParaRPr lang="en-US"/>
                </a:p>
              </p:txBody>
            </p:sp>
            <p:sp>
              <p:nvSpPr>
                <p:cNvPr id="17" name="Freeform 303"/>
                <p:cNvSpPr>
                  <a:spLocks/>
                </p:cNvSpPr>
                <p:nvPr/>
              </p:nvSpPr>
              <p:spPr bwMode="auto">
                <a:xfrm>
                  <a:off x="4407" y="2971"/>
                  <a:ext cx="136" cy="34"/>
                </a:xfrm>
                <a:custGeom>
                  <a:avLst/>
                  <a:gdLst/>
                  <a:ahLst/>
                  <a:cxnLst>
                    <a:cxn ang="0">
                      <a:pos x="48" y="69"/>
                    </a:cxn>
                    <a:cxn ang="0">
                      <a:pos x="0" y="0"/>
                    </a:cxn>
                    <a:cxn ang="0">
                      <a:pos x="272" y="0"/>
                    </a:cxn>
                    <a:cxn ang="0">
                      <a:pos x="232" y="69"/>
                    </a:cxn>
                  </a:cxnLst>
                  <a:rect l="0" t="0" r="r" b="b"/>
                  <a:pathLst>
                    <a:path w="272" h="69">
                      <a:moveTo>
                        <a:pt x="48" y="69"/>
                      </a:moveTo>
                      <a:lnTo>
                        <a:pt x="0" y="0"/>
                      </a:lnTo>
                      <a:lnTo>
                        <a:pt x="272" y="0"/>
                      </a:lnTo>
                      <a:lnTo>
                        <a:pt x="232" y="69"/>
                      </a:lnTo>
                    </a:path>
                  </a:pathLst>
                </a:custGeom>
                <a:solidFill>
                  <a:schemeClr val="accent1"/>
                </a:solidFill>
                <a:ln w="3175" cmpd="sng">
                  <a:solidFill>
                    <a:srgbClr val="006600"/>
                  </a:solidFill>
                  <a:prstDash val="solid"/>
                  <a:round/>
                  <a:headEnd/>
                  <a:tailEnd/>
                </a:ln>
              </p:spPr>
              <p:txBody>
                <a:bodyPr/>
                <a:lstStyle/>
                <a:p>
                  <a:endParaRPr lang="en-US"/>
                </a:p>
              </p:txBody>
            </p:sp>
            <p:sp>
              <p:nvSpPr>
                <p:cNvPr id="18" name="Line 304"/>
                <p:cNvSpPr>
                  <a:spLocks noChangeShapeType="1"/>
                </p:cNvSpPr>
                <p:nvPr/>
              </p:nvSpPr>
              <p:spPr bwMode="auto">
                <a:xfrm flipH="1" flipV="1">
                  <a:off x="4500" y="2913"/>
                  <a:ext cx="72" cy="95"/>
                </a:xfrm>
                <a:prstGeom prst="line">
                  <a:avLst/>
                </a:prstGeom>
                <a:noFill/>
                <a:ln w="3175">
                  <a:solidFill>
                    <a:srgbClr val="006600"/>
                  </a:solidFill>
                  <a:round/>
                  <a:headEnd/>
                  <a:tailEnd/>
                </a:ln>
              </p:spPr>
              <p:txBody>
                <a:bodyPr/>
                <a:lstStyle/>
                <a:p>
                  <a:endParaRPr lang="en-US"/>
                </a:p>
              </p:txBody>
            </p:sp>
            <p:sp>
              <p:nvSpPr>
                <p:cNvPr id="19" name="Rectangle 305"/>
                <p:cNvSpPr>
                  <a:spLocks noChangeArrowheads="1"/>
                </p:cNvSpPr>
                <p:nvPr/>
              </p:nvSpPr>
              <p:spPr bwMode="auto">
                <a:xfrm>
                  <a:off x="4455" y="2903"/>
                  <a:ext cx="42" cy="105"/>
                </a:xfrm>
                <a:prstGeom prst="rect">
                  <a:avLst/>
                </a:prstGeom>
                <a:solidFill>
                  <a:schemeClr val="accent1"/>
                </a:solidFill>
                <a:ln w="3175">
                  <a:solidFill>
                    <a:srgbClr val="006600"/>
                  </a:solidFill>
                  <a:miter lim="800000"/>
                  <a:headEnd/>
                  <a:tailEnd/>
                </a:ln>
              </p:spPr>
              <p:txBody>
                <a:bodyPr/>
                <a:lstStyle/>
                <a:p>
                  <a:endParaRPr lang="en-US"/>
                </a:p>
              </p:txBody>
            </p:sp>
            <p:sp>
              <p:nvSpPr>
                <p:cNvPr id="20" name="Freeform 306"/>
                <p:cNvSpPr>
                  <a:spLocks noEditPoints="1"/>
                </p:cNvSpPr>
                <p:nvPr/>
              </p:nvSpPr>
              <p:spPr bwMode="auto">
                <a:xfrm>
                  <a:off x="4350" y="2736"/>
                  <a:ext cx="328" cy="223"/>
                </a:xfrm>
                <a:custGeom>
                  <a:avLst/>
                  <a:gdLst/>
                  <a:ahLst/>
                  <a:cxnLst>
                    <a:cxn ang="0">
                      <a:pos x="4" y="42"/>
                    </a:cxn>
                    <a:cxn ang="0">
                      <a:pos x="4" y="99"/>
                    </a:cxn>
                    <a:cxn ang="0">
                      <a:pos x="31" y="166"/>
                    </a:cxn>
                    <a:cxn ang="0">
                      <a:pos x="82" y="235"/>
                    </a:cxn>
                    <a:cxn ang="0">
                      <a:pos x="155" y="302"/>
                    </a:cxn>
                    <a:cxn ang="0">
                      <a:pos x="241" y="361"/>
                    </a:cxn>
                    <a:cxn ang="0">
                      <a:pos x="335" y="407"/>
                    </a:cxn>
                    <a:cxn ang="0">
                      <a:pos x="429" y="436"/>
                    </a:cxn>
                    <a:cxn ang="0">
                      <a:pos x="513" y="445"/>
                    </a:cxn>
                    <a:cxn ang="0">
                      <a:pos x="586" y="436"/>
                    </a:cxn>
                    <a:cxn ang="0">
                      <a:pos x="636" y="407"/>
                    </a:cxn>
                    <a:cxn ang="0">
                      <a:pos x="644" y="396"/>
                    </a:cxn>
                    <a:cxn ang="0">
                      <a:pos x="605" y="401"/>
                    </a:cxn>
                    <a:cxn ang="0">
                      <a:pos x="544" y="394"/>
                    </a:cxn>
                    <a:cxn ang="0">
                      <a:pos x="467" y="369"/>
                    </a:cxn>
                    <a:cxn ang="0">
                      <a:pos x="379" y="331"/>
                    </a:cxn>
                    <a:cxn ang="0">
                      <a:pos x="287" y="281"/>
                    </a:cxn>
                    <a:cxn ang="0">
                      <a:pos x="199" y="225"/>
                    </a:cxn>
                    <a:cxn ang="0">
                      <a:pos x="121" y="168"/>
                    </a:cxn>
                    <a:cxn ang="0">
                      <a:pos x="61" y="114"/>
                    </a:cxn>
                    <a:cxn ang="0">
                      <a:pos x="23" y="67"/>
                    </a:cxn>
                    <a:cxn ang="0">
                      <a:pos x="9" y="30"/>
                    </a:cxn>
                    <a:cxn ang="0">
                      <a:pos x="13" y="17"/>
                    </a:cxn>
                    <a:cxn ang="0">
                      <a:pos x="40" y="1"/>
                    </a:cxn>
                    <a:cxn ang="0">
                      <a:pos x="90" y="3"/>
                    </a:cxn>
                    <a:cxn ang="0">
                      <a:pos x="159" y="21"/>
                    </a:cxn>
                    <a:cxn ang="0">
                      <a:pos x="241" y="51"/>
                    </a:cxn>
                    <a:cxn ang="0">
                      <a:pos x="333" y="95"/>
                    </a:cxn>
                    <a:cxn ang="0">
                      <a:pos x="423" y="149"/>
                    </a:cxn>
                    <a:cxn ang="0">
                      <a:pos x="508" y="204"/>
                    </a:cxn>
                    <a:cxn ang="0">
                      <a:pos x="577" y="262"/>
                    </a:cxn>
                    <a:cxn ang="0">
                      <a:pos x="626" y="313"/>
                    </a:cxn>
                    <a:cxn ang="0">
                      <a:pos x="653" y="355"/>
                    </a:cxn>
                    <a:cxn ang="0">
                      <a:pos x="653" y="386"/>
                    </a:cxn>
                    <a:cxn ang="0">
                      <a:pos x="626" y="401"/>
                    </a:cxn>
                    <a:cxn ang="0">
                      <a:pos x="577" y="399"/>
                    </a:cxn>
                    <a:cxn ang="0">
                      <a:pos x="508" y="382"/>
                    </a:cxn>
                    <a:cxn ang="0">
                      <a:pos x="423" y="350"/>
                    </a:cxn>
                    <a:cxn ang="0">
                      <a:pos x="333" y="306"/>
                    </a:cxn>
                    <a:cxn ang="0">
                      <a:pos x="241" y="254"/>
                    </a:cxn>
                    <a:cxn ang="0">
                      <a:pos x="159" y="197"/>
                    </a:cxn>
                    <a:cxn ang="0">
                      <a:pos x="88" y="141"/>
                    </a:cxn>
                    <a:cxn ang="0">
                      <a:pos x="38" y="89"/>
                    </a:cxn>
                    <a:cxn ang="0">
                      <a:pos x="13" y="47"/>
                    </a:cxn>
                    <a:cxn ang="0">
                      <a:pos x="13" y="17"/>
                    </a:cxn>
                  </a:cxnLst>
                  <a:rect l="0" t="0" r="r" b="b"/>
                  <a:pathLst>
                    <a:path w="655" h="445">
                      <a:moveTo>
                        <a:pt x="13" y="17"/>
                      </a:moveTo>
                      <a:lnTo>
                        <a:pt x="4" y="42"/>
                      </a:lnTo>
                      <a:lnTo>
                        <a:pt x="0" y="68"/>
                      </a:lnTo>
                      <a:lnTo>
                        <a:pt x="4" y="99"/>
                      </a:lnTo>
                      <a:lnTo>
                        <a:pt x="13" y="132"/>
                      </a:lnTo>
                      <a:lnTo>
                        <a:pt x="31" y="166"/>
                      </a:lnTo>
                      <a:lnTo>
                        <a:pt x="54" y="200"/>
                      </a:lnTo>
                      <a:lnTo>
                        <a:pt x="82" y="235"/>
                      </a:lnTo>
                      <a:lnTo>
                        <a:pt x="117" y="269"/>
                      </a:lnTo>
                      <a:lnTo>
                        <a:pt x="155" y="302"/>
                      </a:lnTo>
                      <a:lnTo>
                        <a:pt x="195" y="332"/>
                      </a:lnTo>
                      <a:lnTo>
                        <a:pt x="241" y="361"/>
                      </a:lnTo>
                      <a:lnTo>
                        <a:pt x="287" y="386"/>
                      </a:lnTo>
                      <a:lnTo>
                        <a:pt x="335" y="407"/>
                      </a:lnTo>
                      <a:lnTo>
                        <a:pt x="381" y="422"/>
                      </a:lnTo>
                      <a:lnTo>
                        <a:pt x="429" y="436"/>
                      </a:lnTo>
                      <a:lnTo>
                        <a:pt x="473" y="443"/>
                      </a:lnTo>
                      <a:lnTo>
                        <a:pt x="513" y="445"/>
                      </a:lnTo>
                      <a:lnTo>
                        <a:pt x="552" y="443"/>
                      </a:lnTo>
                      <a:lnTo>
                        <a:pt x="586" y="436"/>
                      </a:lnTo>
                      <a:lnTo>
                        <a:pt x="613" y="422"/>
                      </a:lnTo>
                      <a:lnTo>
                        <a:pt x="636" y="407"/>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moveTo>
                        <a:pt x="13" y="17"/>
                      </a:moveTo>
                      <a:lnTo>
                        <a:pt x="23" y="7"/>
                      </a:lnTo>
                      <a:lnTo>
                        <a:pt x="40" y="1"/>
                      </a:lnTo>
                      <a:lnTo>
                        <a:pt x="61" y="0"/>
                      </a:lnTo>
                      <a:lnTo>
                        <a:pt x="90" y="3"/>
                      </a:lnTo>
                      <a:lnTo>
                        <a:pt x="122" y="9"/>
                      </a:lnTo>
                      <a:lnTo>
                        <a:pt x="159" y="21"/>
                      </a:lnTo>
                      <a:lnTo>
                        <a:pt x="199" y="34"/>
                      </a:lnTo>
                      <a:lnTo>
                        <a:pt x="241" y="51"/>
                      </a:lnTo>
                      <a:lnTo>
                        <a:pt x="287" y="72"/>
                      </a:lnTo>
                      <a:lnTo>
                        <a:pt x="333" y="95"/>
                      </a:lnTo>
                      <a:lnTo>
                        <a:pt x="379" y="122"/>
                      </a:lnTo>
                      <a:lnTo>
                        <a:pt x="423" y="149"/>
                      </a:lnTo>
                      <a:lnTo>
                        <a:pt x="467" y="177"/>
                      </a:lnTo>
                      <a:lnTo>
                        <a:pt x="508" y="204"/>
                      </a:lnTo>
                      <a:lnTo>
                        <a:pt x="544" y="233"/>
                      </a:lnTo>
                      <a:lnTo>
                        <a:pt x="577" y="262"/>
                      </a:lnTo>
                      <a:lnTo>
                        <a:pt x="605" y="288"/>
                      </a:lnTo>
                      <a:lnTo>
                        <a:pt x="626" y="313"/>
                      </a:lnTo>
                      <a:lnTo>
                        <a:pt x="644" y="336"/>
                      </a:lnTo>
                      <a:lnTo>
                        <a:pt x="653" y="355"/>
                      </a:lnTo>
                      <a:lnTo>
                        <a:pt x="655" y="373"/>
                      </a:lnTo>
                      <a:lnTo>
                        <a:pt x="653" y="386"/>
                      </a:lnTo>
                      <a:lnTo>
                        <a:pt x="644" y="396"/>
                      </a:lnTo>
                      <a:lnTo>
                        <a:pt x="626" y="401"/>
                      </a:lnTo>
                      <a:lnTo>
                        <a:pt x="605" y="401"/>
                      </a:lnTo>
                      <a:lnTo>
                        <a:pt x="577" y="399"/>
                      </a:lnTo>
                      <a:lnTo>
                        <a:pt x="544" y="394"/>
                      </a:lnTo>
                      <a:lnTo>
                        <a:pt x="508" y="382"/>
                      </a:lnTo>
                      <a:lnTo>
                        <a:pt x="467" y="369"/>
                      </a:lnTo>
                      <a:lnTo>
                        <a:pt x="423" y="350"/>
                      </a:lnTo>
                      <a:lnTo>
                        <a:pt x="379" y="331"/>
                      </a:lnTo>
                      <a:lnTo>
                        <a:pt x="333" y="306"/>
                      </a:lnTo>
                      <a:lnTo>
                        <a:pt x="287" y="281"/>
                      </a:lnTo>
                      <a:lnTo>
                        <a:pt x="241" y="254"/>
                      </a:lnTo>
                      <a:lnTo>
                        <a:pt x="199" y="225"/>
                      </a:lnTo>
                      <a:lnTo>
                        <a:pt x="159" y="197"/>
                      </a:lnTo>
                      <a:lnTo>
                        <a:pt x="121" y="168"/>
                      </a:lnTo>
                      <a:lnTo>
                        <a:pt x="88" y="141"/>
                      </a:lnTo>
                      <a:lnTo>
                        <a:pt x="61" y="114"/>
                      </a:lnTo>
                      <a:lnTo>
                        <a:pt x="38" y="89"/>
                      </a:lnTo>
                      <a:lnTo>
                        <a:pt x="23" y="67"/>
                      </a:lnTo>
                      <a:lnTo>
                        <a:pt x="13" y="47"/>
                      </a:lnTo>
                      <a:lnTo>
                        <a:pt x="9" y="30"/>
                      </a:lnTo>
                      <a:lnTo>
                        <a:pt x="13" y="17"/>
                      </a:lnTo>
                      <a:close/>
                    </a:path>
                  </a:pathLst>
                </a:custGeom>
                <a:solidFill>
                  <a:schemeClr val="accent1"/>
                </a:solidFill>
                <a:ln w="3175" cmpd="sng">
                  <a:solidFill>
                    <a:srgbClr val="006600"/>
                  </a:solidFill>
                  <a:prstDash val="solid"/>
                  <a:round/>
                  <a:headEnd/>
                  <a:tailEnd/>
                </a:ln>
              </p:spPr>
              <p:txBody>
                <a:bodyPr/>
                <a:lstStyle/>
                <a:p>
                  <a:endParaRPr lang="en-US"/>
                </a:p>
              </p:txBody>
            </p:sp>
            <p:sp>
              <p:nvSpPr>
                <p:cNvPr id="21" name="Line 307"/>
                <p:cNvSpPr>
                  <a:spLocks noChangeShapeType="1"/>
                </p:cNvSpPr>
                <p:nvPr/>
              </p:nvSpPr>
              <p:spPr bwMode="auto">
                <a:xfrm flipH="1" flipV="1">
                  <a:off x="4357" y="2742"/>
                  <a:ext cx="215" cy="1"/>
                </a:xfrm>
                <a:prstGeom prst="line">
                  <a:avLst/>
                </a:prstGeom>
                <a:noFill/>
                <a:ln w="3175">
                  <a:solidFill>
                    <a:srgbClr val="006600"/>
                  </a:solidFill>
                  <a:round/>
                  <a:headEnd/>
                  <a:tailEnd/>
                </a:ln>
              </p:spPr>
              <p:txBody>
                <a:bodyPr/>
                <a:lstStyle/>
                <a:p>
                  <a:endParaRPr lang="en-US"/>
                </a:p>
              </p:txBody>
            </p:sp>
            <p:sp>
              <p:nvSpPr>
                <p:cNvPr id="22" name="Line 308"/>
                <p:cNvSpPr>
                  <a:spLocks noChangeShapeType="1"/>
                </p:cNvSpPr>
                <p:nvPr/>
              </p:nvSpPr>
              <p:spPr bwMode="auto">
                <a:xfrm flipH="1">
                  <a:off x="4494" y="2743"/>
                  <a:ext cx="78" cy="131"/>
                </a:xfrm>
                <a:prstGeom prst="line">
                  <a:avLst/>
                </a:prstGeom>
                <a:noFill/>
                <a:ln w="3175">
                  <a:solidFill>
                    <a:srgbClr val="006600"/>
                  </a:solidFill>
                  <a:round/>
                  <a:headEnd/>
                  <a:tailEnd/>
                </a:ln>
              </p:spPr>
              <p:txBody>
                <a:bodyPr/>
                <a:lstStyle/>
                <a:p>
                  <a:endParaRPr lang="en-US"/>
                </a:p>
              </p:txBody>
            </p:sp>
            <p:sp>
              <p:nvSpPr>
                <p:cNvPr id="23" name="Line 309"/>
                <p:cNvSpPr>
                  <a:spLocks noChangeShapeType="1"/>
                </p:cNvSpPr>
                <p:nvPr/>
              </p:nvSpPr>
              <p:spPr bwMode="auto">
                <a:xfrm>
                  <a:off x="4572" y="2743"/>
                  <a:ext cx="105" cy="184"/>
                </a:xfrm>
                <a:prstGeom prst="line">
                  <a:avLst/>
                </a:prstGeom>
                <a:noFill/>
                <a:ln w="3175">
                  <a:solidFill>
                    <a:srgbClr val="006600"/>
                  </a:solidFill>
                  <a:round/>
                  <a:headEnd/>
                  <a:tailEnd/>
                </a:ln>
              </p:spPr>
              <p:txBody>
                <a:bodyPr/>
                <a:lstStyle/>
                <a:p>
                  <a:endParaRPr lang="en-US"/>
                </a:p>
              </p:txBody>
            </p:sp>
            <p:sp>
              <p:nvSpPr>
                <p:cNvPr id="24" name="Freeform 310"/>
                <p:cNvSpPr>
                  <a:spLocks/>
                </p:cNvSpPr>
                <p:nvPr/>
              </p:nvSpPr>
              <p:spPr bwMode="auto">
                <a:xfrm>
                  <a:off x="4458" y="2841"/>
                  <a:ext cx="80" cy="49"/>
                </a:xfrm>
                <a:custGeom>
                  <a:avLst/>
                  <a:gdLst/>
                  <a:ahLst/>
                  <a:cxnLst>
                    <a:cxn ang="0">
                      <a:pos x="0" y="4"/>
                    </a:cxn>
                    <a:cxn ang="0">
                      <a:pos x="6" y="0"/>
                    </a:cxn>
                    <a:cxn ang="0">
                      <a:pos x="20" y="0"/>
                    </a:cxn>
                    <a:cxn ang="0">
                      <a:pos x="37" y="4"/>
                    </a:cxn>
                    <a:cxn ang="0">
                      <a:pos x="58" y="12"/>
                    </a:cxn>
                    <a:cxn ang="0">
                      <a:pos x="81" y="23"/>
                    </a:cxn>
                    <a:cxn ang="0">
                      <a:pos x="104" y="36"/>
                    </a:cxn>
                    <a:cxn ang="0">
                      <a:pos x="125" y="50"/>
                    </a:cxn>
                    <a:cxn ang="0">
                      <a:pos x="142" y="65"/>
                    </a:cxn>
                    <a:cxn ang="0">
                      <a:pos x="154" y="77"/>
                    </a:cxn>
                    <a:cxn ang="0">
                      <a:pos x="159" y="88"/>
                    </a:cxn>
                    <a:cxn ang="0">
                      <a:pos x="159" y="96"/>
                    </a:cxn>
                    <a:cxn ang="0">
                      <a:pos x="154" y="100"/>
                    </a:cxn>
                    <a:cxn ang="0">
                      <a:pos x="142" y="100"/>
                    </a:cxn>
                    <a:cxn ang="0">
                      <a:pos x="125" y="94"/>
                    </a:cxn>
                    <a:cxn ang="0">
                      <a:pos x="104" y="86"/>
                    </a:cxn>
                    <a:cxn ang="0">
                      <a:pos x="81" y="75"/>
                    </a:cxn>
                    <a:cxn ang="0">
                      <a:pos x="58" y="63"/>
                    </a:cxn>
                    <a:cxn ang="0">
                      <a:pos x="37" y="48"/>
                    </a:cxn>
                    <a:cxn ang="0">
                      <a:pos x="20" y="35"/>
                    </a:cxn>
                    <a:cxn ang="0">
                      <a:pos x="6" y="21"/>
                    </a:cxn>
                    <a:cxn ang="0">
                      <a:pos x="0" y="10"/>
                    </a:cxn>
                    <a:cxn ang="0">
                      <a:pos x="0" y="4"/>
                    </a:cxn>
                  </a:cxnLst>
                  <a:rect l="0" t="0" r="r" b="b"/>
                  <a:pathLst>
                    <a:path w="159" h="100">
                      <a:moveTo>
                        <a:pt x="0" y="4"/>
                      </a:moveTo>
                      <a:lnTo>
                        <a:pt x="6" y="0"/>
                      </a:lnTo>
                      <a:lnTo>
                        <a:pt x="20" y="0"/>
                      </a:lnTo>
                      <a:lnTo>
                        <a:pt x="37" y="4"/>
                      </a:lnTo>
                      <a:lnTo>
                        <a:pt x="58" y="12"/>
                      </a:lnTo>
                      <a:lnTo>
                        <a:pt x="81" y="23"/>
                      </a:lnTo>
                      <a:lnTo>
                        <a:pt x="104" y="36"/>
                      </a:lnTo>
                      <a:lnTo>
                        <a:pt x="125" y="50"/>
                      </a:lnTo>
                      <a:lnTo>
                        <a:pt x="142" y="65"/>
                      </a:lnTo>
                      <a:lnTo>
                        <a:pt x="154" y="77"/>
                      </a:lnTo>
                      <a:lnTo>
                        <a:pt x="159" y="88"/>
                      </a:lnTo>
                      <a:lnTo>
                        <a:pt x="159" y="96"/>
                      </a:lnTo>
                      <a:lnTo>
                        <a:pt x="154" y="100"/>
                      </a:lnTo>
                      <a:lnTo>
                        <a:pt x="142" y="100"/>
                      </a:lnTo>
                      <a:lnTo>
                        <a:pt x="125" y="94"/>
                      </a:lnTo>
                      <a:lnTo>
                        <a:pt x="104" y="86"/>
                      </a:lnTo>
                      <a:lnTo>
                        <a:pt x="81" y="75"/>
                      </a:lnTo>
                      <a:lnTo>
                        <a:pt x="58" y="63"/>
                      </a:lnTo>
                      <a:lnTo>
                        <a:pt x="37" y="48"/>
                      </a:lnTo>
                      <a:lnTo>
                        <a:pt x="20" y="35"/>
                      </a:lnTo>
                      <a:lnTo>
                        <a:pt x="6" y="21"/>
                      </a:lnTo>
                      <a:lnTo>
                        <a:pt x="0" y="10"/>
                      </a:lnTo>
                      <a:lnTo>
                        <a:pt x="0" y="4"/>
                      </a:lnTo>
                      <a:close/>
                    </a:path>
                  </a:pathLst>
                </a:custGeom>
                <a:solidFill>
                  <a:schemeClr val="accent1"/>
                </a:solidFill>
                <a:ln w="3175" cmpd="sng">
                  <a:solidFill>
                    <a:srgbClr val="006600"/>
                  </a:solidFill>
                  <a:prstDash val="solid"/>
                  <a:round/>
                  <a:headEnd/>
                  <a:tailEnd/>
                </a:ln>
              </p:spPr>
              <p:txBody>
                <a:bodyPr/>
                <a:lstStyle/>
                <a:p>
                  <a:endParaRPr lang="en-US"/>
                </a:p>
              </p:txBody>
            </p:sp>
          </p:grp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1555</TotalTime>
  <Words>1180</Words>
  <Application>Microsoft Office PowerPoint</Application>
  <PresentationFormat>On-screen Show (4:3)</PresentationFormat>
  <Paragraphs>213</Paragraphs>
  <Slides>24</Slides>
  <Notes>15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Agenda</vt:lpstr>
      <vt:lpstr>ICT Educational Organization Structure</vt:lpstr>
      <vt:lpstr>Border Link Communication Network Diagram</vt:lpstr>
      <vt:lpstr>Current ICT Infrastructure</vt:lpstr>
      <vt:lpstr>Cyber Security</vt:lpstr>
      <vt:lpstr>Slide 7</vt:lpstr>
      <vt:lpstr>Languages used in Study</vt:lpstr>
      <vt:lpstr> Distance Learning</vt:lpstr>
      <vt:lpstr>ICT Training Centers  under the Ministry of Science and Technology</vt:lpstr>
      <vt:lpstr>Network Status at Computer Universities</vt:lpstr>
      <vt:lpstr>Research and Development in UCSY</vt:lpstr>
      <vt:lpstr>Research and Development in UCSY</vt:lpstr>
      <vt:lpstr>Slide 14</vt:lpstr>
      <vt:lpstr>International Cooperation Activities  and Events</vt:lpstr>
      <vt:lpstr>International Cooperation Projects</vt:lpstr>
      <vt:lpstr>International Cooperation Project</vt:lpstr>
      <vt:lpstr>One Day in Asia Event</vt:lpstr>
      <vt:lpstr>International Cooperation</vt:lpstr>
      <vt:lpstr>Future International Cooperation</vt:lpstr>
      <vt:lpstr>First Step to Enhance Campus Networks</vt:lpstr>
      <vt:lpstr>Expectation </vt:lpstr>
      <vt:lpstr>Establishing Myanmar NREN</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eichaw</dc:creator>
  <cp:lastModifiedBy>user</cp:lastModifiedBy>
  <cp:revision>232</cp:revision>
  <dcterms:created xsi:type="dcterms:W3CDTF">2013-01-11T02:32:04Z</dcterms:created>
  <dcterms:modified xsi:type="dcterms:W3CDTF">2013-01-16T20:59:56Z</dcterms:modified>
</cp:coreProperties>
</file>