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Default Extension="emf" ContentType="image/x-emf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20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7.xml" ContentType="application/vnd.openxmlformats-officedocument.presentationml.notesSlide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8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notesSlides/notesSlide1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19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96" r:id="rId1"/>
  </p:sldMasterIdLst>
  <p:notesMasterIdLst>
    <p:notesMasterId r:id="rId23"/>
  </p:notesMasterIdLst>
  <p:sldIdLst>
    <p:sldId id="267" r:id="rId2"/>
    <p:sldId id="304" r:id="rId3"/>
    <p:sldId id="268" r:id="rId4"/>
    <p:sldId id="269" r:id="rId5"/>
    <p:sldId id="272" r:id="rId6"/>
    <p:sldId id="291" r:id="rId7"/>
    <p:sldId id="292" r:id="rId8"/>
    <p:sldId id="296" r:id="rId9"/>
    <p:sldId id="298" r:id="rId10"/>
    <p:sldId id="299" r:id="rId11"/>
    <p:sldId id="300" r:id="rId12"/>
    <p:sldId id="302" r:id="rId13"/>
    <p:sldId id="303" r:id="rId14"/>
    <p:sldId id="279" r:id="rId15"/>
    <p:sldId id="273" r:id="rId16"/>
    <p:sldId id="276" r:id="rId17"/>
    <p:sldId id="277" r:id="rId18"/>
    <p:sldId id="288" r:id="rId19"/>
    <p:sldId id="306" r:id="rId20"/>
    <p:sldId id="286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70251" autoAdjust="0"/>
  </p:normalViewPr>
  <p:slideViewPr>
    <p:cSldViewPr>
      <p:cViewPr>
        <p:scale>
          <a:sx n="65" d="100"/>
          <a:sy n="65" d="100"/>
        </p:scale>
        <p:origin x="-1976" y="-5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4842E9-2341-43C7-B92B-5162D50F614E}" type="datetimeFigureOut">
              <a:rPr lang="en-US" smtClean="0"/>
              <a:pPr/>
              <a:t>1/12/13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5B0C5-B458-45DB-BCF0-DC25172D9B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7B37B-CF1F-4111-983B-130C64C7CE07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A1E7A1-DC27-449F-9832-F69BE5C22223}" type="slidenum">
              <a:rPr lang="en-US" smtClean="0">
                <a:latin typeface="Arial" pitchFamily="34" charset="0"/>
              </a:rPr>
              <a:pPr>
                <a:defRPr/>
              </a:pPr>
              <a:t>15</a:t>
            </a:fld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54A674-0D58-4063-81E8-3305561BC38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75B0C5-B458-45DB-BCF0-DC25172D9B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4C166-02EB-4133-A163-1F306115509E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E19FA-C422-479B-B38E-71B91A2F8E83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69E3-22F3-429F-AD0B-73F52ABFBBD5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C917C-5AFE-4483-8338-E4E37BC7152D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B02DA-DC4C-4D60-932E-CE2EF647B674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3F55-F029-4E7E-ADA1-29400D9FDD8D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9FE70-ACF2-4745-96BD-0AECD6455136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3E59C-03CC-405B-8C6E-6461B0AA1D2F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8425B-2321-460B-A568-E2766003FBBD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B23F6-86F3-44DA-B1E7-1F9E8D9A2C06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2AB97-F535-4A2E-BD6C-B21E6B528DB1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9AF210-A9FF-4286-8F22-FD1DB0E177B4}" type="datetime1">
              <a:rPr lang="en-US" smtClean="0"/>
              <a:pPr/>
              <a:t>1/12/13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1F14F7-3816-47DE-B964-11A5E8F8AD4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st.gov.mm/" TargetMode="External"/><Relationship Id="rId4" Type="http://schemas.openxmlformats.org/officeDocument/2006/relationships/hyperlink" Target="http://www.most.gov.mm/ucsm" TargetMode="External"/><Relationship Id="rId5" Type="http://schemas.openxmlformats.org/officeDocument/2006/relationships/hyperlink" Target="http://www.most.gov.mm/mtu" TargetMode="External"/><Relationship Id="rId6" Type="http://schemas.openxmlformats.org/officeDocument/2006/relationships/hyperlink" Target="http://www.most.gov.mm/ytu" TargetMode="External"/><Relationship Id="rId7" Type="http://schemas.openxmlformats.org/officeDocument/2006/relationships/hyperlink" Target="http://www.most.gov.mm/maeu" TargetMode="External"/><Relationship Id="rId8" Type="http://schemas.openxmlformats.org/officeDocument/2006/relationships/hyperlink" Target="http://www.ucsy.edu.m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jobsearch-ict.net.m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6" descr="ucs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2575" y="3124200"/>
            <a:ext cx="6197600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7" descr="IMAG0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4513" y="5061340"/>
            <a:ext cx="3395662" cy="1553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STUDENTS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0513" y="5034233"/>
            <a:ext cx="2808287" cy="1595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60400" y="1789093"/>
            <a:ext cx="8026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Current ICT Status and Trend in Myanmar</a:t>
            </a:r>
            <a:endParaRPr lang="en-US" sz="3200" b="1" dirty="0">
              <a:latin typeface="Times New Roman" pitchFamily="18" charset="0"/>
              <a:ea typeface="Myanmar2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 &amp; Objectives of ICT Infrastructure</a:t>
            </a:r>
            <a:endParaRPr lang="en-US" sz="3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내용 개체 틀 2"/>
          <p:cNvSpPr txBox="1">
            <a:spLocks noGrp="1"/>
          </p:cNvSpPr>
          <p:nvPr>
            <p:ph idx="1"/>
          </p:nvPr>
        </p:nvSpPr>
        <p:spPr bwMode="auto">
          <a:xfrm>
            <a:off x="685800" y="14478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r>
              <a:rPr lang="en-US" altLang="ko-KR" b="1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Vision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12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Construct a reliable ICT environment to facilitate industrial base and to strengthen ICT utilization capability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Achieve 30 mil subscriber by 2015 in mobile industry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20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r>
              <a:rPr lang="en-US" altLang="ko-KR" b="1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Objectives</a:t>
            </a:r>
          </a:p>
          <a:p>
            <a:pPr marL="342900" indent="-342900" eaLnBrk="0" latinLnBrk="1" hangingPunct="0">
              <a:spcBef>
                <a:spcPct val="20000"/>
              </a:spcBef>
              <a:buFont typeface="굴림" pitchFamily="34" charset="-127"/>
              <a:buChar char="□"/>
            </a:pPr>
            <a:endParaRPr lang="en-US" altLang="ko-KR" sz="12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achieve 50% of </a:t>
            </a:r>
            <a:r>
              <a:rPr lang="en-US" altLang="ko-KR" sz="2200" dirty="0" err="1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teledensity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by 2015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strengthen ICT security and public safety 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construct proactive ICT infrastructure</a:t>
            </a:r>
          </a:p>
          <a:p>
            <a:pPr marL="712788" lvl="1" indent="-261938" eaLnBrk="0" latinLnBrk="1" hangingPunct="0">
              <a:spcBef>
                <a:spcPct val="20000"/>
              </a:spcBef>
            </a:pPr>
            <a:r>
              <a:rPr lang="en-US" altLang="ko-KR" sz="22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To </a:t>
            </a:r>
            <a:r>
              <a:rPr lang="en-US" altLang="ko-KR" sz="2200" dirty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establish efficient migration strategy for network operator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921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in Infrastructure Sector</a:t>
            </a:r>
            <a:endParaRPr lang="en-US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029200" y="6324600"/>
            <a:ext cx="3962400" cy="457200"/>
          </a:xfrm>
        </p:spPr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graphicFrame>
        <p:nvGraphicFramePr>
          <p:cNvPr id="5" name="표 53"/>
          <p:cNvGraphicFramePr>
            <a:graphicFrameLocks noGrp="1"/>
          </p:cNvGraphicFramePr>
          <p:nvPr/>
        </p:nvGraphicFramePr>
        <p:xfrm>
          <a:off x="428625" y="1295400"/>
          <a:ext cx="8358188" cy="4679951"/>
        </p:xfrm>
        <a:graphic>
          <a:graphicData uri="http://schemas.openxmlformats.org/drawingml/2006/table">
            <a:tbl>
              <a:tblPr/>
              <a:tblGrid>
                <a:gridCol w="4179888"/>
                <a:gridCol w="4178300"/>
              </a:tblGrid>
              <a:tr h="446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Strength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Weakness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1816100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The Government’s high interest in ICT development 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Strong consensus on ICT infra build up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Fast increase in demand on mobile service 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High return of telecom business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Limited and unstable infrastructure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Too many outdated telecom network systems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Lack of national informatization strategy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Mismatch of ICT manpower supply and demand</a:t>
                      </a: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Opportunity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Threat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1982788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New administration with new ICT policy direction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Improving international cooperation environment 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Strong needs for telecom infrastructure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Dynamism of ICT industry environment</a:t>
                      </a: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en-US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Instability and low efficiency of macro 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 economy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Weak financial base and structure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Limited foreign investment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 Lack of skilled professionals </a:t>
                      </a:r>
                    </a:p>
                  </a:txBody>
                  <a:tcPr marL="68580" marR="68580" marT="0" marB="0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395536" y="1143001"/>
          <a:ext cx="8367464" cy="5211356"/>
        </p:xfrm>
        <a:graphic>
          <a:graphicData uri="http://schemas.openxmlformats.org/drawingml/2006/table">
            <a:tbl>
              <a:tblPr/>
              <a:tblGrid>
                <a:gridCol w="380857"/>
                <a:gridCol w="4036581"/>
                <a:gridCol w="3950026"/>
              </a:tblGrid>
              <a:tr h="287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No.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>
                          <a:latin typeface="Arial"/>
                          <a:ea typeface="맑은 고딕"/>
                          <a:cs typeface="Times New Roman"/>
                        </a:rPr>
                        <a:t>Current e-government Status at ministry</a:t>
                      </a:r>
                      <a:endParaRPr lang="ko-KR" sz="105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b="1" dirty="0">
                          <a:latin typeface="Arial"/>
                          <a:ea typeface="맑은 고딕"/>
                          <a:cs typeface="Times New Roman"/>
                        </a:rPr>
                        <a:t>Planned Activities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97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맑은 고딕"/>
                          <a:cs typeface="Times New Roman"/>
                        </a:rPr>
                        <a:t>1</a:t>
                      </a:r>
                      <a:endParaRPr lang="ko-KR" sz="105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Ministry has nine departments.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No online e-service is used for office work such as distributing documents among departments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Only DTVE use own domain for e-mail service to deliver office documents to its sub departments: universities, colleges, high schools which locate across country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All other departments use fax and mailing for office work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Ministry plans to promote office work using online services for ministry level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To distribute and exchange office documents among departments and its sub organizations (universities, colleges, high schools and etc.)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Documents exchange system among departments and its sub organizations which locate at different regions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arenBoth"/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Staffs data management system for ministry and all departments and its sub </a:t>
                      </a:r>
                      <a:r>
                        <a:rPr lang="en-US" sz="1100" dirty="0" smtClean="0">
                          <a:latin typeface="Arial"/>
                          <a:ea typeface="맑은 고딕"/>
                          <a:cs typeface="Times New Roman"/>
                        </a:rPr>
                        <a:t>organizations</a:t>
                      </a: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.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8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Arial"/>
                          <a:ea typeface="맑은 고딕"/>
                          <a:cs typeface="Times New Roman"/>
                        </a:rPr>
                        <a:t>2</a:t>
                      </a:r>
                      <a:endParaRPr lang="ko-KR" sz="105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Website for ministry and departments: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Ministry has own website created using free open source software “</a:t>
                      </a:r>
                      <a:r>
                        <a:rPr lang="en-US" sz="1100" dirty="0" err="1">
                          <a:latin typeface="Arial"/>
                          <a:ea typeface="Calibri"/>
                          <a:cs typeface="Times New Roman"/>
                        </a:rPr>
                        <a:t>joomla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” (</a:t>
                      </a:r>
                      <a:r>
                        <a:rPr lang="en-US" sz="1100" u="sng" baseline="0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http://www.most.gov.mm</a:t>
                      </a:r>
                      <a:r>
                        <a:rPr lang="en-US" sz="1100" baseline="0" dirty="0">
                          <a:solidFill>
                            <a:schemeClr val="tx2"/>
                          </a:solidFill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ko-KR" sz="1050" baseline="0" dirty="0">
                        <a:solidFill>
                          <a:schemeClr val="tx2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All departments information are described in ministry website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All universities, colleges, high schools information are described under ministry link (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4"/>
                        </a:rPr>
                        <a:t>http://www.most.gov.mm/ucsm</a:t>
                      </a:r>
                      <a:r>
                        <a:rPr lang="en-SG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5"/>
                        </a:rPr>
                        <a:t>http://www.most.gov.mm/mtu</a:t>
                      </a:r>
                      <a:r>
                        <a:rPr lang="en-SG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6"/>
                        </a:rPr>
                        <a:t>http://www.most.gov.mm/ytu</a:t>
                      </a:r>
                      <a:r>
                        <a:rPr lang="en-SG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7"/>
                        </a:rPr>
                        <a:t>http://www.most.gov.mm/maeu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, and etc.) but They do not have own domain web site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Some university has their own domain </a:t>
                      </a:r>
                      <a:r>
                        <a:rPr lang="en-US" sz="1100" dirty="0" smtClean="0">
                          <a:latin typeface="Arial"/>
                          <a:ea typeface="Calibri"/>
                          <a:cs typeface="Times New Roman"/>
                        </a:rPr>
                        <a:t>website (UCSY) 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11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8"/>
                        </a:rPr>
                        <a:t>http://www.ucsy.edu.mm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)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Website only provides information and provides no online service for users.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Promote website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Promote website that offers services to public users and students such as 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53695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(1) commenting on ministry’s activities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53695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(2) providing important information for users 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53695" indent="-1524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latin typeface="Arial"/>
                          <a:ea typeface="맑은 고딕"/>
                          <a:cs typeface="Times New Roman"/>
                        </a:rPr>
                        <a:t>(3) interactive service for users</a:t>
                      </a:r>
                      <a:endParaRPr lang="ko-KR" sz="105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Build own domain websites for some universities (YTU, MTU, MAEU, </a:t>
                      </a:r>
                      <a:r>
                        <a:rPr lang="en-US" sz="1100" dirty="0" err="1">
                          <a:latin typeface="Arial"/>
                          <a:ea typeface="Calibri"/>
                          <a:cs typeface="Times New Roman"/>
                        </a:rPr>
                        <a:t>Pyay</a:t>
                      </a:r>
                      <a:r>
                        <a:rPr lang="en-US" sz="1100" dirty="0">
                          <a:latin typeface="Arial"/>
                          <a:ea typeface="Calibri"/>
                          <a:cs typeface="Times New Roman"/>
                        </a:rPr>
                        <a:t> TU, COE universities)</a:t>
                      </a:r>
                      <a:endParaRPr lang="ko-KR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195" marR="49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79512" y="260648"/>
            <a:ext cx="827868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e-Government Activities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22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맑은 고딕" pitchFamily="50" charset="-127"/>
                <a:cs typeface="Times New Roman" pitchFamily="18" charset="0"/>
              </a:rPr>
              <a:t> in Ministry of Science and Technology , Myanmar</a:t>
            </a:r>
            <a:endParaRPr kumimoji="1" lang="en-US" altLang="ko-KR" sz="22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251520" y="404662"/>
          <a:ext cx="8511479" cy="5813506"/>
        </p:xfrm>
        <a:graphic>
          <a:graphicData uri="http://schemas.openxmlformats.org/drawingml/2006/table">
            <a:tbl>
              <a:tblPr/>
              <a:tblGrid>
                <a:gridCol w="526155"/>
                <a:gridCol w="4004990"/>
                <a:gridCol w="3980334"/>
              </a:tblGrid>
              <a:tr h="3024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No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Current </a:t>
                      </a: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e-</a:t>
                      </a:r>
                      <a:r>
                        <a:rPr lang="en-US" sz="1400" b="1" dirty="0" err="1" smtClean="0">
                          <a:latin typeface="Arial"/>
                          <a:ea typeface="맑은 고딕"/>
                          <a:cs typeface="Times New Roman"/>
                        </a:rPr>
                        <a:t>gov</a:t>
                      </a:r>
                      <a:r>
                        <a:rPr lang="en-US" sz="1400" b="1" dirty="0" smtClean="0">
                          <a:latin typeface="Arial"/>
                          <a:ea typeface="맑은 고딕"/>
                          <a:cs typeface="Times New Roman"/>
                        </a:rPr>
                        <a:t> </a:t>
                      </a: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Status at ministry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Arial"/>
                          <a:ea typeface="맑은 고딕"/>
                          <a:cs typeface="Times New Roman"/>
                        </a:rPr>
                        <a:t>Planned Activities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07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맑은 고딕"/>
                          <a:cs typeface="Times New Roman"/>
                        </a:rPr>
                        <a:t>3</a:t>
                      </a:r>
                      <a:endParaRPr lang="ko-KR" sz="1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e-service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Job Matching Information System (JMIS) is already established online for students who graduated from ICT training center 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Hlaing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),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yangon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. (</a:t>
                      </a:r>
                      <a:r>
                        <a:rPr lang="en-US" sz="1400" u="sng" dirty="0">
                          <a:solidFill>
                            <a:srgbClr val="0000FF"/>
                          </a:solidFill>
                          <a:latin typeface="Arial"/>
                          <a:ea typeface="Calibri"/>
                          <a:cs typeface="Times New Roman"/>
                          <a:hlinkClick r:id="rId3"/>
                        </a:rPr>
                        <a:t>http://www.jobsearch-ict.net.mm</a:t>
                      </a:r>
                      <a:r>
                        <a:rPr lang="en-SG" sz="1800" dirty="0">
                          <a:latin typeface="Calibri"/>
                          <a:ea typeface="Calibri"/>
                          <a:cs typeface="Times New Roman"/>
                        </a:rPr>
                        <a:t>)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e-service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Want to promote more e-services for students and public users 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(1) online student registration system 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(2) online e-library to share among universities, colleges, institutes and high schools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맑은 고딕"/>
                          <a:cs typeface="Times New Roman"/>
                        </a:rPr>
                        <a:t>4</a:t>
                      </a:r>
                      <a:endParaRPr lang="ko-KR" sz="110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맑은 고딕"/>
                          <a:cs typeface="Times New Roman"/>
                        </a:rPr>
                        <a:t>Basic computer training</a:t>
                      </a:r>
                      <a:endParaRPr lang="ko-KR" sz="110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>
                          <a:latin typeface="Arial"/>
                          <a:ea typeface="Calibri"/>
                          <a:cs typeface="Times New Roman"/>
                        </a:rPr>
                        <a:t>For office staffs, ministry offers three months training for office work using office software such as Microsoft word, excels, power point and internet usage every year</a:t>
                      </a:r>
                      <a:endParaRPr lang="ko-KR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9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5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Cyber learning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University of Technology (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Yatanarpone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Cyber City) (UT(YCC)), locates at upper Myanmar -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Pyin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Oo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400" dirty="0" err="1">
                          <a:latin typeface="Arial"/>
                          <a:ea typeface="Calibri"/>
                          <a:cs typeface="Times New Roman"/>
                        </a:rPr>
                        <a:t>Lwin</a:t>
                      </a: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, has cyber studio to broadcast lectures (established by CLMV project from KOREA)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 Only two universities have been tested to receive lectures but still not enough bandwidth problem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맑은 고딕"/>
                          <a:cs typeface="Times New Roman"/>
                        </a:rPr>
                        <a:t>Cyber learning</a:t>
                      </a:r>
                      <a:endParaRPr lang="ko-KR" sz="1100" dirty="0">
                        <a:latin typeface="Calibri"/>
                        <a:ea typeface="맑은 고딕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Ministry plans to connect UT(YCC) and other universities under MOST for promoting the e-learning system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/>
                        <a:buChar char="-"/>
                      </a:pPr>
                      <a:r>
                        <a:rPr lang="en-US" sz="1400" dirty="0">
                          <a:latin typeface="Arial"/>
                          <a:ea typeface="Calibri"/>
                          <a:cs typeface="Times New Roman"/>
                        </a:rPr>
                        <a:t>All receiving universities need high bandwidth internet connection and multi-media class rooms</a:t>
                      </a:r>
                      <a:endParaRPr lang="ko-KR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706" marR="627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 bwMode="auto">
          <a:xfrm>
            <a:off x="609600" y="6324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latinLnBrk="1" hangingPunct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Source: E-Government Training Action Plan,  MOST, Myanmar, </a:t>
            </a:r>
            <a:r>
              <a:rPr lang="en-US" altLang="ko-KR" sz="1600" dirty="0" smtClean="0"/>
              <a:t>KOICA, Korea,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Dec 17, 2012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t1.gstatic.com/images?q=tbn:ANd9GcSAXIyyvh-g1uOu7oVE0nHG5IxavjDF2qYu0d9hjotjgyAykBPbg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4953000"/>
            <a:ext cx="2466975" cy="184785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Network Status at Computer Universities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UCSY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has 3 dedicated line from MPT 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Fiber Optic E1 connection,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-Max connection,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UCSM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Satellite Connection, Fiber Optic </a:t>
            </a:r>
          </a:p>
          <a:p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All universities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have internet access  through</a:t>
            </a:r>
          </a:p>
          <a:p>
            <a:pPr lvl="1"/>
            <a:r>
              <a:rPr lang="en-US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Satellite Communication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No intranet connection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between all  computer universities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28600"/>
            <a:ext cx="8091714" cy="600164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Backbone Infrastructure Network in UCSY</a:t>
            </a:r>
          </a:p>
        </p:txBody>
      </p:sp>
      <p:pic>
        <p:nvPicPr>
          <p:cNvPr id="20484" name="Picture 2" descr="D:\ucsy-info\ucsy-hlawgar-info-2011\hg-nw-poster\ucsy-update figure 11-1-12\ucsy-updtae2-10-2-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9600" y="1277938"/>
            <a:ext cx="7848600" cy="4894262"/>
          </a:xfrm>
        </p:spPr>
      </p:pic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 bwMode="auto">
          <a:xfrm>
            <a:off x="4814888" y="6324600"/>
            <a:ext cx="4329112" cy="365125"/>
          </a:xfrm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University of Computer Studies, Yangon, Myanmar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ucsy.edu.mm/ucsy/img/onlineTeach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2209800"/>
            <a:ext cx="5765800" cy="43243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Distance Learning among Universities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/>
          <a:lstStyle/>
          <a:p>
            <a:r>
              <a:rPr lang="en-US" b="1" dirty="0" smtClean="0"/>
              <a:t>Online Teaching and Learning System</a:t>
            </a:r>
          </a:p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04800" y="2286000"/>
            <a:ext cx="2743200" cy="396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4Mbps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Line from MPT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All universities use 256Kbps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Link from MPT</a:t>
            </a:r>
          </a:p>
          <a:p>
            <a:pPr marL="120650" indent="-1206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Use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Streaming server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to transmit the lecture and streaming media player to receive the lecture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Limitation of Distance Learning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/>
          </a:bodyPr>
          <a:lstStyle/>
          <a:p>
            <a:r>
              <a:rPr lang="en-US" b="1" i="1" dirty="0" smtClean="0"/>
              <a:t>Software-based video sharing </a:t>
            </a:r>
            <a:r>
              <a:rPr lang="en-US" dirty="0" smtClean="0"/>
              <a:t>– Streaming Server</a:t>
            </a:r>
          </a:p>
          <a:p>
            <a:r>
              <a:rPr lang="en-US" dirty="0" smtClean="0"/>
              <a:t>Maximum </a:t>
            </a:r>
            <a:r>
              <a:rPr lang="en-US" b="1" i="1" dirty="0" smtClean="0"/>
              <a:t>15 Universities </a:t>
            </a:r>
            <a:r>
              <a:rPr lang="en-US" dirty="0" smtClean="0"/>
              <a:t>can  join at the time of broadcasting.</a:t>
            </a:r>
          </a:p>
          <a:p>
            <a:r>
              <a:rPr lang="en-US" b="1" i="1" dirty="0" smtClean="0"/>
              <a:t>Discussion</a:t>
            </a:r>
            <a:r>
              <a:rPr lang="en-US" dirty="0" smtClean="0"/>
              <a:t> is done through mail and chat.</a:t>
            </a:r>
          </a:p>
          <a:p>
            <a:r>
              <a:rPr lang="en-US" dirty="0" smtClean="0"/>
              <a:t>Because of </a:t>
            </a:r>
            <a:r>
              <a:rPr lang="en-US" b="1" i="1" dirty="0" smtClean="0"/>
              <a:t>low bandwidth</a:t>
            </a:r>
            <a:r>
              <a:rPr lang="en-US" dirty="0" smtClean="0"/>
              <a:t>, frequent disconnection occurs using </a:t>
            </a:r>
            <a:r>
              <a:rPr lang="en-US" b="1" i="1" dirty="0" err="1" smtClean="0"/>
              <a:t>ipSTAR</a:t>
            </a:r>
            <a:r>
              <a:rPr lang="en-US" b="1" i="1" dirty="0" smtClean="0"/>
              <a:t> connection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81200"/>
            <a:ext cx="4152900" cy="3322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569387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International Cooperation in Educational Network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447800"/>
            <a:ext cx="7772400" cy="1447800"/>
          </a:xfrm>
        </p:spPr>
        <p:txBody>
          <a:bodyPr/>
          <a:lstStyle/>
          <a:p>
            <a:r>
              <a:rPr lang="en-US" dirty="0" smtClean="0"/>
              <a:t>AI3/SOI membership in SOI-Asia R&amp;D network</a:t>
            </a:r>
          </a:p>
          <a:p>
            <a:pPr lvl="1"/>
            <a:r>
              <a:rPr lang="en-US" dirty="0" smtClean="0"/>
              <a:t>E-Learning System</a:t>
            </a:r>
          </a:p>
          <a:p>
            <a:pPr lvl="1"/>
            <a:r>
              <a:rPr lang="en-US" dirty="0" err="1" smtClean="0"/>
              <a:t>Uni</a:t>
            </a:r>
            <a:r>
              <a:rPr lang="en-US" dirty="0" smtClean="0"/>
              <a:t>-directional receive only side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1" y="3018237"/>
            <a:ext cx="5867400" cy="33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219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en-US" sz="2800" b="1" dirty="0" smtClean="0">
                <a:solidFill>
                  <a:srgbClr val="18706E"/>
                </a:solidFill>
                <a:latin typeface="Times New Roman" pitchFamily="18" charset="0"/>
                <a:cs typeface="Times New Roman" pitchFamily="18" charset="0"/>
              </a:rPr>
              <a:t>Cooperation </a:t>
            </a:r>
            <a:r>
              <a:rPr lang="en-US" sz="2800" b="1" smtClean="0">
                <a:solidFill>
                  <a:srgbClr val="18706E"/>
                </a:solidFill>
                <a:latin typeface="Times New Roman" pitchFamily="18" charset="0"/>
                <a:cs typeface="Times New Roman" pitchFamily="18" charset="0"/>
              </a:rPr>
              <a:t>with Network </a:t>
            </a:r>
            <a:r>
              <a:rPr lang="en-US" sz="2800" b="1" dirty="0" smtClean="0">
                <a:solidFill>
                  <a:srgbClr val="18706E"/>
                </a:solidFill>
                <a:latin typeface="Times New Roman" pitchFamily="18" charset="0"/>
                <a:cs typeface="Times New Roman" pitchFamily="18" charset="0"/>
              </a:rPr>
              <a:t>Startup Resource Center (NSRC), University of Oregon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/>
          <a:lstStyle/>
          <a:p>
            <a:pPr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2013 February 28 - March 03</a:t>
            </a:r>
          </a:p>
          <a:p>
            <a:pPr lvl="1"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Technical assistance to UCSY network engineers</a:t>
            </a:r>
          </a:p>
          <a:p>
            <a:pPr lvl="1"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  <a:p>
            <a:pPr algn="just">
              <a:buBlip>
                <a:blip r:embed="rId3"/>
              </a:buBlip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On 2013 March 04 - 08 </a:t>
            </a:r>
          </a:p>
          <a:p>
            <a:pPr lvl="1" algn="just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Group Workshop Program for participants from all Universities in Myanmar</a:t>
            </a:r>
          </a:p>
          <a:p>
            <a:pPr lvl="1" algn="just">
              <a:buBlip>
                <a:blip r:embed="rId3"/>
              </a:buBlip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Blip>
                <a:blip r:embed="rId3"/>
              </a:buBlip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Objectives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develop the human network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provide direct engineering assistance in the physical development of campus networks</a:t>
            </a:r>
          </a:p>
          <a:p>
            <a:pPr lvl="1" algn="just">
              <a:buBlip>
                <a:blip r:embed="rId3"/>
              </a:buBlip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To improve network access and infrastructure</a:t>
            </a:r>
          </a:p>
          <a:p>
            <a:pPr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  <a:p>
            <a:pPr algn="just">
              <a:buBlip>
                <a:blip r:embed="rId3"/>
              </a:buBlip>
            </a:pPr>
            <a:endParaRPr lang="en-US" sz="2400" dirty="0" smtClean="0">
              <a:cs typeface="Andalus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172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rIns="0" bIns="0" anchor="b">
            <a:spAutoFit/>
          </a:bodyPr>
          <a:lstStyle/>
          <a:p>
            <a:pPr algn="ctr" eaLnBrk="0" hangingPunct="0">
              <a:defRPr/>
            </a:pPr>
            <a:r>
              <a:rPr lang="en-US" sz="40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Outlines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ICT Infrastructure</a:t>
            </a:r>
          </a:p>
          <a:p>
            <a:r>
              <a:rPr lang="en-US" dirty="0" smtClean="0"/>
              <a:t>ICT Trends in Myanmar</a:t>
            </a:r>
          </a:p>
          <a:p>
            <a:r>
              <a:rPr lang="en-US" dirty="0" smtClean="0"/>
              <a:t>Analysis of ICT environment of Myanmar</a:t>
            </a:r>
          </a:p>
          <a:p>
            <a:r>
              <a:rPr lang="en-US" dirty="0" smtClean="0"/>
              <a:t>E-government activities of Ministry of Science and Technology (MOST)</a:t>
            </a:r>
          </a:p>
          <a:p>
            <a:r>
              <a:rPr lang="en-US" dirty="0" smtClean="0"/>
              <a:t>Network Status at Computer Universities in Myanmar</a:t>
            </a:r>
          </a:p>
          <a:p>
            <a:r>
              <a:rPr lang="en-US" dirty="0" smtClean="0"/>
              <a:t>Research and Education Network of Myanmar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Building  Myanmar 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UCSY is trying to join the TEIN3/4 network to support research and development in Myanmar.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UCSY is established National Advance IPv6 Centre  collaborated with University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Sains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Malaysia to carry out research collaboration concerning IPv6, next generation Internet Technology.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human resources from UCSY is sent to the TEIN3 training program  to get knowledge in research and education networking technology.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a good coordination and collaboration between different organizations and institutes under control of different ministries.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also the global collaboration that can support network development for research and education activities,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Need technology  and knowledge transfer through training programs and research collaborations.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006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358241"/>
            <a:ext cx="7772400" cy="1985159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Thank You Very Much</a:t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b="1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Current ICT Infrastructure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04913"/>
            <a:ext cx="8382000" cy="5356225"/>
          </a:xfrm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two types of Internet access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narrowband access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broadband access.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narrowband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dial-up access and access kit which makes full use of copper network of Myanmar Posts and Telecommunications (MPT).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broadband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ADSL which uses copper line,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WiMAX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uses wireless link for fixed and mobile access,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Satellite link which uses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ipStar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Thaicom5, VENASAT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uses optical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fibre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10531km and 619km are under construction and 1747km needs to be connected more.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domestic bandwidth is currently 20Gbps and the international bandwidth is 10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62484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Cross-border Fiber Optic Link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4339" name="Content Placeholder 3" descr="Internet connection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2638" y="1935163"/>
            <a:ext cx="5838723" cy="438943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1722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Subscriber Networks in Myanmar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690688" y="1452563"/>
          <a:ext cx="5159829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9001"/>
                <a:gridCol w="1730828"/>
              </a:tblGrid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Technology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Ratio (%)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Dial up (&lt;56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kbps)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39.9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ADSL (256 Kbps</a:t>
                      </a:r>
                      <a:r>
                        <a:rPr lang="en-US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20 Mbps)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45.7%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FTTx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1.2 %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Satellite/ 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iPSTAR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8.8 %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BWLL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Wireless B.B (</a:t>
                      </a:r>
                      <a:r>
                        <a:rPr lang="en-US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WiMAX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1.8 %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3608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E1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0.5 %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03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SUM</a:t>
                      </a:r>
                    </a:p>
                    <a:p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100 %</a:t>
                      </a:r>
                      <a:endParaRPr lang="en-US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53000" y="6172200"/>
            <a:ext cx="39624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University of Computer Studies, Yangon, Myanmar</a:t>
            </a:r>
            <a:endParaRPr lang="en-US" dirty="0"/>
          </a:p>
        </p:txBody>
      </p:sp>
      <p:sp>
        <p:nvSpPr>
          <p:cNvPr id="17444" name="TextBox 5"/>
          <p:cNvSpPr txBox="1">
            <a:spLocks noChangeArrowheads="1"/>
          </p:cNvSpPr>
          <p:nvPr/>
        </p:nvSpPr>
        <p:spPr bwMode="auto">
          <a:xfrm>
            <a:off x="914400" y="5284787"/>
            <a:ext cx="7373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85 % of user connect to the Internet via Dial up or ADSL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772400" cy="630942"/>
          </a:xfr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algn="ctr" eaLnBrk="0" hangingPunct="0">
              <a:defRPr/>
            </a:pP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Long Term Vision of Myanmar ICT Plan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762000"/>
          </a:xfrm>
        </p:spPr>
        <p:txBody>
          <a:bodyPr>
            <a:normAutofit/>
          </a:bodyPr>
          <a:lstStyle/>
          <a:p>
            <a:pPr algn="ctr" latinLnBrk="1">
              <a:buClr>
                <a:srgbClr val="CC0000"/>
              </a:buClr>
              <a:buNone/>
              <a:defRPr/>
            </a:pPr>
            <a:r>
              <a:rPr lang="en-US" altLang="ko-KR" sz="2200" b="1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Socio-Economic  Development  through Knowledge-based Society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0" y="6172200"/>
            <a:ext cx="3962400" cy="457200"/>
          </a:xfrm>
        </p:spPr>
        <p:txBody>
          <a:bodyPr/>
          <a:lstStyle/>
          <a:p>
            <a:r>
              <a:rPr lang="en-US" smtClean="0"/>
              <a:t>University of Computer Studies, Yangon, Myanmar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2895600"/>
            <a:ext cx="8305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Enhance the ability of citizens to utilize ICT  </a:t>
            </a:r>
          </a:p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Strengthening national competitiveness by promoting informatization</a:t>
            </a:r>
          </a:p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 Facilitate economic growth by promoting the ICT industry and establishing information infrastructure</a:t>
            </a:r>
          </a:p>
          <a:p>
            <a:pPr latinLnBrk="1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altLang="ko-KR" sz="2400" dirty="0" smtClean="0">
                <a:latin typeface="Times New Roman" pitchFamily="18" charset="0"/>
                <a:ea typeface="맑은 고딕" pitchFamily="34" charset="-127"/>
                <a:cs typeface="Times New Roman" pitchFamily="18" charset="0"/>
              </a:rPr>
              <a:t>Realize good governance and Clean government through  ICT </a:t>
            </a:r>
            <a:endParaRPr lang="ko-KR" altLang="en-US" sz="2400" dirty="0">
              <a:latin typeface="Times New Roman" pitchFamily="18" charset="0"/>
              <a:ea typeface="맑은 고딕" pitchFamily="34" charset="-127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62000" y="2133600"/>
            <a:ext cx="77724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bIns="91440" anchor="b" anchorCtr="0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Objectives of Myanmar ICT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제목 1"/>
          <p:cNvSpPr txBox="1">
            <a:spLocks/>
          </p:cNvSpPr>
          <p:nvPr/>
        </p:nvSpPr>
        <p:spPr bwMode="auto">
          <a:xfrm>
            <a:off x="457200" y="228600"/>
            <a:ext cx="82296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latinLnBrk="1" hangingPunct="0"/>
            <a:r>
              <a:rPr lang="en-US" altLang="ko-KR" sz="3600" b="1" dirty="0" smtClean="0">
                <a:latin typeface="Times New Roman" pitchFamily="18" charset="0"/>
                <a:cs typeface="Times New Roman" pitchFamily="18" charset="0"/>
              </a:rPr>
              <a:t>Vision &amp; Objectives </a:t>
            </a:r>
            <a:r>
              <a:rPr lang="en-US" altLang="ko-KR" sz="3600" b="1" dirty="0">
                <a:latin typeface="Times New Roman" pitchFamily="18" charset="0"/>
                <a:cs typeface="Times New Roman" pitchFamily="18" charset="0"/>
              </a:rPr>
              <a:t>in 2015</a:t>
            </a:r>
            <a:endParaRPr lang="ko-KR" alt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50" name="Rectangle 4" hidden="1"/>
          <p:cNvGraphicFramePr>
            <a:graphicFrameLocks/>
          </p:cNvGraphicFramePr>
          <p:nvPr/>
        </p:nvGraphicFramePr>
        <p:xfrm>
          <a:off x="0" y="0"/>
          <a:ext cx="146050" cy="158750"/>
        </p:xfrm>
        <a:graphic>
          <a:graphicData uri="http://schemas.openxmlformats.org/presentationml/2006/ole">
            <p:oleObj spid="_x0000_s1026" name="think-cell Slide" r:id="rId4" imgW="0" imgH="0" progId="">
              <p:embed/>
            </p:oleObj>
          </a:graphicData>
        </a:graphic>
      </p:graphicFrame>
      <p:grpSp>
        <p:nvGrpSpPr>
          <p:cNvPr id="2" name="그룹 18"/>
          <p:cNvGrpSpPr>
            <a:grpSpLocks/>
          </p:cNvGrpSpPr>
          <p:nvPr/>
        </p:nvGrpSpPr>
        <p:grpSpPr bwMode="auto">
          <a:xfrm>
            <a:off x="428625" y="1425574"/>
            <a:ext cx="8358188" cy="4822826"/>
            <a:chOff x="428680" y="1547794"/>
            <a:chExt cx="8502595" cy="4462320"/>
          </a:xfrm>
        </p:grpSpPr>
        <p:sp>
          <p:nvSpPr>
            <p:cNvPr id="17" name="직사각형 39"/>
            <p:cNvSpPr/>
            <p:nvPr/>
          </p:nvSpPr>
          <p:spPr bwMode="auto">
            <a:xfrm>
              <a:off x="2340754" y="2204958"/>
              <a:ext cx="2375559" cy="50319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Socio-economic Development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9" name="Rectangle 8"/>
            <p:cNvSpPr>
              <a:spLocks noChangeArrowheads="1"/>
            </p:cNvSpPr>
            <p:nvPr/>
          </p:nvSpPr>
          <p:spPr bwMode="auto">
            <a:xfrm>
              <a:off x="938997" y="3322456"/>
              <a:ext cx="7359226" cy="43176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GB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Enhancement of ICT Infrastructure 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940612" y="3779614"/>
              <a:ext cx="7359225" cy="417474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Efficient Competition Structure </a:t>
              </a:r>
            </a:p>
          </p:txBody>
        </p:sp>
        <p:sp>
          <p:nvSpPr>
            <p:cNvPr id="2058" name="Rectangle 8"/>
            <p:cNvSpPr>
              <a:spLocks noChangeArrowheads="1"/>
            </p:cNvSpPr>
            <p:nvPr/>
          </p:nvSpPr>
          <p:spPr bwMode="auto">
            <a:xfrm>
              <a:off x="940612" y="4177009"/>
              <a:ext cx="7359225" cy="387315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000" tIns="46800" rIns="90000" bIns="46800" anchor="ctr"/>
            <a:lstStyle/>
            <a:p>
              <a:pPr algn="ctr">
                <a:defRPr/>
              </a:pPr>
              <a:r>
                <a:rPr lang="en-US" altLang="ko-KR" sz="2000" b="1" kern="0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Demand based Promotion Policy</a:t>
              </a:r>
              <a:endParaRPr lang="en-GB" altLang="ko-KR" sz="2000" b="1" kern="0" dirty="0"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11" name="직사각형 10"/>
            <p:cNvSpPr/>
            <p:nvPr/>
          </p:nvSpPr>
          <p:spPr bwMode="auto">
            <a:xfrm>
              <a:off x="1228070" y="1547794"/>
              <a:ext cx="7121831" cy="582558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2000" b="1" dirty="0">
                  <a:latin typeface="Times New Roman" pitchFamily="18" charset="0"/>
                  <a:cs typeface="Times New Roman" pitchFamily="18" charset="0"/>
                </a:rPr>
                <a:t>Establishing Foundation towards Knowledge-based Society </a:t>
              </a:r>
              <a:endParaRPr lang="ko-KR" altLang="en-US" sz="20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위쪽 화살표 12"/>
            <p:cNvSpPr/>
            <p:nvPr/>
          </p:nvSpPr>
          <p:spPr bwMode="auto">
            <a:xfrm>
              <a:off x="1428321" y="2741484"/>
              <a:ext cx="6429027" cy="542875"/>
            </a:xfrm>
            <a:prstGeom prst="upArrow">
              <a:avLst>
                <a:gd name="adj1" fmla="val 58161"/>
                <a:gd name="adj2" fmla="val 66604"/>
              </a:avLst>
            </a:prstGeom>
            <a:solidFill>
              <a:schemeClr val="bg1">
                <a:lumMod val="85000"/>
              </a:schemeClr>
            </a:solidFill>
            <a:ln w="9525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endParaRPr lang="ko-KR" altLang="en-US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28680" y="5010081"/>
              <a:ext cx="8358866" cy="1000033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NZ" altLang="ko-KR" b="1" dirty="0">
                  <a:latin typeface="Times New Roman" pitchFamily="18" charset="0"/>
                  <a:ea typeface="굴림" pitchFamily="50" charset="-127"/>
                  <a:cs typeface="Times New Roman" pitchFamily="18" charset="0"/>
                </a:rPr>
                <a:t>Strong political commitment, Public &amp; private cooperation &amp; collaboration, Competition and liberalization, Domestic and foreign investment, Support program, Good governance, Effective utilization of resources</a:t>
              </a:r>
            </a:p>
          </p:txBody>
        </p:sp>
        <p:sp>
          <p:nvSpPr>
            <p:cNvPr id="2062" name="직사각형 38"/>
            <p:cNvSpPr>
              <a:spLocks noChangeArrowheads="1"/>
            </p:cNvSpPr>
            <p:nvPr/>
          </p:nvSpPr>
          <p:spPr bwMode="auto">
            <a:xfrm>
              <a:off x="611188" y="2219325"/>
              <a:ext cx="1982787" cy="48895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</a:pPr>
              <a:r>
                <a:rPr lang="en-US" altLang="ko-KR" sz="1600" b="1" dirty="0">
                  <a:latin typeface="Times New Roman" pitchFamily="18" charset="0"/>
                  <a:cs typeface="Times New Roman" pitchFamily="18" charset="0"/>
                </a:rPr>
                <a:t>Competitive Industry</a:t>
              </a:r>
              <a:endParaRPr lang="ko-KR" altLang="en-US" sz="16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직사각형 40"/>
            <p:cNvSpPr/>
            <p:nvPr/>
          </p:nvSpPr>
          <p:spPr bwMode="auto">
            <a:xfrm>
              <a:off x="4356184" y="2204958"/>
              <a:ext cx="2377174" cy="50319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  <a:defRPr/>
              </a:pP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Reliable Infrastructure </a:t>
              </a:r>
              <a:endParaRPr lang="ko-KR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064" name="직사각형 41"/>
            <p:cNvSpPr>
              <a:spLocks noChangeArrowheads="1"/>
            </p:cNvSpPr>
            <p:nvPr/>
          </p:nvSpPr>
          <p:spPr bwMode="auto">
            <a:xfrm>
              <a:off x="6732588" y="2205038"/>
              <a:ext cx="2198687" cy="503237"/>
            </a:xfrm>
            <a:prstGeom prst="rect">
              <a:avLst/>
            </a:prstGeom>
            <a:solidFill>
              <a:srgbClr val="ECDD14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latinLnBrk="1">
                <a:buClr>
                  <a:srgbClr val="CC0000"/>
                </a:buClr>
              </a:pPr>
              <a:r>
                <a:rPr lang="en-US" altLang="ko-KR" sz="1600" b="1">
                  <a:latin typeface="Times New Roman" pitchFamily="18" charset="0"/>
                  <a:cs typeface="Times New Roman" pitchFamily="18" charset="0"/>
                </a:rPr>
                <a:t>Efficient Government</a:t>
              </a:r>
              <a:endParaRPr lang="ko-KR" altLang="en-US" sz="1600" b="1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053" name="Rectangle 8"/>
          <p:cNvSpPr>
            <a:spLocks noChangeArrowheads="1"/>
          </p:cNvSpPr>
          <p:nvPr/>
        </p:nvSpPr>
        <p:spPr bwMode="auto">
          <a:xfrm>
            <a:off x="938213" y="4724400"/>
            <a:ext cx="7234237" cy="43180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>
              <a:defRPr/>
            </a:pPr>
            <a:r>
              <a:rPr lang="en-US" altLang="ko-KR" sz="2000" b="1" kern="0" dirty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>Extension of ICT Applications</a:t>
            </a:r>
            <a:endParaRPr lang="en-GB" altLang="ko-KR" sz="2000" b="1" kern="0" dirty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20" name="제목 1"/>
          <p:cNvSpPr txBox="1">
            <a:spLocks/>
          </p:cNvSpPr>
          <p:nvPr/>
        </p:nvSpPr>
        <p:spPr bwMode="auto">
          <a:xfrm>
            <a:off x="609600" y="6324600"/>
            <a:ext cx="822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latinLnBrk="1" hangingPunct="0"/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Source: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Jong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1600" dirty="0" err="1" smtClean="0">
                <a:latin typeface="Times New Roman" pitchFamily="18" charset="0"/>
                <a:cs typeface="Times New Roman" pitchFamily="18" charset="0"/>
              </a:rPr>
              <a:t>Sou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Park, Myanmar ICT Master Plan, SEACOOP Conference, Oct 25</a:t>
            </a:r>
            <a:r>
              <a:rPr lang="en-US" altLang="ko-KR" sz="16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ko-KR" sz="1600" dirty="0" smtClean="0">
                <a:latin typeface="Times New Roman" pitchFamily="18" charset="0"/>
                <a:cs typeface="Times New Roman" pitchFamily="18" charset="0"/>
              </a:rPr>
              <a:t> 2011</a:t>
            </a:r>
            <a:endParaRPr lang="ko-KR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Major Sectors in Myanmar ICT Vision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4400" y="1219200"/>
            <a:ext cx="7772400" cy="51816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Infrastructure Building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Legal Framework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Human Resource Development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Infrastructure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Industry Promotion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Standards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Liberalization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industry</a:t>
            </a:r>
          </a:p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Utilization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E-society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ICT Utilization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E-Government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E-Commerce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E-Education</a:t>
            </a:r>
          </a:p>
          <a:p>
            <a:pPr lvl="1"/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76800" y="6096000"/>
            <a:ext cx="3962400" cy="457200"/>
          </a:xfrm>
        </p:spPr>
        <p:txBody>
          <a:bodyPr/>
          <a:lstStyle/>
          <a:p>
            <a:r>
              <a:rPr lang="en-US" dirty="0" smtClean="0"/>
              <a:t>University of Computer Studies, Yangon, Myanmar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Analysis of Myanmar ICT Environment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표 53"/>
          <p:cNvGraphicFramePr>
            <a:graphicFrameLocks noGrp="1"/>
          </p:cNvGraphicFramePr>
          <p:nvPr/>
        </p:nvGraphicFramePr>
        <p:xfrm>
          <a:off x="323850" y="1143000"/>
          <a:ext cx="8569325" cy="5257801"/>
        </p:xfrm>
        <a:graphic>
          <a:graphicData uri="http://schemas.openxmlformats.org/drawingml/2006/table">
            <a:tbl>
              <a:tblPr/>
              <a:tblGrid>
                <a:gridCol w="4214813"/>
                <a:gridCol w="4354512"/>
              </a:tblGrid>
              <a:tr h="502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Strength</a:t>
                      </a:r>
                      <a:endParaRPr kumimoji="0" lang="ko-KR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6E3B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Weakness</a:t>
                      </a:r>
                      <a:endParaRPr kumimoji="0" lang="ko-KR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BD4B4"/>
                    </a:solidFill>
                  </a:tcPr>
                </a:tc>
              </a:tr>
              <a:tr h="2008242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High demand in ICT services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High profitability of mobile industry 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The government’s high interest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Increase in well-educated human resources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- Relatively cheap labor cost</a:t>
                      </a:r>
                      <a:endParaRPr kumimoji="0" lang="ko-KR" alt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Limited and unstable telecom infrastructure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 ICT industry base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Strong regulation imposed on most of industry sectors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Mismatch of ICT manpower supply and demand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Public’s lack of ICT knowledge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40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Opportunity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DB3E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Threat</a:t>
                      </a:r>
                      <a:endParaRPr kumimoji="0" lang="ko-KR" altLang="ko-K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34" charset="-127"/>
                        <a:ea typeface="맑은 고딕" pitchFamily="34" charset="-127"/>
                      </a:endParaRP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B8B7"/>
                    </a:solidFill>
                  </a:tcPr>
                </a:tc>
              </a:tr>
              <a:tr h="2172697"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New administration with new ICT policy direction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Improving international cooperation environment 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Regional cooperation with ASEAN, China, India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Strong determination on informatization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Increasing demand of ICT outsourcing 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Intense competition from neighboring countries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Instability and low efficiency in macro economy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Weak financial industry base and structure </a:t>
                      </a:r>
                    </a:p>
                    <a:p>
                      <a:pPr marL="85725" marR="0" lvl="0" indent="-857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itchFamily="34" charset="-127"/>
                          <a:ea typeface="맑은 고딕" pitchFamily="34" charset="-127"/>
                        </a:rPr>
                        <a:t>Brain drain of ICT human resources</a:t>
                      </a:r>
                    </a:p>
                  </a:txBody>
                  <a:tcPr marL="68580" marR="68580" marT="0" marB="0" anchor="ctr" horzOverflow="overflow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971</TotalTime>
  <Words>1707</Words>
  <Application>Microsoft Macintosh PowerPoint</Application>
  <PresentationFormat>On-screen Show (4:3)</PresentationFormat>
  <Paragraphs>262</Paragraphs>
  <Slides>21</Slides>
  <Notes>20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Flow</vt:lpstr>
      <vt:lpstr>think-cell Slide</vt:lpstr>
      <vt:lpstr>Slide 1</vt:lpstr>
      <vt:lpstr>Outlines</vt:lpstr>
      <vt:lpstr>Current ICT Infrastructure</vt:lpstr>
      <vt:lpstr>Cross-border Fiber Optic Link</vt:lpstr>
      <vt:lpstr>Subscriber Networks in Myanmar</vt:lpstr>
      <vt:lpstr>Long Term Vision of Myanmar ICT Plan</vt:lpstr>
      <vt:lpstr>Slide 7</vt:lpstr>
      <vt:lpstr>Major Sectors in Myanmar ICT Vision</vt:lpstr>
      <vt:lpstr>Analysis of Myanmar ICT Environment</vt:lpstr>
      <vt:lpstr>Vision &amp; Objectives of ICT Infrastructure</vt:lpstr>
      <vt:lpstr>Analysis in Infrastructure Sector</vt:lpstr>
      <vt:lpstr>Slide 12</vt:lpstr>
      <vt:lpstr>Slide 13</vt:lpstr>
      <vt:lpstr>Network Status at Computer Universities</vt:lpstr>
      <vt:lpstr>Backbone Infrastructure Network in UCSY</vt:lpstr>
      <vt:lpstr> Distance Learning among Universities</vt:lpstr>
      <vt:lpstr>Limitation of Distance Learning</vt:lpstr>
      <vt:lpstr>International Cooperation in Educational Network</vt:lpstr>
      <vt:lpstr>Cooperation with Network Startup Resource Center (NSRC), University of Oregon</vt:lpstr>
      <vt:lpstr>Building  Myanmar REN</vt:lpstr>
      <vt:lpstr>Thank You Very Much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Myanmar Research and Education Network</dc:title>
  <dc:creator>DAW KHIN NWENI TUN</dc:creator>
  <cp:lastModifiedBy>Hervey Allen</cp:lastModifiedBy>
  <cp:revision>76</cp:revision>
  <dcterms:created xsi:type="dcterms:W3CDTF">2013-01-12T23:45:56Z</dcterms:created>
  <dcterms:modified xsi:type="dcterms:W3CDTF">2013-01-12T23:49:32Z</dcterms:modified>
</cp:coreProperties>
</file>