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76" r:id="rId3"/>
    <p:sldId id="278" r:id="rId4"/>
    <p:sldId id="320" r:id="rId5"/>
    <p:sldId id="387" r:id="rId6"/>
    <p:sldId id="386" r:id="rId7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53" d="100"/>
          <a:sy n="53" d="100"/>
        </p:scale>
        <p:origin x="-84" y="-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C40A4E9F-A88D-491D-BE54-54621274B508}" type="datetimeFigureOut">
              <a:rPr lang="en-US"/>
              <a:pPr>
                <a:defRPr/>
              </a:pPr>
              <a:t>4/19/2012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F255F52-DC7A-44B8-B39E-091C04DAEC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F7F52CA-316F-4814-B2A8-C999F427DB18}" type="datetimeFigureOut">
              <a:rPr lang="en-US"/>
              <a:pPr>
                <a:defRPr/>
              </a:pPr>
              <a:t>4/19/2012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6425"/>
            <a:ext cx="548640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3464B0F0-AB45-4160-8B0D-191DDE55F0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024AA2-8081-4CB9-918B-032951124766}" type="datetimeFigureOut">
              <a:rPr lang="en-US"/>
              <a:pPr>
                <a:defRPr/>
              </a:pPr>
              <a:t>4/19/2012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C54849-0507-4B47-88B8-B1D75B3695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874D7-E044-4704-A6FD-7887385358EC}" type="datetimeFigureOut">
              <a:rPr lang="en-US"/>
              <a:pPr>
                <a:defRPr/>
              </a:pPr>
              <a:t>4/19/2012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92BE9E-1EF0-4696-A6AC-231AB45DCC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C512DD-94A3-4849-8E8A-4D9FA77481E9}" type="datetimeFigureOut">
              <a:rPr lang="en-US"/>
              <a:pPr>
                <a:defRPr/>
              </a:pPr>
              <a:t>4/19/2012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A70AED-DBBC-42CC-9E6F-F262F8C4AB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DC5F6B-0362-46AD-B9D9-7D536F3ED44F}" type="datetimeFigureOut">
              <a:rPr lang="en-US"/>
              <a:pPr>
                <a:defRPr/>
              </a:pPr>
              <a:t>4/19/2012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926CA-3E0B-41E2-B1C9-47CD971648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164DEB-5875-4504-8132-F121D1DE2AAC}" type="datetimeFigureOut">
              <a:rPr lang="en-US"/>
              <a:pPr>
                <a:defRPr/>
              </a:pPr>
              <a:t>4/19/2012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1AEFB1-6477-47D8-A3C3-4703F1DABC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71781-2FB9-4F52-8E26-CD167F779A0F}" type="datetimeFigureOut">
              <a:rPr lang="en-US"/>
              <a:pPr>
                <a:defRPr/>
              </a:pPr>
              <a:t>4/19/2012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38FC2E-010F-400B-AA6F-4ECFB21EF2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3F998B-8353-4031-9B88-71BDEE0B012B}" type="datetimeFigureOut">
              <a:rPr lang="en-US"/>
              <a:pPr>
                <a:defRPr/>
              </a:pPr>
              <a:t>4/19/2012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D9E114-CF45-4140-AAAB-580CADE3EE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46D2B9-B4A5-4BEA-A8B8-69C0B80DCB66}" type="datetimeFigureOut">
              <a:rPr lang="en-US"/>
              <a:pPr>
                <a:defRPr/>
              </a:pPr>
              <a:t>4/19/2012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5D6DD0-B3E2-466B-9816-0B815DD615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49A73-F153-4163-8815-C1E2512BC887}" type="datetimeFigureOut">
              <a:rPr lang="en-US"/>
              <a:pPr>
                <a:defRPr/>
              </a:pPr>
              <a:t>4/19/2012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986556-4C7F-4EBA-AE6C-F0742A26A4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74E778-6006-450E-AE07-A17B019925A1}" type="datetimeFigureOut">
              <a:rPr lang="en-US"/>
              <a:pPr>
                <a:defRPr/>
              </a:pPr>
              <a:t>4/19/2012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D19A2E-1FE8-4C2C-9E38-D14B9723D8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142953-22F7-441B-B47B-DB6BF5C3C492}" type="datetimeFigureOut">
              <a:rPr lang="en-US"/>
              <a:pPr>
                <a:defRPr/>
              </a:pPr>
              <a:t>4/19/2012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97D128-FAD1-4170-A713-66ED69A808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1DA1682-A034-425D-B6E2-033F2321EFD8}" type="datetimeFigureOut">
              <a:rPr lang="en-US"/>
              <a:pPr>
                <a:defRPr/>
              </a:pPr>
              <a:t>4/19/2012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0A8687D-37A9-48D1-9968-593735C0E9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DNSSEC Sample Implementation</a:t>
            </a:r>
            <a:br>
              <a:rPr lang="en-US" dirty="0" smtClean="0"/>
            </a:br>
            <a:endParaRPr lang="en-US" sz="1800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MENOG 10 Workshop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22 April 2012, Dubai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richard.lamb@icann.org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Demo Implementation</a:t>
            </a:r>
          </a:p>
        </p:txBody>
      </p:sp>
      <p:sp>
        <p:nvSpPr>
          <p:cNvPr id="86019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eaLnBrk="1" hangingPunct="1"/>
            <a:r>
              <a:rPr lang="en-US" sz="2400" dirty="0" smtClean="0"/>
              <a:t>Key lengths – KSK:2048 RSA  ZSK:1024 RSA</a:t>
            </a:r>
          </a:p>
          <a:p>
            <a:pPr eaLnBrk="1" hangingPunct="1"/>
            <a:r>
              <a:rPr lang="en-US" sz="2400" dirty="0" smtClean="0"/>
              <a:t>Rollover – </a:t>
            </a:r>
            <a:r>
              <a:rPr lang="en-US" sz="2400" dirty="0" err="1" smtClean="0"/>
              <a:t>KSK:as</a:t>
            </a:r>
            <a:r>
              <a:rPr lang="en-US" sz="2400" dirty="0" smtClean="0"/>
              <a:t> needed  ZSK:90 days</a:t>
            </a:r>
          </a:p>
          <a:p>
            <a:pPr eaLnBrk="1" hangingPunct="1"/>
            <a:r>
              <a:rPr lang="en-US" sz="2400" dirty="0" smtClean="0"/>
              <a:t>RSASHA256 NSEC3</a:t>
            </a:r>
          </a:p>
          <a:p>
            <a:pPr eaLnBrk="1" hangingPunct="1"/>
            <a:r>
              <a:rPr lang="en-US" sz="2400" dirty="0" smtClean="0"/>
              <a:t>Physical – </a:t>
            </a:r>
            <a:r>
              <a:rPr lang="en-US" sz="2400" dirty="0" smtClean="0"/>
              <a:t>HSM/smartcards inside </a:t>
            </a:r>
            <a:r>
              <a:rPr lang="en-US" sz="2400" dirty="0" smtClean="0"/>
              <a:t>Safe inside Rack inside Cage inside Commercial Data Center</a:t>
            </a:r>
          </a:p>
          <a:p>
            <a:pPr eaLnBrk="1" hangingPunct="1"/>
            <a:r>
              <a:rPr lang="en-US" sz="2400" dirty="0" smtClean="0"/>
              <a:t>Logical – Separation of roles: cage access, safe combination, </a:t>
            </a:r>
            <a:r>
              <a:rPr lang="en-US" sz="2400" dirty="0" smtClean="0"/>
              <a:t>HSM/smartcard </a:t>
            </a:r>
            <a:r>
              <a:rPr lang="en-US" sz="2400" dirty="0" smtClean="0"/>
              <a:t>activation across three roles</a:t>
            </a:r>
          </a:p>
          <a:p>
            <a:pPr eaLnBrk="1" hangingPunct="1"/>
            <a:r>
              <a:rPr lang="en-US" sz="2400" dirty="0" smtClean="0"/>
              <a:t>Crypto – use FIPS certified smartcards as HSM and RNG</a:t>
            </a:r>
          </a:p>
          <a:p>
            <a:pPr lvl="1" eaLnBrk="1" hangingPunct="1"/>
            <a:r>
              <a:rPr lang="en-US" sz="2000" dirty="0" smtClean="0"/>
              <a:t>Generate KSK and ZSK offline using RNG</a:t>
            </a:r>
          </a:p>
          <a:p>
            <a:pPr lvl="1" eaLnBrk="1" hangingPunct="1"/>
            <a:r>
              <a:rPr lang="en-US" sz="2000" dirty="0" smtClean="0"/>
              <a:t>KSK use off-line</a:t>
            </a:r>
          </a:p>
          <a:p>
            <a:pPr lvl="1" eaLnBrk="1" hangingPunct="1"/>
            <a:r>
              <a:rPr lang="en-US" sz="2000" dirty="0" smtClean="0"/>
              <a:t>ZSK use off-net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/>
          <p:cNvSpPr/>
          <p:nvPr/>
        </p:nvSpPr>
        <p:spPr>
          <a:xfrm>
            <a:off x="990600" y="1905000"/>
            <a:ext cx="5410200" cy="36576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1143000" y="2362200"/>
            <a:ext cx="5181600" cy="31242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1295400" y="2819400"/>
            <a:ext cx="4876800" cy="25908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1447800" y="3276600"/>
            <a:ext cx="4648200" cy="20574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70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Off-Line Key generator and KSK Signer</a:t>
            </a:r>
          </a:p>
        </p:txBody>
      </p:sp>
      <p:grpSp>
        <p:nvGrpSpPr>
          <p:cNvPr id="87047" name="Group 14"/>
          <p:cNvGrpSpPr>
            <a:grpSpLocks/>
          </p:cNvGrpSpPr>
          <p:nvPr/>
        </p:nvGrpSpPr>
        <p:grpSpPr bwMode="auto">
          <a:xfrm>
            <a:off x="1447800" y="3429000"/>
            <a:ext cx="1447800" cy="1817688"/>
            <a:chOff x="1524000" y="3048000"/>
            <a:chExt cx="1447800" cy="1817132"/>
          </a:xfrm>
        </p:grpSpPr>
        <p:sp>
          <p:nvSpPr>
            <p:cNvPr id="87060" name="TextBox 3"/>
            <p:cNvSpPr txBox="1">
              <a:spLocks noChangeArrowheads="1"/>
            </p:cNvSpPr>
            <p:nvPr/>
          </p:nvSpPr>
          <p:spPr bwMode="auto">
            <a:xfrm>
              <a:off x="1600200" y="3581400"/>
              <a:ext cx="1295400" cy="369219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KSK+RNG</a:t>
              </a:r>
            </a:p>
          </p:txBody>
        </p:sp>
        <p:sp>
          <p:nvSpPr>
            <p:cNvPr id="87061" name="TextBox 4"/>
            <p:cNvSpPr txBox="1">
              <a:spLocks noChangeArrowheads="1"/>
            </p:cNvSpPr>
            <p:nvPr/>
          </p:nvSpPr>
          <p:spPr bwMode="auto">
            <a:xfrm>
              <a:off x="1524000" y="3048000"/>
              <a:ext cx="1447800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smartcards</a:t>
              </a:r>
            </a:p>
          </p:txBody>
        </p:sp>
        <p:sp>
          <p:nvSpPr>
            <p:cNvPr id="87062" name="TextBox 6"/>
            <p:cNvSpPr txBox="1">
              <a:spLocks noChangeArrowheads="1"/>
            </p:cNvSpPr>
            <p:nvPr/>
          </p:nvSpPr>
          <p:spPr bwMode="auto">
            <a:xfrm>
              <a:off x="1600200" y="4038600"/>
              <a:ext cx="1295400" cy="36933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KSK+RNG</a:t>
              </a:r>
            </a:p>
          </p:txBody>
        </p:sp>
        <p:sp>
          <p:nvSpPr>
            <p:cNvPr id="87063" name="TextBox 8"/>
            <p:cNvSpPr txBox="1">
              <a:spLocks noChangeArrowheads="1"/>
            </p:cNvSpPr>
            <p:nvPr/>
          </p:nvSpPr>
          <p:spPr bwMode="auto">
            <a:xfrm>
              <a:off x="1600200" y="4495800"/>
              <a:ext cx="1295400" cy="36933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KSK+RNG</a:t>
              </a:r>
            </a:p>
          </p:txBody>
        </p:sp>
      </p:grpSp>
      <p:sp>
        <p:nvSpPr>
          <p:cNvPr id="87048" name="TextBox 9"/>
          <p:cNvSpPr txBox="1">
            <a:spLocks noChangeArrowheads="1"/>
          </p:cNvSpPr>
          <p:nvPr/>
        </p:nvSpPr>
        <p:spPr bwMode="auto">
          <a:xfrm>
            <a:off x="3124200" y="4572000"/>
            <a:ext cx="1295400" cy="369888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reader</a:t>
            </a:r>
          </a:p>
        </p:txBody>
      </p:sp>
      <p:sp>
        <p:nvSpPr>
          <p:cNvPr id="87049" name="TextBox 10"/>
          <p:cNvSpPr txBox="1">
            <a:spLocks noChangeArrowheads="1"/>
          </p:cNvSpPr>
          <p:nvPr/>
        </p:nvSpPr>
        <p:spPr bwMode="auto">
          <a:xfrm>
            <a:off x="4724400" y="4572000"/>
            <a:ext cx="1295400" cy="369888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laptop</a:t>
            </a:r>
          </a:p>
        </p:txBody>
      </p:sp>
      <p:sp>
        <p:nvSpPr>
          <p:cNvPr id="87050" name="TextBox 11"/>
          <p:cNvSpPr txBox="1">
            <a:spLocks noChangeArrowheads="1"/>
          </p:cNvSpPr>
          <p:nvPr/>
        </p:nvSpPr>
        <p:spPr bwMode="auto">
          <a:xfrm>
            <a:off x="3886200" y="3962400"/>
            <a:ext cx="1828800" cy="369888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Live O/S DVD</a:t>
            </a:r>
          </a:p>
        </p:txBody>
      </p:sp>
      <p:grpSp>
        <p:nvGrpSpPr>
          <p:cNvPr id="87051" name="Group 37"/>
          <p:cNvGrpSpPr>
            <a:grpSpLocks/>
          </p:cNvGrpSpPr>
          <p:nvPr/>
        </p:nvGrpSpPr>
        <p:grpSpPr bwMode="auto">
          <a:xfrm>
            <a:off x="6477000" y="3581400"/>
            <a:ext cx="2057400" cy="2287588"/>
            <a:chOff x="6477000" y="2438399"/>
            <a:chExt cx="2286000" cy="2287589"/>
          </a:xfrm>
        </p:grpSpPr>
        <p:grpSp>
          <p:nvGrpSpPr>
            <p:cNvPr id="87056" name="Group 21"/>
            <p:cNvGrpSpPr>
              <a:grpSpLocks/>
            </p:cNvGrpSpPr>
            <p:nvPr/>
          </p:nvGrpSpPr>
          <p:grpSpPr bwMode="auto">
            <a:xfrm>
              <a:off x="6553200" y="2438399"/>
              <a:ext cx="2209800" cy="2287589"/>
              <a:chOff x="4061179" y="4267199"/>
              <a:chExt cx="1555045" cy="2287727"/>
            </a:xfrm>
          </p:grpSpPr>
          <p:sp>
            <p:nvSpPr>
              <p:cNvPr id="87058" name="TextBox 22"/>
              <p:cNvSpPr txBox="1">
                <a:spLocks noChangeArrowheads="1"/>
              </p:cNvSpPr>
              <p:nvPr/>
            </p:nvSpPr>
            <p:spPr bwMode="auto">
              <a:xfrm>
                <a:off x="4114800" y="4800600"/>
                <a:ext cx="1295400" cy="175432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b="1"/>
                  <a:t>KSK signed DNSKEYs</a:t>
                </a:r>
              </a:p>
              <a:p>
                <a:endParaRPr lang="en-US" b="1"/>
              </a:p>
              <a:p>
                <a:r>
                  <a:rPr lang="en-US" b="1"/>
                  <a:t>Encrypted ZSKs</a:t>
                </a:r>
              </a:p>
            </p:txBody>
          </p:sp>
          <p:sp>
            <p:nvSpPr>
              <p:cNvPr id="87059" name="TextBox 23"/>
              <p:cNvSpPr txBox="1">
                <a:spLocks noChangeArrowheads="1"/>
              </p:cNvSpPr>
              <p:nvPr/>
            </p:nvSpPr>
            <p:spPr bwMode="auto">
              <a:xfrm>
                <a:off x="4061179" y="4267199"/>
                <a:ext cx="1555045" cy="38102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b="1"/>
                  <a:t>Flash Drive</a:t>
                </a:r>
              </a:p>
            </p:txBody>
          </p:sp>
        </p:grpSp>
        <p:cxnSp>
          <p:nvCxnSpPr>
            <p:cNvPr id="26" name="Straight Arrow Connector 25"/>
            <p:cNvCxnSpPr/>
            <p:nvPr/>
          </p:nvCxnSpPr>
          <p:spPr>
            <a:xfrm>
              <a:off x="6477000" y="2819399"/>
              <a:ext cx="2056694" cy="158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7052" name="TextBox 23"/>
          <p:cNvSpPr txBox="1">
            <a:spLocks noChangeArrowheads="1"/>
          </p:cNvSpPr>
          <p:nvPr/>
        </p:nvSpPr>
        <p:spPr bwMode="auto">
          <a:xfrm>
            <a:off x="5029200" y="3352800"/>
            <a:ext cx="144780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/>
              <a:t>SAFE</a:t>
            </a:r>
          </a:p>
        </p:txBody>
      </p:sp>
      <p:sp>
        <p:nvSpPr>
          <p:cNvPr id="87053" name="TextBox 23"/>
          <p:cNvSpPr txBox="1">
            <a:spLocks noChangeArrowheads="1"/>
          </p:cNvSpPr>
          <p:nvPr/>
        </p:nvSpPr>
        <p:spPr bwMode="auto">
          <a:xfrm>
            <a:off x="5029200" y="2819400"/>
            <a:ext cx="144780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/>
              <a:t>RACK</a:t>
            </a:r>
          </a:p>
        </p:txBody>
      </p:sp>
      <p:sp>
        <p:nvSpPr>
          <p:cNvPr id="87054" name="TextBox 23"/>
          <p:cNvSpPr txBox="1">
            <a:spLocks noChangeArrowheads="1"/>
          </p:cNvSpPr>
          <p:nvPr/>
        </p:nvSpPr>
        <p:spPr bwMode="auto">
          <a:xfrm>
            <a:off x="5257800" y="2362200"/>
            <a:ext cx="144780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/>
              <a:t>CAGE</a:t>
            </a:r>
          </a:p>
        </p:txBody>
      </p:sp>
      <p:sp>
        <p:nvSpPr>
          <p:cNvPr id="87055" name="TextBox 23"/>
          <p:cNvSpPr txBox="1">
            <a:spLocks noChangeArrowheads="1"/>
          </p:cNvSpPr>
          <p:nvPr/>
        </p:nvSpPr>
        <p:spPr bwMode="auto">
          <a:xfrm>
            <a:off x="4114800" y="1905000"/>
            <a:ext cx="274320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/>
              <a:t>DATA CENTER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/>
          <p:cNvSpPr/>
          <p:nvPr/>
        </p:nvSpPr>
        <p:spPr>
          <a:xfrm>
            <a:off x="2133600" y="1981200"/>
            <a:ext cx="3733800" cy="36576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2286000" y="2438400"/>
            <a:ext cx="3429000" cy="31242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2438400" y="2895600"/>
            <a:ext cx="3124200" cy="25908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80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Off-Net Signer</a:t>
            </a:r>
          </a:p>
        </p:txBody>
      </p:sp>
      <p:grpSp>
        <p:nvGrpSpPr>
          <p:cNvPr id="88070" name="Group 37"/>
          <p:cNvGrpSpPr>
            <a:grpSpLocks/>
          </p:cNvGrpSpPr>
          <p:nvPr/>
        </p:nvGrpSpPr>
        <p:grpSpPr bwMode="auto">
          <a:xfrm>
            <a:off x="304800" y="4038600"/>
            <a:ext cx="1981200" cy="2287588"/>
            <a:chOff x="6477000" y="2438399"/>
            <a:chExt cx="2286000" cy="2287589"/>
          </a:xfrm>
        </p:grpSpPr>
        <p:grpSp>
          <p:nvGrpSpPr>
            <p:cNvPr id="88094" name="Group 21"/>
            <p:cNvGrpSpPr>
              <a:grpSpLocks/>
            </p:cNvGrpSpPr>
            <p:nvPr/>
          </p:nvGrpSpPr>
          <p:grpSpPr bwMode="auto">
            <a:xfrm>
              <a:off x="6553200" y="2438399"/>
              <a:ext cx="2209800" cy="2287589"/>
              <a:chOff x="4061179" y="4267199"/>
              <a:chExt cx="1555045" cy="2287727"/>
            </a:xfrm>
          </p:grpSpPr>
          <p:sp>
            <p:nvSpPr>
              <p:cNvPr id="88096" name="TextBox 22"/>
              <p:cNvSpPr txBox="1">
                <a:spLocks noChangeArrowheads="1"/>
              </p:cNvSpPr>
              <p:nvPr/>
            </p:nvSpPr>
            <p:spPr bwMode="auto">
              <a:xfrm>
                <a:off x="4114800" y="4800600"/>
                <a:ext cx="1295400" cy="175432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b="1"/>
                  <a:t>KSK signed DNSKEYs</a:t>
                </a:r>
              </a:p>
              <a:p>
                <a:endParaRPr lang="en-US" b="1"/>
              </a:p>
              <a:p>
                <a:r>
                  <a:rPr lang="en-US" b="1"/>
                  <a:t>Encrypted ZSKs</a:t>
                </a:r>
              </a:p>
            </p:txBody>
          </p:sp>
          <p:sp>
            <p:nvSpPr>
              <p:cNvPr id="88097" name="TextBox 23"/>
              <p:cNvSpPr txBox="1">
                <a:spLocks noChangeArrowheads="1"/>
              </p:cNvSpPr>
              <p:nvPr/>
            </p:nvSpPr>
            <p:spPr bwMode="auto">
              <a:xfrm>
                <a:off x="4061179" y="4267199"/>
                <a:ext cx="1555045" cy="38102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b="1"/>
                  <a:t>Flash Drive</a:t>
                </a:r>
              </a:p>
            </p:txBody>
          </p:sp>
        </p:grpSp>
        <p:cxnSp>
          <p:nvCxnSpPr>
            <p:cNvPr id="26" name="Straight Arrow Connector 25"/>
            <p:cNvCxnSpPr/>
            <p:nvPr/>
          </p:nvCxnSpPr>
          <p:spPr>
            <a:xfrm>
              <a:off x="6477000" y="2819399"/>
              <a:ext cx="2057034" cy="158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8071" name="TextBox 23"/>
          <p:cNvSpPr txBox="1">
            <a:spLocks noChangeArrowheads="1"/>
          </p:cNvSpPr>
          <p:nvPr/>
        </p:nvSpPr>
        <p:spPr bwMode="auto">
          <a:xfrm>
            <a:off x="4419600" y="2895600"/>
            <a:ext cx="144780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/>
              <a:t>RACK</a:t>
            </a:r>
          </a:p>
        </p:txBody>
      </p:sp>
      <p:sp>
        <p:nvSpPr>
          <p:cNvPr id="88072" name="TextBox 23"/>
          <p:cNvSpPr txBox="1">
            <a:spLocks noChangeArrowheads="1"/>
          </p:cNvSpPr>
          <p:nvPr/>
        </p:nvSpPr>
        <p:spPr bwMode="auto">
          <a:xfrm>
            <a:off x="4572000" y="2438400"/>
            <a:ext cx="144780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/>
              <a:t>CAGE</a:t>
            </a:r>
          </a:p>
        </p:txBody>
      </p:sp>
      <p:sp>
        <p:nvSpPr>
          <p:cNvPr id="88073" name="TextBox 23"/>
          <p:cNvSpPr txBox="1">
            <a:spLocks noChangeArrowheads="1"/>
          </p:cNvSpPr>
          <p:nvPr/>
        </p:nvSpPr>
        <p:spPr bwMode="auto">
          <a:xfrm>
            <a:off x="3581400" y="1905000"/>
            <a:ext cx="274320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/>
              <a:t>DATA CENTER</a:t>
            </a:r>
          </a:p>
        </p:txBody>
      </p:sp>
      <p:sp>
        <p:nvSpPr>
          <p:cNvPr id="88074" name="TextBox 9"/>
          <p:cNvSpPr txBox="1">
            <a:spLocks noChangeArrowheads="1"/>
          </p:cNvSpPr>
          <p:nvPr/>
        </p:nvSpPr>
        <p:spPr bwMode="auto">
          <a:xfrm>
            <a:off x="2590800" y="4800600"/>
            <a:ext cx="1295400" cy="369888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signer</a:t>
            </a:r>
          </a:p>
        </p:txBody>
      </p:sp>
      <p:sp>
        <p:nvSpPr>
          <p:cNvPr id="88075" name="TextBox 10"/>
          <p:cNvSpPr txBox="1">
            <a:spLocks noChangeArrowheads="1"/>
          </p:cNvSpPr>
          <p:nvPr/>
        </p:nvSpPr>
        <p:spPr bwMode="auto">
          <a:xfrm>
            <a:off x="4191000" y="4800600"/>
            <a:ext cx="1295400" cy="369888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firewall</a:t>
            </a:r>
          </a:p>
        </p:txBody>
      </p:sp>
      <p:cxnSp>
        <p:nvCxnSpPr>
          <p:cNvPr id="29" name="Straight Arrow Connector 28"/>
          <p:cNvCxnSpPr/>
          <p:nvPr/>
        </p:nvCxnSpPr>
        <p:spPr>
          <a:xfrm rot="5400000">
            <a:off x="2971801" y="4343400"/>
            <a:ext cx="457200" cy="3175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88077" name="Group 35"/>
          <p:cNvGrpSpPr>
            <a:grpSpLocks/>
          </p:cNvGrpSpPr>
          <p:nvPr/>
        </p:nvGrpSpPr>
        <p:grpSpPr bwMode="auto">
          <a:xfrm>
            <a:off x="2667000" y="3048000"/>
            <a:ext cx="1295400" cy="990600"/>
            <a:chOff x="2438400" y="1371600"/>
            <a:chExt cx="1295400" cy="990600"/>
          </a:xfrm>
        </p:grpSpPr>
        <p:sp>
          <p:nvSpPr>
            <p:cNvPr id="37" name="Flowchart: Magnetic Disk 36"/>
            <p:cNvSpPr/>
            <p:nvPr/>
          </p:nvSpPr>
          <p:spPr>
            <a:xfrm>
              <a:off x="2438400" y="1371600"/>
              <a:ext cx="1066800" cy="990600"/>
            </a:xfrm>
            <a:prstGeom prst="flowChartMagneticDisk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8093" name="TextBox 9"/>
            <p:cNvSpPr txBox="1">
              <a:spLocks noChangeArrowheads="1"/>
            </p:cNvSpPr>
            <p:nvPr/>
          </p:nvSpPr>
          <p:spPr bwMode="auto">
            <a:xfrm>
              <a:off x="2438400" y="1828800"/>
              <a:ext cx="1295400" cy="36988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zonefile</a:t>
              </a:r>
            </a:p>
          </p:txBody>
        </p:sp>
      </p:grpSp>
      <p:sp>
        <p:nvSpPr>
          <p:cNvPr id="88078" name="TextBox 26"/>
          <p:cNvSpPr txBox="1">
            <a:spLocks noChangeArrowheads="1"/>
          </p:cNvSpPr>
          <p:nvPr/>
        </p:nvSpPr>
        <p:spPr bwMode="auto">
          <a:xfrm>
            <a:off x="6096000" y="3886200"/>
            <a:ext cx="990600" cy="646113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hidden master</a:t>
            </a:r>
          </a:p>
        </p:txBody>
      </p:sp>
      <p:sp>
        <p:nvSpPr>
          <p:cNvPr id="88079" name="TextBox 27"/>
          <p:cNvSpPr txBox="1">
            <a:spLocks noChangeArrowheads="1"/>
          </p:cNvSpPr>
          <p:nvPr/>
        </p:nvSpPr>
        <p:spPr bwMode="auto">
          <a:xfrm>
            <a:off x="6096000" y="4724400"/>
            <a:ext cx="990600" cy="646113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hidden master</a:t>
            </a:r>
          </a:p>
        </p:txBody>
      </p:sp>
      <p:grpSp>
        <p:nvGrpSpPr>
          <p:cNvPr id="88080" name="Group 31"/>
          <p:cNvGrpSpPr>
            <a:grpSpLocks/>
          </p:cNvGrpSpPr>
          <p:nvPr/>
        </p:nvGrpSpPr>
        <p:grpSpPr bwMode="auto">
          <a:xfrm>
            <a:off x="7315200" y="4038600"/>
            <a:ext cx="1447800" cy="1284288"/>
            <a:chOff x="7239000" y="3124200"/>
            <a:chExt cx="1447800" cy="1283732"/>
          </a:xfrm>
        </p:grpSpPr>
        <p:sp>
          <p:nvSpPr>
            <p:cNvPr id="88089" name="TextBox 28"/>
            <p:cNvSpPr txBox="1">
              <a:spLocks noChangeArrowheads="1"/>
            </p:cNvSpPr>
            <p:nvPr/>
          </p:nvSpPr>
          <p:spPr bwMode="auto">
            <a:xfrm>
              <a:off x="7239000" y="3124200"/>
              <a:ext cx="1447800" cy="36933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nameserver</a:t>
              </a:r>
            </a:p>
          </p:txBody>
        </p:sp>
        <p:sp>
          <p:nvSpPr>
            <p:cNvPr id="88090" name="TextBox 29"/>
            <p:cNvSpPr txBox="1">
              <a:spLocks noChangeArrowheads="1"/>
            </p:cNvSpPr>
            <p:nvPr/>
          </p:nvSpPr>
          <p:spPr bwMode="auto">
            <a:xfrm>
              <a:off x="7239000" y="3581400"/>
              <a:ext cx="1447800" cy="36933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nameserver</a:t>
              </a:r>
            </a:p>
          </p:txBody>
        </p:sp>
        <p:sp>
          <p:nvSpPr>
            <p:cNvPr id="88091" name="TextBox 30"/>
            <p:cNvSpPr txBox="1">
              <a:spLocks noChangeArrowheads="1"/>
            </p:cNvSpPr>
            <p:nvPr/>
          </p:nvSpPr>
          <p:spPr bwMode="auto">
            <a:xfrm>
              <a:off x="7239000" y="4038600"/>
              <a:ext cx="1447800" cy="36933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nameserver</a:t>
              </a:r>
            </a:p>
          </p:txBody>
        </p:sp>
      </p:grpSp>
      <p:cxnSp>
        <p:nvCxnSpPr>
          <p:cNvPr id="45" name="Straight Arrow Connector 44"/>
          <p:cNvCxnSpPr>
            <a:endCxn id="88078" idx="1"/>
          </p:cNvCxnSpPr>
          <p:nvPr/>
        </p:nvCxnSpPr>
        <p:spPr>
          <a:xfrm rot="5400000" flipH="1" flipV="1">
            <a:off x="5419725" y="4276725"/>
            <a:ext cx="742950" cy="6096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88075" idx="3"/>
          </p:cNvCxnSpPr>
          <p:nvPr/>
        </p:nvCxnSpPr>
        <p:spPr>
          <a:xfrm>
            <a:off x="5486400" y="4986338"/>
            <a:ext cx="609600" cy="11906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88090" idx="1"/>
          </p:cNvCxnSpPr>
          <p:nvPr/>
        </p:nvCxnSpPr>
        <p:spPr>
          <a:xfrm rot="10800000" flipV="1">
            <a:off x="7086600" y="4679950"/>
            <a:ext cx="228600" cy="366713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88079" idx="3"/>
            <a:endCxn id="88091" idx="1"/>
          </p:cNvCxnSpPr>
          <p:nvPr/>
        </p:nvCxnSpPr>
        <p:spPr>
          <a:xfrm>
            <a:off x="7086600" y="5048250"/>
            <a:ext cx="228600" cy="90488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88089" idx="1"/>
            <a:endCxn id="88078" idx="3"/>
          </p:cNvCxnSpPr>
          <p:nvPr/>
        </p:nvCxnSpPr>
        <p:spPr>
          <a:xfrm rot="10800000">
            <a:off x="7086600" y="4210050"/>
            <a:ext cx="228600" cy="1270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88090" idx="1"/>
            <a:endCxn id="88078" idx="3"/>
          </p:cNvCxnSpPr>
          <p:nvPr/>
        </p:nvCxnSpPr>
        <p:spPr>
          <a:xfrm rot="10800000">
            <a:off x="7086600" y="4210050"/>
            <a:ext cx="228600" cy="471488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88091" idx="1"/>
            <a:endCxn id="88078" idx="3"/>
          </p:cNvCxnSpPr>
          <p:nvPr/>
        </p:nvCxnSpPr>
        <p:spPr>
          <a:xfrm rot="10800000">
            <a:off x="7086600" y="4210050"/>
            <a:ext cx="228600" cy="928688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88089" idx="1"/>
            <a:endCxn id="88079" idx="3"/>
          </p:cNvCxnSpPr>
          <p:nvPr/>
        </p:nvCxnSpPr>
        <p:spPr>
          <a:xfrm rot="10800000" flipV="1">
            <a:off x="7086600" y="4222750"/>
            <a:ext cx="228600" cy="823913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Management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19200" y="2743200"/>
            <a:ext cx="1600200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Offline Laptop </a:t>
            </a:r>
          </a:p>
          <a:p>
            <a:pPr algn="ctr"/>
            <a:endParaRPr lang="en-US" sz="1600" dirty="0"/>
          </a:p>
        </p:txBody>
      </p:sp>
      <p:sp>
        <p:nvSpPr>
          <p:cNvPr id="5" name="TextBox 4"/>
          <p:cNvSpPr txBox="1"/>
          <p:nvPr/>
        </p:nvSpPr>
        <p:spPr>
          <a:xfrm>
            <a:off x="5930484" y="2797433"/>
            <a:ext cx="1600200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Online/off-net DNSSEC Signer</a:t>
            </a:r>
            <a:endParaRPr lang="en-US" sz="1600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6730584" y="2450931"/>
            <a:ext cx="0" cy="34650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7530684" y="3254633"/>
            <a:ext cx="420974" cy="446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962400" y="2819400"/>
            <a:ext cx="16002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a</a:t>
            </a:r>
            <a:r>
              <a:rPr lang="en-US" sz="1600" dirty="0" smtClean="0"/>
              <a:t>nd </a:t>
            </a:r>
            <a:r>
              <a:rPr lang="en-US" sz="1600" dirty="0" smtClean="0"/>
              <a:t> </a:t>
            </a:r>
            <a:r>
              <a:rPr lang="en-US" sz="1600" dirty="0" smtClean="0"/>
              <a:t>Encrypted </a:t>
            </a:r>
            <a:r>
              <a:rPr lang="en-US" sz="1600" dirty="0" smtClean="0"/>
              <a:t>ZSKs</a:t>
            </a:r>
            <a:endParaRPr lang="en-US" sz="1600" dirty="0"/>
          </a:p>
        </p:txBody>
      </p:sp>
      <p:sp>
        <p:nvSpPr>
          <p:cNvPr id="21" name="TextBox 20"/>
          <p:cNvSpPr txBox="1"/>
          <p:nvPr/>
        </p:nvSpPr>
        <p:spPr>
          <a:xfrm>
            <a:off x="1143000" y="1981200"/>
            <a:ext cx="16002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Sign ZSKs with KSK</a:t>
            </a:r>
            <a:endParaRPr lang="en-US" sz="1600" dirty="0"/>
          </a:p>
        </p:txBody>
      </p:sp>
      <p:sp>
        <p:nvSpPr>
          <p:cNvPr id="22" name="TextBox 21"/>
          <p:cNvSpPr txBox="1"/>
          <p:nvPr/>
        </p:nvSpPr>
        <p:spPr>
          <a:xfrm>
            <a:off x="3886200" y="1447800"/>
            <a:ext cx="1600200" cy="10772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Transport KSK signed DNSKEY </a:t>
            </a:r>
            <a:r>
              <a:rPr lang="en-US" sz="1600" dirty="0" err="1" smtClean="0"/>
              <a:t>RRsets</a:t>
            </a:r>
            <a:endParaRPr lang="en-US" sz="1600" dirty="0"/>
          </a:p>
        </p:txBody>
      </p:sp>
      <p:sp>
        <p:nvSpPr>
          <p:cNvPr id="23" name="TextBox 22"/>
          <p:cNvSpPr txBox="1"/>
          <p:nvPr/>
        </p:nvSpPr>
        <p:spPr>
          <a:xfrm>
            <a:off x="7151558" y="2053798"/>
            <a:ext cx="16002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Sign zones with ZSK</a:t>
            </a:r>
            <a:endParaRPr lang="en-US" sz="1600" dirty="0"/>
          </a:p>
        </p:txBody>
      </p:sp>
      <p:sp>
        <p:nvSpPr>
          <p:cNvPr id="24" name="TextBox 23"/>
          <p:cNvSpPr txBox="1"/>
          <p:nvPr/>
        </p:nvSpPr>
        <p:spPr>
          <a:xfrm>
            <a:off x="7951658" y="2931467"/>
            <a:ext cx="8382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signed</a:t>
            </a:r>
          </a:p>
          <a:p>
            <a:pPr algn="ctr"/>
            <a:r>
              <a:rPr lang="en-US" sz="1600" dirty="0" smtClean="0"/>
              <a:t>zone</a:t>
            </a:r>
            <a:endParaRPr lang="en-US" sz="1600" dirty="0"/>
          </a:p>
        </p:txBody>
      </p:sp>
      <p:sp>
        <p:nvSpPr>
          <p:cNvPr id="25" name="TextBox 24"/>
          <p:cNvSpPr txBox="1"/>
          <p:nvPr/>
        </p:nvSpPr>
        <p:spPr>
          <a:xfrm>
            <a:off x="6197184" y="1846302"/>
            <a:ext cx="10668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unsigned</a:t>
            </a:r>
          </a:p>
          <a:p>
            <a:pPr algn="ctr"/>
            <a:r>
              <a:rPr lang="en-US" sz="1600" dirty="0" smtClean="0"/>
              <a:t>zone</a:t>
            </a:r>
            <a:endParaRPr lang="en-US" sz="1600" dirty="0"/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3810000" y="1752600"/>
            <a:ext cx="0" cy="4114800"/>
          </a:xfrm>
          <a:prstGeom prst="straightConnector1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5715000" y="1752600"/>
            <a:ext cx="0" cy="4114800"/>
          </a:xfrm>
          <a:prstGeom prst="straightConnector1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V="1">
            <a:off x="4038600" y="2667000"/>
            <a:ext cx="1395334" cy="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1295400" y="4953000"/>
            <a:ext cx="1600200" cy="10772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Secure Key Generation and Signing Environment</a:t>
            </a:r>
            <a:endParaRPr lang="en-US" sz="1600" dirty="0"/>
          </a:p>
        </p:txBody>
      </p:sp>
      <p:grpSp>
        <p:nvGrpSpPr>
          <p:cNvPr id="33" name="Group 32"/>
          <p:cNvGrpSpPr/>
          <p:nvPr/>
        </p:nvGrpSpPr>
        <p:grpSpPr>
          <a:xfrm>
            <a:off x="457200" y="3733800"/>
            <a:ext cx="1600200" cy="1024354"/>
            <a:chOff x="762000" y="3581400"/>
            <a:chExt cx="1600200" cy="1024354"/>
          </a:xfrm>
        </p:grpSpPr>
        <p:sp>
          <p:nvSpPr>
            <p:cNvPr id="20" name="TextBox 19"/>
            <p:cNvSpPr txBox="1"/>
            <p:nvPr/>
          </p:nvSpPr>
          <p:spPr>
            <a:xfrm>
              <a:off x="762000" y="4267200"/>
              <a:ext cx="1600200" cy="33855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/>
                <a:t>Generate KSK</a:t>
              </a:r>
              <a:endParaRPr lang="en-US" sz="1600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1371600" y="3733800"/>
              <a:ext cx="533400" cy="276999"/>
            </a:xfrm>
            <a:prstGeom prst="rect">
              <a:avLst/>
            </a:prstGeom>
            <a:noFill/>
            <a:ln w="19050"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KSK</a:t>
              </a:r>
              <a:endParaRPr lang="en-US" sz="1200" dirty="0"/>
            </a:p>
          </p:txBody>
        </p:sp>
        <p:sp>
          <p:nvSpPr>
            <p:cNvPr id="29" name="Snip Single Corner Rectangle 28"/>
            <p:cNvSpPr/>
            <p:nvPr/>
          </p:nvSpPr>
          <p:spPr>
            <a:xfrm>
              <a:off x="1219200" y="3581400"/>
              <a:ext cx="685800" cy="381000"/>
            </a:xfrm>
            <a:prstGeom prst="snip1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Snip Single Corner Rectangle 29"/>
            <p:cNvSpPr/>
            <p:nvPr/>
          </p:nvSpPr>
          <p:spPr>
            <a:xfrm>
              <a:off x="1371600" y="3733800"/>
              <a:ext cx="685800" cy="381000"/>
            </a:xfrm>
            <a:prstGeom prst="snip1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2057400" y="3327975"/>
            <a:ext cx="1600200" cy="744379"/>
            <a:chOff x="2057400" y="3327975"/>
            <a:chExt cx="1600200" cy="744379"/>
          </a:xfrm>
        </p:grpSpPr>
        <p:sp>
          <p:nvSpPr>
            <p:cNvPr id="18" name="TextBox 17"/>
            <p:cNvSpPr txBox="1"/>
            <p:nvPr/>
          </p:nvSpPr>
          <p:spPr>
            <a:xfrm>
              <a:off x="2057400" y="3733800"/>
              <a:ext cx="1600200" cy="33855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/>
                <a:t>Generate ZSKs</a:t>
              </a:r>
              <a:endParaRPr lang="en-US" sz="1600" dirty="0"/>
            </a:p>
          </p:txBody>
        </p:sp>
        <p:cxnSp>
          <p:nvCxnSpPr>
            <p:cNvPr id="37" name="Straight Arrow Connector 36"/>
            <p:cNvCxnSpPr/>
            <p:nvPr/>
          </p:nvCxnSpPr>
          <p:spPr>
            <a:xfrm>
              <a:off x="2743200" y="3327975"/>
              <a:ext cx="0" cy="405825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46" name="Straight Arrow Connector 45"/>
          <p:cNvCxnSpPr/>
          <p:nvPr/>
        </p:nvCxnSpPr>
        <p:spPr>
          <a:xfrm>
            <a:off x="1447800" y="3332320"/>
            <a:ext cx="0" cy="405825"/>
          </a:xfrm>
          <a:prstGeom prst="straightConnector1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/>
      <p:bldP spid="22" grpId="0"/>
      <p:bldP spid="23" grpId="0"/>
      <p:bldP spid="24" grpId="0"/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Management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2000" y="2747665"/>
            <a:ext cx="1600200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Offline Laptop </a:t>
            </a:r>
          </a:p>
          <a:p>
            <a:pPr algn="ctr"/>
            <a:endParaRPr lang="en-US" sz="1600" dirty="0"/>
          </a:p>
        </p:txBody>
      </p:sp>
      <p:sp>
        <p:nvSpPr>
          <p:cNvPr id="5" name="TextBox 4"/>
          <p:cNvSpPr txBox="1"/>
          <p:nvPr/>
        </p:nvSpPr>
        <p:spPr>
          <a:xfrm>
            <a:off x="5168484" y="2797433"/>
            <a:ext cx="1600200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Online/off-net DNSSEC Signer</a:t>
            </a:r>
            <a:endParaRPr lang="en-US" sz="1600" dirty="0"/>
          </a:p>
        </p:txBody>
      </p:sp>
      <p:sp>
        <p:nvSpPr>
          <p:cNvPr id="6" name="Flowchart: Magnetic Disk 5"/>
          <p:cNvSpPr/>
          <p:nvPr/>
        </p:nvSpPr>
        <p:spPr>
          <a:xfrm>
            <a:off x="5739984" y="3978533"/>
            <a:ext cx="457200" cy="685800"/>
          </a:xfrm>
          <a:prstGeom prst="flowChartMagneticDisk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5968584" y="2450931"/>
            <a:ext cx="0" cy="34650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6768684" y="3254633"/>
            <a:ext cx="420974" cy="446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5" idx="2"/>
            <a:endCxn id="6" idx="1"/>
          </p:cNvCxnSpPr>
          <p:nvPr/>
        </p:nvCxnSpPr>
        <p:spPr>
          <a:xfrm>
            <a:off x="5968584" y="3628430"/>
            <a:ext cx="0" cy="350103"/>
          </a:xfrm>
          <a:prstGeom prst="straightConnector1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168484" y="4734699"/>
            <a:ext cx="160020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Generate ZSKs</a:t>
            </a:r>
            <a:endParaRPr lang="en-US" sz="1600" dirty="0"/>
          </a:p>
        </p:txBody>
      </p:sp>
      <p:sp>
        <p:nvSpPr>
          <p:cNvPr id="19" name="TextBox 18"/>
          <p:cNvSpPr txBox="1"/>
          <p:nvPr/>
        </p:nvSpPr>
        <p:spPr>
          <a:xfrm>
            <a:off x="3000531" y="4180701"/>
            <a:ext cx="160020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Transport public half of ZSKs</a:t>
            </a:r>
            <a:endParaRPr lang="en-US" sz="1600" dirty="0"/>
          </a:p>
        </p:txBody>
      </p:sp>
      <p:sp>
        <p:nvSpPr>
          <p:cNvPr id="20" name="TextBox 19"/>
          <p:cNvSpPr txBox="1"/>
          <p:nvPr/>
        </p:nvSpPr>
        <p:spPr>
          <a:xfrm>
            <a:off x="762000" y="4349234"/>
            <a:ext cx="160020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Generate KSK</a:t>
            </a:r>
            <a:endParaRPr lang="en-US" sz="1600" dirty="0"/>
          </a:p>
        </p:txBody>
      </p:sp>
      <p:sp>
        <p:nvSpPr>
          <p:cNvPr id="21" name="TextBox 20"/>
          <p:cNvSpPr txBox="1"/>
          <p:nvPr/>
        </p:nvSpPr>
        <p:spPr>
          <a:xfrm>
            <a:off x="762000" y="2039034"/>
            <a:ext cx="16002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Sign ZSKs with KSK</a:t>
            </a:r>
            <a:endParaRPr lang="en-US" sz="1600" dirty="0"/>
          </a:p>
        </p:txBody>
      </p:sp>
      <p:sp>
        <p:nvSpPr>
          <p:cNvPr id="22" name="TextBox 21"/>
          <p:cNvSpPr txBox="1"/>
          <p:nvPr/>
        </p:nvSpPr>
        <p:spPr>
          <a:xfrm>
            <a:off x="2971800" y="1447800"/>
            <a:ext cx="1600200" cy="10772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Transport KSK signed DNSKEY </a:t>
            </a:r>
            <a:r>
              <a:rPr lang="en-US" sz="1600" dirty="0" err="1" smtClean="0"/>
              <a:t>RRsets</a:t>
            </a:r>
            <a:endParaRPr lang="en-US" sz="1600" dirty="0"/>
          </a:p>
        </p:txBody>
      </p:sp>
      <p:sp>
        <p:nvSpPr>
          <p:cNvPr id="23" name="TextBox 22"/>
          <p:cNvSpPr txBox="1"/>
          <p:nvPr/>
        </p:nvSpPr>
        <p:spPr>
          <a:xfrm>
            <a:off x="6389558" y="2053798"/>
            <a:ext cx="16002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Sign zones with ZSK</a:t>
            </a:r>
            <a:endParaRPr lang="en-US" sz="1600" dirty="0"/>
          </a:p>
        </p:txBody>
      </p:sp>
      <p:sp>
        <p:nvSpPr>
          <p:cNvPr id="24" name="TextBox 23"/>
          <p:cNvSpPr txBox="1"/>
          <p:nvPr/>
        </p:nvSpPr>
        <p:spPr>
          <a:xfrm>
            <a:off x="7189658" y="2931467"/>
            <a:ext cx="8382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signed</a:t>
            </a:r>
          </a:p>
          <a:p>
            <a:pPr algn="ctr"/>
            <a:r>
              <a:rPr lang="en-US" sz="1600" dirty="0" smtClean="0"/>
              <a:t>zone</a:t>
            </a:r>
            <a:endParaRPr lang="en-US" sz="1600" dirty="0"/>
          </a:p>
        </p:txBody>
      </p:sp>
      <p:sp>
        <p:nvSpPr>
          <p:cNvPr id="25" name="TextBox 24"/>
          <p:cNvSpPr txBox="1"/>
          <p:nvPr/>
        </p:nvSpPr>
        <p:spPr>
          <a:xfrm>
            <a:off x="5435184" y="1846302"/>
            <a:ext cx="10668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unsigned</a:t>
            </a:r>
          </a:p>
          <a:p>
            <a:pPr algn="ctr"/>
            <a:r>
              <a:rPr lang="en-US" sz="1600" dirty="0" smtClean="0"/>
              <a:t>zone</a:t>
            </a:r>
            <a:endParaRPr lang="en-US" sz="1600" dirty="0"/>
          </a:p>
        </p:txBody>
      </p:sp>
      <p:sp>
        <p:nvSpPr>
          <p:cNvPr id="26" name="Flowchart: Magnetic Disk 25"/>
          <p:cNvSpPr/>
          <p:nvPr/>
        </p:nvSpPr>
        <p:spPr>
          <a:xfrm>
            <a:off x="1333500" y="3623965"/>
            <a:ext cx="457200" cy="685800"/>
          </a:xfrm>
          <a:prstGeom prst="flowChartMagneticDisk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Arrow Connector 26"/>
          <p:cNvCxnSpPr>
            <a:stCxn id="4" idx="2"/>
            <a:endCxn id="26" idx="1"/>
          </p:cNvCxnSpPr>
          <p:nvPr/>
        </p:nvCxnSpPr>
        <p:spPr>
          <a:xfrm>
            <a:off x="1562100" y="3332440"/>
            <a:ext cx="0" cy="291525"/>
          </a:xfrm>
          <a:prstGeom prst="straightConnector1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2848131" y="1752600"/>
            <a:ext cx="0" cy="4114800"/>
          </a:xfrm>
          <a:prstGeom prst="straightConnector1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4676931" y="1752600"/>
            <a:ext cx="0" cy="4114800"/>
          </a:xfrm>
          <a:prstGeom prst="straightConnector1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5682834" y="4387334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ZSKs</a:t>
            </a:r>
            <a:endParaRPr lang="en-US" sz="1200" dirty="0"/>
          </a:p>
        </p:txBody>
      </p:sp>
      <p:cxnSp>
        <p:nvCxnSpPr>
          <p:cNvPr id="40" name="Straight Arrow Connector 39"/>
          <p:cNvCxnSpPr/>
          <p:nvPr/>
        </p:nvCxnSpPr>
        <p:spPr>
          <a:xfrm flipH="1" flipV="1">
            <a:off x="3107961" y="4050374"/>
            <a:ext cx="1395334" cy="1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1276350" y="4032766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KSK</a:t>
            </a:r>
            <a:endParaRPr lang="en-US" sz="1200" dirty="0"/>
          </a:p>
        </p:txBody>
      </p:sp>
      <p:cxnSp>
        <p:nvCxnSpPr>
          <p:cNvPr id="45" name="Straight Arrow Connector 44"/>
          <p:cNvCxnSpPr/>
          <p:nvPr/>
        </p:nvCxnSpPr>
        <p:spPr>
          <a:xfrm flipV="1">
            <a:off x="3107961" y="2685365"/>
            <a:ext cx="1395334" cy="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990600" y="5104031"/>
            <a:ext cx="1600200" cy="10772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Secure Key Generation and Signing Environment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39" grpId="0"/>
      <p:bldP spid="4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3296</TotalTime>
  <Words>211</Words>
  <Application>Microsoft Office PowerPoint</Application>
  <PresentationFormat>On-screen Show (4:3)</PresentationFormat>
  <Paragraphs>77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DNSSEC Sample Implementation </vt:lpstr>
      <vt:lpstr>Demo Implementation</vt:lpstr>
      <vt:lpstr>Off-Line Key generator and KSK Signer</vt:lpstr>
      <vt:lpstr>Off-Net Signer</vt:lpstr>
      <vt:lpstr>Key Management</vt:lpstr>
      <vt:lpstr>Key Management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1 - DNSSEC Design Considerations</dc:title>
  <dc:creator>richard.lamb</dc:creator>
  <cp:lastModifiedBy>richard.lamb</cp:lastModifiedBy>
  <cp:revision>186</cp:revision>
  <dcterms:created xsi:type="dcterms:W3CDTF">2011-08-31T05:36:51Z</dcterms:created>
  <dcterms:modified xsi:type="dcterms:W3CDTF">2012-04-20T04:26:10Z</dcterms:modified>
</cp:coreProperties>
</file>