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70" r:id="rId4"/>
    <p:sldId id="263" r:id="rId5"/>
    <p:sldId id="258" r:id="rId6"/>
    <p:sldId id="269" r:id="rId7"/>
    <p:sldId id="271" r:id="rId8"/>
    <p:sldId id="261" r:id="rId9"/>
    <p:sldId id="262" r:id="rId10"/>
    <p:sldId id="264" r:id="rId11"/>
    <p:sldId id="265" r:id="rId12"/>
    <p:sldId id="266" r:id="rId13"/>
    <p:sldId id="272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6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18CAE-1F6D-5B40-A904-7BA497B5D9C8}" type="datetimeFigureOut">
              <a:rPr lang="en-US" smtClean="0"/>
              <a:t>1/11/14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5673A-A529-EC45-B532-0D17B4A5B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784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940DD-7BEF-AD46-8B74-71516579C38B}" type="datetimeFigureOut">
              <a:rPr lang="en-US" smtClean="0"/>
              <a:t>1/11/14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AF323-9016-6248-BCD3-B2D5E6D0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6354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E621-578F-5643-A1A7-CD1E088C702D}" type="datetime1">
              <a:rPr lang="en-US" smtClean="0"/>
              <a:t>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27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2CEA-C30B-154F-82AB-476506C0275E}" type="datetime1">
              <a:rPr lang="en-US" smtClean="0"/>
              <a:t>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3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7D230-7CD8-084C-B990-FB2A535AD037}" type="datetime1">
              <a:rPr lang="en-US" smtClean="0"/>
              <a:t>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04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85D06-DEBD-EF44-A122-B165EBD9A046}" type="datetime1">
              <a:rPr lang="en-US" smtClean="0"/>
              <a:t>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946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FE3-FD8F-C444-8BFE-7714F7A564C0}" type="datetime1">
              <a:rPr lang="en-US" smtClean="0"/>
              <a:t>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154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2B22-EF59-DE42-8904-E823829FC671}" type="datetime1">
              <a:rPr lang="en-US" smtClean="0"/>
              <a:t>1/11/14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5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FD03-3290-1747-B5ED-4E3BEF9304D2}" type="datetime1">
              <a:rPr lang="en-US" smtClean="0"/>
              <a:t>1/11/14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2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CF1B-92A7-434F-B27F-3FC3EE005E51}" type="datetime1">
              <a:rPr lang="en-US" smtClean="0"/>
              <a:t>1/11/14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66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DCAF-5529-F34F-AD37-620EF3E32B5D}" type="datetime1">
              <a:rPr lang="en-US" smtClean="0"/>
              <a:t>1/11/14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6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A7BCE-45F7-EF40-8F41-055D5A13A393}" type="datetime1">
              <a:rPr lang="en-US" smtClean="0"/>
              <a:t>1/11/14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2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21416-2EF5-5248-8D82-CCA4C02F6A0C}" type="datetime1">
              <a:rPr lang="en-US" smtClean="0"/>
              <a:t>1/11/14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3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4C81-AEC1-CD49-A364-BB83F7BE3627}" type="datetime1">
              <a:rPr lang="en-US" smtClean="0"/>
              <a:t>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99DAB-5BFF-CA48-A150-307FA019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07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cs.columbia.edu/~smb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wmf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Firewalls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Steven M. Bellovin</a:t>
            </a:r>
          </a:p>
          <a:p>
            <a:r>
              <a:rPr lang="en-US" dirty="0" smtClean="0">
                <a:hlinkClick r:id="rId2"/>
              </a:rPr>
              <a:t>https://www.cs.columbia.edu/~smb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Matsuzaki</a:t>
            </a:r>
            <a:r>
              <a:rPr lang="en-US" dirty="0"/>
              <a:t> ‘</a:t>
            </a:r>
            <a:r>
              <a:rPr lang="en-US" dirty="0" err="1"/>
              <a:t>maz</a:t>
            </a:r>
            <a:r>
              <a:rPr lang="en-US" dirty="0"/>
              <a:t>’ </a:t>
            </a:r>
            <a:r>
              <a:rPr lang="en-US" dirty="0" err="1"/>
              <a:t>Yoshinobu</a:t>
            </a:r>
            <a:endParaRPr lang="en-US" dirty="0"/>
          </a:p>
          <a:p>
            <a:r>
              <a:rPr lang="en-US" dirty="0"/>
              <a:t>&lt;</a:t>
            </a:r>
            <a:r>
              <a:rPr lang="en-US" dirty="0" err="1"/>
              <a:t>maz@iij.ad.jp</a:t>
            </a:r>
            <a:r>
              <a:rPr lang="en-US" dirty="0"/>
              <a:t>&gt;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452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9653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Three classes of nets: untrusted (the outside), trusted, and semi-trusted (DMZ=“Demilitarized Zone”)</a:t>
            </a:r>
          </a:p>
          <a:p>
            <a:r>
              <a:rPr lang="en-US" dirty="0" smtClean="0"/>
              <a:t>Service hosts—mail, DNS, web, </a:t>
            </a:r>
            <a:r>
              <a:rPr lang="en-US" dirty="0" smtClean="0"/>
              <a:t>etc.—</a:t>
            </a:r>
            <a:r>
              <a:rPr lang="en-US" dirty="0" smtClean="0"/>
              <a:t>go in the DMZ</a:t>
            </a:r>
          </a:p>
          <a:p>
            <a:pPr lvl="1"/>
            <a:r>
              <a:rPr lang="en-US" dirty="0" smtClean="0"/>
              <a:t>Mostly protected from the outside, but not fully trusted because of outside exposure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5828" y="1600200"/>
            <a:ext cx="3810972" cy="4525963"/>
          </a:xfrm>
        </p:spPr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10</a:t>
            </a:fld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5107969" y="2881406"/>
            <a:ext cx="1445231" cy="943599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Inside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loud 8"/>
          <p:cNvSpPr/>
          <p:nvPr/>
        </p:nvSpPr>
        <p:spPr>
          <a:xfrm>
            <a:off x="5868510" y="5053127"/>
            <a:ext cx="1430633" cy="943599"/>
          </a:xfrm>
          <a:prstGeom prst="cloud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DMZ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Cloud 10"/>
          <p:cNvSpPr/>
          <p:nvPr/>
        </p:nvSpPr>
        <p:spPr>
          <a:xfrm>
            <a:off x="7299143" y="2790769"/>
            <a:ext cx="1387658" cy="1209428"/>
          </a:xfrm>
          <a:prstGeom prst="cloud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1600" dirty="0" smtClean="0"/>
              <a:t>Internet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 flipH="1">
            <a:off x="6824697" y="2365079"/>
            <a:ext cx="277368" cy="232128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963381" y="4686361"/>
            <a:ext cx="0" cy="3667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553200" y="3226435"/>
            <a:ext cx="2714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7102065" y="3226435"/>
            <a:ext cx="1970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498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Firewalls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Any router or Linux/BSD host can filter at layers 3 and 4</a:t>
            </a:r>
          </a:p>
          <a:p>
            <a:r>
              <a:rPr lang="en-US" dirty="0" smtClean="0"/>
              <a:t>The real troubles are higher up: emailed viruses, infected PDFs, web pages with </a:t>
            </a:r>
            <a:r>
              <a:rPr lang="en-US" dirty="0" err="1" smtClean="0"/>
              <a:t>Javascript</a:t>
            </a:r>
            <a:r>
              <a:rPr lang="en-US" dirty="0" smtClean="0"/>
              <a:t> that exploits browser bugs, and more</a:t>
            </a:r>
          </a:p>
          <a:p>
            <a:r>
              <a:rPr lang="en-US" dirty="0" smtClean="0"/>
              <a:t>Some protocols, e.g., FTP and SIP, can’t be handled just at the lower layers, because they require other ports to be opened up dynamically</a:t>
            </a:r>
          </a:p>
          <a:p>
            <a:r>
              <a:rPr lang="en-US" i="1" dirty="0" smtClean="0"/>
              <a:t>Must</a:t>
            </a:r>
            <a:r>
              <a:rPr lang="en-US" dirty="0" smtClean="0"/>
              <a:t> have application proxies for many protocols; either rules or mechanisms must be able to divert traffic to these proxies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00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Trouble with Firewalls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There is too much connectivity that doesn’t fit the simple model</a:t>
            </a:r>
          </a:p>
          <a:p>
            <a:pPr lvl="1"/>
            <a:r>
              <a:rPr lang="en-US" dirty="0" smtClean="0"/>
              <a:t>Special links to customers, suppliers, joint venture partners, contractors, etc.</a:t>
            </a:r>
          </a:p>
          <a:p>
            <a:pPr lvl="1"/>
            <a:r>
              <a:rPr lang="en-US" dirty="0" smtClean="0"/>
              <a:t>Very many connections to the outside</a:t>
            </a:r>
          </a:p>
          <a:p>
            <a:pPr lvl="1"/>
            <a:r>
              <a:rPr lang="en-US" dirty="0" smtClean="0"/>
              <a:t>Branch offices</a:t>
            </a:r>
          </a:p>
          <a:p>
            <a:pPr lvl="1"/>
            <a:r>
              <a:rPr lang="en-US" dirty="0" smtClean="0"/>
              <a:t>Laptops and smartphones!</a:t>
            </a:r>
          </a:p>
          <a:p>
            <a:r>
              <a:rPr lang="en-US" dirty="0" smtClean="0"/>
              <a:t>Different threat models</a:t>
            </a:r>
          </a:p>
          <a:p>
            <a:r>
              <a:rPr lang="en-US" dirty="0" smtClean="0"/>
              <a:t>The classic model of the firewall doesn’t work that well any more for large organizations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30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By definition, mobile devices sometimes live outside the firewall</a:t>
            </a:r>
          </a:p>
          <a:p>
            <a:r>
              <a:rPr lang="en-US" dirty="0" smtClean="0"/>
              <a:t>This is necessary if people are to get their jobs done</a:t>
            </a:r>
          </a:p>
          <a:p>
            <a:r>
              <a:rPr lang="en-US" dirty="0" smtClean="0"/>
              <a:t>But they have to have inside connectivity (or at least sensitive inside data), too</a:t>
            </a:r>
          </a:p>
          <a:p>
            <a:r>
              <a:rPr lang="en-US" dirty="0" smtClean="0"/>
              <a:t>Risk: devices can be compromised when outside, and bring the infection home</a:t>
            </a:r>
          </a:p>
          <a:p>
            <a:r>
              <a:rPr lang="en-US" dirty="0" smtClean="0"/>
              <a:t>Risk: devices can be stolen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99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Firewalls and Threat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Firewalls generally (but not always) deflect unskilled hackers</a:t>
            </a:r>
          </a:p>
          <a:p>
            <a:r>
              <a:rPr lang="en-US" dirty="0" smtClean="0"/>
              <a:t>Opportunistic hackers may or may not be kept out; they can often penetrate a single inside host and work from there</a:t>
            </a:r>
          </a:p>
          <a:p>
            <a:r>
              <a:rPr lang="en-US" dirty="0" smtClean="0"/>
              <a:t>Disgruntled employees are already on the inside</a:t>
            </a:r>
          </a:p>
          <a:p>
            <a:r>
              <a:rPr lang="en-US" dirty="0" smtClean="0"/>
              <a:t>Intelligence agencies won’t be kept out by simple </a:t>
            </a:r>
            <a:r>
              <a:rPr lang="en-US" dirty="0" smtClean="0"/>
              <a:t>schemes</a:t>
            </a:r>
          </a:p>
          <a:p>
            <a:pPr lvl="1"/>
            <a:r>
              <a:rPr lang="en-US" dirty="0" smtClean="0"/>
              <a:t>The NSA reputedly has canned tools to attack common commercial firewalls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48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layers of defense</a:t>
            </a:r>
          </a:p>
          <a:p>
            <a:pPr lvl="1"/>
            <a:r>
              <a:rPr lang="en-US" dirty="0" smtClean="0"/>
              <a:t>Large, enterprise firewall to protect the company, complete with central service hosts</a:t>
            </a:r>
          </a:p>
          <a:p>
            <a:pPr lvl="1"/>
            <a:r>
              <a:rPr lang="en-US" dirty="0" smtClean="0"/>
              <a:t>Departmental firewalls to isolate printers, file servers, etc.</a:t>
            </a:r>
          </a:p>
          <a:p>
            <a:pPr lvl="1"/>
            <a:r>
              <a:rPr lang="en-US" dirty="0" smtClean="0"/>
              <a:t>Hardened hosts, plus automated tools to maintain them</a:t>
            </a:r>
          </a:p>
          <a:p>
            <a:pPr lvl="1"/>
            <a:r>
              <a:rPr lang="en-US" dirty="0" smtClean="0"/>
              <a:t>Lots of logging and monitoring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9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a Firewall?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barrier between “us” and the Internet</a:t>
            </a:r>
          </a:p>
          <a:p>
            <a:r>
              <a:rPr lang="en-US" dirty="0" smtClean="0"/>
              <a:t>All traffic, inbound or outbound, must pass through it</a:t>
            </a:r>
          </a:p>
          <a:p>
            <a:r>
              <a:rPr lang="en-US" dirty="0" smtClean="0"/>
              <a:t>Firewalls enforce </a:t>
            </a:r>
            <a:r>
              <a:rPr lang="en-US" i="1" dirty="0" smtClean="0"/>
              <a:t>policy</a:t>
            </a:r>
            <a:r>
              <a:rPr lang="en-US" dirty="0" smtClean="0"/>
              <a:t>: only certain traffic is allowed to flow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663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inside and outside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2-3-4.firewalls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Picture 37" descr="ser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75" y="5252330"/>
            <a:ext cx="1053147" cy="606097"/>
          </a:xfrm>
          <a:prstGeom prst="rect">
            <a:avLst/>
          </a:prstGeom>
        </p:spPr>
      </p:pic>
      <p:pic>
        <p:nvPicPr>
          <p:cNvPr id="9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862" y="3448048"/>
            <a:ext cx="82867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2" descr="fujits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226" y="4625973"/>
            <a:ext cx="756362" cy="929405"/>
          </a:xfrm>
          <a:prstGeom prst="rect">
            <a:avLst/>
          </a:prstGeom>
        </p:spPr>
      </p:pic>
      <p:pic>
        <p:nvPicPr>
          <p:cNvPr id="11" name="Picture 36" descr="badguy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9587" y="2841836"/>
            <a:ext cx="945642" cy="1295400"/>
          </a:xfrm>
          <a:prstGeom prst="rect">
            <a:avLst/>
          </a:prstGeom>
        </p:spPr>
      </p:pic>
      <p:pic>
        <p:nvPicPr>
          <p:cNvPr id="12" name="Picture 42" descr="fujits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725" y="3572307"/>
            <a:ext cx="756362" cy="929405"/>
          </a:xfrm>
          <a:prstGeom prst="rect">
            <a:avLst/>
          </a:prstGeom>
        </p:spPr>
      </p:pic>
      <p:pic>
        <p:nvPicPr>
          <p:cNvPr id="13" name="Picture 37" descr="ser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655" y="5137145"/>
            <a:ext cx="1053147" cy="606097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929881" y="2221686"/>
            <a:ext cx="30780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kumimoji="1" lang="en-US" altLang="ja-JP" dirty="0" smtClean="0"/>
              <a:t>“good” users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kumimoji="1" lang="en-US" altLang="ja-JP" dirty="0" smtClean="0"/>
              <a:t>the same security policy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19587" y="2237705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kumimoji="1" lang="en-US" altLang="ja-JP" dirty="0" smtClean="0"/>
              <a:t>bad/untrusted users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076399" y="1868373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Inside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289480" y="1903413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Outside</a:t>
            </a:r>
            <a:endParaRPr kumimoji="1" lang="ja-JP" altLang="en-US" dirty="0"/>
          </a:p>
        </p:txBody>
      </p:sp>
      <p:cxnSp>
        <p:nvCxnSpPr>
          <p:cNvPr id="24" name="直線コネクタ 23"/>
          <p:cNvCxnSpPr>
            <a:stCxn id="25" idx="2"/>
          </p:cNvCxnSpPr>
          <p:nvPr/>
        </p:nvCxnSpPr>
        <p:spPr bwMode="auto">
          <a:xfrm flipH="1">
            <a:off x="4509636" y="2053039"/>
            <a:ext cx="23735" cy="37266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テキスト ボックス 24"/>
          <p:cNvSpPr txBox="1"/>
          <p:nvPr/>
        </p:nvSpPr>
        <p:spPr>
          <a:xfrm>
            <a:off x="4019448" y="1683707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Firewall</a:t>
            </a:r>
            <a:endParaRPr kumimoji="1" lang="ja-JP" altLang="en-US" dirty="0"/>
          </a:p>
        </p:txBody>
      </p:sp>
      <p:pic>
        <p:nvPicPr>
          <p:cNvPr id="1026" name="Picture 2" descr="C:\Users\maz\AppData\Local\Microsoft\Windows\Temporary Internet Files\Content.IE5\VOG97YLR\MC900424756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668" y="3657298"/>
            <a:ext cx="773406" cy="1207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線矢印コネクタ 5"/>
          <p:cNvCxnSpPr/>
          <p:nvPr/>
        </p:nvCxnSpPr>
        <p:spPr bwMode="auto">
          <a:xfrm>
            <a:off x="3536830" y="4454693"/>
            <a:ext cx="199270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875242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Firewalls?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Firewalls are a </a:t>
            </a:r>
            <a:r>
              <a:rPr lang="en-US" i="1" dirty="0" smtClean="0"/>
              <a:t>scalable</a:t>
            </a:r>
            <a:r>
              <a:rPr lang="en-US" dirty="0" smtClean="0"/>
              <a:t> solution: you don’t have to manage many boxes</a:t>
            </a:r>
          </a:p>
          <a:p>
            <a:r>
              <a:rPr lang="en-US" dirty="0" smtClean="0"/>
              <a:t>Firewalls are under your control</a:t>
            </a:r>
          </a:p>
          <a:p>
            <a:r>
              <a:rPr lang="en-US" dirty="0" smtClean="0"/>
              <a:t>Usual purpose: keep attackers away from buggy code on hosts</a:t>
            </a:r>
          </a:p>
          <a:p>
            <a:r>
              <a:rPr lang="en-US" dirty="0" smtClean="0"/>
              <a:t>Generally speaking, firewalls are </a:t>
            </a:r>
            <a:r>
              <a:rPr lang="en-US" i="1" dirty="0" smtClean="0"/>
              <a:t>not</a:t>
            </a:r>
            <a:r>
              <a:rPr lang="en-US" dirty="0" smtClean="0"/>
              <a:t> network security devices; they’re the network’s response to buggy, insecure hosts</a:t>
            </a:r>
          </a:p>
          <a:p>
            <a:pPr lvl="1"/>
            <a:r>
              <a:rPr lang="en-US" dirty="0" smtClean="0"/>
              <a:t>A suitably hardened host isn’t helped </a:t>
            </a:r>
            <a:r>
              <a:rPr lang="en-US" smtClean="0"/>
              <a:t>much by a </a:t>
            </a:r>
            <a:r>
              <a:rPr lang="en-US" dirty="0" smtClean="0"/>
              <a:t>firewall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410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279926" cy="4525963"/>
          </a:xfrm>
        </p:spPr>
        <p:txBody>
          <a:bodyPr/>
          <a:lstStyle/>
          <a:p>
            <a:r>
              <a:rPr lang="en-US" dirty="0" smtClean="0"/>
              <a:t>Firewalls can enforce policies at any layer of the network stack</a:t>
            </a:r>
          </a:p>
          <a:p>
            <a:r>
              <a:rPr lang="en-US" dirty="0" smtClean="0"/>
              <a:t>Accept/reject  MAC addresses, IP addresses, port numbers, various forms of application content, etc.</a:t>
            </a:r>
          </a:p>
          <a:p>
            <a:r>
              <a:rPr lang="en-US" dirty="0" smtClean="0"/>
              <a:t>Policies reflect organizational needs</a:t>
            </a:r>
          </a:p>
          <a:p>
            <a:pPr lvl="1"/>
            <a:r>
              <a:rPr lang="en-US" dirty="0" smtClean="0"/>
              <a:t>General philosophy: accept “safe”, </a:t>
            </a:r>
            <a:r>
              <a:rPr lang="en-US" i="1" dirty="0" smtClean="0"/>
              <a:t>necessary</a:t>
            </a:r>
            <a:r>
              <a:rPr lang="en-US" dirty="0" smtClean="0"/>
              <a:t> traffic; reject all else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338856" y="1600200"/>
            <a:ext cx="2347943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1088522"/>
              </p:ext>
            </p:extLst>
          </p:nvPr>
        </p:nvGraphicFramePr>
        <p:xfrm>
          <a:off x="6487739" y="2436192"/>
          <a:ext cx="2199061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5871"/>
                <a:gridCol w="17131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Application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Presentation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Session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Transport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Network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Link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9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Firewalls Implement Policy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If you do not have a security policy, a firewall can’t help you</a:t>
            </a:r>
          </a:p>
          <a:p>
            <a:pPr lvl="1"/>
            <a:r>
              <a:rPr lang="en-US" dirty="0" smtClean="0"/>
              <a:t>Firewalls are not magic security devices</a:t>
            </a:r>
          </a:p>
          <a:p>
            <a:pPr lvl="1"/>
            <a:r>
              <a:rPr lang="en-US" dirty="0" smtClean="0"/>
              <a:t>Simply having one doesn’t protect you; what matters is the policy they enforce</a:t>
            </a:r>
          </a:p>
          <a:p>
            <a:r>
              <a:rPr lang="en-US" dirty="0" smtClean="0"/>
              <a:t>If there is no single policy for the entire network, a firewall doesn’t do much good</a:t>
            </a:r>
          </a:p>
          <a:p>
            <a:pPr lvl="1"/>
            <a:r>
              <a:rPr lang="en-US" dirty="0" smtClean="0"/>
              <a:t>Example: ISP networks can’t be firewalled, because every customer has different security needs and policies</a:t>
            </a:r>
          </a:p>
          <a:p>
            <a:pPr lvl="1"/>
            <a:r>
              <a:rPr lang="en-US" dirty="0" smtClean="0"/>
              <a:t>But—the ISP’s own computers can be firewalled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23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/>
          <p:cNvCxnSpPr>
            <a:stCxn id="15" idx="2"/>
          </p:cNvCxnSpPr>
          <p:nvPr/>
        </p:nvCxnSpPr>
        <p:spPr bwMode="auto">
          <a:xfrm flipH="1">
            <a:off x="4509636" y="2053039"/>
            <a:ext cx="23735" cy="37266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failure models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2-3-4.firewalls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26" name="Picture 2" descr="C:\Users\maz\AppData\Local\Microsoft\Windows\Temporary Internet Files\Content.IE5\VOG97YLR\MC900424756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668" y="3657298"/>
            <a:ext cx="773406" cy="1207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7" descr="serv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75" y="5252330"/>
            <a:ext cx="1053147" cy="606097"/>
          </a:xfrm>
          <a:prstGeom prst="rect">
            <a:avLst/>
          </a:prstGeom>
        </p:spPr>
      </p:pic>
      <p:pic>
        <p:nvPicPr>
          <p:cNvPr id="9" name="Picture 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862" y="3448048"/>
            <a:ext cx="82867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2" descr="fujits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226" y="4625973"/>
            <a:ext cx="756362" cy="929405"/>
          </a:xfrm>
          <a:prstGeom prst="rect">
            <a:avLst/>
          </a:prstGeom>
        </p:spPr>
      </p:pic>
      <p:pic>
        <p:nvPicPr>
          <p:cNvPr id="11" name="Picture 36" descr="badguy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215" y="3174458"/>
            <a:ext cx="945642" cy="1295400"/>
          </a:xfrm>
          <a:prstGeom prst="rect">
            <a:avLst/>
          </a:prstGeom>
        </p:spPr>
      </p:pic>
      <p:pic>
        <p:nvPicPr>
          <p:cNvPr id="12" name="Picture 42" descr="fujits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118" y="4092782"/>
            <a:ext cx="756362" cy="929405"/>
          </a:xfrm>
          <a:prstGeom prst="rect">
            <a:avLst/>
          </a:prstGeom>
        </p:spPr>
      </p:pic>
      <p:pic>
        <p:nvPicPr>
          <p:cNvPr id="13" name="Picture 37" descr="serv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232" y="5090675"/>
            <a:ext cx="1053147" cy="606097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4019448" y="1683707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Firewall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64954" y="2208876"/>
            <a:ext cx="3693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kumimoji="1" lang="en-US" altLang="ja-JP" dirty="0" smtClean="0"/>
              <a:t>“good” and “bad” users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kumimoji="1" lang="en-US" altLang="ja-JP" dirty="0" smtClean="0"/>
              <a:t>exceptions and complex policy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076399" y="1868373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Inside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289480" y="1903413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Outside</a:t>
            </a:r>
            <a:endParaRPr kumimoji="1" lang="ja-JP" altLang="en-US" dirty="0"/>
          </a:p>
        </p:txBody>
      </p:sp>
      <p:pic>
        <p:nvPicPr>
          <p:cNvPr id="19" name="Picture 36" descr="badguy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8586" y="3009598"/>
            <a:ext cx="945642" cy="1295400"/>
          </a:xfrm>
          <a:prstGeom prst="rect">
            <a:avLst/>
          </a:prstGeom>
        </p:spPr>
      </p:pic>
      <p:sp>
        <p:nvSpPr>
          <p:cNvPr id="21" name="下矢印 20"/>
          <p:cNvSpPr/>
          <p:nvPr/>
        </p:nvSpPr>
        <p:spPr bwMode="auto">
          <a:xfrm rot="3295720">
            <a:off x="2089978" y="3675651"/>
            <a:ext cx="457775" cy="616026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" name="円柱 5"/>
          <p:cNvSpPr/>
          <p:nvPr/>
        </p:nvSpPr>
        <p:spPr bwMode="auto">
          <a:xfrm rot="5080560">
            <a:off x="4332921" y="3921128"/>
            <a:ext cx="230142" cy="2114353"/>
          </a:xfrm>
          <a:prstGeom prst="can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rot="21276585">
            <a:off x="4060539" y="4804680"/>
            <a:ext cx="683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VPN</a:t>
            </a:r>
            <a:endParaRPr kumimoji="1" lang="ja-JP" altLang="en-US" dirty="0"/>
          </a:p>
        </p:txBody>
      </p:sp>
      <p:sp>
        <p:nvSpPr>
          <p:cNvPr id="24" name="フリーフォーム 23"/>
          <p:cNvSpPr/>
          <p:nvPr/>
        </p:nvSpPr>
        <p:spPr bwMode="auto">
          <a:xfrm>
            <a:off x="2182483" y="5598543"/>
            <a:ext cx="4037162" cy="699040"/>
          </a:xfrm>
          <a:custGeom>
            <a:avLst/>
            <a:gdLst>
              <a:gd name="connsiteX0" fmla="*/ 0 w 4037162"/>
              <a:gd name="connsiteY0" fmla="*/ 69012 h 699040"/>
              <a:gd name="connsiteX1" fmla="*/ 2234242 w 4037162"/>
              <a:gd name="connsiteY1" fmla="*/ 698740 h 699040"/>
              <a:gd name="connsiteX2" fmla="*/ 4037162 w 4037162"/>
              <a:gd name="connsiteY2" fmla="*/ 0 h 69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37162" h="699040">
                <a:moveTo>
                  <a:pt x="0" y="69012"/>
                </a:moveTo>
                <a:cubicBezTo>
                  <a:pt x="780691" y="389627"/>
                  <a:pt x="1561382" y="710242"/>
                  <a:pt x="2234242" y="698740"/>
                </a:cubicBezTo>
                <a:cubicBezTo>
                  <a:pt x="2907102" y="687238"/>
                  <a:pt x="4037162" y="0"/>
                  <a:pt x="4037162" y="0"/>
                </a:cubicBezTo>
              </a:path>
            </a:pathLst>
          </a:custGeom>
          <a:noFill/>
          <a:ln w="11747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673226" y="5858427"/>
            <a:ext cx="3063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other internet connections</a:t>
            </a:r>
            <a:endParaRPr kumimoji="1" lang="ja-JP" altLang="en-US" dirty="0"/>
          </a:p>
        </p:txBody>
      </p:sp>
      <p:sp>
        <p:nvSpPr>
          <p:cNvPr id="27" name="下矢印 26"/>
          <p:cNvSpPr/>
          <p:nvPr/>
        </p:nvSpPr>
        <p:spPr bwMode="auto">
          <a:xfrm rot="3295720">
            <a:off x="6199310" y="4093310"/>
            <a:ext cx="457775" cy="616026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8" name="下矢印 27"/>
          <p:cNvSpPr/>
          <p:nvPr/>
        </p:nvSpPr>
        <p:spPr bwMode="auto">
          <a:xfrm rot="1332811">
            <a:off x="6725335" y="4501082"/>
            <a:ext cx="457775" cy="616026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9" name="下矢印 28"/>
          <p:cNvSpPr/>
          <p:nvPr/>
        </p:nvSpPr>
        <p:spPr bwMode="auto">
          <a:xfrm rot="4472900">
            <a:off x="5092934" y="2858412"/>
            <a:ext cx="457775" cy="2263004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 rot="20729154">
            <a:off x="4704866" y="3100521"/>
            <a:ext cx="2108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attacking through</a:t>
            </a:r>
          </a:p>
          <a:p>
            <a:r>
              <a:rPr kumimoji="1" lang="en-US" altLang="ja-JP" dirty="0"/>
              <a:t>a</a:t>
            </a:r>
            <a:r>
              <a:rPr kumimoji="1" lang="en-US" altLang="ja-JP" dirty="0" smtClean="0"/>
              <a:t> policy hole</a:t>
            </a:r>
            <a:endParaRPr kumimoji="1" lang="ja-JP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1364675" y="49851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6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Sample Policy Rules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inbound TCP port 25 (SMTP) destined for the mail host</a:t>
            </a:r>
          </a:p>
          <a:p>
            <a:r>
              <a:rPr lang="en-US" dirty="0" smtClean="0"/>
              <a:t>Block and log outbound TCP port 25 unless it’s from the authorized mail host</a:t>
            </a:r>
          </a:p>
          <a:p>
            <a:r>
              <a:rPr lang="en-US" dirty="0" smtClean="0"/>
              <a:t>Allow outbound TCP ports 80 or 443</a:t>
            </a:r>
          </a:p>
          <a:p>
            <a:pPr marL="0" indent="0" algn="ctr">
              <a:buNone/>
            </a:pPr>
            <a:r>
              <a:rPr lang="en-US" dirty="0"/>
              <a:t>o</a:t>
            </a:r>
            <a:r>
              <a:rPr lang="en-US" dirty="0" smtClean="0"/>
              <a:t>r…</a:t>
            </a:r>
          </a:p>
          <a:p>
            <a:pPr marL="400050" lvl="1" indent="0">
              <a:buNone/>
            </a:pPr>
            <a:r>
              <a:rPr lang="en-US" sz="3200" dirty="0" smtClean="0"/>
              <a:t>Allow outbound TCP ports 80 or 443 only from the designated web proxy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4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Crafting Policy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complex process: must balance business needs against network threats</a:t>
            </a:r>
          </a:p>
          <a:p>
            <a:pPr lvl="1"/>
            <a:r>
              <a:rPr lang="en-US" dirty="0" smtClean="0"/>
              <a:t>Both are constantly changing</a:t>
            </a:r>
          </a:p>
          <a:p>
            <a:pPr lvl="1"/>
            <a:r>
              <a:rPr lang="en-US" dirty="0" smtClean="0"/>
              <a:t>Generally, no single person knows both well</a:t>
            </a:r>
          </a:p>
          <a:p>
            <a:r>
              <a:rPr lang="en-US" dirty="0" smtClean="0"/>
              <a:t>It’s easy to get it wrong; both the policy and its implementation can have errors</a:t>
            </a:r>
          </a:p>
          <a:p>
            <a:r>
              <a:rPr lang="en-US" dirty="0" smtClean="0"/>
              <a:t>Iterative process: deploy a set of rules, and watch for errors and complaints</a:t>
            </a:r>
          </a:p>
          <a:p>
            <a:pPr lvl="1"/>
            <a:r>
              <a:rPr lang="en-US" dirty="0" smtClean="0"/>
              <a:t>Check your log files and flow records!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9DAB-5BFF-CA48-A150-307FA01938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22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2138</TotalTime>
  <Words>834</Words>
  <Application>Microsoft Macintosh PowerPoint</Application>
  <PresentationFormat>On-screen Show (4:3)</PresentationFormat>
  <Paragraphs>127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Firewalls</vt:lpstr>
      <vt:lpstr>What’s a Firewall?</vt:lpstr>
      <vt:lpstr>inside and outside</vt:lpstr>
      <vt:lpstr>Why Use Firewalls?</vt:lpstr>
      <vt:lpstr>Policies</vt:lpstr>
      <vt:lpstr>Firewalls Implement Policy</vt:lpstr>
      <vt:lpstr>failure models</vt:lpstr>
      <vt:lpstr>Some Sample Policy Rules</vt:lpstr>
      <vt:lpstr>Crafting Policy Rules</vt:lpstr>
      <vt:lpstr>Topology</vt:lpstr>
      <vt:lpstr>Implementing Firewalls</vt:lpstr>
      <vt:lpstr>The Trouble with Firewalls</vt:lpstr>
      <vt:lpstr>Mobile Devices</vt:lpstr>
      <vt:lpstr>Firewalls and Threat Models</vt:lpstr>
      <vt:lpstr>What to Do?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Firewalls</dc:title>
  <dc:creator>Steven Bellovin</dc:creator>
  <cp:lastModifiedBy>Steven Bellovin</cp:lastModifiedBy>
  <cp:revision>22</cp:revision>
  <dcterms:created xsi:type="dcterms:W3CDTF">2012-11-14T12:53:19Z</dcterms:created>
  <dcterms:modified xsi:type="dcterms:W3CDTF">2014-01-11T21:56:52Z</dcterms:modified>
</cp:coreProperties>
</file>