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48"/>
  </p:notesMasterIdLst>
  <p:handoutMasterIdLst>
    <p:handoutMasterId r:id="rId49"/>
  </p:handoutMasterIdLst>
  <p:sldIdLst>
    <p:sldId id="256" r:id="rId22"/>
    <p:sldId id="321" r:id="rId23"/>
    <p:sldId id="302" r:id="rId24"/>
    <p:sldId id="313" r:id="rId25"/>
    <p:sldId id="303" r:id="rId26"/>
    <p:sldId id="304" r:id="rId27"/>
    <p:sldId id="307" r:id="rId28"/>
    <p:sldId id="308" r:id="rId29"/>
    <p:sldId id="305" r:id="rId30"/>
    <p:sldId id="306" r:id="rId31"/>
    <p:sldId id="323" r:id="rId32"/>
    <p:sldId id="324" r:id="rId33"/>
    <p:sldId id="309" r:id="rId34"/>
    <p:sldId id="310" r:id="rId35"/>
    <p:sldId id="312" r:id="rId36"/>
    <p:sldId id="311" r:id="rId37"/>
    <p:sldId id="325" r:id="rId38"/>
    <p:sldId id="322" r:id="rId39"/>
    <p:sldId id="315" r:id="rId40"/>
    <p:sldId id="326" r:id="rId41"/>
    <p:sldId id="327" r:id="rId42"/>
    <p:sldId id="316" r:id="rId43"/>
    <p:sldId id="319" r:id="rId44"/>
    <p:sldId id="317" r:id="rId45"/>
    <p:sldId id="318" r:id="rId46"/>
    <p:sldId id="32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7DB"/>
    <a:srgbClr val="A5A5E9"/>
    <a:srgbClr val="9BDFFF"/>
    <a:srgbClr val="01EC05"/>
    <a:srgbClr val="00DB02"/>
    <a:srgbClr val="F1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49" autoAdjust="0"/>
  </p:normalViewPr>
  <p:slideViewPr>
    <p:cSldViewPr snapToGrid="0" snapToObjects="1">
      <p:cViewPr varScale="1">
        <p:scale>
          <a:sx n="110" d="100"/>
          <a:sy n="110" d="100"/>
        </p:scale>
        <p:origin x="-16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E100-4C52-994E-82B8-D3CF83AB820C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1871-3EBE-2D46-9132-8FBC653D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0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FD22-7BFE-8849-848B-FDD0DF59D259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367B-FEAD-3740-B1B9-034FA3AEE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9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4325" cy="1903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860425"/>
            <a:ext cx="9142413" cy="1470025"/>
          </a:xfrm>
        </p:spPr>
        <p:txBody>
          <a:bodyPr/>
          <a:lstStyle/>
          <a:p>
            <a:r>
              <a:rPr lang="en-US" dirty="0" smtClean="0"/>
              <a:t>Day 4-2</a:t>
            </a:r>
            <a:br>
              <a:rPr lang="en-US" dirty="0" smtClean="0"/>
            </a:br>
            <a:r>
              <a:rPr lang="en-US" dirty="0" smtClean="0"/>
              <a:t> Inter-Network Cooperation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18F2DE2-6E60-AD4D-875A-2904F8C5CF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228975"/>
            <a:ext cx="7772400" cy="2691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2pPr>
            <a:lvl3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3pPr>
            <a:lvl4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4pPr>
            <a:lvl5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5pPr>
            <a:lvl6pPr marL="25146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6pPr>
            <a:lvl7pPr marL="29718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7pPr>
            <a:lvl8pPr marL="34290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8pPr>
            <a:lvl9pPr marL="38862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Cooperation and Coordination</a:t>
            </a: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community, sharing,</a:t>
            </a: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incident response, trust </a:t>
            </a:r>
          </a:p>
        </p:txBody>
      </p:sp>
    </p:spTree>
    <p:extLst>
      <p:ext uri="{BB962C8B-B14F-4D97-AF65-F5344CB8AC3E}">
        <p14:creationId xmlns:p14="http://schemas.microsoft.com/office/powerpoint/2010/main" val="17298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http://www.apricot.net/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- program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5 days workshop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4 days conference and tutorial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1 day APNIC member meeting</a:t>
            </a:r>
          </a:p>
          <a:p>
            <a:r>
              <a:rPr kumimoji="1" lang="en-US" altLang="ja-JP" dirty="0" smtClean="0"/>
              <a:t> - about 600 attendees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1" name="Picture 3" descr="C:\Users\maz\Desktop\DSC_9462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6" y="4402137"/>
            <a:ext cx="3329644" cy="22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8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SANOG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South Asian Network Operators Group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</a:t>
            </a:r>
            <a:r>
              <a:rPr kumimoji="1" lang="en-US" altLang="ja-JP" dirty="0"/>
              <a:t>established in </a:t>
            </a:r>
            <a:r>
              <a:rPr kumimoji="1" lang="en-US" altLang="ja-JP" dirty="0" smtClean="0"/>
              <a:t>2003</a:t>
            </a:r>
          </a:p>
          <a:p>
            <a:r>
              <a:rPr kumimoji="1" lang="en-US" altLang="ja-JP" dirty="0" smtClean="0"/>
              <a:t> - Two meeting each year</a:t>
            </a:r>
          </a:p>
          <a:p>
            <a:r>
              <a:rPr kumimoji="1" lang="en-US" altLang="ja-JP" dirty="0" smtClean="0"/>
              <a:t>    SANOG21, Jan 2013,  Cox’s Bazar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SANOG22, Jul/Aug 2013, Mumbai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6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http://www.sanog.org/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program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- 5 days workshop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- 1 day tutorial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- 1 day conference</a:t>
            </a:r>
          </a:p>
          <a:p>
            <a:r>
              <a:rPr kumimoji="1" lang="en-US" altLang="ja-JP" dirty="0" smtClean="0"/>
              <a:t>about 250 </a:t>
            </a:r>
            <a:r>
              <a:rPr kumimoji="1" lang="en-US" altLang="ja-JP" dirty="0"/>
              <a:t>attendees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Users\maz\Desktop\DSC_6881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937000"/>
            <a:ext cx="3689350" cy="24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5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JANOG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Japan Network Operators’ Group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established in 1997</a:t>
            </a:r>
          </a:p>
          <a:p>
            <a:r>
              <a:rPr kumimoji="1" lang="en-US" altLang="ja-JP" dirty="0" smtClean="0"/>
              <a:t>   local language community - Japanese</a:t>
            </a:r>
          </a:p>
          <a:p>
            <a:r>
              <a:rPr kumimoji="1" lang="en-US" altLang="ja-JP" dirty="0" smtClean="0"/>
              <a:t> - Two </a:t>
            </a:r>
            <a:r>
              <a:rPr kumimoji="1" lang="en-US" altLang="ja-JP" dirty="0"/>
              <a:t>meetings each </a:t>
            </a:r>
            <a:r>
              <a:rPr kumimoji="1" lang="en-US" altLang="ja-JP" dirty="0" smtClean="0"/>
              <a:t>year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JANOG31, Jan 2013, Tokyo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JANOG32, Jul 2013, TBD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http://www.janog.gr.jp/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- program</a:t>
            </a:r>
          </a:p>
          <a:p>
            <a:r>
              <a:rPr kumimoji="1" lang="en-US" altLang="ja-JP" dirty="0" smtClean="0"/>
              <a:t>   2 days plenary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about 400 attendees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9" name="Picture 5" descr="C:\Users\maz\Desktop\DSC_1633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5" y="4200525"/>
            <a:ext cx="346321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3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BoFs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birds of a </a:t>
            </a:r>
            <a:r>
              <a:rPr kumimoji="1" lang="en-US" altLang="ja-JP" dirty="0" smtClean="0"/>
              <a:t>feather(</a:t>
            </a:r>
            <a:r>
              <a:rPr kumimoji="1" lang="en-US" altLang="ja-JP" dirty="0" err="1" smtClean="0"/>
              <a:t>BoF</a:t>
            </a:r>
            <a:r>
              <a:rPr kumimoji="1" lang="en-US" altLang="ja-JP" dirty="0" smtClean="0"/>
              <a:t>) is a small meeting focused on a specific topic</a:t>
            </a:r>
          </a:p>
          <a:p>
            <a:r>
              <a:rPr kumimoji="1" lang="en-US" altLang="ja-JP" dirty="0" smtClean="0"/>
              <a:t> - security, peering, and so on</a:t>
            </a:r>
          </a:p>
          <a:p>
            <a:r>
              <a:rPr kumimoji="1" lang="en-US" altLang="ja-JP" dirty="0" smtClean="0"/>
              <a:t>usually scheduled in advance, sometimes organized on demand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 descr="C:\Users\maz\Pictures\digicam\2012-11-01\DSC_4859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39" y="4536972"/>
            <a:ext cx="2712144" cy="18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2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coffee breaks and</a:t>
            </a:r>
            <a:br>
              <a:rPr kumimoji="1" lang="en-US" altLang="ja-JP" dirty="0" smtClean="0"/>
            </a:br>
            <a:r>
              <a:rPr kumimoji="1" lang="en-US" altLang="ja-JP" dirty="0" smtClean="0"/>
              <a:t>social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99736"/>
            <a:ext cx="8226425" cy="3923252"/>
          </a:xfrm>
        </p:spPr>
        <p:txBody>
          <a:bodyPr/>
          <a:lstStyle/>
          <a:p>
            <a:r>
              <a:rPr kumimoji="1" lang="en-US" altLang="ja-JP" dirty="0" smtClean="0"/>
              <a:t>to expand relationships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business and personal</a:t>
            </a:r>
          </a:p>
          <a:p>
            <a:r>
              <a:rPr kumimoji="1" lang="en-US" altLang="ja-JP" dirty="0" smtClean="0"/>
              <a:t>to start/manage a project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 face-to-face meeting help to step forward things</a:t>
            </a:r>
          </a:p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C:\Users\maz\Desktop\DSC_4874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022476"/>
            <a:ext cx="2974975" cy="19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6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NOG operation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independent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forms a committee to lead the NOG</a:t>
            </a:r>
          </a:p>
          <a:p>
            <a:r>
              <a:rPr kumimoji="1" lang="en-US" altLang="ja-JP" dirty="0" smtClean="0"/>
              <a:t>support from cross industry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Service Providers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Research and Academics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Vendors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ISOC, NSRC, APNIC, APIA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2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upcoming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upcoming </a:t>
            </a:r>
            <a:r>
              <a:rPr lang="en-US" altLang="ja-JP" dirty="0"/>
              <a:t>network-related education or training events</a:t>
            </a:r>
            <a:endParaRPr kumimoji="1" lang="en-US" altLang="ja-JP" dirty="0" smtClean="0"/>
          </a:p>
          <a:p>
            <a:r>
              <a:rPr kumimoji="1" lang="en-US" altLang="ja-JP" dirty="0" smtClean="0"/>
              <a:t> - http</a:t>
            </a:r>
            <a:r>
              <a:rPr kumimoji="1" lang="en-US" altLang="ja-JP" dirty="0"/>
              <a:t>://ws.edu.isoc.org/calendar</a:t>
            </a:r>
            <a:r>
              <a:rPr kumimoji="1" lang="en-US" altLang="ja-JP" dirty="0" smtClean="0"/>
              <a:t>/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1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CSIRT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Computer Security Incident Response Team(CSIRT)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provides the incident handling service for </a:t>
            </a:r>
            <a:r>
              <a:rPr kumimoji="1" lang="en-US" altLang="ja-JP" dirty="0"/>
              <a:t>its </a:t>
            </a:r>
            <a:r>
              <a:rPr kumimoji="1" lang="en-US" altLang="ja-JP" dirty="0" smtClean="0"/>
              <a:t>constituency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may offer other related services as well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The first CSIRT - CERT/CC was created </a:t>
            </a:r>
            <a:r>
              <a:rPr lang="en-US" altLang="ja-JP" dirty="0" smtClean="0"/>
              <a:t>in 1988 </a:t>
            </a:r>
            <a:r>
              <a:rPr lang="en-US" altLang="ja-JP" dirty="0"/>
              <a:t>in response to the Morris worm </a:t>
            </a:r>
            <a:r>
              <a:rPr lang="en-US" altLang="ja-JP" dirty="0" smtClean="0"/>
              <a:t>incident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5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cooperation and coordination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70340"/>
            <a:ext cx="8226425" cy="4052648"/>
          </a:xfrm>
        </p:spPr>
        <p:txBody>
          <a:bodyPr/>
          <a:lstStyle/>
          <a:p>
            <a:r>
              <a:rPr kumimoji="1" lang="en-US" altLang="ja-JP" dirty="0" smtClean="0"/>
              <a:t>to keep the Internet working</a:t>
            </a:r>
          </a:p>
          <a:p>
            <a:r>
              <a:rPr kumimoji="1" lang="en-US" altLang="ja-JP" dirty="0" smtClean="0"/>
              <a:t> - we are relying on each other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smtClean="0"/>
              <a:t>it’s good to know</a:t>
            </a:r>
          </a:p>
          <a:p>
            <a:r>
              <a:rPr kumimoji="1" lang="en-US" altLang="ja-JP" dirty="0" smtClean="0"/>
              <a:t> - community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point of contact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computer security incident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43124"/>
            <a:ext cx="8226425" cy="3979863"/>
          </a:xfrm>
        </p:spPr>
        <p:txBody>
          <a:bodyPr/>
          <a:lstStyle/>
          <a:p>
            <a:r>
              <a:rPr lang="en-US" altLang="ja-JP" dirty="0" smtClean="0"/>
              <a:t>Any </a:t>
            </a:r>
            <a:r>
              <a:rPr lang="en-US" altLang="ja-JP" dirty="0"/>
              <a:t>real or suspected </a:t>
            </a:r>
            <a:r>
              <a:rPr lang="en-US" altLang="ja-JP" dirty="0" smtClean="0"/>
              <a:t>adverse event</a:t>
            </a:r>
          </a:p>
          <a:p>
            <a:r>
              <a:rPr kumimoji="1" lang="en-US" altLang="ja-JP" dirty="0" smtClean="0"/>
              <a:t>examples: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attacks to/from your network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compromised host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account/information theft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spam or IT policy violation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4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needs for response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limit </a:t>
            </a:r>
            <a:r>
              <a:rPr lang="en-US" altLang="ja-JP" dirty="0" smtClean="0"/>
              <a:t>the damage</a:t>
            </a:r>
          </a:p>
          <a:p>
            <a:r>
              <a:rPr lang="en-US" altLang="ja-JP" dirty="0" smtClean="0"/>
              <a:t>to lower </a:t>
            </a:r>
            <a:r>
              <a:rPr lang="en-US" altLang="ja-JP" dirty="0"/>
              <a:t>the cost of </a:t>
            </a:r>
            <a:r>
              <a:rPr lang="en-US" altLang="ja-JP" dirty="0" smtClean="0"/>
              <a:t>recovery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an effective response benefits for organizations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motivation to have a CSIRT in your organization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incident</a:t>
            </a:r>
            <a:br>
              <a:rPr kumimoji="1" lang="en-US" altLang="ja-JP" dirty="0" smtClean="0"/>
            </a:br>
            <a:r>
              <a:rPr kumimoji="1" lang="en-US" altLang="ja-JP" dirty="0" smtClean="0"/>
              <a:t>handling service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96218"/>
            <a:ext cx="8226425" cy="4026769"/>
          </a:xfrm>
        </p:spPr>
        <p:txBody>
          <a:bodyPr/>
          <a:lstStyle/>
          <a:p>
            <a:r>
              <a:rPr kumimoji="1" lang="en-US" altLang="ja-JP" dirty="0" smtClean="0"/>
              <a:t> - a single point of contact to receive incident reports</a:t>
            </a:r>
          </a:p>
          <a:p>
            <a:r>
              <a:rPr kumimoji="1" lang="en-US" altLang="ja-JP" dirty="0" smtClean="0"/>
              <a:t> - provides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response and support to the report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announcement to disclose information about specific attack/incident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feedback to the report/request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4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building your CSIRT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mission statement</a:t>
            </a:r>
          </a:p>
          <a:p>
            <a:r>
              <a:rPr kumimoji="1" lang="en-US" altLang="ja-JP" dirty="0" smtClean="0"/>
              <a:t> - what/how to do</a:t>
            </a:r>
          </a:p>
          <a:p>
            <a:r>
              <a:rPr kumimoji="1" lang="en-US" altLang="ja-JP" dirty="0" smtClean="0"/>
              <a:t>constituency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for whom</a:t>
            </a:r>
          </a:p>
          <a:p>
            <a:r>
              <a:rPr kumimoji="1" lang="en-US" altLang="ja-JP" dirty="0" smtClean="0"/>
              <a:t>structure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budget, position within organization</a:t>
            </a:r>
          </a:p>
          <a:p>
            <a:r>
              <a:rPr kumimoji="1" lang="en-US" altLang="ja-JP" dirty="0" smtClean="0"/>
              <a:t>relationship with other CSIRTs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5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CSIRT types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National CISRTs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 national point of contact to coordinate  an incident handling, reduce the number of security incidents in that country</a:t>
            </a:r>
          </a:p>
          <a:p>
            <a:r>
              <a:rPr kumimoji="1" lang="en-US" altLang="ja-JP" dirty="0" smtClean="0"/>
              <a:t>ISP/</a:t>
            </a:r>
            <a:r>
              <a:rPr kumimoji="1" lang="en-US" altLang="ja-JP" dirty="0" err="1" smtClean="0"/>
              <a:t>xSP</a:t>
            </a:r>
            <a:r>
              <a:rPr kumimoji="1" lang="en-US" altLang="ja-JP" dirty="0" smtClean="0"/>
              <a:t> CSIRTs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provide a secure environment for their customer, and provide response to their customers for security incidents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CSIRT types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Vendors CSIRTs</a:t>
            </a:r>
          </a:p>
          <a:p>
            <a:r>
              <a:rPr kumimoji="1" lang="en-US" altLang="ja-JP" dirty="0"/>
              <a:t> - improve the security of their products</a:t>
            </a:r>
            <a:endParaRPr kumimoji="1" lang="ja-JP" altLang="en-US" dirty="0"/>
          </a:p>
          <a:p>
            <a:r>
              <a:rPr kumimoji="1" lang="en-US" altLang="ja-JP" dirty="0" smtClean="0"/>
              <a:t>Enterprise CSIRTs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improve the security of their corporation’s infrastructure, and provide on-site response for security incidents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 bwMode="auto">
          <a:xfrm>
            <a:off x="5203578" y="3260806"/>
            <a:ext cx="2820838" cy="175116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 of Contact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5867812" y="2591152"/>
            <a:ext cx="1570007" cy="6556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CSIRT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77" y="3626322"/>
            <a:ext cx="414337" cy="6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06" y="3955233"/>
            <a:ext cx="414337" cy="6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38" y="4199018"/>
            <a:ext cx="414337" cy="6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56" y="3551517"/>
            <a:ext cx="624750" cy="3595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841189" y="5011969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constituency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3829103" y="1965733"/>
            <a:ext cx="2038709" cy="114123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altLang="ja-JP" sz="2400" dirty="0" smtClean="0">
                <a:solidFill>
                  <a:schemeClr val="bg1"/>
                </a:solidFill>
                <a:latin typeface="Arial" charset="0"/>
              </a:rPr>
              <a:t>National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CSIRT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maz\AppData\Local\Microsoft\Windows\Temporary Internet Files\Content.IE5\5I8IO4R3\MC90038357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8" y="3325197"/>
            <a:ext cx="1452622" cy="20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badgu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89" y="4430777"/>
            <a:ext cx="266125" cy="364555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 bwMode="auto">
          <a:xfrm flipV="1">
            <a:off x="2701918" y="3106967"/>
            <a:ext cx="3139271" cy="10232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2630031" y="2918956"/>
            <a:ext cx="1270958" cy="10615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603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NOGs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Network Operations Group is </a:t>
            </a:r>
            <a:r>
              <a:rPr kumimoji="1" lang="en-US" altLang="ja-JP" dirty="0" smtClean="0"/>
              <a:t>an open </a:t>
            </a:r>
            <a:r>
              <a:rPr kumimoji="1" lang="en-US" altLang="ja-JP" dirty="0" smtClean="0"/>
              <a:t>forum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</a:t>
            </a:r>
            <a:r>
              <a:rPr kumimoji="1" lang="en-US" altLang="ja-JP" dirty="0"/>
              <a:t>t</a:t>
            </a:r>
            <a:r>
              <a:rPr kumimoji="1" lang="en-US" altLang="ja-JP" dirty="0" smtClean="0"/>
              <a:t>echnology discussions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sharing operational best practices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compare experience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peering coordination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establishing personal relationships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2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medium for NOGs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mailing-list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anyone can subscribe</a:t>
            </a:r>
          </a:p>
          <a:p>
            <a:r>
              <a:rPr kumimoji="1" lang="en-US" altLang="ja-JP" dirty="0" smtClean="0"/>
              <a:t> - traffic depends on events and topics</a:t>
            </a:r>
          </a:p>
          <a:p>
            <a:r>
              <a:rPr kumimoji="1" lang="en-US" altLang="ja-JP" dirty="0" smtClean="0"/>
              <a:t>in-person meeting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participation fee varies, and costs of  transports, accommodations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high value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5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NANOG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North American Network Operators’ Group</a:t>
            </a:r>
          </a:p>
          <a:p>
            <a:r>
              <a:rPr kumimoji="1" lang="en-US" altLang="ja-JP" dirty="0"/>
              <a:t> - evolved from the NSFNET "Regional-Techs" </a:t>
            </a:r>
            <a:r>
              <a:rPr kumimoji="1" lang="en-US" altLang="ja-JP" dirty="0" smtClean="0"/>
              <a:t>meetings in 1994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Three meetings each year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NANOG57, Feb 2013, Orland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NANOG58, Jun 2013, New Orleans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NANOG59, Oct 2013, Phoenix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2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https://www.nanog.org/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program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1 day tutorial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3 days plenary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about 500 attendees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from Asia and Europe as well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4" descr="C:\Users\maz\Desktop\DSC_4886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50" y="1758948"/>
            <a:ext cx="3389275" cy="22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6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AfNOG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African Network Operators’ Group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also called ‘Africa Internet Summit’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established in 2000 </a:t>
            </a:r>
          </a:p>
          <a:p>
            <a:r>
              <a:rPr kumimoji="1" lang="en-US" altLang="ja-JP" dirty="0" smtClean="0"/>
              <a:t> </a:t>
            </a:r>
            <a:r>
              <a:rPr kumimoji="1" lang="en-US" altLang="ja-JP" dirty="0"/>
              <a:t>- co-located with </a:t>
            </a:r>
            <a:r>
              <a:rPr kumimoji="1" lang="en-US" altLang="ja-JP" dirty="0" err="1" smtClean="0"/>
              <a:t>Af</a:t>
            </a:r>
            <a:r>
              <a:rPr kumimoji="1" lang="en-US" altLang="ja-JP" dirty="0" smtClean="0"/>
              <a:t>* </a:t>
            </a:r>
            <a:r>
              <a:rPr kumimoji="1" lang="en-US" altLang="ja-JP" dirty="0"/>
              <a:t>meetings</a:t>
            </a:r>
            <a:endParaRPr kumimoji="1" lang="en-US" altLang="ja-JP" dirty="0" smtClean="0"/>
          </a:p>
          <a:p>
            <a:r>
              <a:rPr kumimoji="1" lang="en-US" altLang="ja-JP" dirty="0" smtClean="0"/>
              <a:t> - </a:t>
            </a:r>
            <a:r>
              <a:rPr kumimoji="1" lang="en-US" altLang="ja-JP" dirty="0"/>
              <a:t>held </a:t>
            </a:r>
            <a:r>
              <a:rPr kumimoji="1" lang="en-US" altLang="ja-JP" dirty="0" smtClean="0"/>
              <a:t>annually in spring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AfNOG-14/Afrinic-18, Jun 2013, Lusaka, Zambia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5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https://www.afnog.org/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program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5 days workshop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5 days </a:t>
            </a:r>
            <a:r>
              <a:rPr kumimoji="1" lang="en-US" altLang="ja-JP" dirty="0"/>
              <a:t>conference and </a:t>
            </a:r>
            <a:r>
              <a:rPr kumimoji="1" lang="en-US" altLang="ja-JP" dirty="0" smtClean="0"/>
              <a:t>tutorial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2 days </a:t>
            </a:r>
            <a:r>
              <a:rPr kumimoji="1" lang="en-US" altLang="ja-JP" dirty="0" err="1" smtClean="0"/>
              <a:t>AfriNIC</a:t>
            </a:r>
            <a:r>
              <a:rPr kumimoji="1" lang="en-US" altLang="ja-JP" dirty="0" smtClean="0"/>
              <a:t> meeting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about 150 attendees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C:\Users\maz\Desktop\DSC_9943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231747"/>
            <a:ext cx="3416300" cy="2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2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APRICOT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Asia and Pacific Operations Conference</a:t>
            </a:r>
          </a:p>
          <a:p>
            <a:r>
              <a:rPr kumimoji="1" lang="en-US" altLang="ja-JP" dirty="0" smtClean="0"/>
              <a:t> - established in 1996</a:t>
            </a:r>
          </a:p>
          <a:p>
            <a:r>
              <a:rPr kumimoji="1" lang="en-US" altLang="ja-JP" dirty="0" smtClean="0"/>
              <a:t> - co-located with AP* meetings</a:t>
            </a:r>
          </a:p>
          <a:p>
            <a:r>
              <a:rPr kumimoji="1" lang="en-US" altLang="ja-JP" dirty="0" smtClean="0"/>
              <a:t> - held annually on the last week of Feb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APRICOT2013, Singapore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APRICOT2014, Bangkok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APRICOT2015, Fukuoka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4-2.inter-network-cooperation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C909E89-08B6-0B4C-B6D9-3811AC476D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8696"/>
      </p:ext>
    </p:extLst>
  </p:cSld>
  <p:clrMapOvr>
    <a:masterClrMapping/>
  </p:clrMapOvr>
</p:sld>
</file>

<file path=ppt/theme/theme1.xml><?xml version="1.0" encoding="utf-8"?>
<a:theme xmlns:a="http://schemas.openxmlformats.org/drawingml/2006/main" name="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randy.thmx</Template>
  <TotalTime>0</TotalTime>
  <Words>840</Words>
  <Application>Microsoft Office PowerPoint</Application>
  <PresentationFormat>画面に合わせる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21</vt:i4>
      </vt:variant>
      <vt:variant>
        <vt:lpstr>スライド タイトル</vt:lpstr>
      </vt:variant>
      <vt:variant>
        <vt:i4>26</vt:i4>
      </vt:variant>
    </vt:vector>
  </HeadingPairs>
  <TitlesOfParts>
    <vt:vector size="47" baseType="lpstr">
      <vt:lpstr>randy</vt:lpstr>
      <vt:lpstr>4_Office Theme</vt:lpstr>
      <vt:lpstr>5_Office Theme</vt:lpstr>
      <vt:lpstr>9_Office Theme</vt:lpstr>
      <vt:lpstr>10_Office Theme</vt:lpstr>
      <vt:lpstr>11_Office Theme</vt:lpstr>
      <vt:lpstr>12_Office Theme</vt:lpstr>
      <vt:lpstr>1_randy</vt:lpstr>
      <vt:lpstr>6_Office Theme</vt:lpstr>
      <vt:lpstr>7_Office Theme</vt:lpstr>
      <vt:lpstr>13_Office Theme</vt:lpstr>
      <vt:lpstr>14_Office Theme</vt:lpstr>
      <vt:lpstr>15_Office Theme</vt:lpstr>
      <vt:lpstr>16_Office Theme</vt:lpstr>
      <vt:lpstr>2_randy</vt:lpstr>
      <vt:lpstr>8_Office Theme</vt:lpstr>
      <vt:lpstr>17_Office Theme</vt:lpstr>
      <vt:lpstr>18_Office Theme</vt:lpstr>
      <vt:lpstr>19_Office Theme</vt:lpstr>
      <vt:lpstr>20_Office Theme</vt:lpstr>
      <vt:lpstr>21_Office Theme</vt:lpstr>
      <vt:lpstr>Day 4-2  Inter-Network Cooperation</vt:lpstr>
      <vt:lpstr>cooperation and coordination</vt:lpstr>
      <vt:lpstr>NOGs</vt:lpstr>
      <vt:lpstr>medium for NOGs</vt:lpstr>
      <vt:lpstr>NANOG</vt:lpstr>
      <vt:lpstr>https://www.nanog.org/</vt:lpstr>
      <vt:lpstr>AfNOG</vt:lpstr>
      <vt:lpstr>https://www.afnog.org/</vt:lpstr>
      <vt:lpstr>APRICOT</vt:lpstr>
      <vt:lpstr>http://www.apricot.net/</vt:lpstr>
      <vt:lpstr>SANOG</vt:lpstr>
      <vt:lpstr>http://www.sanog.org/</vt:lpstr>
      <vt:lpstr>JANOG</vt:lpstr>
      <vt:lpstr>http://www.janog.gr.jp/</vt:lpstr>
      <vt:lpstr>BoFs</vt:lpstr>
      <vt:lpstr>coffee breaks and social events</vt:lpstr>
      <vt:lpstr>NOG operation</vt:lpstr>
      <vt:lpstr>other upcoming events</vt:lpstr>
      <vt:lpstr>CSIRT</vt:lpstr>
      <vt:lpstr>computer security incident</vt:lpstr>
      <vt:lpstr>needs for response</vt:lpstr>
      <vt:lpstr>The incident handling service</vt:lpstr>
      <vt:lpstr>building your CSIRT</vt:lpstr>
      <vt:lpstr>CSIRT types</vt:lpstr>
      <vt:lpstr>CSIRT types</vt:lpstr>
      <vt:lpstr>Point of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2012-11-12T10:08:37Z</dcterms:created>
  <dcterms:modified xsi:type="dcterms:W3CDTF">2012-11-19T04:45:57Z</dcterms:modified>
</cp:coreProperties>
</file>