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9.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404" r:id="rId2"/>
    <p:sldId id="425" r:id="rId3"/>
    <p:sldId id="426" r:id="rId4"/>
    <p:sldId id="406" r:id="rId5"/>
    <p:sldId id="407" r:id="rId6"/>
    <p:sldId id="415" r:id="rId7"/>
    <p:sldId id="408" r:id="rId8"/>
    <p:sldId id="409" r:id="rId9"/>
    <p:sldId id="269" r:id="rId10"/>
    <p:sldId id="270" r:id="rId11"/>
    <p:sldId id="440" r:id="rId12"/>
    <p:sldId id="271" r:id="rId13"/>
    <p:sldId id="428" r:id="rId14"/>
    <p:sldId id="429" r:id="rId15"/>
    <p:sldId id="427" r:id="rId16"/>
    <p:sldId id="411" r:id="rId17"/>
    <p:sldId id="412" r:id="rId18"/>
    <p:sldId id="413" r:id="rId19"/>
    <p:sldId id="272" r:id="rId20"/>
    <p:sldId id="274" r:id="rId21"/>
    <p:sldId id="275" r:id="rId22"/>
    <p:sldId id="431" r:id="rId23"/>
    <p:sldId id="416" r:id="rId24"/>
    <p:sldId id="276" r:id="rId25"/>
    <p:sldId id="277" r:id="rId26"/>
    <p:sldId id="437" r:id="rId27"/>
    <p:sldId id="438" r:id="rId28"/>
    <p:sldId id="278" r:id="rId29"/>
    <p:sldId id="279" r:id="rId30"/>
    <p:sldId id="433" r:id="rId31"/>
    <p:sldId id="434" r:id="rId32"/>
    <p:sldId id="435" r:id="rId33"/>
    <p:sldId id="436" r:id="rId34"/>
    <p:sldId id="43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8" autoAdjust="0"/>
    <p:restoredTop sz="90498" autoAdjust="0"/>
  </p:normalViewPr>
  <p:slideViewPr>
    <p:cSldViewPr snapToGrid="0" snapToObjects="1">
      <p:cViewPr>
        <p:scale>
          <a:sx n="150" d="100"/>
          <a:sy n="150" d="100"/>
        </p:scale>
        <p:origin x="-248" y="-5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emf"/><Relationship Id="rId3"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8/24/15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8/24/15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dirty="0" smtClean="0"/>
              <a:t>Make</a:t>
            </a:r>
            <a:r>
              <a:rPr lang="en-US" baseline="0" dirty="0" smtClean="0"/>
              <a:t> the point that the complexity of the network is too much for anyone to grasp – and with the complexity we need tools/methods to bite off smaller parts of the problem</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TCP works well over short distances (e.g. 1%</a:t>
            </a:r>
            <a:r>
              <a:rPr lang="en-US" baseline="0" dirty="0" smtClean="0">
                <a:latin typeface="Arial" charset="0"/>
              </a:rPr>
              <a:t> packet loss on the LAN will produce high throughput).  </a:t>
            </a:r>
          </a:p>
          <a:p>
            <a:endParaRPr lang="en-US" baseline="0" dirty="0" smtClean="0">
              <a:latin typeface="Arial" charset="0"/>
            </a:endParaRPr>
          </a:p>
          <a:p>
            <a:r>
              <a:rPr lang="en-US" baseline="0" dirty="0" smtClean="0">
                <a:latin typeface="Arial" charset="0"/>
              </a:rPr>
              <a:t>The further out you get the more pronounced the problems will be as the algorithms cope with retransmissions.  </a:t>
            </a:r>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Introduce</a:t>
            </a:r>
            <a:r>
              <a:rPr lang="en-US" baseline="0" dirty="0" smtClean="0"/>
              <a:t> the soft network failure – not a loss of connectivity.  This is what </a:t>
            </a:r>
            <a:r>
              <a:rPr lang="en-US" baseline="0" dirty="0" err="1" smtClean="0"/>
              <a:t>perfSONAR</a:t>
            </a:r>
            <a:r>
              <a:rPr lang="en-US" baseline="0" dirty="0" smtClean="0"/>
              <a:t> is designed to find since they are challenging to see unless you are testing end to end over a large distance.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12</a:t>
            </a:fld>
            <a:endParaRPr lang="en-US"/>
          </a:p>
        </p:txBody>
      </p:sp>
    </p:spTree>
    <p:extLst>
      <p:ext uri="{BB962C8B-B14F-4D97-AF65-F5344CB8AC3E}">
        <p14:creationId xmlns:p14="http://schemas.microsoft.com/office/powerpoint/2010/main" val="397075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Answer: we need to care *a</a:t>
            </a:r>
            <a:r>
              <a:rPr lang="en-US" baseline="0" dirty="0" smtClean="0"/>
              <a:t> lot* about soft failures – see next</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13</a:t>
            </a:fld>
            <a:endParaRPr lang="en-US"/>
          </a:p>
        </p:txBody>
      </p:sp>
    </p:spTree>
    <p:extLst>
      <p:ext uri="{BB962C8B-B14F-4D97-AF65-F5344CB8AC3E}">
        <p14:creationId xmlns:p14="http://schemas.microsoft.com/office/powerpoint/2010/main" val="355080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Testing done</a:t>
            </a:r>
            <a:r>
              <a:rPr lang="en-US" baseline="0" dirty="0" smtClean="0"/>
              <a:t> by Michael </a:t>
            </a:r>
            <a:r>
              <a:rPr lang="en-US" sz="1200" dirty="0" err="1" smtClean="0"/>
              <a:t>Smitasin</a:t>
            </a:r>
            <a:r>
              <a:rPr lang="en-US" sz="1200" dirty="0" smtClean="0"/>
              <a:t> </a:t>
            </a:r>
            <a:r>
              <a:rPr lang="en-US" baseline="0" dirty="0" smtClean="0"/>
              <a:t>, LBL </a:t>
            </a:r>
          </a:p>
          <a:p>
            <a:r>
              <a:rPr lang="en-US" baseline="0" dirty="0" smtClean="0"/>
              <a:t>1 10G TCP flow competing with 2GB background UDP</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15</a:t>
            </a:fld>
            <a:endParaRPr lang="en-US"/>
          </a:p>
        </p:txBody>
      </p:sp>
    </p:spTree>
    <p:extLst>
      <p:ext uri="{BB962C8B-B14F-4D97-AF65-F5344CB8AC3E}">
        <p14:creationId xmlns:p14="http://schemas.microsoft.com/office/powerpoint/2010/main" val="408266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Simple</a:t>
            </a:r>
            <a:r>
              <a:rPr lang="en-US" baseline="0" dirty="0" smtClean="0"/>
              <a:t> DMZ design.  Things to note:</a:t>
            </a:r>
          </a:p>
          <a:p>
            <a:r>
              <a:rPr lang="en-US" baseline="0" dirty="0" smtClean="0"/>
              <a:t>	</a:t>
            </a:r>
          </a:p>
          <a:p>
            <a:r>
              <a:rPr lang="en-US" baseline="0" dirty="0" smtClean="0"/>
              <a:t>	- not ‘lack of security’, security still is *very* important.  It is targeted toward a use case, not a blanket policy	</a:t>
            </a:r>
          </a:p>
          <a:p>
            <a:endParaRPr lang="en-US" baseline="0" dirty="0" smtClean="0"/>
          </a:p>
          <a:p>
            <a:r>
              <a:rPr lang="en-US" baseline="0" dirty="0" smtClean="0"/>
              <a:t>	- The DTN is a dedicated machine tuned for 1 job and 1 job only – moving data.  Use it to handle the WAN portion of the flow. If someone needs to pull data into the enterprise, the short RTT will help the packet loss caused by the firewall.  Treat the DTN as a ‘cache’</a:t>
            </a:r>
          </a:p>
          <a:p>
            <a:endParaRPr lang="en-US" baseline="0" dirty="0" smtClean="0"/>
          </a:p>
          <a:p>
            <a:r>
              <a:rPr lang="en-US" baseline="0" dirty="0" smtClean="0"/>
              <a:t>	- </a:t>
            </a:r>
            <a:r>
              <a:rPr lang="en-US" baseline="0" dirty="0" err="1" smtClean="0"/>
              <a:t>perfSONAR</a:t>
            </a:r>
            <a:r>
              <a:rPr lang="en-US" baseline="0" dirty="0" smtClean="0"/>
              <a:t> on the outside.  Prevents measurement traffic from perturbing things.  If you have science stuff inside of the firewall, you need one there too.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17</a:t>
            </a:fld>
            <a:endParaRPr lang="en-US"/>
          </a:p>
        </p:txBody>
      </p:sp>
    </p:spTree>
    <p:extLst>
      <p:ext uri="{BB962C8B-B14F-4D97-AF65-F5344CB8AC3E}">
        <p14:creationId xmlns:p14="http://schemas.microsoft.com/office/powerpoint/2010/main" val="95533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Don’t stop at network architecture,</a:t>
            </a:r>
            <a:r>
              <a:rPr lang="en-US" baseline="0" dirty="0" smtClean="0"/>
              <a:t> fix other stuff too</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18</a:t>
            </a:fld>
            <a:endParaRPr lang="en-US"/>
          </a:p>
        </p:txBody>
      </p:sp>
    </p:spTree>
    <p:extLst>
      <p:ext uri="{BB962C8B-B14F-4D97-AF65-F5344CB8AC3E}">
        <p14:creationId xmlns:p14="http://schemas.microsoft.com/office/powerpoint/2010/main" val="92186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Everyone does it – but not everyone monitors</a:t>
            </a:r>
            <a:r>
              <a:rPr lang="en-US" baseline="0" dirty="0" smtClean="0"/>
              <a:t> end to end</a:t>
            </a:r>
          </a:p>
          <a:p>
            <a:endParaRPr lang="en-US" baseline="0" dirty="0" smtClean="0"/>
          </a:p>
          <a:p>
            <a:r>
              <a:rPr lang="en-US" baseline="0" dirty="0" err="1" smtClean="0"/>
              <a:t>perfSONAR</a:t>
            </a:r>
            <a:r>
              <a:rPr lang="en-US" baseline="0" dirty="0" smtClean="0"/>
              <a:t> is nothing earth shattering, it</a:t>
            </a:r>
            <a:r>
              <a:rPr lang="fr-FR" baseline="0" dirty="0" smtClean="0"/>
              <a:t>’</a:t>
            </a:r>
            <a:r>
              <a:rPr lang="en-US" baseline="0" dirty="0" smtClean="0"/>
              <a:t>s a way to share measurements and make it easy to deploy/figure out what is going on</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256959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perfSONAR</a:t>
            </a:r>
            <a:r>
              <a:rPr lang="en-US" dirty="0" smtClean="0"/>
              <a:t> = </a:t>
            </a:r>
            <a:r>
              <a:rPr lang="en-US" dirty="0" err="1" smtClean="0"/>
              <a:t>visbibility</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20</a:t>
            </a:fld>
            <a:endParaRPr lang="en-US"/>
          </a:p>
        </p:txBody>
      </p:sp>
    </p:spTree>
    <p:extLst>
      <p:ext uri="{BB962C8B-B14F-4D97-AF65-F5344CB8AC3E}">
        <p14:creationId xmlns:p14="http://schemas.microsoft.com/office/powerpoint/2010/main" val="220921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a:defRPr/>
            </a:pPr>
            <a:r>
              <a:rPr lang="en-US" sz="2800" dirty="0" smtClean="0">
                <a:latin typeface="Calibri" charset="0"/>
                <a:ea typeface="ＭＳ Ｐゴシック" charset="0"/>
                <a:cs typeface="ＭＳ Ｐゴシック" charset="0"/>
                <a:sym typeface="Wingdings"/>
              </a:rPr>
              <a:t>Enables Federation</a:t>
            </a:r>
          </a:p>
          <a:p>
            <a:pPr lvl="1">
              <a:defRPr/>
            </a:pPr>
            <a:r>
              <a:rPr lang="en-US" sz="2600" dirty="0" smtClean="0">
                <a:latin typeface="Calibri" charset="0"/>
                <a:ea typeface="ＭＳ Ｐゴシック" charset="0"/>
                <a:cs typeface="ＭＳ Ｐゴシック" charset="0"/>
                <a:sym typeface="Wingdings"/>
              </a:rPr>
              <a:t>Service oriented</a:t>
            </a:r>
          </a:p>
          <a:p>
            <a:pPr lvl="1">
              <a:defRPr/>
            </a:pPr>
            <a:r>
              <a:rPr lang="en-US" sz="2600" dirty="0" smtClean="0">
                <a:latin typeface="Calibri" charset="0"/>
                <a:ea typeface="ＭＳ Ｐゴシック" charset="0"/>
                <a:cs typeface="ＭＳ Ｐゴシック" charset="0"/>
                <a:sym typeface="Wingdings"/>
              </a:rPr>
              <a:t>Designed with ‘multi-domain’ in mind</a:t>
            </a:r>
          </a:p>
          <a:p>
            <a:pPr>
              <a:defRPr/>
            </a:pPr>
            <a:r>
              <a:rPr lang="en-US" sz="2800" dirty="0" smtClean="0">
                <a:latin typeface="Calibri" charset="0"/>
                <a:ea typeface="ＭＳ Ｐゴシック" charset="0"/>
                <a:cs typeface="ＭＳ Ｐゴシック" charset="0"/>
                <a:sym typeface="Wingdings"/>
              </a:rPr>
              <a:t>Brings together useful tools to address different needs</a:t>
            </a:r>
          </a:p>
          <a:p>
            <a:pPr lvl="1">
              <a:defRPr/>
            </a:pPr>
            <a:r>
              <a:rPr lang="en-US" sz="2600" dirty="0" smtClean="0">
                <a:latin typeface="Calibri" charset="0"/>
                <a:ea typeface="ＭＳ Ｐゴシック" charset="0"/>
                <a:cs typeface="ＭＳ Ｐゴシック" charset="0"/>
                <a:sym typeface="Wingdings"/>
              </a:rPr>
              <a:t>Several active and passive tools</a:t>
            </a:r>
          </a:p>
          <a:p>
            <a:pPr lvl="1">
              <a:defRPr/>
            </a:pPr>
            <a:r>
              <a:rPr lang="en-US" sz="2600" dirty="0" smtClean="0">
                <a:latin typeface="Calibri" charset="0"/>
                <a:ea typeface="ＭＳ Ｐゴシック" charset="0"/>
                <a:cs typeface="ＭＳ Ｐゴシック" charset="0"/>
                <a:sym typeface="Wingdings"/>
              </a:rPr>
              <a:t>Interface to configure regular testing</a:t>
            </a:r>
          </a:p>
          <a:p>
            <a:pPr lvl="1">
              <a:defRPr/>
            </a:pPr>
            <a:r>
              <a:rPr lang="en-US" sz="2600" dirty="0" smtClean="0">
                <a:latin typeface="Calibri" charset="0"/>
                <a:ea typeface="ＭＳ Ｐゴシック" charset="0"/>
                <a:cs typeface="ＭＳ Ｐゴシック" charset="0"/>
                <a:sym typeface="Wingdings"/>
              </a:rPr>
              <a:t>Diagnostic tools ready with ‘0 configuration’</a:t>
            </a:r>
          </a:p>
          <a:p>
            <a:pPr>
              <a:defRPr/>
            </a:pPr>
            <a:r>
              <a:rPr lang="en-US" sz="2800" dirty="0" smtClean="0">
                <a:latin typeface="Calibri" charset="0"/>
                <a:ea typeface="ＭＳ Ｐゴシック" charset="0"/>
                <a:cs typeface="ＭＳ Ｐゴシック" charset="0"/>
                <a:sym typeface="Wingdings"/>
              </a:rPr>
              <a:t>Easy to install, easy to use</a:t>
            </a:r>
          </a:p>
          <a:p>
            <a:pPr lvl="1">
              <a:defRPr/>
            </a:pPr>
            <a:r>
              <a:rPr lang="en-US" sz="2600" dirty="0" smtClean="0">
                <a:latin typeface="Calibri" charset="0"/>
                <a:ea typeface="ＭＳ Ｐゴシック" charset="0"/>
                <a:cs typeface="ＭＳ Ｐゴシック" charset="0"/>
                <a:sym typeface="Wingdings"/>
              </a:rPr>
              <a:t>ISO image can be burned to CD/USB key</a:t>
            </a:r>
          </a:p>
          <a:p>
            <a:pPr lvl="1">
              <a:defRPr/>
            </a:pPr>
            <a:r>
              <a:rPr lang="en-US" sz="2600" dirty="0" smtClean="0">
                <a:latin typeface="Calibri" charset="0"/>
                <a:ea typeface="ＭＳ Ｐゴシック" charset="0"/>
                <a:cs typeface="ＭＳ Ｐゴシック" charset="0"/>
                <a:sym typeface="Wingdings"/>
              </a:rPr>
              <a:t>‘Wizard’ interface for configuration</a:t>
            </a:r>
          </a:p>
          <a:p>
            <a:pPr>
              <a:defRPr/>
            </a:pPr>
            <a:r>
              <a:rPr lang="en-US" sz="2900" dirty="0" smtClean="0">
                <a:latin typeface="Calibri" charset="0"/>
                <a:ea typeface="ＭＳ Ｐゴシック" charset="0"/>
              </a:rPr>
              <a:t>Encouraging people to deploy ‘known good’ measurement points near domain boundaries</a:t>
            </a:r>
          </a:p>
          <a:p>
            <a:pPr lvl="1">
              <a:defRPr/>
            </a:pPr>
            <a:r>
              <a:rPr lang="en-US" sz="2600" dirty="0" smtClean="0">
                <a:latin typeface="Calibri" charset="0"/>
                <a:ea typeface="ＭＳ Ｐゴシック" charset="0"/>
              </a:rPr>
              <a:t>“known good” = hosts that are well configured, enough memory and CPU to drive the network, proper TCP tuning, clean path, etc.</a:t>
            </a:r>
            <a:endParaRPr lang="en-US" sz="2600" dirty="0" smtClean="0">
              <a:latin typeface="Calibri" charset="0"/>
              <a:ea typeface="ＭＳ Ｐゴシック" charset="0"/>
              <a:cs typeface="ＭＳ Ｐゴシック" charset="0"/>
              <a:sym typeface="Wingdings"/>
            </a:endParaRPr>
          </a:p>
          <a:p>
            <a:pPr>
              <a:defRPr/>
            </a:pPr>
            <a:r>
              <a:rPr lang="en-US" sz="2800" dirty="0" smtClean="0">
                <a:latin typeface="Calibri" charset="0"/>
                <a:ea typeface="ＭＳ Ｐゴシック" charset="0"/>
                <a:cs typeface="ＭＳ Ｐゴシック" charset="0"/>
                <a:sym typeface="Wingdings"/>
              </a:rPr>
              <a:t>Community Adoption</a:t>
            </a:r>
          </a:p>
          <a:p>
            <a:pPr lvl="1">
              <a:defRPr/>
            </a:pPr>
            <a:r>
              <a:rPr lang="en-US" sz="2600" dirty="0" smtClean="0">
                <a:latin typeface="Calibri" charset="0"/>
                <a:ea typeface="ＭＳ Ｐゴシック" charset="0"/>
                <a:cs typeface="ＭＳ Ｐゴシック" charset="0"/>
                <a:sym typeface="Wingdings"/>
              </a:rPr>
              <a:t>Over 1300 instances seen world wide </a:t>
            </a:r>
          </a:p>
          <a:p>
            <a:pPr lvl="1">
              <a:defRPr/>
            </a:pPr>
            <a:r>
              <a:rPr lang="en-US" sz="2600" dirty="0" smtClean="0">
                <a:latin typeface="Calibri" charset="0"/>
                <a:ea typeface="ＭＳ Ｐゴシック" charset="0"/>
                <a:cs typeface="ＭＳ Ｐゴシック" charset="0"/>
                <a:sym typeface="Wingdings"/>
              </a:rPr>
              <a:t>40+ countries</a:t>
            </a:r>
          </a:p>
          <a:p>
            <a:pPr lvl="1">
              <a:defRPr/>
            </a:pPr>
            <a:r>
              <a:rPr lang="en-US" sz="2600" dirty="0" smtClean="0">
                <a:latin typeface="Calibri" charset="0"/>
                <a:ea typeface="ＭＳ Ｐゴシック" charset="0"/>
                <a:cs typeface="ＭＳ Ｐゴシック" charset="0"/>
                <a:sym typeface="Wingdings"/>
              </a:rPr>
              <a:t>100s of domains</a:t>
            </a:r>
          </a:p>
          <a:p>
            <a:pPr>
              <a:defRPr/>
            </a:pPr>
            <a:endParaRPr lang="en-US" sz="2800" dirty="0" smtClean="0">
              <a:latin typeface="Calibri" charset="0"/>
              <a:ea typeface="ＭＳ Ｐゴシック" charset="0"/>
              <a:cs typeface="ＭＳ Ｐゴシック" charset="0"/>
              <a:sym typeface="Wingdings"/>
            </a:endParaRP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238716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dirty="0" smtClean="0"/>
              <a:t>MAP</a:t>
            </a:r>
            <a:r>
              <a:rPr lang="en-US" baseline="0" dirty="0" smtClean="0"/>
              <a:t> is courtesy of the GLIF</a:t>
            </a:r>
          </a:p>
          <a:p>
            <a:pPr marL="0" indent="0">
              <a:buFontTx/>
              <a:buNone/>
            </a:pPr>
            <a:endParaRPr lang="en-US" baseline="0" dirty="0" smtClean="0"/>
          </a:p>
          <a:p>
            <a:pPr marL="0" indent="0">
              <a:buFontTx/>
              <a:buNone/>
            </a:pPr>
            <a:r>
              <a:rPr lang="en-US" dirty="0" err="1" smtClean="0"/>
              <a:t>perfSONAR</a:t>
            </a:r>
            <a:r>
              <a:rPr lang="en-US" dirty="0" smtClean="0"/>
              <a:t> is designed to be multi-domain, so drive home the fact that all transfers are multi-domain</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Improvements in 15</a:t>
            </a:r>
            <a:r>
              <a:rPr lang="en-US" baseline="0" dirty="0" smtClean="0"/>
              <a:t> years since the idea came about – but lots of room to grow</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22</a:t>
            </a:fld>
            <a:endParaRPr lang="en-US"/>
          </a:p>
        </p:txBody>
      </p:sp>
    </p:spTree>
    <p:extLst>
      <p:ext uri="{BB962C8B-B14F-4D97-AF65-F5344CB8AC3E}">
        <p14:creationId xmlns:p14="http://schemas.microsoft.com/office/powerpoint/2010/main" val="47706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Idea – we are measuring</a:t>
            </a:r>
            <a:r>
              <a:rPr lang="en-US" baseline="0" dirty="0" smtClean="0"/>
              <a:t> performance by testing what is possible.  If OWAMP runs stable and loss free, video will work out ok.  If throughput is stable and high, bulk data movement should work on the network (does not test disk)</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23</a:t>
            </a:fld>
            <a:endParaRPr lang="en-US"/>
          </a:p>
        </p:txBody>
      </p:sp>
    </p:spTree>
    <p:extLst>
      <p:ext uri="{BB962C8B-B14F-4D97-AF65-F5344CB8AC3E}">
        <p14:creationId xmlns:p14="http://schemas.microsoft.com/office/powerpoint/2010/main" val="192517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Install via</a:t>
            </a:r>
            <a:r>
              <a:rPr lang="en-US" baseline="0" dirty="0" smtClean="0"/>
              <a:t> the ISO – RPMs if you don’t want to do that</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24</a:t>
            </a:fld>
            <a:endParaRPr lang="en-US"/>
          </a:p>
        </p:txBody>
      </p:sp>
    </p:spTree>
    <p:extLst>
      <p:ext uri="{BB962C8B-B14F-4D97-AF65-F5344CB8AC3E}">
        <p14:creationId xmlns:p14="http://schemas.microsoft.com/office/powerpoint/2010/main" val="3928155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General use case</a:t>
            </a:r>
            <a:r>
              <a:rPr lang="en-US" baseline="0" dirty="0" smtClean="0"/>
              <a:t> – make the tools available and let people test against you</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25</a:t>
            </a:fld>
            <a:endParaRPr lang="en-US"/>
          </a:p>
        </p:txBody>
      </p:sp>
    </p:spTree>
    <p:extLst>
      <p:ext uri="{BB962C8B-B14F-4D97-AF65-F5344CB8AC3E}">
        <p14:creationId xmlns:p14="http://schemas.microsoft.com/office/powerpoint/2010/main" val="226311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Metcalf</a:t>
            </a:r>
            <a:r>
              <a:rPr lang="en-US" baseline="0" dirty="0" smtClean="0"/>
              <a:t> law argument – only useful because people are using it</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399496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Emerging work to make the nodes smaller</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27</a:t>
            </a:fld>
            <a:endParaRPr lang="en-US"/>
          </a:p>
        </p:txBody>
      </p:sp>
    </p:spTree>
    <p:extLst>
      <p:ext uri="{BB962C8B-B14F-4D97-AF65-F5344CB8AC3E}">
        <p14:creationId xmlns:p14="http://schemas.microsoft.com/office/powerpoint/2010/main" val="151564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a:defRPr/>
            </a:pPr>
            <a:r>
              <a:rPr lang="en-US" sz="2800" dirty="0" smtClean="0">
                <a:latin typeface="Calibri" charset="0"/>
                <a:ea typeface="ＭＳ Ｐゴシック" charset="0"/>
                <a:cs typeface="ＭＳ Ｐゴシック" charset="0"/>
                <a:sym typeface="Wingdings"/>
              </a:rPr>
              <a:t>Updated in 2/2015, steady growth curve with some dips.  </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2387160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View</a:t>
            </a:r>
            <a:r>
              <a:rPr lang="en-US" baseline="0" dirty="0" smtClean="0"/>
              <a:t> public instances</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29</a:t>
            </a:fld>
            <a:endParaRPr lang="en-US"/>
          </a:p>
        </p:txBody>
      </p:sp>
    </p:spTree>
    <p:extLst>
      <p:ext uri="{BB962C8B-B14F-4D97-AF65-F5344CB8AC3E}">
        <p14:creationId xmlns:p14="http://schemas.microsoft.com/office/powerpoint/2010/main" val="1391010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Dashboards</a:t>
            </a:r>
            <a:r>
              <a:rPr lang="en-US" baseline="0" dirty="0" smtClean="0"/>
              <a:t> – requires coordination of testing</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30</a:t>
            </a:fld>
            <a:endParaRPr lang="en-US"/>
          </a:p>
        </p:txBody>
      </p:sp>
    </p:spTree>
    <p:extLst>
      <p:ext uri="{BB962C8B-B14F-4D97-AF65-F5344CB8AC3E}">
        <p14:creationId xmlns:p14="http://schemas.microsoft.com/office/powerpoint/2010/main" val="759095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31</a:t>
            </a:fld>
            <a:endParaRPr lang="en-US"/>
          </a:p>
        </p:txBody>
      </p:sp>
    </p:spTree>
    <p:extLst>
      <p:ext uri="{BB962C8B-B14F-4D97-AF65-F5344CB8AC3E}">
        <p14:creationId xmlns:p14="http://schemas.microsoft.com/office/powerpoint/2010/main" val="29800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dirty="0" smtClean="0"/>
              <a:t>Getting</a:t>
            </a:r>
            <a:r>
              <a:rPr lang="en-US" baseline="0" dirty="0" smtClean="0"/>
              <a:t> into the end to end argument – we can’t just ensure things work locally.  </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comes from ESnet</a:t>
            </a:r>
            <a:r>
              <a:rPr lang="en-US" baseline="0" dirty="0" smtClean="0"/>
              <a:t> requirements review data (starting in 2007).  Smaller collaborations produce less data than larger ones, but their numbers are greater.  Across the board increases as instrumentation, processing, storage, becomes better/more widely available.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0660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Read this chart as:</a:t>
            </a:r>
          </a:p>
          <a:p>
            <a:endParaRPr lang="en-US" dirty="0" smtClean="0"/>
          </a:p>
          <a:p>
            <a:r>
              <a:rPr lang="en-US" dirty="0" smtClean="0"/>
              <a:t>	If you</a:t>
            </a:r>
            <a:r>
              <a:rPr lang="en-US" baseline="0" dirty="0" smtClean="0"/>
              <a:t> have ‘green’ connectivity (e.g. &lt; 100Mbps), it will take you about 20 minutes to transfer 10G.  That same amount of data can be sent in 1 minute with 1Gbps of connectivity, or 100x that amount with around 10Gbps.  </a:t>
            </a:r>
          </a:p>
          <a:p>
            <a:endParaRPr lang="en-US" baseline="0" dirty="0" smtClean="0"/>
          </a:p>
          <a:p>
            <a:r>
              <a:rPr lang="en-US" baseline="0" dirty="0" smtClean="0"/>
              <a:t>Basically send the message that capacity does matter – the flip side is that we need to be sure its really working at those speeds (and free of defects)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6</a:t>
            </a:fld>
            <a:endParaRPr lang="en-US"/>
          </a:p>
        </p:txBody>
      </p:sp>
    </p:spTree>
    <p:extLst>
      <p:ext uri="{BB962C8B-B14F-4D97-AF65-F5344CB8AC3E}">
        <p14:creationId xmlns:p14="http://schemas.microsoft.com/office/powerpoint/2010/main" val="71071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baseline="0" dirty="0" smtClean="0"/>
              <a:t>Reasons why it is hard for users to embrace networks – its challenging to get things working.  </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Why is it a challenge?  It</a:t>
            </a:r>
            <a:r>
              <a:rPr lang="fr-FR" dirty="0" smtClean="0"/>
              <a:t>’</a:t>
            </a:r>
            <a:r>
              <a:rPr lang="en-US" dirty="0" smtClean="0"/>
              <a:t>s the complexity, and it</a:t>
            </a:r>
            <a:r>
              <a:rPr lang="fr-FR" dirty="0" smtClean="0"/>
              <a:t>’</a:t>
            </a:r>
            <a:r>
              <a:rPr lang="en-US" dirty="0" smtClean="0"/>
              <a:t>s the tools.  </a:t>
            </a:r>
          </a:p>
          <a:p>
            <a:endParaRPr lang="en-US" dirty="0" smtClean="0"/>
          </a:p>
          <a:p>
            <a:r>
              <a:rPr lang="en-US" dirty="0" smtClean="0"/>
              <a:t>We basically need to accommodate</a:t>
            </a:r>
            <a:r>
              <a:rPr lang="en-US" baseline="0" dirty="0" smtClean="0"/>
              <a:t> TCP to do anything useful.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8</a:t>
            </a:fld>
            <a:endParaRPr lang="en-US"/>
          </a:p>
        </p:txBody>
      </p:sp>
    </p:spTree>
    <p:extLst>
      <p:ext uri="{BB962C8B-B14F-4D97-AF65-F5344CB8AC3E}">
        <p14:creationId xmlns:p14="http://schemas.microsoft.com/office/powerpoint/2010/main" val="51640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Isolating problems is challenging – consider the following sets of domains.</a:t>
            </a:r>
            <a:r>
              <a:rPr lang="en-US" baseline="0" dirty="0" smtClean="0"/>
              <a:t>  If things are ‘slow’, it could be anything (or multiple things)</a:t>
            </a:r>
          </a:p>
          <a:p>
            <a:endParaRPr lang="en-US" baseline="0" dirty="0" smtClean="0"/>
          </a:p>
          <a:p>
            <a:r>
              <a:rPr lang="en-US" baseline="0" dirty="0" smtClean="0"/>
              <a:t>We need something that examines the entire path, and pulls out trouble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magic buffer zone – if we are &lt; 10ms, we often don’t see problems.  Throughput still works well because TCP can perform well over short distances with lots of loss.  </a:t>
            </a:r>
          </a:p>
          <a:p>
            <a:endParaRPr lang="en-US" dirty="0" smtClean="0"/>
          </a:p>
          <a:p>
            <a:r>
              <a:rPr lang="en-US" dirty="0" smtClean="0"/>
              <a:t>As we get</a:t>
            </a:r>
            <a:r>
              <a:rPr lang="en-US" baseline="0" dirty="0" smtClean="0"/>
              <a:t> further out, we notice the pain.  </a:t>
            </a:r>
          </a:p>
          <a:p>
            <a:endParaRPr lang="en-US" baseline="0" dirty="0" smtClean="0"/>
          </a:p>
          <a:p>
            <a:r>
              <a:rPr lang="en-US" baseline="0" dirty="0" smtClean="0"/>
              <a:t>This leads to some false diagnostics at times – e.g. if we have a problem locally, but we only see it when we go far away, its tempting to say the problem is out there, far away.  See the switch with small buffers locally as the example.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10</a:t>
            </a:fld>
            <a:endParaRPr lang="en-US"/>
          </a:p>
        </p:txBody>
      </p:sp>
    </p:spTree>
    <p:extLst>
      <p:ext uri="{BB962C8B-B14F-4D97-AF65-F5344CB8AC3E}">
        <p14:creationId xmlns:p14="http://schemas.microsoft.com/office/powerpoint/2010/main" val="320648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2" name="Picture 11"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August 24,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August 24,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August 24,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5" Type="http://schemas.openxmlformats.org/officeDocument/2006/relationships/image" Target="../media/image3.emf"/><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3821"/>
            <a:ext cx="8229600" cy="3290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484527"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August 24,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pS-Logo.png"/>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pic>
        <p:nvPicPr>
          <p:cNvPr id="11" name="Picture 10" descr="GEANT_logo_2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2" name="Picture 11" descr="ESnet_Full_Logo_CMY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5" name="Picture 14" descr="internet2-black-red copy.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6" name="Picture 15" descr="1000px-Indiana_University_logotype_svg.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23.bin"/><Relationship Id="rId20" Type="http://schemas.openxmlformats.org/officeDocument/2006/relationships/oleObject" Target="../embeddings/oleObject34.bin"/><Relationship Id="rId21" Type="http://schemas.openxmlformats.org/officeDocument/2006/relationships/oleObject" Target="../embeddings/oleObject35.bin"/><Relationship Id="rId22" Type="http://schemas.openxmlformats.org/officeDocument/2006/relationships/oleObject" Target="../embeddings/oleObject36.bin"/><Relationship Id="rId23" Type="http://schemas.openxmlformats.org/officeDocument/2006/relationships/image" Target="../media/image17.emf"/><Relationship Id="rId24" Type="http://schemas.openxmlformats.org/officeDocument/2006/relationships/oleObject" Target="../embeddings/oleObject37.bin"/><Relationship Id="rId25" Type="http://schemas.openxmlformats.org/officeDocument/2006/relationships/image" Target="../media/image18.emf"/><Relationship Id="rId10" Type="http://schemas.openxmlformats.org/officeDocument/2006/relationships/oleObject" Target="../embeddings/oleObject24.bin"/><Relationship Id="rId11" Type="http://schemas.openxmlformats.org/officeDocument/2006/relationships/oleObject" Target="../embeddings/oleObject25.bin"/><Relationship Id="rId12" Type="http://schemas.openxmlformats.org/officeDocument/2006/relationships/oleObject" Target="../embeddings/oleObject26.bin"/><Relationship Id="rId13" Type="http://schemas.openxmlformats.org/officeDocument/2006/relationships/oleObject" Target="../embeddings/oleObject27.bin"/><Relationship Id="rId14" Type="http://schemas.openxmlformats.org/officeDocument/2006/relationships/oleObject" Target="../embeddings/oleObject28.bin"/><Relationship Id="rId15" Type="http://schemas.openxmlformats.org/officeDocument/2006/relationships/oleObject" Target="../embeddings/oleObject29.bin"/><Relationship Id="rId16" Type="http://schemas.openxmlformats.org/officeDocument/2006/relationships/oleObject" Target="../embeddings/oleObject30.bin"/><Relationship Id="rId17" Type="http://schemas.openxmlformats.org/officeDocument/2006/relationships/oleObject" Target="../embeddings/oleObject31.bin"/><Relationship Id="rId18" Type="http://schemas.openxmlformats.org/officeDocument/2006/relationships/oleObject" Target="../embeddings/oleObject32.bin"/><Relationship Id="rId19" Type="http://schemas.openxmlformats.org/officeDocument/2006/relationships/oleObject" Target="../embeddings/oleObject3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9.bin"/><Relationship Id="rId5" Type="http://schemas.openxmlformats.org/officeDocument/2006/relationships/image" Target="../media/image16.png"/><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perfsonar.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downloads.es.net/pub/perfsonar/cubox/" TargetMode="External"/><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stats.es.net/ServicesDirectory/" TargetMode="External"/><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pas.net.internet2.edu/" TargetMode="External"/><Relationship Id="rId4" Type="http://schemas.openxmlformats.org/officeDocument/2006/relationships/hyperlink" Target="http://ps-dashboard.es.net/" TargetMode="External"/><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il.internet2.edu/wws/subrequest/perfsonar-ps-announce" TargetMode="External"/><Relationship Id="rId3" Type="http://schemas.openxmlformats.org/officeDocument/2006/relationships/hyperlink" Target="https://mail.internet2.edu/wws/subrequest/performance-node-user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ocs.perfsonar.net/" TargetMode="External"/><Relationship Id="rId4" Type="http://schemas.openxmlformats.org/officeDocument/2006/relationships/hyperlink" Target="http://www.perfsonar.net/about/getting-help/" TargetMode="External"/><Relationship Id="rId5" Type="http://schemas.openxmlformats.org/officeDocument/2006/relationships/hyperlink" Target="http://stats.es.net/ServicesDirectory/" TargetMode="External"/><Relationship Id="rId6" Type="http://schemas.openxmlformats.org/officeDocument/2006/relationships/hyperlink" Target="http://fasterdata.es.net/" TargetMode="External"/><Relationship Id="rId7"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hyperlink" Target="http://www.perfsonar.n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http://www.es.net/science-engagement/science-requirements-review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fasterdata.es.net/home/requirements-and-expectation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oleObject" Target="../embeddings/oleObject16.bin"/><Relationship Id="rId21" Type="http://schemas.openxmlformats.org/officeDocument/2006/relationships/oleObject" Target="../embeddings/oleObject17.bin"/><Relationship Id="rId22" Type="http://schemas.openxmlformats.org/officeDocument/2006/relationships/oleObject" Target="../embeddings/oleObject18.bin"/><Relationship Id="rId10" Type="http://schemas.openxmlformats.org/officeDocument/2006/relationships/oleObject" Target="../embeddings/oleObject6.bin"/><Relationship Id="rId11" Type="http://schemas.openxmlformats.org/officeDocument/2006/relationships/oleObject" Target="../embeddings/oleObject7.bin"/><Relationship Id="rId12" Type="http://schemas.openxmlformats.org/officeDocument/2006/relationships/oleObject" Target="../embeddings/oleObject8.bin"/><Relationship Id="rId13" Type="http://schemas.openxmlformats.org/officeDocument/2006/relationships/oleObject" Target="../embeddings/oleObject9.bin"/><Relationship Id="rId14" Type="http://schemas.openxmlformats.org/officeDocument/2006/relationships/oleObject" Target="../embeddings/oleObject10.bin"/><Relationship Id="rId15" Type="http://schemas.openxmlformats.org/officeDocument/2006/relationships/oleObject" Target="../embeddings/oleObject11.bin"/><Relationship Id="rId16" Type="http://schemas.openxmlformats.org/officeDocument/2006/relationships/oleObject" Target="../embeddings/oleObject12.bin"/><Relationship Id="rId17" Type="http://schemas.openxmlformats.org/officeDocument/2006/relationships/oleObject" Target="../embeddings/oleObject13.bin"/><Relationship Id="rId18" Type="http://schemas.openxmlformats.org/officeDocument/2006/relationships/oleObject" Target="../embeddings/oleObject14.bin"/><Relationship Id="rId19" Type="http://schemas.openxmlformats.org/officeDocument/2006/relationships/oleObject" Target="../embeddings/oleObject15.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16.png"/><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&amp; Motivation</a:t>
            </a:r>
            <a:endParaRPr lang="en-US"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124542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p:cNvSpPr/>
          <p:nvPr/>
        </p:nvSpPr>
        <p:spPr>
          <a:xfrm>
            <a:off x="304800" y="800100"/>
            <a:ext cx="8991600" cy="3657600"/>
          </a:xfrm>
          <a:prstGeom prst="ellipse">
            <a:avLst/>
          </a:prstGeom>
          <a:solidFill>
            <a:srgbClr val="FF0000">
              <a:alpha val="37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75" name="Oval 74"/>
          <p:cNvSpPr/>
          <p:nvPr/>
        </p:nvSpPr>
        <p:spPr>
          <a:xfrm>
            <a:off x="4572000" y="857250"/>
            <a:ext cx="4724400" cy="3600450"/>
          </a:xfrm>
          <a:prstGeom prst="ellipse">
            <a:avLst/>
          </a:prstGeom>
          <a:solidFill>
            <a:srgbClr val="CCFFCC"/>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nvGrpSpPr>
          <p:cNvPr id="22531" name="Group 16"/>
          <p:cNvGrpSpPr>
            <a:grpSpLocks/>
          </p:cNvGrpSpPr>
          <p:nvPr/>
        </p:nvGrpSpPr>
        <p:grpSpPr bwMode="auto">
          <a:xfrm>
            <a:off x="2012950" y="2832498"/>
            <a:ext cx="1800225" cy="604838"/>
            <a:chOff x="1134" y="2661"/>
            <a:chExt cx="1134" cy="918"/>
          </a:xfrm>
        </p:grpSpPr>
        <p:sp>
          <p:nvSpPr>
            <p:cNvPr id="16"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2599" name="Group 18"/>
            <p:cNvGrpSpPr>
              <a:grpSpLocks/>
            </p:cNvGrpSpPr>
            <p:nvPr/>
          </p:nvGrpSpPr>
          <p:grpSpPr bwMode="auto">
            <a:xfrm>
              <a:off x="1346" y="2838"/>
              <a:ext cx="657" cy="548"/>
              <a:chOff x="200" y="2514"/>
              <a:chExt cx="657" cy="548"/>
            </a:xfrm>
          </p:grpSpPr>
          <p:sp>
            <p:nvSpPr>
              <p:cNvPr id="22600" name="Line 19"/>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601" name="Object 6"/>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2906" name="Bitmap Image" r:id="rId4" imgW="9142857" imgH="5238095" progId="">
                      <p:embed/>
                    </p:oleObj>
                  </mc:Choice>
                  <mc:Fallback>
                    <p:oleObj name="Bitmap Image" r:id="rId4"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602" name="Line 21"/>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603" name="Object 7"/>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2907" name="Bitmap Image" r:id="rId6" imgW="9142857" imgH="5238095" progId="">
                      <p:embed/>
                    </p:oleObj>
                  </mc:Choice>
                  <mc:Fallback>
                    <p:oleObj name="Bitmap Image" r:id="rId6"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604" name="Object 8"/>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2908" name="Bitmap Image" r:id="rId7" imgW="9142857" imgH="5238095" progId="">
                      <p:embed/>
                    </p:oleObj>
                  </mc:Choice>
                  <mc:Fallback>
                    <p:oleObj name="Bitmap Image" r:id="rId7"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605" name="Object 9"/>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2909" name="Bitmap Image" r:id="rId8" imgW="9142857" imgH="5238095" progId="">
                      <p:embed/>
                    </p:oleObj>
                  </mc:Choice>
                  <mc:Fallback>
                    <p:oleObj name="Bitmap Image" r:id="rId8"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606" name="Line 25"/>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607" name="Line 26"/>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grpSp>
        <p:nvGrpSpPr>
          <p:cNvPr id="22532" name="Group 27"/>
          <p:cNvGrpSpPr>
            <a:grpSpLocks/>
          </p:cNvGrpSpPr>
          <p:nvPr/>
        </p:nvGrpSpPr>
        <p:grpSpPr bwMode="auto">
          <a:xfrm>
            <a:off x="5256216" y="2832498"/>
            <a:ext cx="1800225" cy="604838"/>
            <a:chOff x="1134" y="2661"/>
            <a:chExt cx="1134" cy="918"/>
          </a:xfrm>
        </p:grpSpPr>
        <p:sp>
          <p:nvSpPr>
            <p:cNvPr id="27"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2589" name="Group 29"/>
            <p:cNvGrpSpPr>
              <a:grpSpLocks/>
            </p:cNvGrpSpPr>
            <p:nvPr/>
          </p:nvGrpSpPr>
          <p:grpSpPr bwMode="auto">
            <a:xfrm>
              <a:off x="1346" y="2838"/>
              <a:ext cx="657" cy="548"/>
              <a:chOff x="200" y="2514"/>
              <a:chExt cx="657" cy="548"/>
            </a:xfrm>
          </p:grpSpPr>
          <p:sp>
            <p:nvSpPr>
              <p:cNvPr id="22590" name="Line 30"/>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91" name="Object 10"/>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2910" name="Bitmap Image" r:id="rId9" imgW="9142857" imgH="5238095" progId="">
                      <p:embed/>
                    </p:oleObj>
                  </mc:Choice>
                  <mc:Fallback>
                    <p:oleObj name="Bitmap Image" r:id="rId9"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92" name="Line 32"/>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93" name="Object 11"/>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2911" name="Bitmap Image" r:id="rId10" imgW="9142857" imgH="5238095" progId="">
                      <p:embed/>
                    </p:oleObj>
                  </mc:Choice>
                  <mc:Fallback>
                    <p:oleObj name="Bitmap Image" r:id="rId10"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94" name="Object 12"/>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2912" name="Bitmap Image" r:id="rId11" imgW="9142857" imgH="5238095" progId="">
                      <p:embed/>
                    </p:oleObj>
                  </mc:Choice>
                  <mc:Fallback>
                    <p:oleObj name="Bitmap Image" r:id="rId11"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95" name="Object 13"/>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2913" name="Bitmap Image" r:id="rId12" imgW="9142857" imgH="5238095" progId="">
                      <p:embed/>
                    </p:oleObj>
                  </mc:Choice>
                  <mc:Fallback>
                    <p:oleObj name="Bitmap Image" r:id="rId12"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96" name="Line 36"/>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97" name="Line 37"/>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grpSp>
        <p:nvGrpSpPr>
          <p:cNvPr id="22533" name="Group 38"/>
          <p:cNvGrpSpPr>
            <a:grpSpLocks/>
          </p:cNvGrpSpPr>
          <p:nvPr/>
        </p:nvGrpSpPr>
        <p:grpSpPr bwMode="auto">
          <a:xfrm>
            <a:off x="390528" y="2234805"/>
            <a:ext cx="1800225" cy="606028"/>
            <a:chOff x="210" y="2451"/>
            <a:chExt cx="1134" cy="918"/>
          </a:xfrm>
        </p:grpSpPr>
        <p:sp>
          <p:nvSpPr>
            <p:cNvPr id="38" name="Cloud"/>
            <p:cNvSpPr>
              <a:spLocks noChangeAspect="1" noEditPoints="1" noChangeArrowheads="1"/>
            </p:cNvSpPr>
            <p:nvPr/>
          </p:nvSpPr>
          <p:spPr bwMode="auto">
            <a:xfrm>
              <a:off x="210" y="245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2579" name="Group 40"/>
            <p:cNvGrpSpPr>
              <a:grpSpLocks/>
            </p:cNvGrpSpPr>
            <p:nvPr/>
          </p:nvGrpSpPr>
          <p:grpSpPr bwMode="auto">
            <a:xfrm>
              <a:off x="422" y="2600"/>
              <a:ext cx="703" cy="576"/>
              <a:chOff x="422" y="2600"/>
              <a:chExt cx="703" cy="576"/>
            </a:xfrm>
          </p:grpSpPr>
          <p:graphicFrame>
            <p:nvGraphicFramePr>
              <p:cNvPr id="22580" name="Object 14"/>
              <p:cNvGraphicFramePr>
                <a:graphicFrameLocks noChangeAspect="1"/>
              </p:cNvGraphicFramePr>
              <p:nvPr/>
            </p:nvGraphicFramePr>
            <p:xfrm>
              <a:off x="422" y="2970"/>
              <a:ext cx="263" cy="206"/>
            </p:xfrm>
            <a:graphic>
              <a:graphicData uri="http://schemas.openxmlformats.org/presentationml/2006/ole">
                <mc:AlternateContent xmlns:mc="http://schemas.openxmlformats.org/markup-compatibility/2006">
                  <mc:Choice xmlns:v="urn:schemas-microsoft-com:vml" Requires="v">
                    <p:oleObj spid="_x0000_s2914" name="Bitmap Image" r:id="rId13" imgW="9142857" imgH="5238095" progId="">
                      <p:embed/>
                    </p:oleObj>
                  </mc:Choice>
                  <mc:Fallback>
                    <p:oleObj name="Bitmap Image" r:id="rId13"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81" name="Line 42"/>
              <p:cNvSpPr>
                <a:spLocks noChangeShapeType="1"/>
              </p:cNvSpPr>
              <p:nvPr/>
            </p:nvSpPr>
            <p:spPr bwMode="auto">
              <a:xfrm>
                <a:off x="553" y="2831"/>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82" name="Line 43"/>
              <p:cNvSpPr>
                <a:spLocks noChangeShapeType="1"/>
              </p:cNvSpPr>
              <p:nvPr/>
            </p:nvSpPr>
            <p:spPr bwMode="auto">
              <a:xfrm rot="5400000" flipV="1">
                <a:off x="749" y="3005"/>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83" name="Line 44"/>
              <p:cNvSpPr>
                <a:spLocks noChangeShapeType="1"/>
              </p:cNvSpPr>
              <p:nvPr/>
            </p:nvSpPr>
            <p:spPr bwMode="auto">
              <a:xfrm rot="5400000" flipV="1">
                <a:off x="564" y="2833"/>
                <a:ext cx="379"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84" name="Object 15"/>
              <p:cNvGraphicFramePr>
                <a:graphicFrameLocks noChangeAspect="1"/>
              </p:cNvGraphicFramePr>
              <p:nvPr/>
            </p:nvGraphicFramePr>
            <p:xfrm>
              <a:off x="422" y="2628"/>
              <a:ext cx="263" cy="206"/>
            </p:xfrm>
            <a:graphic>
              <a:graphicData uri="http://schemas.openxmlformats.org/presentationml/2006/ole">
                <mc:AlternateContent xmlns:mc="http://schemas.openxmlformats.org/markup-compatibility/2006">
                  <mc:Choice xmlns:v="urn:schemas-microsoft-com:vml" Requires="v">
                    <p:oleObj spid="_x0000_s2915" name="Bitmap Image" r:id="rId14" imgW="9142857" imgH="5238095" progId="">
                      <p:embed/>
                    </p:oleObj>
                  </mc:Choice>
                  <mc:Fallback>
                    <p:oleObj name="Bitmap Image" r:id="rId14"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628"/>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85" name="Object 16"/>
              <p:cNvGraphicFramePr>
                <a:graphicFrameLocks noChangeAspect="1"/>
              </p:cNvGraphicFramePr>
              <p:nvPr/>
            </p:nvGraphicFramePr>
            <p:xfrm>
              <a:off x="816" y="2970"/>
              <a:ext cx="263" cy="206"/>
            </p:xfrm>
            <a:graphic>
              <a:graphicData uri="http://schemas.openxmlformats.org/presentationml/2006/ole">
                <mc:AlternateContent xmlns:mc="http://schemas.openxmlformats.org/markup-compatibility/2006">
                  <mc:Choice xmlns:v="urn:schemas-microsoft-com:vml" Requires="v">
                    <p:oleObj spid="_x0000_s2916" name="Bitmap Image" r:id="rId15" imgW="9142857" imgH="5238095" progId="">
                      <p:embed/>
                    </p:oleObj>
                  </mc:Choice>
                  <mc:Fallback>
                    <p:oleObj name="Bitmap Image" r:id="rId15"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86" name="Line 47"/>
              <p:cNvSpPr>
                <a:spLocks noChangeShapeType="1"/>
              </p:cNvSpPr>
              <p:nvPr/>
            </p:nvSpPr>
            <p:spPr bwMode="auto">
              <a:xfrm flipH="1">
                <a:off x="947" y="2850"/>
                <a:ext cx="1" cy="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87" name="computr1"/>
              <p:cNvSpPr>
                <a:spLocks noEditPoints="1" noChangeArrowheads="1"/>
              </p:cNvSpPr>
              <p:nvPr/>
            </p:nvSpPr>
            <p:spPr bwMode="auto">
              <a:xfrm>
                <a:off x="873" y="2600"/>
                <a:ext cx="252"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sz="1400">
                  <a:latin typeface="+mn-lt"/>
                </a:endParaRPr>
              </a:p>
            </p:txBody>
          </p:sp>
        </p:grpSp>
      </p:grpSp>
      <p:grpSp>
        <p:nvGrpSpPr>
          <p:cNvPr id="22534" name="Group 49"/>
          <p:cNvGrpSpPr>
            <a:grpSpLocks/>
          </p:cNvGrpSpPr>
          <p:nvPr/>
        </p:nvGrpSpPr>
        <p:grpSpPr bwMode="auto">
          <a:xfrm>
            <a:off x="6877053" y="2234805"/>
            <a:ext cx="1800225" cy="606028"/>
            <a:chOff x="210" y="2451"/>
            <a:chExt cx="1134" cy="918"/>
          </a:xfrm>
        </p:grpSpPr>
        <p:sp>
          <p:nvSpPr>
            <p:cNvPr id="49" name="Cloud"/>
            <p:cNvSpPr>
              <a:spLocks noChangeAspect="1" noEditPoints="1" noChangeArrowheads="1"/>
            </p:cNvSpPr>
            <p:nvPr/>
          </p:nvSpPr>
          <p:spPr bwMode="auto">
            <a:xfrm>
              <a:off x="210" y="245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2569" name="Group 51"/>
            <p:cNvGrpSpPr>
              <a:grpSpLocks/>
            </p:cNvGrpSpPr>
            <p:nvPr/>
          </p:nvGrpSpPr>
          <p:grpSpPr bwMode="auto">
            <a:xfrm>
              <a:off x="422" y="2600"/>
              <a:ext cx="703" cy="576"/>
              <a:chOff x="422" y="2600"/>
              <a:chExt cx="703" cy="576"/>
            </a:xfrm>
          </p:grpSpPr>
          <p:graphicFrame>
            <p:nvGraphicFramePr>
              <p:cNvPr id="22570" name="Object 17"/>
              <p:cNvGraphicFramePr>
                <a:graphicFrameLocks noChangeAspect="1"/>
              </p:cNvGraphicFramePr>
              <p:nvPr/>
            </p:nvGraphicFramePr>
            <p:xfrm>
              <a:off x="422" y="2970"/>
              <a:ext cx="263" cy="206"/>
            </p:xfrm>
            <a:graphic>
              <a:graphicData uri="http://schemas.openxmlformats.org/presentationml/2006/ole">
                <mc:AlternateContent xmlns:mc="http://schemas.openxmlformats.org/markup-compatibility/2006">
                  <mc:Choice xmlns:v="urn:schemas-microsoft-com:vml" Requires="v">
                    <p:oleObj spid="_x0000_s2917" name="Bitmap Image" r:id="rId16" imgW="9142857" imgH="5238095" progId="">
                      <p:embed/>
                    </p:oleObj>
                  </mc:Choice>
                  <mc:Fallback>
                    <p:oleObj name="Bitmap Image" r:id="rId16"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71" name="Line 53"/>
              <p:cNvSpPr>
                <a:spLocks noChangeShapeType="1"/>
              </p:cNvSpPr>
              <p:nvPr/>
            </p:nvSpPr>
            <p:spPr bwMode="auto">
              <a:xfrm>
                <a:off x="553" y="2831"/>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72" name="Line 54"/>
              <p:cNvSpPr>
                <a:spLocks noChangeShapeType="1"/>
              </p:cNvSpPr>
              <p:nvPr/>
            </p:nvSpPr>
            <p:spPr bwMode="auto">
              <a:xfrm rot="5400000" flipV="1">
                <a:off x="749" y="3005"/>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73" name="Line 55"/>
              <p:cNvSpPr>
                <a:spLocks noChangeShapeType="1"/>
              </p:cNvSpPr>
              <p:nvPr/>
            </p:nvSpPr>
            <p:spPr bwMode="auto">
              <a:xfrm rot="5400000" flipV="1">
                <a:off x="564" y="2833"/>
                <a:ext cx="379"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74" name="Object 18"/>
              <p:cNvGraphicFramePr>
                <a:graphicFrameLocks noChangeAspect="1"/>
              </p:cNvGraphicFramePr>
              <p:nvPr/>
            </p:nvGraphicFramePr>
            <p:xfrm>
              <a:off x="422" y="2628"/>
              <a:ext cx="263" cy="206"/>
            </p:xfrm>
            <a:graphic>
              <a:graphicData uri="http://schemas.openxmlformats.org/presentationml/2006/ole">
                <mc:AlternateContent xmlns:mc="http://schemas.openxmlformats.org/markup-compatibility/2006">
                  <mc:Choice xmlns:v="urn:schemas-microsoft-com:vml" Requires="v">
                    <p:oleObj spid="_x0000_s2918" name="Bitmap Image" r:id="rId17" imgW="9142857" imgH="5238095" progId="">
                      <p:embed/>
                    </p:oleObj>
                  </mc:Choice>
                  <mc:Fallback>
                    <p:oleObj name="Bitmap Image" r:id="rId17"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628"/>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75" name="Object 19"/>
              <p:cNvGraphicFramePr>
                <a:graphicFrameLocks noChangeAspect="1"/>
              </p:cNvGraphicFramePr>
              <p:nvPr/>
            </p:nvGraphicFramePr>
            <p:xfrm>
              <a:off x="816" y="2970"/>
              <a:ext cx="263" cy="206"/>
            </p:xfrm>
            <a:graphic>
              <a:graphicData uri="http://schemas.openxmlformats.org/presentationml/2006/ole">
                <mc:AlternateContent xmlns:mc="http://schemas.openxmlformats.org/markup-compatibility/2006">
                  <mc:Choice xmlns:v="urn:schemas-microsoft-com:vml" Requires="v">
                    <p:oleObj spid="_x0000_s2919" name="Bitmap Image" r:id="rId18" imgW="9142857" imgH="5238095" progId="">
                      <p:embed/>
                    </p:oleObj>
                  </mc:Choice>
                  <mc:Fallback>
                    <p:oleObj name="Bitmap Image" r:id="rId18" imgW="9142857" imgH="5238095" progId="">
                      <p:embed/>
                      <p:pic>
                        <p:nvPicPr>
                          <p:cNvPr id="0" name=""/>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816" y="2970"/>
                            <a:ext cx="263" cy="206"/>
                          </a:xfrm>
                          <a:prstGeom prst="rect">
                            <a:avLst/>
                          </a:prstGeom>
                          <a:solidFill>
                            <a:srgbClr val="FF00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76" name="Line 58"/>
              <p:cNvSpPr>
                <a:spLocks noChangeShapeType="1"/>
              </p:cNvSpPr>
              <p:nvPr/>
            </p:nvSpPr>
            <p:spPr bwMode="auto">
              <a:xfrm flipH="1">
                <a:off x="947" y="2850"/>
                <a:ext cx="1" cy="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77" name="computr1"/>
              <p:cNvSpPr>
                <a:spLocks noEditPoints="1" noChangeArrowheads="1"/>
              </p:cNvSpPr>
              <p:nvPr/>
            </p:nvSpPr>
            <p:spPr bwMode="auto">
              <a:xfrm>
                <a:off x="873" y="2600"/>
                <a:ext cx="252"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sz="1400">
                  <a:latin typeface="+mn-lt"/>
                </a:endParaRPr>
              </a:p>
            </p:txBody>
          </p:sp>
        </p:grpSp>
      </p:grpSp>
      <p:sp>
        <p:nvSpPr>
          <p:cNvPr id="22535" name="Text Box 61"/>
          <p:cNvSpPr txBox="1">
            <a:spLocks noChangeArrowheads="1"/>
          </p:cNvSpPr>
          <p:nvPr/>
        </p:nvSpPr>
        <p:spPr bwMode="auto">
          <a:xfrm>
            <a:off x="685800" y="1835944"/>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mn-lt"/>
              </a:rPr>
              <a:t>Source</a:t>
            </a:r>
          </a:p>
          <a:p>
            <a:pPr algn="ctr" eaLnBrk="1" hangingPunct="1"/>
            <a:r>
              <a:rPr lang="en-US" sz="1400" b="1">
                <a:latin typeface="+mn-lt"/>
              </a:rPr>
              <a:t>Campus</a:t>
            </a:r>
          </a:p>
        </p:txBody>
      </p:sp>
      <p:sp>
        <p:nvSpPr>
          <p:cNvPr id="22536" name="Text Box 62"/>
          <p:cNvSpPr txBox="1">
            <a:spLocks noChangeArrowheads="1"/>
          </p:cNvSpPr>
          <p:nvPr/>
        </p:nvSpPr>
        <p:spPr bwMode="auto">
          <a:xfrm>
            <a:off x="4224517" y="1778794"/>
            <a:ext cx="915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mn-lt"/>
              </a:rPr>
              <a:t>R&amp;E</a:t>
            </a:r>
          </a:p>
          <a:p>
            <a:pPr algn="ctr" eaLnBrk="1" hangingPunct="1"/>
            <a:r>
              <a:rPr lang="en-US" sz="1400" b="1">
                <a:latin typeface="+mn-lt"/>
              </a:rPr>
              <a:t>Backbone</a:t>
            </a:r>
          </a:p>
        </p:txBody>
      </p:sp>
      <p:sp>
        <p:nvSpPr>
          <p:cNvPr id="22537" name="Text Box 63"/>
          <p:cNvSpPr txBox="1">
            <a:spLocks noChangeArrowheads="1"/>
          </p:cNvSpPr>
          <p:nvPr/>
        </p:nvSpPr>
        <p:spPr bwMode="auto">
          <a:xfrm>
            <a:off x="5594021" y="3714752"/>
            <a:ext cx="830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mn-lt"/>
              </a:rPr>
              <a:t>Regional</a:t>
            </a:r>
          </a:p>
        </p:txBody>
      </p:sp>
      <p:sp>
        <p:nvSpPr>
          <p:cNvPr id="22538" name="Line 65"/>
          <p:cNvSpPr>
            <a:spLocks noChangeShapeType="1"/>
          </p:cNvSpPr>
          <p:nvPr/>
        </p:nvSpPr>
        <p:spPr bwMode="auto">
          <a:xfrm>
            <a:off x="1860550" y="2731295"/>
            <a:ext cx="414338" cy="17978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39" name="Line 66"/>
          <p:cNvSpPr>
            <a:spLocks noChangeShapeType="1"/>
          </p:cNvSpPr>
          <p:nvPr/>
        </p:nvSpPr>
        <p:spPr bwMode="auto">
          <a:xfrm>
            <a:off x="5130803" y="2731295"/>
            <a:ext cx="404813" cy="17383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40" name="Line 67"/>
          <p:cNvSpPr>
            <a:spLocks noChangeShapeType="1"/>
          </p:cNvSpPr>
          <p:nvPr/>
        </p:nvSpPr>
        <p:spPr bwMode="auto">
          <a:xfrm flipH="1">
            <a:off x="3567113" y="2744392"/>
            <a:ext cx="334962" cy="12382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41" name="Line 68"/>
          <p:cNvSpPr>
            <a:spLocks noChangeShapeType="1"/>
          </p:cNvSpPr>
          <p:nvPr/>
        </p:nvSpPr>
        <p:spPr bwMode="auto">
          <a:xfrm flipH="1">
            <a:off x="6807203" y="2744391"/>
            <a:ext cx="320675" cy="12263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42" name="Text Box 84"/>
          <p:cNvSpPr txBox="1">
            <a:spLocks noChangeArrowheads="1"/>
          </p:cNvSpPr>
          <p:nvPr/>
        </p:nvSpPr>
        <p:spPr bwMode="auto">
          <a:xfrm>
            <a:off x="8410407" y="2268142"/>
            <a:ext cx="128924" cy="23391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D</a:t>
            </a:r>
          </a:p>
        </p:txBody>
      </p:sp>
      <p:sp>
        <p:nvSpPr>
          <p:cNvPr id="22543" name="Text Box 86"/>
          <p:cNvSpPr txBox="1">
            <a:spLocks noChangeArrowheads="1"/>
          </p:cNvSpPr>
          <p:nvPr/>
        </p:nvSpPr>
        <p:spPr bwMode="auto">
          <a:xfrm>
            <a:off x="1885480" y="2271713"/>
            <a:ext cx="100959" cy="23391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S</a:t>
            </a:r>
          </a:p>
        </p:txBody>
      </p:sp>
      <p:sp>
        <p:nvSpPr>
          <p:cNvPr id="22544" name="Text Box 61"/>
          <p:cNvSpPr txBox="1">
            <a:spLocks noChangeArrowheads="1"/>
          </p:cNvSpPr>
          <p:nvPr/>
        </p:nvSpPr>
        <p:spPr bwMode="auto">
          <a:xfrm>
            <a:off x="7684221" y="1765698"/>
            <a:ext cx="1047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mn-lt"/>
              </a:rPr>
              <a:t>Destination</a:t>
            </a:r>
          </a:p>
          <a:p>
            <a:pPr algn="ctr" eaLnBrk="1" hangingPunct="1"/>
            <a:r>
              <a:rPr lang="en-US" sz="1400" b="1">
                <a:latin typeface="+mn-lt"/>
              </a:rPr>
              <a:t>Campus</a:t>
            </a:r>
          </a:p>
        </p:txBody>
      </p:sp>
      <p:sp>
        <p:nvSpPr>
          <p:cNvPr id="22545" name="Text Box 63"/>
          <p:cNvSpPr txBox="1">
            <a:spLocks noChangeArrowheads="1"/>
          </p:cNvSpPr>
          <p:nvPr/>
        </p:nvSpPr>
        <p:spPr bwMode="auto">
          <a:xfrm>
            <a:off x="2372190" y="3657602"/>
            <a:ext cx="830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mn-lt"/>
              </a:rPr>
              <a:t>Regional</a:t>
            </a:r>
          </a:p>
        </p:txBody>
      </p:sp>
      <p:sp>
        <p:nvSpPr>
          <p:cNvPr id="22546" name="TextBox 90"/>
          <p:cNvSpPr txBox="1">
            <a:spLocks noChangeArrowheads="1"/>
          </p:cNvSpPr>
          <p:nvPr/>
        </p:nvSpPr>
        <p:spPr bwMode="auto">
          <a:xfrm>
            <a:off x="5441950" y="120015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00"/>
                </a:solidFill>
                <a:latin typeface="+mn-lt"/>
              </a:rPr>
              <a:t>Performance is good when RTT is &lt; </a:t>
            </a:r>
            <a:r>
              <a:rPr lang="en-US" sz="1400" b="1" dirty="0" smtClean="0">
                <a:solidFill>
                  <a:srgbClr val="000000"/>
                </a:solidFill>
                <a:latin typeface="+mn-lt"/>
              </a:rPr>
              <a:t>~10 </a:t>
            </a:r>
            <a:r>
              <a:rPr lang="en-US" sz="1400" b="1" dirty="0" err="1">
                <a:solidFill>
                  <a:srgbClr val="000000"/>
                </a:solidFill>
                <a:latin typeface="+mn-lt"/>
              </a:rPr>
              <a:t>ms</a:t>
            </a:r>
            <a:endParaRPr lang="en-US" sz="1400" b="1" dirty="0">
              <a:solidFill>
                <a:srgbClr val="000000"/>
              </a:solidFill>
              <a:latin typeface="+mn-lt"/>
            </a:endParaRPr>
          </a:p>
        </p:txBody>
      </p:sp>
      <p:grpSp>
        <p:nvGrpSpPr>
          <p:cNvPr id="22547" name="Group 5"/>
          <p:cNvGrpSpPr>
            <a:grpSpLocks/>
          </p:cNvGrpSpPr>
          <p:nvPr/>
        </p:nvGrpSpPr>
        <p:grpSpPr bwMode="auto">
          <a:xfrm>
            <a:off x="3654428" y="2234805"/>
            <a:ext cx="1800225" cy="606028"/>
            <a:chOff x="1134" y="2661"/>
            <a:chExt cx="1134" cy="918"/>
          </a:xfrm>
        </p:grpSpPr>
        <p:sp>
          <p:nvSpPr>
            <p:cNvPr id="5"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2559" name="Group 7"/>
            <p:cNvGrpSpPr>
              <a:grpSpLocks/>
            </p:cNvGrpSpPr>
            <p:nvPr/>
          </p:nvGrpSpPr>
          <p:grpSpPr bwMode="auto">
            <a:xfrm>
              <a:off x="1346" y="2838"/>
              <a:ext cx="657" cy="548"/>
              <a:chOff x="200" y="2514"/>
              <a:chExt cx="657" cy="548"/>
            </a:xfrm>
          </p:grpSpPr>
          <p:sp>
            <p:nvSpPr>
              <p:cNvPr id="22560" name="Line 8"/>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61" name="Object 2"/>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2920" name="Bitmap Image" r:id="rId19" imgW="9142857" imgH="5238095" progId="">
                      <p:embed/>
                    </p:oleObj>
                  </mc:Choice>
                  <mc:Fallback>
                    <p:oleObj name="Bitmap Image" r:id="rId19"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62" name="Line 10"/>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563" name="Object 3"/>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2921" name="Bitmap Image" r:id="rId20" imgW="9142857" imgH="5238095" progId="">
                      <p:embed/>
                    </p:oleObj>
                  </mc:Choice>
                  <mc:Fallback>
                    <p:oleObj name="Bitmap Image" r:id="rId20"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64" name="Object 4"/>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2922" name="Bitmap Image" r:id="rId21" imgW="9142857" imgH="5238095" progId="">
                      <p:embed/>
                    </p:oleObj>
                  </mc:Choice>
                  <mc:Fallback>
                    <p:oleObj name="Bitmap Image" r:id="rId21"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65" name="Object 5"/>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2923" name="Bitmap Image" r:id="rId22" imgW="9131300" imgH="5232400" progId="">
                      <p:embed/>
                    </p:oleObj>
                  </mc:Choice>
                  <mc:Fallback>
                    <p:oleObj name="Bitmap Image" r:id="rId22" imgW="9131300" imgH="523240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66" name="Line 14"/>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2567" name="Line 15"/>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sp>
        <p:nvSpPr>
          <p:cNvPr id="22548" name="TextBox 76"/>
          <p:cNvSpPr txBox="1">
            <a:spLocks noChangeArrowheads="1"/>
          </p:cNvSpPr>
          <p:nvPr/>
        </p:nvSpPr>
        <p:spPr bwMode="auto">
          <a:xfrm>
            <a:off x="2209800" y="120015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00"/>
                </a:solidFill>
                <a:latin typeface="+mn-lt"/>
              </a:rPr>
              <a:t>Performance is poor when RTT exceeds </a:t>
            </a:r>
            <a:r>
              <a:rPr lang="en-US" sz="1400" b="1" dirty="0" smtClean="0">
                <a:solidFill>
                  <a:srgbClr val="000000"/>
                </a:solidFill>
                <a:latin typeface="+mn-lt"/>
              </a:rPr>
              <a:t>~10 </a:t>
            </a:r>
            <a:r>
              <a:rPr lang="en-US" sz="1400" b="1" dirty="0" err="1">
                <a:solidFill>
                  <a:srgbClr val="000000"/>
                </a:solidFill>
                <a:latin typeface="+mn-lt"/>
              </a:rPr>
              <a:t>ms</a:t>
            </a:r>
            <a:endParaRPr lang="en-US" sz="1400" b="1" dirty="0">
              <a:solidFill>
                <a:srgbClr val="000000"/>
              </a:solidFill>
              <a:latin typeface="+mn-lt"/>
            </a:endParaRPr>
          </a:p>
        </p:txBody>
      </p:sp>
      <p:sp>
        <p:nvSpPr>
          <p:cNvPr id="37929" name="TextBox 77"/>
          <p:cNvSpPr txBox="1">
            <a:spLocks noChangeArrowheads="1"/>
          </p:cNvSpPr>
          <p:nvPr/>
        </p:nvSpPr>
        <p:spPr bwMode="auto">
          <a:xfrm>
            <a:off x="7315200" y="3458766"/>
            <a:ext cx="1676400" cy="523220"/>
          </a:xfrm>
          <a:prstGeom prst="rect">
            <a:avLst/>
          </a:prstGeom>
          <a:noFill/>
          <a:ln w="9525">
            <a:noFill/>
            <a:miter lim="800000"/>
            <a:headEnd/>
            <a:tailEnd/>
          </a:ln>
        </p:spPr>
        <p:txBody>
          <a:bodyPr>
            <a:spAutoFit/>
          </a:bodyPr>
          <a:lstStyle/>
          <a:p>
            <a:pPr>
              <a:defRPr/>
            </a:pPr>
            <a:r>
              <a:rPr lang="en-US" sz="1400" dirty="0">
                <a:solidFill>
                  <a:srgbClr val="FF0000"/>
                </a:solidFill>
                <a:effectLst>
                  <a:outerShdw blurRad="50800" dist="88900" dir="2700000" algn="tl" rotWithShape="0">
                    <a:srgbClr val="000000">
                      <a:alpha val="43000"/>
                    </a:srgbClr>
                  </a:outerShdw>
                </a:effectLst>
                <a:latin typeface="+mn-lt"/>
              </a:rPr>
              <a:t>Switch with small buffers</a:t>
            </a:r>
          </a:p>
        </p:txBody>
      </p:sp>
      <p:cxnSp>
        <p:nvCxnSpPr>
          <p:cNvPr id="80" name="Straight Arrow Connector 79"/>
          <p:cNvCxnSpPr/>
          <p:nvPr/>
        </p:nvCxnSpPr>
        <p:spPr>
          <a:xfrm rot="16200000" flipV="1">
            <a:off x="7886700" y="3067050"/>
            <a:ext cx="685800" cy="152400"/>
          </a:xfrm>
          <a:prstGeom prst="straightConnector1">
            <a:avLst/>
          </a:prstGeom>
          <a:ln w="984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22555" name="Object 5"/>
          <p:cNvGraphicFramePr>
            <a:graphicFrameLocks noChangeAspect="1"/>
          </p:cNvGraphicFramePr>
          <p:nvPr>
            <p:extLst>
              <p:ext uri="{D42A27DB-BD31-4B8C-83A1-F6EECF244321}">
                <p14:modId xmlns:p14="http://schemas.microsoft.com/office/powerpoint/2010/main" val="4160463756"/>
              </p:ext>
            </p:extLst>
          </p:nvPr>
        </p:nvGraphicFramePr>
        <p:xfrm>
          <a:off x="4619628" y="2575323"/>
          <a:ext cx="417513" cy="136922"/>
        </p:xfrm>
        <a:graphic>
          <a:graphicData uri="http://schemas.openxmlformats.org/presentationml/2006/ole">
            <mc:AlternateContent xmlns:mc="http://schemas.openxmlformats.org/markup-compatibility/2006">
              <mc:Choice xmlns:v="urn:schemas-microsoft-com:vml" Requires="v">
                <p:oleObj spid="_x0000_s2924" name="Bitmap Image" r:id="rId24" imgW="9131300" imgH="5232400" progId="">
                  <p:embed/>
                </p:oleObj>
              </mc:Choice>
              <mc:Fallback>
                <p:oleObj name="Bitmap Image" r:id="rId24" imgW="9131300" imgH="5232400" progId="">
                  <p:embed/>
                  <p:pic>
                    <p:nvPicPr>
                      <p:cNvPr id="0" name=""/>
                      <p:cNvPicPr>
                        <a:picLocks noChangeAspect="1" noChangeArrowheads="1"/>
                      </p:cNvPicPr>
                      <p:nvPr/>
                    </p:nvPicPr>
                    <p:blipFill>
                      <a:blip r:embed="rId25"/>
                      <a:srcRect/>
                      <a:stretch>
                        <a:fillRect/>
                      </a:stretch>
                    </p:blipFill>
                    <p:spPr bwMode="auto">
                      <a:xfrm>
                        <a:off x="4619628" y="2575323"/>
                        <a:ext cx="417513" cy="13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 name="Title 1"/>
          <p:cNvSpPr>
            <a:spLocks noGrp="1"/>
          </p:cNvSpPr>
          <p:nvPr>
            <p:ph type="title"/>
          </p:nvPr>
        </p:nvSpPr>
        <p:spPr>
          <a:xfrm>
            <a:off x="0" y="205979"/>
            <a:ext cx="9144000" cy="857250"/>
          </a:xfrm>
        </p:spPr>
        <p:txBody>
          <a:bodyPr>
            <a:normAutofit/>
          </a:bodyPr>
          <a:lstStyle/>
          <a:p>
            <a:r>
              <a:rPr lang="en-US" dirty="0" smtClean="0"/>
              <a:t>Local Testing Will Not Find Everything</a:t>
            </a:r>
            <a:endParaRPr lang="en-US" dirty="0"/>
          </a:p>
        </p:txBody>
      </p:sp>
      <p:sp>
        <p:nvSpPr>
          <p:cNvPr id="7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10</a:t>
            </a:fld>
            <a:endParaRPr lang="en-US" dirty="0"/>
          </a:p>
        </p:txBody>
      </p:sp>
      <p:sp>
        <p:nvSpPr>
          <p:cNvPr id="83"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42335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1" y="-8983"/>
            <a:ext cx="7289165" cy="886437"/>
          </a:xfrm>
        </p:spPr>
        <p:txBody>
          <a:bodyPr>
            <a:normAutofit fontScale="90000"/>
          </a:bodyPr>
          <a:lstStyle/>
          <a:p>
            <a:r>
              <a:rPr lang="en-US" sz="3600" dirty="0"/>
              <a:t>Soft </a:t>
            </a:r>
            <a:r>
              <a:rPr lang="en-US" sz="3600" dirty="0" smtClean="0"/>
              <a:t>Failures Cause </a:t>
            </a:r>
            <a:r>
              <a:rPr lang="en-US" sz="3600" dirty="0"/>
              <a:t>P</a:t>
            </a:r>
            <a:r>
              <a:rPr lang="en-US" sz="3600" dirty="0" smtClean="0"/>
              <a:t>acket </a:t>
            </a:r>
            <a:r>
              <a:rPr lang="en-US" sz="3600" dirty="0"/>
              <a:t>L</a:t>
            </a:r>
            <a:r>
              <a:rPr lang="en-US" sz="3600" dirty="0" smtClean="0"/>
              <a:t>oss and </a:t>
            </a:r>
            <a:r>
              <a:rPr lang="en-US" sz="3600" dirty="0"/>
              <a:t/>
            </a:r>
            <a:br>
              <a:rPr lang="en-US" sz="3600" dirty="0"/>
            </a:br>
            <a:r>
              <a:rPr lang="en-US" sz="3600" dirty="0" smtClean="0"/>
              <a:t>Degraded </a:t>
            </a:r>
            <a:r>
              <a:rPr lang="en-US" sz="3600" dirty="0"/>
              <a:t>TCP </a:t>
            </a:r>
            <a:r>
              <a:rPr lang="en-US" sz="3600" dirty="0" smtClean="0"/>
              <a:t>Performance</a:t>
            </a:r>
            <a:endParaRPr lang="en-US" sz="3600" dirty="0">
              <a:latin typeface="Arial Narrow" charset="0"/>
            </a:endParaRPr>
          </a:p>
        </p:txBody>
      </p:sp>
      <p:sp>
        <p:nvSpPr>
          <p:cNvPr id="23554" name="Content Placeholder 2"/>
          <p:cNvSpPr>
            <a:spLocks noGrp="1"/>
          </p:cNvSpPr>
          <p:nvPr>
            <p:ph idx="1"/>
          </p:nvPr>
        </p:nvSpPr>
        <p:spPr>
          <a:xfrm>
            <a:off x="457200" y="1159718"/>
            <a:ext cx="8229600" cy="3290803"/>
          </a:xfrm>
        </p:spPr>
        <p:txBody>
          <a:bodyPr/>
          <a:lstStyle/>
          <a:p>
            <a:endParaRPr lang="en-US">
              <a:latin typeface="Arial Narrow" charset="0"/>
            </a:endParaRPr>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l="2963" t="4779" r="999" b="272"/>
          <a:stretch>
            <a:fillRect/>
          </a:stretch>
        </p:blipFill>
        <p:spPr bwMode="auto">
          <a:xfrm>
            <a:off x="284163" y="877454"/>
            <a:ext cx="8767762" cy="370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2447889"/>
            <a:ext cx="838200" cy="350044"/>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1735895"/>
            <a:ext cx="836612" cy="475059"/>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2456223"/>
            <a:ext cx="836612" cy="348854"/>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9" y="2699110"/>
            <a:ext cx="928687" cy="348854"/>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2194285"/>
            <a:ext cx="1281112" cy="348854"/>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4260020"/>
            <a:ext cx="835025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4498145"/>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4502908"/>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4498145"/>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4496954"/>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4267164"/>
            <a:ext cx="177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4265973"/>
            <a:ext cx="1563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9" y="4265973"/>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6" y="4264783"/>
            <a:ext cx="173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4278313" y="1651949"/>
            <a:ext cx="3387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Date Placeholder 1"/>
          <p:cNvSpPr>
            <a:spLocks noGrp="1"/>
          </p:cNvSpPr>
          <p:nvPr>
            <p:ph type="dt" sz="half" idx="10"/>
          </p:nvPr>
        </p:nvSpPr>
        <p:spPr>
          <a:xfrm>
            <a:off x="7304972" y="4765113"/>
            <a:ext cx="1270660" cy="273844"/>
          </a:xfrm>
        </p:spPr>
        <p:txBody>
          <a:bodyPr/>
          <a:lstStyle/>
          <a:p>
            <a:fld id="{55D16267-7E8E-1A44-9AC2-A6932219FE06}" type="datetime4">
              <a:rPr lang="en-US" smtClean="0"/>
              <a:t>August 24, 2015</a:t>
            </a:fld>
            <a:endParaRPr lang="en-US" dirty="0"/>
          </a:p>
        </p:txBody>
      </p:sp>
      <p:sp>
        <p:nvSpPr>
          <p:cNvPr id="25"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6"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a:p>
        </p:txBody>
      </p:sp>
    </p:spTree>
    <p:extLst>
      <p:ext uri="{BB962C8B-B14F-4D97-AF65-F5344CB8AC3E}">
        <p14:creationId xmlns:p14="http://schemas.microsoft.com/office/powerpoint/2010/main" val="3708288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4000" dirty="0" smtClean="0"/>
              <a:t>Soft Network Failures</a:t>
            </a:r>
          </a:p>
        </p:txBody>
      </p:sp>
      <p:sp>
        <p:nvSpPr>
          <p:cNvPr id="35843" name="Content Placeholder 2"/>
          <p:cNvSpPr>
            <a:spLocks noGrp="1"/>
          </p:cNvSpPr>
          <p:nvPr>
            <p:ph idx="1"/>
          </p:nvPr>
        </p:nvSpPr>
        <p:spPr>
          <a:xfrm>
            <a:off x="457200" y="1303821"/>
            <a:ext cx="5908612" cy="3290803"/>
          </a:xfrm>
        </p:spPr>
        <p:txBody>
          <a:bodyPr>
            <a:normAutofit fontScale="55000" lnSpcReduction="20000"/>
          </a:bodyPr>
          <a:lstStyle/>
          <a:p>
            <a:r>
              <a:rPr lang="en-US" dirty="0" smtClean="0"/>
              <a:t>Soft failures are where basic connectivity functions, but high performance is not possible.</a:t>
            </a:r>
          </a:p>
          <a:p>
            <a:r>
              <a:rPr lang="en-US" dirty="0" smtClean="0"/>
              <a:t>TCP was intentionally designed to hide all transmission errors from the user:</a:t>
            </a:r>
          </a:p>
          <a:p>
            <a:pPr lvl="1"/>
            <a:r>
              <a:rPr lang="en-US" dirty="0" smtClean="0"/>
              <a:t>“As long as the TCPs continue to function properly and the internet system does not become completely partitioned, no transmission errors will affect the users.” (From IEN 129, RFC 716)</a:t>
            </a:r>
          </a:p>
          <a:p>
            <a:r>
              <a:rPr lang="en-US" dirty="0" smtClean="0"/>
              <a:t>Some soft failures only affect high bandwidth long RTT flows.</a:t>
            </a:r>
          </a:p>
          <a:p>
            <a:r>
              <a:rPr lang="en-US" dirty="0" smtClean="0"/>
              <a:t>Hard failures are easy to detect &amp; fix </a:t>
            </a:r>
          </a:p>
          <a:p>
            <a:pPr lvl="1"/>
            <a:r>
              <a:rPr lang="en-US" dirty="0" smtClean="0"/>
              <a:t>soft failures can lie hidden for years!</a:t>
            </a:r>
          </a:p>
          <a:p>
            <a:r>
              <a:rPr lang="en-US" dirty="0" smtClean="0"/>
              <a:t>One network problem can often mask others</a:t>
            </a:r>
          </a:p>
          <a:p>
            <a:endParaRPr lang="en-US" dirty="0" smtClean="0"/>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router-sham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812" y="1136650"/>
            <a:ext cx="2692400" cy="2692400"/>
          </a:xfrm>
          <a:prstGeom prst="rect">
            <a:avLst/>
          </a:prstGeom>
        </p:spPr>
      </p:pic>
    </p:spTree>
    <p:extLst>
      <p:ext uri="{BB962C8B-B14F-4D97-AF65-F5344CB8AC3E}">
        <p14:creationId xmlns:p14="http://schemas.microsoft.com/office/powerpoint/2010/main" val="3360563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Statement: </a:t>
            </a:r>
            <a:br>
              <a:rPr lang="en-US" dirty="0" smtClean="0"/>
            </a:br>
            <a:r>
              <a:rPr lang="en-US" dirty="0" smtClean="0"/>
              <a:t>Hard vs. Soft Failures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“Hard failures” are the kind of problems every organization understands</a:t>
            </a:r>
          </a:p>
          <a:p>
            <a:pPr lvl="1"/>
            <a:r>
              <a:rPr lang="en-US" dirty="0" smtClean="0"/>
              <a:t>Fiber cut</a:t>
            </a:r>
          </a:p>
          <a:p>
            <a:pPr lvl="1"/>
            <a:r>
              <a:rPr lang="en-US" dirty="0" smtClean="0"/>
              <a:t>Power failure takes down routers</a:t>
            </a:r>
          </a:p>
          <a:p>
            <a:pPr lvl="1"/>
            <a:r>
              <a:rPr lang="en-US" dirty="0" smtClean="0"/>
              <a:t>Hardware ceases to function</a:t>
            </a:r>
          </a:p>
          <a:p>
            <a:r>
              <a:rPr lang="en-US" dirty="0" smtClean="0"/>
              <a:t>Classic monitoring systems are good at alerting hard failures</a:t>
            </a:r>
          </a:p>
          <a:p>
            <a:pPr lvl="1"/>
            <a:r>
              <a:rPr lang="en-US" dirty="0" smtClean="0"/>
              <a:t>i.e., NOC sees something turn red on their screen</a:t>
            </a:r>
          </a:p>
          <a:p>
            <a:pPr lvl="1"/>
            <a:r>
              <a:rPr lang="en-US" dirty="0" smtClean="0"/>
              <a:t>Engineers paged by monitoring systems</a:t>
            </a:r>
          </a:p>
          <a:p>
            <a:r>
              <a:rPr lang="en-US" dirty="0" smtClean="0"/>
              <a:t>“Soft failures” are different and often go undetected</a:t>
            </a:r>
          </a:p>
          <a:p>
            <a:pPr lvl="1"/>
            <a:r>
              <a:rPr lang="en-US" dirty="0" smtClean="0"/>
              <a:t>Basic connectivity (ping, traceroute, web pages, email) works</a:t>
            </a:r>
          </a:p>
          <a:p>
            <a:pPr lvl="1"/>
            <a:r>
              <a:rPr lang="en-US" dirty="0" smtClean="0"/>
              <a:t>Performance is just poor</a:t>
            </a:r>
          </a:p>
          <a:p>
            <a:r>
              <a:rPr lang="en-US" dirty="0" smtClean="0"/>
              <a:t>How much should we care about soft failures?</a:t>
            </a:r>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24860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auses </a:t>
            </a:r>
            <a:r>
              <a:rPr lang="en-US" dirty="0"/>
              <a:t>of </a:t>
            </a:r>
            <a:r>
              <a:rPr lang="en-US" dirty="0" smtClean="0"/>
              <a:t>Packet Loss</a:t>
            </a:r>
            <a:endParaRPr lang="en-US" dirty="0"/>
          </a:p>
        </p:txBody>
      </p:sp>
      <p:sp>
        <p:nvSpPr>
          <p:cNvPr id="3" name="Content Placeholder 2"/>
          <p:cNvSpPr>
            <a:spLocks noGrp="1"/>
          </p:cNvSpPr>
          <p:nvPr>
            <p:ph idx="1"/>
          </p:nvPr>
        </p:nvSpPr>
        <p:spPr>
          <a:xfrm>
            <a:off x="457200" y="981077"/>
            <a:ext cx="8229600" cy="3746897"/>
          </a:xfrm>
        </p:spPr>
        <p:txBody>
          <a:bodyPr>
            <a:normAutofit fontScale="70000" lnSpcReduction="20000"/>
          </a:bodyPr>
          <a:lstStyle/>
          <a:p>
            <a:pPr>
              <a:buFont typeface="Arial"/>
              <a:buChar char="•"/>
            </a:pPr>
            <a:r>
              <a:rPr lang="en-US" dirty="0" smtClean="0"/>
              <a:t>Network </a:t>
            </a:r>
            <a:r>
              <a:rPr lang="en-US" dirty="0"/>
              <a:t>C</a:t>
            </a:r>
            <a:r>
              <a:rPr lang="en-US" dirty="0" smtClean="0"/>
              <a:t>ongestion</a:t>
            </a:r>
          </a:p>
          <a:p>
            <a:pPr lvl="1">
              <a:buFont typeface="Arial"/>
              <a:buChar char="•"/>
            </a:pPr>
            <a:r>
              <a:rPr lang="en-US" dirty="0" smtClean="0"/>
              <a:t>Easy to confirm via SNMP, easy to fix with $$</a:t>
            </a:r>
            <a:endParaRPr lang="en-US" dirty="0"/>
          </a:p>
          <a:p>
            <a:pPr lvl="1">
              <a:buFont typeface="Arial"/>
              <a:buChar char="•"/>
            </a:pPr>
            <a:r>
              <a:rPr lang="en-US" dirty="0" smtClean="0"/>
              <a:t>This is not a ‘soft failure’, but just a network capacity issue</a:t>
            </a:r>
            <a:endParaRPr lang="en-US" dirty="0"/>
          </a:p>
          <a:p>
            <a:pPr lvl="1">
              <a:buFont typeface="Arial"/>
              <a:buChar char="•"/>
            </a:pPr>
            <a:r>
              <a:rPr lang="en-US" dirty="0" smtClean="0"/>
              <a:t>Often people assume congestion is the issue when it fact it is not.</a:t>
            </a:r>
          </a:p>
          <a:p>
            <a:r>
              <a:rPr lang="en-US" dirty="0"/>
              <a:t>Under-buffered switch dropping packets</a:t>
            </a:r>
          </a:p>
          <a:p>
            <a:pPr lvl="2"/>
            <a:r>
              <a:rPr lang="en-US" dirty="0"/>
              <a:t>Hard to confirm</a:t>
            </a:r>
          </a:p>
          <a:p>
            <a:r>
              <a:rPr lang="en-US" dirty="0"/>
              <a:t>Under-powered firewall dropping packets</a:t>
            </a:r>
          </a:p>
          <a:p>
            <a:pPr lvl="2"/>
            <a:r>
              <a:rPr lang="en-US" dirty="0"/>
              <a:t>Hard to confirm</a:t>
            </a:r>
          </a:p>
          <a:p>
            <a:r>
              <a:rPr lang="en-US" dirty="0"/>
              <a:t>Dirty fibers or connectors, failing optics/light levels</a:t>
            </a:r>
          </a:p>
          <a:p>
            <a:pPr lvl="2"/>
            <a:r>
              <a:rPr lang="en-US" dirty="0"/>
              <a:t>Sometimes easy to confirm by looking at error counters in the routers</a:t>
            </a:r>
          </a:p>
          <a:p>
            <a:r>
              <a:rPr lang="en-US" dirty="0"/>
              <a:t>Overloaded or slow receive host dropping packets</a:t>
            </a:r>
          </a:p>
          <a:p>
            <a:pPr lvl="2"/>
            <a:r>
              <a:rPr lang="en-US" dirty="0"/>
              <a:t>Easy to confirm by looking at CPU load on the host</a:t>
            </a:r>
          </a:p>
          <a:p>
            <a:pPr>
              <a:buFont typeface="Arial"/>
              <a:buChar char="•"/>
            </a:pPr>
            <a:endParaRPr lang="en-US" dirty="0"/>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7"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5776309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249"/>
            <a:ext cx="8229600" cy="866054"/>
          </a:xfrm>
        </p:spPr>
        <p:txBody>
          <a:bodyPr>
            <a:normAutofit fontScale="90000"/>
          </a:bodyPr>
          <a:lstStyle/>
          <a:p>
            <a:r>
              <a:rPr lang="en-US" dirty="0" smtClean="0"/>
              <a:t>Under-buffered Switches are probably our biggest problem today</a:t>
            </a:r>
            <a:endParaRPr lang="en-US" dirty="0"/>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83" y="1219200"/>
            <a:ext cx="6017684" cy="3328932"/>
          </a:xfrm>
          <a:prstGeom prst="rect">
            <a:avLst/>
          </a:prstGeom>
        </p:spPr>
      </p:pic>
    </p:spTree>
    <p:extLst>
      <p:ext uri="{BB962C8B-B14F-4D97-AF65-F5344CB8AC3E}">
        <p14:creationId xmlns:p14="http://schemas.microsoft.com/office/powerpoint/2010/main" val="11146785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38814"/>
            <a:ext cx="8653576" cy="431907"/>
          </a:xfrm>
        </p:spPr>
        <p:txBody>
          <a:bodyPr>
            <a:noAutofit/>
          </a:bodyPr>
          <a:lstStyle/>
          <a:p>
            <a:r>
              <a:rPr lang="en-US" sz="4000" dirty="0" smtClean="0"/>
              <a:t>The Science DMZ in 1 Slide</a:t>
            </a:r>
            <a:endParaRPr lang="en-US" sz="4000" dirty="0"/>
          </a:p>
        </p:txBody>
      </p:sp>
      <p:sp>
        <p:nvSpPr>
          <p:cNvPr id="2" name="Content Placeholder 1"/>
          <p:cNvSpPr>
            <a:spLocks noGrp="1"/>
          </p:cNvSpPr>
          <p:nvPr>
            <p:ph idx="1"/>
          </p:nvPr>
        </p:nvSpPr>
        <p:spPr>
          <a:xfrm>
            <a:off x="193271" y="762001"/>
            <a:ext cx="7767341" cy="3543301"/>
          </a:xfrm>
        </p:spPr>
        <p:txBody>
          <a:bodyPr>
            <a:noAutofit/>
          </a:bodyPr>
          <a:lstStyle/>
          <a:p>
            <a:pPr marL="0" indent="0">
              <a:buNone/>
            </a:pPr>
            <a:r>
              <a:rPr lang="en-US" sz="1600" dirty="0" smtClean="0"/>
              <a:t>Consists of </a:t>
            </a:r>
            <a:r>
              <a:rPr lang="en-US" sz="1600" b="1" dirty="0" smtClean="0"/>
              <a:t>four key components</a:t>
            </a:r>
            <a:r>
              <a:rPr lang="en-US" sz="1600" dirty="0" smtClean="0"/>
              <a:t>, all required:</a:t>
            </a:r>
          </a:p>
          <a:p>
            <a:r>
              <a:rPr lang="en-US" sz="1600" b="1" i="1" dirty="0" smtClean="0"/>
              <a:t>“Friction free” network path</a:t>
            </a:r>
          </a:p>
          <a:p>
            <a:pPr lvl="1"/>
            <a:r>
              <a:rPr lang="en-US" sz="1600" dirty="0" smtClean="0"/>
              <a:t>Highly capable network devices (wire-speed, deep queues)</a:t>
            </a:r>
          </a:p>
          <a:p>
            <a:pPr lvl="1"/>
            <a:r>
              <a:rPr lang="en-US" sz="1600" dirty="0" smtClean="0"/>
              <a:t>Virtual circuit connectivity option</a:t>
            </a:r>
          </a:p>
          <a:p>
            <a:pPr lvl="1"/>
            <a:r>
              <a:rPr lang="en-US" sz="1600" dirty="0" smtClean="0"/>
              <a:t>Security policy and enforcement specific to science workflows</a:t>
            </a:r>
          </a:p>
          <a:p>
            <a:pPr lvl="1"/>
            <a:r>
              <a:rPr lang="en-US" sz="1600" dirty="0" smtClean="0"/>
              <a:t>Located at or near site perimeter if possible</a:t>
            </a:r>
          </a:p>
          <a:p>
            <a:r>
              <a:rPr lang="en-US" sz="1600" b="1" i="1" dirty="0" smtClean="0"/>
              <a:t>Dedicated, high-performance Data Transfer Nodes (DTNs)</a:t>
            </a:r>
            <a:endParaRPr lang="en-US" sz="1600" b="1" i="1" dirty="0"/>
          </a:p>
          <a:p>
            <a:pPr lvl="1"/>
            <a:r>
              <a:rPr lang="en-US" sz="1600" dirty="0" smtClean="0"/>
              <a:t>Hardware, operating system, libraries all optimized for transfer</a:t>
            </a:r>
          </a:p>
          <a:p>
            <a:pPr lvl="1"/>
            <a:r>
              <a:rPr lang="en-US" sz="1600" dirty="0" smtClean="0"/>
              <a:t>Includes optimized data transfer tools such as Globus and GridFTP</a:t>
            </a:r>
          </a:p>
          <a:p>
            <a:r>
              <a:rPr lang="en-US" sz="1600" b="1" i="1" dirty="0" smtClean="0"/>
              <a:t>Performance measurement/test node</a:t>
            </a:r>
          </a:p>
          <a:p>
            <a:pPr lvl="1"/>
            <a:r>
              <a:rPr lang="en-US" sz="1600" dirty="0" err="1" smtClean="0"/>
              <a:t>perfSONAR</a:t>
            </a:r>
            <a:endParaRPr lang="en-US" sz="1600" dirty="0" smtClean="0"/>
          </a:p>
          <a:p>
            <a:r>
              <a:rPr lang="en-US" sz="1600" b="1" i="1" dirty="0" smtClean="0"/>
              <a:t>Education &amp; Engagement w/ End Users</a:t>
            </a:r>
            <a:r>
              <a:rPr lang="en-US" sz="1600" dirty="0" smtClean="0"/>
              <a:t>	</a:t>
            </a:r>
          </a:p>
          <a:p>
            <a:pPr marL="0" lvl="1" indent="-57150">
              <a:buNone/>
            </a:pPr>
            <a:r>
              <a:rPr lang="en-US" sz="1600" dirty="0"/>
              <a:t>	</a:t>
            </a:r>
            <a:r>
              <a:rPr lang="en-US" sz="1600" dirty="0" smtClean="0"/>
              <a:t>			Details at </a:t>
            </a:r>
            <a:r>
              <a:rPr lang="en-US" sz="1600" dirty="0" smtClean="0">
                <a:hlinkClick r:id="rId3"/>
              </a:rPr>
              <a:t>http</a:t>
            </a:r>
            <a:r>
              <a:rPr lang="en-US" sz="1600" dirty="0">
                <a:hlinkClick r:id="rId3"/>
              </a:rPr>
              <a:t>://fasterdata.es.net/science-dmz</a:t>
            </a:r>
            <a:r>
              <a:rPr lang="en-US" sz="1600" dirty="0" smtClean="0">
                <a:hlinkClick r:id="rId3"/>
              </a:rPr>
              <a:t>/</a:t>
            </a:r>
            <a:r>
              <a:rPr lang="en-US" sz="1600" dirty="0" smtClean="0"/>
              <a:t> </a:t>
            </a:r>
            <a:endParaRPr lang="en-US" sz="1600" dirty="0"/>
          </a:p>
        </p:txBody>
      </p:sp>
      <p:sp>
        <p:nvSpPr>
          <p:cNvPr id="12"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5"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13"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6" name="Picture 15" descr="300px-Free_body_frictionless.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823" y="2045336"/>
            <a:ext cx="2278529" cy="1549400"/>
          </a:xfrm>
          <a:prstGeom prst="rect">
            <a:avLst/>
          </a:prstGeom>
        </p:spPr>
      </p:pic>
      <p:sp>
        <p:nvSpPr>
          <p:cNvPr id="17" name="Title 1"/>
          <p:cNvSpPr txBox="1">
            <a:spLocks/>
          </p:cNvSpPr>
          <p:nvPr/>
        </p:nvSpPr>
        <p:spPr bwMode="auto">
          <a:xfrm>
            <a:off x="7561626" y="3594736"/>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8" name="Title 1"/>
          <p:cNvSpPr txBox="1">
            <a:spLocks/>
          </p:cNvSpPr>
          <p:nvPr/>
        </p:nvSpPr>
        <p:spPr bwMode="auto">
          <a:xfrm>
            <a:off x="7590138" y="1629835"/>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Globus</a:t>
            </a:r>
            <a:endParaRPr lang="en-US" sz="600" dirty="0">
              <a:solidFill>
                <a:srgbClr val="FF0000"/>
              </a:solidFill>
            </a:endParaRPr>
          </a:p>
        </p:txBody>
      </p:sp>
      <p:pic>
        <p:nvPicPr>
          <p:cNvPr id="19" name="Picture 18" descr="glob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023" y="914401"/>
            <a:ext cx="1016906" cy="715434"/>
          </a:xfrm>
          <a:prstGeom prst="rect">
            <a:avLst/>
          </a:prstGeom>
        </p:spPr>
      </p:pic>
    </p:spTree>
    <p:extLst>
      <p:ext uri="{BB962C8B-B14F-4D97-AF65-F5344CB8AC3E}">
        <p14:creationId xmlns:p14="http://schemas.microsoft.com/office/powerpoint/2010/main" val="2144875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Abstract Science DMZ</a:t>
            </a:r>
            <a:endParaRPr lang="en-US" dirty="0"/>
          </a:p>
        </p:txBody>
      </p:sp>
      <p:sp>
        <p:nvSpPr>
          <p:cNvPr id="5"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1" name="Content Placeholder 7" descr="science-dmz-simple-v2.pdf"/>
          <p:cNvPicPr>
            <a:picLocks noGrp="1" noChangeAspect="1"/>
          </p:cNvPicPr>
          <p:nvPr>
            <p:ph idx="1"/>
          </p:nvPr>
        </p:nvPicPr>
        <p:blipFill>
          <a:blip r:embed="rId3">
            <a:extLst>
              <a:ext uri="{28A0092B-C50C-407E-A947-70E740481C1C}">
                <a14:useLocalDpi xmlns:a14="http://schemas.microsoft.com/office/drawing/2010/main" val="0"/>
              </a:ext>
            </a:extLst>
          </a:blip>
          <a:srcRect t="14427" b="14427"/>
          <a:stretch>
            <a:fillRect/>
          </a:stretch>
        </p:blipFill>
        <p:spPr>
          <a:xfrm>
            <a:off x="840920" y="877684"/>
            <a:ext cx="7566480" cy="4161273"/>
          </a:xfrm>
        </p:spPr>
      </p:pic>
    </p:spTree>
    <p:extLst>
      <p:ext uri="{BB962C8B-B14F-4D97-AF65-F5344CB8AC3E}">
        <p14:creationId xmlns:p14="http://schemas.microsoft.com/office/powerpoint/2010/main" val="5111935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 It’s Not Just the Network</a:t>
            </a:r>
            <a:endParaRPr lang="en-US" dirty="0"/>
          </a:p>
        </p:txBody>
      </p:sp>
      <p:sp>
        <p:nvSpPr>
          <p:cNvPr id="7" name="Content Placeholder 6"/>
          <p:cNvSpPr>
            <a:spLocks noGrp="1"/>
          </p:cNvSpPr>
          <p:nvPr>
            <p:ph idx="1"/>
          </p:nvPr>
        </p:nvSpPr>
        <p:spPr>
          <a:xfrm>
            <a:off x="457200" y="1200151"/>
            <a:ext cx="8229600" cy="3460681"/>
          </a:xfrm>
        </p:spPr>
        <p:txBody>
          <a:bodyPr>
            <a:normAutofit fontScale="55000" lnSpcReduction="20000"/>
          </a:bodyPr>
          <a:lstStyle/>
          <a:p>
            <a:r>
              <a:rPr lang="en-US" dirty="0"/>
              <a:t>Perhaps you are saying to yourself “I have no control over parts of my campus, let alone the 5 networks that sit between me and my collaborators”</a:t>
            </a:r>
          </a:p>
          <a:p>
            <a:pPr lvl="1"/>
            <a:r>
              <a:rPr lang="en-US" dirty="0" smtClean="0"/>
              <a:t>Significant </a:t>
            </a:r>
            <a:r>
              <a:rPr lang="en-US" dirty="0"/>
              <a:t>gains are possible in isolated areas of the OSI Stack</a:t>
            </a:r>
          </a:p>
          <a:p>
            <a:r>
              <a:rPr lang="en-US" dirty="0"/>
              <a:t>Things “you” control:</a:t>
            </a:r>
          </a:p>
          <a:p>
            <a:pPr lvl="1"/>
            <a:r>
              <a:rPr lang="en-US" dirty="0"/>
              <a:t>Choice of data movement applications (say no to SCP and RSYNC)</a:t>
            </a:r>
          </a:p>
          <a:p>
            <a:pPr lvl="1"/>
            <a:r>
              <a:rPr lang="en-US" dirty="0"/>
              <a:t>Configuration of local gear (hosts, network devices)</a:t>
            </a:r>
          </a:p>
          <a:p>
            <a:pPr lvl="1"/>
            <a:r>
              <a:rPr lang="en-US" dirty="0"/>
              <a:t>Placement and configuration of diagnostic tools, e.g. </a:t>
            </a:r>
            <a:r>
              <a:rPr lang="en-US" b="1" i="1" dirty="0" err="1"/>
              <a:t>perfSONAR</a:t>
            </a:r>
            <a:endParaRPr lang="en-US" b="1" i="1" dirty="0"/>
          </a:p>
          <a:p>
            <a:pPr lvl="1"/>
            <a:r>
              <a:rPr lang="en-US" dirty="0"/>
              <a:t>Use of the diagnostic tools</a:t>
            </a:r>
          </a:p>
          <a:p>
            <a:r>
              <a:rPr lang="en-US" dirty="0"/>
              <a:t>Things that need some help:</a:t>
            </a:r>
          </a:p>
          <a:p>
            <a:pPr lvl="1"/>
            <a:r>
              <a:rPr lang="en-US" dirty="0"/>
              <a:t>Configuration of remote gear</a:t>
            </a:r>
          </a:p>
          <a:p>
            <a:pPr lvl="1"/>
            <a:r>
              <a:rPr lang="en-US" dirty="0"/>
              <a:t>Addressing issues when the diagnostic tools alarm</a:t>
            </a:r>
          </a:p>
          <a:p>
            <a:pPr lvl="1"/>
            <a:r>
              <a:rPr lang="en-US" dirty="0"/>
              <a:t>Getting someone to “care”</a:t>
            </a:r>
          </a:p>
          <a:p>
            <a:pPr marL="0" indent="0">
              <a:buNone/>
            </a:pPr>
            <a:endParaRPr lang="en-US" dirty="0"/>
          </a:p>
          <a:p>
            <a:pPr marL="230188" lvl="1" indent="0">
              <a:buNone/>
            </a:pPr>
            <a:endParaRPr lang="en-US"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9863782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4"/>
            <a:ext cx="9144000" cy="857250"/>
          </a:xfrm>
        </p:spPr>
        <p:txBody>
          <a:bodyPr>
            <a:normAutofit/>
          </a:bodyPr>
          <a:lstStyle/>
          <a:p>
            <a:pPr>
              <a:defRPr/>
            </a:pPr>
            <a:r>
              <a:rPr lang="en-US" sz="4000" dirty="0">
                <a:ea typeface="ＭＳ Ｐゴシック" charset="0"/>
                <a:cs typeface="ＭＳ Ｐゴシック" charset="0"/>
                <a:sym typeface="Wingdings"/>
              </a:rPr>
              <a:t>Network Monitoring</a:t>
            </a:r>
          </a:p>
        </p:txBody>
      </p:sp>
      <p:sp>
        <p:nvSpPr>
          <p:cNvPr id="13313" name="Content Placeholder 1"/>
          <p:cNvSpPr>
            <a:spLocks noGrp="1"/>
          </p:cNvSpPr>
          <p:nvPr>
            <p:ph idx="1"/>
          </p:nvPr>
        </p:nvSpPr>
        <p:spPr/>
        <p:txBody>
          <a:bodyPr>
            <a:normAutofit fontScale="92500" lnSpcReduction="10000"/>
          </a:bodyPr>
          <a:lstStyle/>
          <a:p>
            <a:pPr>
              <a:buClrTx/>
              <a:buFont typeface="Arial"/>
              <a:buChar char="•"/>
              <a:defRPr/>
            </a:pPr>
            <a:r>
              <a:rPr lang="en-US" sz="2200" dirty="0" smtClean="0">
                <a:ea typeface="ＭＳ Ｐゴシック" charset="0"/>
                <a:cs typeface="ＭＳ Ｐゴシック" charset="0"/>
                <a:sym typeface="Wingdings"/>
              </a:rPr>
              <a:t>All networks do some form monitoring.  </a:t>
            </a:r>
          </a:p>
          <a:p>
            <a:pPr lvl="1">
              <a:buFont typeface="Arial"/>
              <a:buChar char="•"/>
              <a:defRPr/>
            </a:pPr>
            <a:r>
              <a:rPr lang="en-US" sz="2200" dirty="0" smtClean="0">
                <a:ea typeface="ＭＳ Ｐゴシック" charset="0"/>
                <a:cs typeface="ＭＳ Ｐゴシック" charset="0"/>
                <a:sym typeface="Wingdings"/>
              </a:rPr>
              <a:t>Addresses needs of local staff for understanding state of the network</a:t>
            </a:r>
          </a:p>
          <a:p>
            <a:pPr lvl="2">
              <a:buClrTx/>
              <a:buFont typeface="Courier New"/>
              <a:buChar char="o"/>
              <a:defRPr/>
            </a:pPr>
            <a:r>
              <a:rPr lang="en-US" sz="2200" dirty="0" smtClean="0">
                <a:ea typeface="ＭＳ Ｐゴシック" charset="0"/>
                <a:cs typeface="ＭＳ Ｐゴシック" charset="0"/>
                <a:sym typeface="Wingdings"/>
              </a:rPr>
              <a:t>Would this information be useful to external users?</a:t>
            </a:r>
          </a:p>
          <a:p>
            <a:pPr lvl="2">
              <a:buClrTx/>
              <a:buFont typeface="Courier New"/>
              <a:buChar char="o"/>
              <a:defRPr/>
            </a:pPr>
            <a:r>
              <a:rPr lang="en-US" sz="2200" dirty="0" smtClean="0">
                <a:ea typeface="ＭＳ Ｐゴシック" charset="0"/>
                <a:cs typeface="ＭＳ Ｐゴシック" charset="0"/>
                <a:sym typeface="Wingdings"/>
              </a:rPr>
              <a:t>Can these tools function on a multi-domain basis?</a:t>
            </a:r>
          </a:p>
          <a:p>
            <a:pPr>
              <a:buClrTx/>
              <a:buFont typeface="Arial"/>
              <a:buChar char="•"/>
              <a:defRPr/>
            </a:pPr>
            <a:r>
              <a:rPr lang="en-US" sz="2200" dirty="0" smtClean="0">
                <a:ea typeface="ＭＳ Ｐゴシック" charset="0"/>
                <a:cs typeface="ＭＳ Ｐゴシック" charset="0"/>
                <a:sym typeface="Wingdings"/>
              </a:rPr>
              <a:t>Beyond passive methods, there are active tools.  </a:t>
            </a:r>
          </a:p>
          <a:p>
            <a:pPr lvl="2">
              <a:buClrTx/>
              <a:buFont typeface="Courier New"/>
              <a:buChar char="o"/>
              <a:defRPr/>
            </a:pPr>
            <a:r>
              <a:rPr lang="en-US" sz="2200" dirty="0" smtClean="0">
                <a:ea typeface="ＭＳ Ｐゴシック" charset="0"/>
                <a:cs typeface="ＭＳ Ｐゴシック" charset="0"/>
                <a:sym typeface="Wingdings"/>
              </a:rPr>
              <a:t>E.g. often we want a ‘throughput’ number.  Can we automate that idea?</a:t>
            </a:r>
          </a:p>
          <a:p>
            <a:pPr lvl="2">
              <a:buClrTx/>
              <a:buFont typeface="Courier New"/>
              <a:buChar char="o"/>
              <a:defRPr/>
            </a:pPr>
            <a:r>
              <a:rPr lang="en-US" sz="2200" dirty="0" smtClean="0">
                <a:ea typeface="ＭＳ Ｐゴシック" charset="0"/>
                <a:cs typeface="ＭＳ Ｐゴシック" charset="0"/>
                <a:sym typeface="Wingdings"/>
              </a:rPr>
              <a:t>Wouldn’t it be nice to get some sort of plot of performance over the course of a day?  Week?  Year?  Multiple endpoints?</a:t>
            </a:r>
          </a:p>
          <a:p>
            <a:pPr>
              <a:defRPr/>
            </a:pPr>
            <a:r>
              <a:rPr lang="en-US" sz="2200" dirty="0" err="1" smtClean="0">
                <a:ea typeface="ＭＳ Ｐゴシック" charset="0"/>
                <a:cs typeface="ＭＳ Ｐゴシック" charset="0"/>
                <a:sym typeface="Wingdings"/>
              </a:rPr>
              <a:t>perfSONAR</a:t>
            </a:r>
            <a:r>
              <a:rPr lang="en-US" sz="2200" dirty="0" smtClean="0">
                <a:ea typeface="ＭＳ Ｐゴシック" charset="0"/>
                <a:cs typeface="ＭＳ Ｐゴシック" charset="0"/>
                <a:sym typeface="Wingdings"/>
              </a:rPr>
              <a:t> = Measurement Middleware</a:t>
            </a:r>
          </a:p>
          <a:p>
            <a:pPr>
              <a:defRPr/>
            </a:pPr>
            <a:endParaRPr lang="en-US" sz="2800" dirty="0" smtClean="0">
              <a:latin typeface="Calibri" charset="0"/>
              <a:ea typeface="ＭＳ Ｐゴシック" charset="0"/>
              <a:cs typeface="ＭＳ Ｐゴシック" charset="0"/>
              <a:sym typeface="Wingdings"/>
            </a:endParaRPr>
          </a:p>
          <a:p>
            <a:pPr>
              <a:defRPr/>
            </a:pPr>
            <a:endParaRPr lang="en-US" sz="2800" dirty="0">
              <a:latin typeface="Calibri" charset="0"/>
              <a:ea typeface="ＭＳ Ｐゴシック" charset="0"/>
              <a:cs typeface="ＭＳ Ｐゴシック" charset="0"/>
            </a:endParaRPr>
          </a:p>
        </p:txBody>
      </p:sp>
      <p:sp>
        <p:nvSpPr>
          <p:cNvPr id="5"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31176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Problem Statement</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dirty="0" smtClean="0"/>
              <a:t>The global Research &amp; Education network ecosystem is comprised of hundreds of international, national, regional and local-scale networks.</a:t>
            </a: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ascore-2014-jan-ipv4v6-standalone-1200x71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4072" y="2438400"/>
            <a:ext cx="3975137" cy="2114622"/>
          </a:xfrm>
          <a:prstGeom prst="rect">
            <a:avLst/>
          </a:prstGeom>
        </p:spPr>
      </p:pic>
    </p:spTree>
    <p:extLst>
      <p:ext uri="{BB962C8B-B14F-4D97-AF65-F5344CB8AC3E}">
        <p14:creationId xmlns:p14="http://schemas.microsoft.com/office/powerpoint/2010/main" val="6163146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84"/>
            <a:ext cx="8229600" cy="857250"/>
          </a:xfrm>
        </p:spPr>
        <p:txBody>
          <a:bodyPr>
            <a:normAutofit/>
          </a:bodyPr>
          <a:lstStyle/>
          <a:p>
            <a:r>
              <a:rPr lang="en-US" sz="4000" dirty="0" smtClean="0"/>
              <a:t>perfSONAR</a:t>
            </a:r>
            <a:endParaRPr lang="en-US" sz="4000" dirty="0"/>
          </a:p>
        </p:txBody>
      </p:sp>
      <p:sp>
        <p:nvSpPr>
          <p:cNvPr id="3" name="Content Placeholder 2"/>
          <p:cNvSpPr>
            <a:spLocks noGrp="1"/>
          </p:cNvSpPr>
          <p:nvPr>
            <p:ph idx="1"/>
          </p:nvPr>
        </p:nvSpPr>
        <p:spPr>
          <a:xfrm>
            <a:off x="457203" y="806450"/>
            <a:ext cx="5681133" cy="1485900"/>
          </a:xfrm>
        </p:spPr>
        <p:txBody>
          <a:bodyPr>
            <a:noAutofit/>
          </a:bodyPr>
          <a:lstStyle/>
          <a:p>
            <a:r>
              <a:rPr lang="en-US" sz="1600" dirty="0" smtClean="0"/>
              <a:t>All the previous Science DMZ network diagrams have little perfSONAR boxes everywhere</a:t>
            </a:r>
          </a:p>
          <a:p>
            <a:pPr lvl="1"/>
            <a:r>
              <a:rPr lang="en-US" sz="1600" dirty="0" smtClean="0"/>
              <a:t>The reason for this is that consistent behavior requires correctness</a:t>
            </a:r>
          </a:p>
          <a:p>
            <a:pPr lvl="1"/>
            <a:r>
              <a:rPr lang="en-US" sz="1600" dirty="0"/>
              <a:t>Correctness requires the ability to find and fix </a:t>
            </a:r>
            <a:r>
              <a:rPr lang="en-US" sz="1600" dirty="0" smtClean="0"/>
              <a:t>problems</a:t>
            </a:r>
            <a:endParaRPr lang="en-US" sz="1600" dirty="0"/>
          </a:p>
        </p:txBody>
      </p:sp>
      <p:sp>
        <p:nvSpPr>
          <p:cNvPr id="7" name="Content Placeholder 2"/>
          <p:cNvSpPr txBox="1">
            <a:spLocks/>
          </p:cNvSpPr>
          <p:nvPr/>
        </p:nvSpPr>
        <p:spPr>
          <a:xfrm>
            <a:off x="381000" y="2116670"/>
            <a:ext cx="8229600"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800" b="1" i="1" dirty="0" smtClean="0"/>
              <a:t>You can’t fix what you can’t find </a:t>
            </a:r>
          </a:p>
          <a:p>
            <a:pPr lvl="2"/>
            <a:r>
              <a:rPr lang="en-US" sz="1800" b="1" i="1" dirty="0" smtClean="0"/>
              <a:t>You can’t find what you can’t see</a:t>
            </a:r>
          </a:p>
          <a:p>
            <a:pPr lvl="2"/>
            <a:r>
              <a:rPr lang="en-US" sz="1800" b="1" i="1" dirty="0" err="1" smtClean="0"/>
              <a:t>perfSONAR</a:t>
            </a:r>
            <a:r>
              <a:rPr lang="en-US" sz="1800" b="1" i="1" dirty="0" smtClean="0"/>
              <a:t> lets you see</a:t>
            </a:r>
          </a:p>
          <a:p>
            <a:r>
              <a:rPr lang="en-US" sz="1600" dirty="0" smtClean="0"/>
              <a:t>Especially important when deploying high performance services</a:t>
            </a:r>
          </a:p>
          <a:p>
            <a:pPr lvl="1"/>
            <a:r>
              <a:rPr lang="en-US" sz="1600" dirty="0" smtClean="0"/>
              <a:t>If there is a problem with the infrastructure, need to fix it</a:t>
            </a:r>
          </a:p>
          <a:p>
            <a:pPr lvl="1"/>
            <a:r>
              <a:rPr lang="en-US" sz="1600" dirty="0" smtClean="0"/>
              <a:t>If the problem is not with your stuff, need to prove it</a:t>
            </a:r>
          </a:p>
          <a:p>
            <a:pPr lvl="2"/>
            <a:r>
              <a:rPr lang="en-US" sz="1600" dirty="0" smtClean="0"/>
              <a:t>Many players in an end to end path</a:t>
            </a:r>
          </a:p>
          <a:p>
            <a:pPr lvl="2"/>
            <a:r>
              <a:rPr lang="en-US" sz="1600" dirty="0" smtClean="0"/>
              <a:t>Ability to show correct behavior aids in problem localization</a:t>
            </a:r>
            <a:endParaRPr lang="en-US" sz="1600" dirty="0"/>
          </a:p>
        </p:txBody>
      </p:sp>
      <p:sp>
        <p:nvSpPr>
          <p:cNvPr id="14"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7"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2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6" name="Content Placeholder 5" descr="science-dmz-simple.pdf"/>
          <p:cNvPicPr>
            <a:picLocks noChangeAspect="1"/>
          </p:cNvPicPr>
          <p:nvPr/>
        </p:nvPicPr>
        <p:blipFill rotWithShape="1">
          <a:blip r:embed="rId3">
            <a:extLst>
              <a:ext uri="{28A0092B-C50C-407E-A947-70E740481C1C}">
                <a14:useLocalDpi xmlns:a14="http://schemas.microsoft.com/office/drawing/2010/main" val="0"/>
              </a:ext>
            </a:extLst>
          </a:blip>
          <a:srcRect l="17305" t="9838" r="18675" b="12887"/>
          <a:stretch/>
        </p:blipFill>
        <p:spPr>
          <a:xfrm rot="5400000">
            <a:off x="6655150" y="515450"/>
            <a:ext cx="2082799" cy="3253240"/>
          </a:xfrm>
          <a:prstGeom prst="rect">
            <a:avLst/>
          </a:prstGeom>
        </p:spPr>
      </p:pic>
      <p:sp>
        <p:nvSpPr>
          <p:cNvPr id="21" name="Oval 20"/>
          <p:cNvSpPr/>
          <p:nvPr/>
        </p:nvSpPr>
        <p:spPr>
          <a:xfrm>
            <a:off x="8180170" y="2350035"/>
            <a:ext cx="609600" cy="5164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5309970" y="1410232"/>
            <a:ext cx="1007533" cy="2624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6249100" y="1672701"/>
            <a:ext cx="609600" cy="5164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5309970" y="1410232"/>
            <a:ext cx="2777067" cy="12615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951570" y="1078975"/>
            <a:ext cx="457200" cy="40269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5309970" y="1067334"/>
            <a:ext cx="2641600" cy="3428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894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perfSONAR?</a:t>
            </a:r>
            <a:endParaRPr lang="en-US" sz="4000" dirty="0"/>
          </a:p>
        </p:txBody>
      </p:sp>
      <p:sp>
        <p:nvSpPr>
          <p:cNvPr id="3" name="Content Placeholder 2"/>
          <p:cNvSpPr>
            <a:spLocks noGrp="1"/>
          </p:cNvSpPr>
          <p:nvPr>
            <p:ph idx="1"/>
          </p:nvPr>
        </p:nvSpPr>
        <p:spPr>
          <a:xfrm>
            <a:off x="457200" y="1063230"/>
            <a:ext cx="8229600" cy="3531394"/>
          </a:xfrm>
        </p:spPr>
        <p:txBody>
          <a:bodyPr>
            <a:normAutofit fontScale="62500" lnSpcReduction="20000"/>
          </a:bodyPr>
          <a:lstStyle/>
          <a:p>
            <a:r>
              <a:rPr lang="en-US" dirty="0" smtClean="0"/>
              <a:t>perfSONAR is a tool to:</a:t>
            </a:r>
          </a:p>
          <a:p>
            <a:pPr lvl="1">
              <a:buFont typeface="Arial"/>
              <a:buChar char="•"/>
            </a:pPr>
            <a:r>
              <a:rPr lang="en-US" dirty="0"/>
              <a:t>S</a:t>
            </a:r>
            <a:r>
              <a:rPr lang="en-US" dirty="0" smtClean="0"/>
              <a:t>et network performance expectations</a:t>
            </a:r>
          </a:p>
          <a:p>
            <a:pPr lvl="1">
              <a:buFont typeface="Arial"/>
              <a:buChar char="•"/>
            </a:pPr>
            <a:r>
              <a:rPr lang="en-US" dirty="0" smtClean="0"/>
              <a:t>Find network problems (“soft failures”)</a:t>
            </a:r>
          </a:p>
          <a:p>
            <a:pPr lvl="1">
              <a:buFont typeface="Arial"/>
              <a:buChar char="•"/>
            </a:pPr>
            <a:r>
              <a:rPr lang="en-US" dirty="0" smtClean="0"/>
              <a:t>Help fix these problems</a:t>
            </a:r>
            <a:endParaRPr lang="en-US" dirty="0"/>
          </a:p>
          <a:p>
            <a:pPr lvl="1">
              <a:buFont typeface="Arial"/>
              <a:buChar char="•"/>
            </a:pPr>
            <a:r>
              <a:rPr lang="en-US" dirty="0" smtClean="0"/>
              <a:t>All in multi-domain environments</a:t>
            </a:r>
          </a:p>
          <a:p>
            <a:pPr>
              <a:buFont typeface="Arial"/>
              <a:buChar char="•"/>
            </a:pPr>
            <a:endParaRPr lang="en-US" dirty="0" smtClean="0"/>
          </a:p>
          <a:p>
            <a:pPr>
              <a:buFont typeface="Arial"/>
              <a:buChar char="•"/>
            </a:pPr>
            <a:r>
              <a:rPr lang="en-US" dirty="0" smtClean="0"/>
              <a:t>These problems are all harder when multiple networks are involved</a:t>
            </a:r>
          </a:p>
          <a:p>
            <a:pPr>
              <a:buFont typeface="Arial"/>
              <a:buChar char="•"/>
            </a:pPr>
            <a:endParaRPr lang="en-US" dirty="0"/>
          </a:p>
          <a:p>
            <a:pPr>
              <a:buFont typeface="Arial"/>
              <a:buChar char="•"/>
            </a:pPr>
            <a:r>
              <a:rPr lang="en-US" dirty="0" err="1" smtClean="0"/>
              <a:t>perfSONAR</a:t>
            </a:r>
            <a:r>
              <a:rPr lang="en-US" dirty="0" smtClean="0"/>
              <a:t> is provides a standard way to publish active and passive monitoring data</a:t>
            </a:r>
          </a:p>
          <a:p>
            <a:pPr lvl="1"/>
            <a:r>
              <a:rPr lang="en-US" dirty="0" smtClean="0"/>
              <a:t>This data is interesting to network researchers as well as network operators</a:t>
            </a:r>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084134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30"/>
            <a:ext cx="8229600" cy="473480"/>
          </a:xfrm>
        </p:spPr>
        <p:txBody>
          <a:bodyPr>
            <a:normAutofit fontScale="90000"/>
          </a:bodyPr>
          <a:lstStyle/>
          <a:p>
            <a:r>
              <a:rPr lang="en-US" dirty="0" smtClean="0"/>
              <a:t>perfSONAR History</a:t>
            </a:r>
            <a:endParaRPr lang="en-US" dirty="0"/>
          </a:p>
        </p:txBody>
      </p:sp>
      <p:sp>
        <p:nvSpPr>
          <p:cNvPr id="5" name="Content Placeholder 4"/>
          <p:cNvSpPr>
            <a:spLocks noGrp="1"/>
          </p:cNvSpPr>
          <p:nvPr>
            <p:ph idx="1"/>
          </p:nvPr>
        </p:nvSpPr>
        <p:spPr>
          <a:xfrm>
            <a:off x="457200" y="899167"/>
            <a:ext cx="8229600" cy="3695456"/>
          </a:xfrm>
        </p:spPr>
        <p:txBody>
          <a:bodyPr>
            <a:normAutofit fontScale="62500" lnSpcReduction="20000"/>
          </a:bodyPr>
          <a:lstStyle/>
          <a:p>
            <a:r>
              <a:rPr lang="en-US" dirty="0" smtClean="0"/>
              <a:t>perfSONAR can trace its origin to the Internet2 “End 2 End performance Initiative” from the year 2000.</a:t>
            </a:r>
          </a:p>
          <a:p>
            <a:r>
              <a:rPr lang="en-US" dirty="0" smtClean="0"/>
              <a:t>What has changed since 2000?</a:t>
            </a:r>
          </a:p>
          <a:p>
            <a:pPr lvl="1"/>
            <a:r>
              <a:rPr lang="en-US" dirty="0" smtClean="0"/>
              <a:t>The Good News:</a:t>
            </a:r>
          </a:p>
          <a:p>
            <a:pPr lvl="2"/>
            <a:r>
              <a:rPr lang="en-US" dirty="0" smtClean="0"/>
              <a:t>TCP is much less fragile; Cubic is the default CC </a:t>
            </a:r>
            <a:r>
              <a:rPr lang="en-US" dirty="0" err="1" smtClean="0"/>
              <a:t>alg</a:t>
            </a:r>
            <a:r>
              <a:rPr lang="en-US" dirty="0" smtClean="0"/>
              <a:t>, autotuning is and larger TCP buffers are everywhere</a:t>
            </a:r>
          </a:p>
          <a:p>
            <a:pPr lvl="2"/>
            <a:r>
              <a:rPr lang="en-US" dirty="0" smtClean="0"/>
              <a:t>Reliable parallel transfers via tools like Globus Online</a:t>
            </a:r>
          </a:p>
          <a:p>
            <a:pPr lvl="2"/>
            <a:r>
              <a:rPr lang="en-US" dirty="0" smtClean="0"/>
              <a:t>High-performance UDP-based commercial tools like </a:t>
            </a:r>
            <a:r>
              <a:rPr lang="en-US" dirty="0" err="1" smtClean="0"/>
              <a:t>Aspera</a:t>
            </a:r>
            <a:endParaRPr lang="en-US" dirty="0" smtClean="0"/>
          </a:p>
          <a:p>
            <a:pPr lvl="1"/>
            <a:r>
              <a:rPr lang="en-US" dirty="0" smtClean="0"/>
              <a:t>The Bad News:</a:t>
            </a:r>
          </a:p>
          <a:p>
            <a:pPr lvl="2"/>
            <a:r>
              <a:rPr lang="en-US" dirty="0" smtClean="0"/>
              <a:t>The wizard gap is still large</a:t>
            </a:r>
          </a:p>
          <a:p>
            <a:pPr lvl="2"/>
            <a:r>
              <a:rPr lang="en-US" dirty="0" smtClean="0"/>
              <a:t>Jumbo frame use is still small</a:t>
            </a:r>
          </a:p>
          <a:p>
            <a:pPr lvl="2"/>
            <a:r>
              <a:rPr lang="en-US" dirty="0" smtClean="0"/>
              <a:t>Under-buffered and switches and routers are still common</a:t>
            </a:r>
          </a:p>
          <a:p>
            <a:pPr lvl="2"/>
            <a:r>
              <a:rPr lang="en-US" dirty="0" smtClean="0"/>
              <a:t>Under-powered/misconfigured firewalls are common</a:t>
            </a:r>
          </a:p>
          <a:p>
            <a:pPr lvl="2"/>
            <a:r>
              <a:rPr lang="en-US" dirty="0" smtClean="0"/>
              <a:t>Soft failures still go undetected for months</a:t>
            </a:r>
          </a:p>
          <a:p>
            <a:pPr lvl="2"/>
            <a:r>
              <a:rPr lang="en-US" dirty="0" smtClean="0"/>
              <a:t>User performance expectations are still too low</a:t>
            </a:r>
          </a:p>
          <a:p>
            <a:endParaRPr lang="en-US" dirty="0" smtClean="0"/>
          </a:p>
          <a:p>
            <a:endParaRPr lang="en-US" dirty="0"/>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7"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751814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177" y="148936"/>
            <a:ext cx="8229600" cy="857250"/>
          </a:xfrm>
        </p:spPr>
        <p:txBody>
          <a:bodyPr/>
          <a:lstStyle/>
          <a:p>
            <a:r>
              <a:rPr lang="en-US" dirty="0" smtClean="0"/>
              <a:t>Simulating Performance</a:t>
            </a:r>
            <a:endParaRPr lang="en-US" dirty="0"/>
          </a:p>
        </p:txBody>
      </p:sp>
      <p:sp>
        <p:nvSpPr>
          <p:cNvPr id="7" name="Content Placeholder 6"/>
          <p:cNvSpPr>
            <a:spLocks noGrp="1"/>
          </p:cNvSpPr>
          <p:nvPr>
            <p:ph idx="1"/>
          </p:nvPr>
        </p:nvSpPr>
        <p:spPr/>
        <p:txBody>
          <a:bodyPr>
            <a:normAutofit fontScale="62500" lnSpcReduction="20000"/>
          </a:bodyPr>
          <a:lstStyle/>
          <a:p>
            <a:r>
              <a:rPr lang="en-US" dirty="0" smtClean="0"/>
              <a:t>It’s infeasible to perform at-scale data movement all the time – as we see in other forms of science, we need to rely on simulations</a:t>
            </a:r>
          </a:p>
          <a:p>
            <a:r>
              <a:rPr lang="en-US" dirty="0" smtClean="0"/>
              <a:t>Network performance comes down to a couple of key metrics:</a:t>
            </a:r>
          </a:p>
          <a:p>
            <a:pPr lvl="1"/>
            <a:r>
              <a:rPr lang="en-US" dirty="0" smtClean="0"/>
              <a:t>Throughput (e.g. “how much can I get out of the network”)</a:t>
            </a:r>
          </a:p>
          <a:p>
            <a:pPr lvl="1"/>
            <a:r>
              <a:rPr lang="en-US" dirty="0" smtClean="0"/>
              <a:t>Latency (time it takes to get to/from a destination)</a:t>
            </a:r>
          </a:p>
          <a:p>
            <a:pPr lvl="1"/>
            <a:r>
              <a:rPr lang="en-US" dirty="0" smtClean="0"/>
              <a:t>Packet loss/duplication/ordering (for some sampling of packets, do they all make it to the other side without serious abnormalities occurring?)</a:t>
            </a:r>
          </a:p>
          <a:p>
            <a:pPr lvl="1"/>
            <a:r>
              <a:rPr lang="en-US" dirty="0" smtClean="0"/>
              <a:t>Network utilization (the opposite of “throughput” for a moment in time)</a:t>
            </a:r>
          </a:p>
          <a:p>
            <a:r>
              <a:rPr lang="en-US" dirty="0" smtClean="0"/>
              <a:t>We can get many of these from a selection of active and passive measurement tools – enter the </a:t>
            </a:r>
            <a:r>
              <a:rPr lang="en-US" dirty="0" err="1" smtClean="0"/>
              <a:t>perfSONAR</a:t>
            </a:r>
            <a:r>
              <a:rPr lang="en-US" dirty="0" smtClean="0"/>
              <a:t> Toolkit</a:t>
            </a:r>
          </a:p>
          <a:p>
            <a:pPr marL="0" indent="0">
              <a:buNone/>
            </a:pPr>
            <a:endParaRPr lang="en-US" dirty="0"/>
          </a:p>
        </p:txBody>
      </p:sp>
      <p:sp>
        <p:nvSpPr>
          <p:cNvPr id="5"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8648258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a:xfrm>
            <a:off x="457200" y="1063230"/>
            <a:ext cx="8229600" cy="3531394"/>
          </a:xfrm>
        </p:spPr>
        <p:txBody>
          <a:bodyPr>
            <a:normAutofit fontScale="77500" lnSpcReduction="20000"/>
          </a:bodyPr>
          <a:lstStyle/>
          <a:p>
            <a:pPr>
              <a:defRPr/>
            </a:pPr>
            <a:r>
              <a:rPr lang="en-US" dirty="0" smtClean="0"/>
              <a:t>The “perfSONAR Toolkit” is an open source implementation  and packaging of the perfSONAR measurement infrastructure and protocols</a:t>
            </a:r>
          </a:p>
          <a:p>
            <a:pPr lvl="1">
              <a:defRPr/>
            </a:pPr>
            <a:r>
              <a:rPr lang="en-US" dirty="0" smtClean="0">
                <a:hlinkClick r:id="rId3"/>
              </a:rPr>
              <a:t>http://www.perfsonar.net</a:t>
            </a:r>
            <a:r>
              <a:rPr lang="en-US" dirty="0" smtClean="0"/>
              <a:t> </a:t>
            </a:r>
          </a:p>
          <a:p>
            <a:pPr>
              <a:defRPr/>
            </a:pPr>
            <a:r>
              <a:rPr lang="en-US" dirty="0" smtClean="0"/>
              <a:t>All components are available as RPMs, and bundled as a </a:t>
            </a:r>
            <a:r>
              <a:rPr lang="en-US" dirty="0" err="1" smtClean="0"/>
              <a:t>CentOS</a:t>
            </a:r>
            <a:r>
              <a:rPr lang="en-US" dirty="0" smtClean="0"/>
              <a:t> 6-based “</a:t>
            </a:r>
            <a:r>
              <a:rPr lang="en-US" dirty="0" err="1" smtClean="0"/>
              <a:t>netinstall</a:t>
            </a:r>
            <a:r>
              <a:rPr lang="en-US" dirty="0" smtClean="0"/>
              <a:t>”</a:t>
            </a:r>
          </a:p>
          <a:p>
            <a:pPr lvl="1">
              <a:defRPr/>
            </a:pPr>
            <a:r>
              <a:rPr lang="en-US" dirty="0" err="1" smtClean="0"/>
              <a:t>perfSONAR</a:t>
            </a:r>
            <a:r>
              <a:rPr lang="en-US" dirty="0" smtClean="0"/>
              <a:t> tools are much more accurate if run on a dedicated perfSONAR host, not on the DTN</a:t>
            </a:r>
          </a:p>
          <a:p>
            <a:pPr>
              <a:defRPr/>
            </a:pPr>
            <a:r>
              <a:rPr lang="en-US" dirty="0" smtClean="0"/>
              <a:t>Very easy to install and configure</a:t>
            </a:r>
          </a:p>
          <a:p>
            <a:pPr lvl="1">
              <a:buFont typeface="Arial"/>
              <a:buChar char="•"/>
              <a:defRPr/>
            </a:pPr>
            <a:r>
              <a:rPr lang="en-US" dirty="0" smtClean="0"/>
              <a:t>Usually takes less than 30 minutes</a:t>
            </a:r>
          </a:p>
          <a:p>
            <a:pPr>
              <a:defRPr/>
            </a:pPr>
            <a:endParaRPr lang="en-US" dirty="0" smtClean="0"/>
          </a:p>
        </p:txBody>
      </p:sp>
      <p:sp>
        <p:nvSpPr>
          <p:cNvPr id="9" name="Title 1"/>
          <p:cNvSpPr>
            <a:spLocks noGrp="1"/>
          </p:cNvSpPr>
          <p:nvPr>
            <p:ph type="title"/>
          </p:nvPr>
        </p:nvSpPr>
        <p:spPr>
          <a:xfrm>
            <a:off x="0" y="205979"/>
            <a:ext cx="9144000" cy="857250"/>
          </a:xfrm>
        </p:spPr>
        <p:txBody>
          <a:bodyPr>
            <a:normAutofit/>
          </a:bodyPr>
          <a:lstStyle/>
          <a:p>
            <a:r>
              <a:rPr lang="en-US" sz="4000" dirty="0" smtClean="0"/>
              <a:t>perfSONAR Toolkit</a:t>
            </a:r>
            <a:endParaRPr lang="en-US" sz="4000" dirty="0"/>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42870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Toolkit “</a:t>
            </a:r>
            <a:r>
              <a:rPr lang="en-US" smtClean="0"/>
              <a:t>Beacon” Use </a:t>
            </a:r>
            <a:r>
              <a:rPr lang="en-US" dirty="0" smtClean="0"/>
              <a:t>Case</a:t>
            </a:r>
            <a:endParaRPr lang="en-US" dirty="0"/>
          </a:p>
        </p:txBody>
      </p:sp>
      <p:sp>
        <p:nvSpPr>
          <p:cNvPr id="7" name="Content Placeholder 6"/>
          <p:cNvSpPr>
            <a:spLocks noGrp="1"/>
          </p:cNvSpPr>
          <p:nvPr>
            <p:ph idx="1"/>
          </p:nvPr>
        </p:nvSpPr>
        <p:spPr>
          <a:xfrm>
            <a:off x="3683000" y="1143002"/>
            <a:ext cx="5375211" cy="3415769"/>
          </a:xfrm>
        </p:spPr>
        <p:txBody>
          <a:bodyPr>
            <a:normAutofit fontScale="70000" lnSpcReduction="20000"/>
          </a:bodyPr>
          <a:lstStyle/>
          <a:p>
            <a:r>
              <a:rPr lang="en-US" dirty="0" smtClean="0"/>
              <a:t>The general use case is to establish some set of tests to other locations/facilities</a:t>
            </a:r>
          </a:p>
          <a:p>
            <a:r>
              <a:rPr lang="en-US" dirty="0" smtClean="0"/>
              <a:t>To answer the what/why questions:</a:t>
            </a:r>
          </a:p>
          <a:p>
            <a:pPr lvl="1"/>
            <a:r>
              <a:rPr lang="en-US" dirty="0" smtClean="0"/>
              <a:t>Regular testing with select tools helps to establish patterns – how much bandwidth we would see during the course of the day – or when packet loss appears</a:t>
            </a:r>
          </a:p>
          <a:p>
            <a:pPr lvl="1"/>
            <a:r>
              <a:rPr lang="en-US" dirty="0" smtClean="0"/>
              <a:t>We do this to ‘points of interest’ to see how well a real activity (e.g. Globus transfer) would do.  </a:t>
            </a:r>
          </a:p>
          <a:p>
            <a:r>
              <a:rPr lang="en-US" dirty="0" smtClean="0"/>
              <a:t>If performance is ‘bad’, don’t expect much from the data movement tool</a:t>
            </a:r>
          </a:p>
          <a:p>
            <a:pPr lvl="1"/>
            <a:endParaRPr lang="en-US" dirty="0" smtClean="0"/>
          </a:p>
          <a:p>
            <a:pPr marL="0" indent="0">
              <a:buNone/>
            </a:pPr>
            <a:endParaRPr lang="en-US" dirty="0"/>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25</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0" name="Picture 9" descr="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7645"/>
            <a:ext cx="3945629" cy="4139324"/>
          </a:xfrm>
          <a:prstGeom prst="rect">
            <a:avLst/>
          </a:prstGeom>
        </p:spPr>
      </p:pic>
    </p:spTree>
    <p:extLst>
      <p:ext uri="{BB962C8B-B14F-4D97-AF65-F5344CB8AC3E}">
        <p14:creationId xmlns:p14="http://schemas.microsoft.com/office/powerpoint/2010/main" val="7474651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Finding the needle in the haystack </a:t>
            </a:r>
            <a:endParaRPr lang="en-US" dirty="0"/>
          </a:p>
        </p:txBody>
      </p:sp>
      <p:sp>
        <p:nvSpPr>
          <p:cNvPr id="3" name="Content Placeholder 2"/>
          <p:cNvSpPr>
            <a:spLocks noGrp="1"/>
          </p:cNvSpPr>
          <p:nvPr>
            <p:ph idx="1"/>
          </p:nvPr>
        </p:nvSpPr>
        <p:spPr>
          <a:xfrm>
            <a:off x="457203" y="1334218"/>
            <a:ext cx="7731883" cy="2653582"/>
          </a:xfrm>
        </p:spPr>
        <p:txBody>
          <a:bodyPr>
            <a:normAutofit fontScale="62500" lnSpcReduction="20000"/>
          </a:bodyPr>
          <a:lstStyle/>
          <a:p>
            <a:r>
              <a:rPr lang="en-US" dirty="0" smtClean="0"/>
              <a:t>Above all, </a:t>
            </a:r>
            <a:r>
              <a:rPr lang="en-US" dirty="0" err="1" smtClean="0"/>
              <a:t>perfSONAR</a:t>
            </a:r>
            <a:r>
              <a:rPr lang="en-US" dirty="0" smtClean="0"/>
              <a:t> allows you to maintain a healthy, high-performing network because it helps identify the “soft failures” in the network path.</a:t>
            </a:r>
          </a:p>
          <a:p>
            <a:pPr lvl="1"/>
            <a:r>
              <a:rPr lang="en-US" dirty="0" smtClean="0"/>
              <a:t>Classical monitoring systems have limitations</a:t>
            </a:r>
          </a:p>
          <a:p>
            <a:pPr lvl="2"/>
            <a:r>
              <a:rPr lang="en-US" dirty="0" smtClean="0"/>
              <a:t>Performance problems are often only visible at the ends</a:t>
            </a:r>
          </a:p>
          <a:p>
            <a:pPr lvl="2"/>
            <a:r>
              <a:rPr lang="en-US" dirty="0" smtClean="0"/>
              <a:t>Individual network components (e.g. routers) have no knowledge of end host state </a:t>
            </a:r>
          </a:p>
          <a:p>
            <a:pPr lvl="1"/>
            <a:r>
              <a:rPr lang="en-US" dirty="0" smtClean="0"/>
              <a:t>perfSONAR tests the network in ways that classical monitoring systems do not</a:t>
            </a:r>
          </a:p>
          <a:p>
            <a:r>
              <a:rPr lang="en-US" dirty="0" smtClean="0"/>
              <a:t>More </a:t>
            </a:r>
            <a:r>
              <a:rPr lang="en-US" dirty="0" err="1" smtClean="0"/>
              <a:t>perfSONAR</a:t>
            </a:r>
            <a:r>
              <a:rPr lang="en-US" dirty="0" smtClean="0"/>
              <a:t> distributions equal better network visibility.</a:t>
            </a:r>
          </a:p>
          <a:p>
            <a:pPr marL="0" indent="0">
              <a:buNone/>
            </a:pP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26</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1" name="Picture 5" descr="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94442" y="3377072"/>
            <a:ext cx="7094644"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66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explorations </a:t>
            </a:r>
            <a:endParaRPr lang="en-US" dirty="0"/>
          </a:p>
        </p:txBody>
      </p:sp>
      <p:sp>
        <p:nvSpPr>
          <p:cNvPr id="3" name="Content Placeholder 2"/>
          <p:cNvSpPr>
            <a:spLocks noGrp="1"/>
          </p:cNvSpPr>
          <p:nvPr>
            <p:ph idx="1"/>
          </p:nvPr>
        </p:nvSpPr>
        <p:spPr>
          <a:xfrm>
            <a:off x="457199" y="1371600"/>
            <a:ext cx="4787855" cy="3223024"/>
          </a:xfrm>
        </p:spPr>
        <p:txBody>
          <a:bodyPr>
            <a:normAutofit fontScale="70000" lnSpcReduction="20000"/>
          </a:bodyPr>
          <a:lstStyle/>
          <a:p>
            <a:r>
              <a:rPr lang="en-US" dirty="0" smtClean="0"/>
              <a:t>Cheap ARM-based perfSONAR nodes</a:t>
            </a:r>
          </a:p>
          <a:p>
            <a:r>
              <a:rPr lang="en-US" dirty="0" smtClean="0"/>
              <a:t>e.g.: </a:t>
            </a:r>
            <a:r>
              <a:rPr lang="en-US" dirty="0" err="1" smtClean="0"/>
              <a:t>Cubox</a:t>
            </a:r>
            <a:r>
              <a:rPr lang="en-US" dirty="0" smtClean="0"/>
              <a:t> (“</a:t>
            </a:r>
            <a:r>
              <a:rPr lang="en-US" dirty="0" err="1" smtClean="0"/>
              <a:t>perfCUBE</a:t>
            </a:r>
            <a:r>
              <a:rPr lang="en-US" dirty="0" smtClean="0"/>
              <a:t>”) $120</a:t>
            </a:r>
            <a:endParaRPr lang="en-US" dirty="0"/>
          </a:p>
          <a:p>
            <a:r>
              <a:rPr lang="en-US" dirty="0" smtClean="0"/>
              <a:t>Several organizations have begun playing with these</a:t>
            </a:r>
          </a:p>
          <a:p>
            <a:endParaRPr lang="en-US" dirty="0"/>
          </a:p>
          <a:p>
            <a:r>
              <a:rPr lang="en-US" dirty="0" smtClean="0"/>
              <a:t>TCP max = 350Mbps </a:t>
            </a:r>
          </a:p>
          <a:p>
            <a:r>
              <a:rPr lang="en-US" dirty="0" smtClean="0"/>
              <a:t>owamp works well</a:t>
            </a:r>
          </a:p>
          <a:p>
            <a:r>
              <a:rPr lang="en-US" sz="1600" dirty="0" smtClean="0"/>
              <a:t>ARM RPMs </a:t>
            </a:r>
            <a:r>
              <a:rPr lang="en-US" sz="1600" dirty="0"/>
              <a:t>for Fedora20 at: </a:t>
            </a:r>
            <a:r>
              <a:rPr lang="en-US" sz="1600" dirty="0">
                <a:hlinkClick r:id="rId3"/>
              </a:rPr>
              <a:t>http://downloads.es.net/pub/perfsonar/cubox</a:t>
            </a:r>
            <a:r>
              <a:rPr lang="en-US" sz="1600" dirty="0" smtClean="0">
                <a:hlinkClick r:id="rId3"/>
              </a:rPr>
              <a:t>/</a:t>
            </a:r>
            <a:r>
              <a:rPr lang="en-US" sz="1600" dirty="0" smtClean="0"/>
              <a:t> </a:t>
            </a:r>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27</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0" name="Picture 9" descr="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055" y="1231791"/>
            <a:ext cx="3330579" cy="2987113"/>
          </a:xfrm>
          <a:prstGeom prst="rect">
            <a:avLst/>
          </a:prstGeom>
        </p:spPr>
      </p:pic>
    </p:spTree>
    <p:extLst>
      <p:ext uri="{BB962C8B-B14F-4D97-AF65-F5344CB8AC3E}">
        <p14:creationId xmlns:p14="http://schemas.microsoft.com/office/powerpoint/2010/main" val="200324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Deployment By The Numbers</a:t>
            </a:r>
            <a:endParaRPr lang="en-US" sz="4000" dirty="0"/>
          </a:p>
        </p:txBody>
      </p:sp>
      <p:sp>
        <p:nvSpPr>
          <p:cNvPr id="3" name="Content Placeholder 2"/>
          <p:cNvSpPr>
            <a:spLocks noGrp="1"/>
          </p:cNvSpPr>
          <p:nvPr>
            <p:ph idx="1"/>
          </p:nvPr>
        </p:nvSpPr>
        <p:spPr>
          <a:xfrm>
            <a:off x="457200" y="1231791"/>
            <a:ext cx="3258308" cy="3219958"/>
          </a:xfrm>
        </p:spPr>
        <p:txBody>
          <a:bodyPr>
            <a:normAutofit/>
          </a:bodyPr>
          <a:lstStyle/>
          <a:p>
            <a:pPr>
              <a:buFont typeface="Arial"/>
              <a:buChar char="•"/>
            </a:pPr>
            <a:r>
              <a:rPr lang="en-US" sz="1800" dirty="0" smtClean="0"/>
              <a:t>Last updated August 2015.  Adoption trend increases with each release.  CC-NIE and innovation platform helped as well.  </a:t>
            </a:r>
          </a:p>
        </p:txBody>
      </p:sp>
      <p:sp>
        <p:nvSpPr>
          <p:cNvPr id="6"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28</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5" name="Picture 4" descr="20150817-pSDeployments-Po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202" y="1231791"/>
            <a:ext cx="5715030" cy="3238610"/>
          </a:xfrm>
          <a:prstGeom prst="rect">
            <a:avLst/>
          </a:prstGeom>
        </p:spPr>
      </p:pic>
    </p:spTree>
    <p:extLst>
      <p:ext uri="{BB962C8B-B14F-4D97-AF65-F5344CB8AC3E}">
        <p14:creationId xmlns:p14="http://schemas.microsoft.com/office/powerpoint/2010/main" val="159635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907"/>
            <a:ext cx="9144000" cy="857250"/>
          </a:xfrm>
        </p:spPr>
        <p:txBody>
          <a:bodyPr>
            <a:noAutofit/>
          </a:bodyPr>
          <a:lstStyle/>
          <a:p>
            <a:r>
              <a:rPr lang="en-US" sz="3600" dirty="0">
                <a:hlinkClick r:id="rId3"/>
              </a:rPr>
              <a:t>http://stats.es.net/ServicesDirectory</a:t>
            </a:r>
            <a:r>
              <a:rPr lang="en-US" sz="3600" dirty="0" smtClean="0">
                <a:hlinkClick r:id="rId3"/>
              </a:rPr>
              <a:t>/</a:t>
            </a:r>
            <a:r>
              <a:rPr lang="en-US" sz="3600" dirty="0"/>
              <a:t/>
            </a:r>
            <a:br>
              <a:rPr lang="en-US" sz="3600" dirty="0"/>
            </a:br>
            <a:endParaRPr lang="en-US" sz="3600" dirty="0"/>
          </a:p>
        </p:txBody>
      </p:sp>
      <p:sp>
        <p:nvSpPr>
          <p:cNvPr id="5"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29</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4" name="Picture 3" descr="Screen Shot 2015-08-24 at 2.49.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689" y="951027"/>
            <a:ext cx="6277044" cy="3574638"/>
          </a:xfrm>
          <a:prstGeom prst="rect">
            <a:avLst/>
          </a:prstGeom>
        </p:spPr>
      </p:pic>
    </p:spTree>
    <p:extLst>
      <p:ext uri="{BB962C8B-B14F-4D97-AF65-F5344CB8AC3E}">
        <p14:creationId xmlns:p14="http://schemas.microsoft.com/office/powerpoint/2010/main" val="3660054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659"/>
            <a:ext cx="8229600" cy="565766"/>
          </a:xfrm>
        </p:spPr>
        <p:txBody>
          <a:bodyPr>
            <a:normAutofit fontScale="90000"/>
          </a:bodyPr>
          <a:lstStyle/>
          <a:p>
            <a:r>
              <a:rPr lang="en-US" dirty="0" smtClean="0"/>
              <a:t>Problem Statement</a:t>
            </a:r>
            <a:endParaRPr lang="en-US" dirty="0"/>
          </a:p>
        </p:txBody>
      </p:sp>
      <p:sp>
        <p:nvSpPr>
          <p:cNvPr id="6" name="Content Placeholder 5"/>
          <p:cNvSpPr>
            <a:spLocks noGrp="1"/>
          </p:cNvSpPr>
          <p:nvPr>
            <p:ph sz="half" idx="1"/>
          </p:nvPr>
        </p:nvSpPr>
        <p:spPr>
          <a:xfrm>
            <a:off x="457200" y="822590"/>
            <a:ext cx="8460538" cy="1150913"/>
          </a:xfrm>
        </p:spPr>
        <p:txBody>
          <a:bodyPr>
            <a:noAutofit/>
          </a:bodyPr>
          <a:lstStyle/>
          <a:p>
            <a:r>
              <a:rPr lang="en-US" sz="2400" dirty="0" smtClean="0"/>
              <a:t>While these networks all interconnect, each network is owned and operated by separate organizations (called “domains”) with different policies, customers, funding models, hardware, bandwidth and configurations.</a:t>
            </a:r>
          </a:p>
          <a:p>
            <a:endParaRPr lang="en-US" sz="1700" dirty="0" smtClean="0"/>
          </a:p>
        </p:txBody>
      </p:sp>
      <p:sp>
        <p:nvSpPr>
          <p:cNvPr id="10"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Content Placeholder 6" descr="GLIF_5-11_World_4k.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48000" contrast="-15000"/>
                    </a14:imgEffect>
                  </a14:imgLayer>
                </a14:imgProps>
              </a:ext>
              <a:ext uri="{28A0092B-C50C-407E-A947-70E740481C1C}">
                <a14:useLocalDpi xmlns:a14="http://schemas.microsoft.com/office/drawing/2010/main"/>
              </a:ext>
            </a:extLst>
          </a:blip>
          <a:srcRect/>
          <a:stretch>
            <a:fillRect/>
          </a:stretch>
        </p:blipFill>
        <p:spPr>
          <a:xfrm>
            <a:off x="2216938" y="2389476"/>
            <a:ext cx="4593906" cy="2189370"/>
          </a:xfrm>
        </p:spPr>
      </p:pic>
    </p:spTree>
    <p:extLst>
      <p:ext uri="{BB962C8B-B14F-4D97-AF65-F5344CB8AC3E}">
        <p14:creationId xmlns:p14="http://schemas.microsoft.com/office/powerpoint/2010/main" val="5168281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84" y="76967"/>
            <a:ext cx="3130320" cy="1358587"/>
          </a:xfrm>
        </p:spPr>
        <p:txBody>
          <a:bodyPr>
            <a:noAutofit/>
          </a:bodyPr>
          <a:lstStyle/>
          <a:p>
            <a:r>
              <a:rPr lang="en-US" sz="2000" b="1" dirty="0"/>
              <a:t>perfSONAR Dashboard: </a:t>
            </a:r>
            <a:r>
              <a:rPr lang="en-US" sz="2000" b="1" dirty="0" smtClean="0"/>
              <a:t>Raising Expectations and improving network visibility </a:t>
            </a:r>
            <a:endParaRPr lang="en-US" sz="2000" b="1" dirty="0"/>
          </a:p>
        </p:txBody>
      </p:sp>
      <p:sp>
        <p:nvSpPr>
          <p:cNvPr id="7" name="TextBox 6"/>
          <p:cNvSpPr txBox="1"/>
          <p:nvPr/>
        </p:nvSpPr>
        <p:spPr>
          <a:xfrm>
            <a:off x="488262" y="1435554"/>
            <a:ext cx="3199785" cy="3108544"/>
          </a:xfrm>
          <a:prstGeom prst="rect">
            <a:avLst/>
          </a:prstGeom>
          <a:noFill/>
        </p:spPr>
        <p:txBody>
          <a:bodyPr wrap="square" rtlCol="0">
            <a:spAutoFit/>
          </a:bodyPr>
          <a:lstStyle/>
          <a:p>
            <a:r>
              <a:rPr lang="en-US" sz="1400" dirty="0" smtClean="0"/>
              <a:t>Status at-a-glance</a:t>
            </a:r>
          </a:p>
          <a:p>
            <a:pPr marL="285750" indent="-285750">
              <a:buFont typeface="Arial"/>
              <a:buChar char="•"/>
            </a:pPr>
            <a:r>
              <a:rPr lang="en-US" sz="1400" dirty="0" smtClean="0"/>
              <a:t>Packet loss</a:t>
            </a:r>
          </a:p>
          <a:p>
            <a:pPr marL="285750" indent="-285750">
              <a:buFont typeface="Arial"/>
              <a:buChar char="•"/>
            </a:pPr>
            <a:r>
              <a:rPr lang="en-US" sz="1400" dirty="0" smtClean="0"/>
              <a:t>Throughput</a:t>
            </a:r>
          </a:p>
          <a:p>
            <a:pPr marL="285750" indent="-285750">
              <a:buFont typeface="Arial"/>
              <a:buChar char="•"/>
            </a:pPr>
            <a:r>
              <a:rPr lang="en-US" sz="1400" dirty="0" smtClean="0"/>
              <a:t>Correctness</a:t>
            </a:r>
          </a:p>
          <a:p>
            <a:pPr marL="285750" indent="-285750">
              <a:buFont typeface="Arial"/>
              <a:buChar char="•"/>
            </a:pPr>
            <a:endParaRPr lang="en-US" sz="1400" dirty="0"/>
          </a:p>
          <a:p>
            <a:r>
              <a:rPr lang="en-US" sz="1400" dirty="0" smtClean="0"/>
              <a:t>Current live instances at </a:t>
            </a:r>
            <a:r>
              <a:rPr lang="en-US" sz="1400" dirty="0">
                <a:hlinkClick r:id="rId3"/>
              </a:rPr>
              <a:t>http://pas.net.internet2.edu/</a:t>
            </a:r>
            <a:r>
              <a:rPr lang="en-US" sz="1400" dirty="0"/>
              <a:t> </a:t>
            </a:r>
          </a:p>
          <a:p>
            <a:r>
              <a:rPr lang="en-US" sz="1400" dirty="0" smtClean="0">
                <a:hlinkClick r:id="rId4"/>
              </a:rPr>
              <a:t>http://ps-dashboard.es.net/</a:t>
            </a:r>
            <a:endParaRPr lang="en-US" sz="1400" dirty="0" smtClean="0"/>
          </a:p>
          <a:p>
            <a:endParaRPr lang="en-US" sz="1400" dirty="0" smtClean="0"/>
          </a:p>
          <a:p>
            <a:r>
              <a:rPr lang="en-US" sz="1400" dirty="0" smtClean="0"/>
              <a:t>Drill-down capabilities:</a:t>
            </a:r>
          </a:p>
          <a:p>
            <a:pPr marL="285750" indent="-285750">
              <a:buFont typeface="Arial"/>
              <a:buChar char="•"/>
            </a:pPr>
            <a:r>
              <a:rPr lang="en-US" sz="1400" dirty="0" smtClean="0"/>
              <a:t>Test history between hosts</a:t>
            </a:r>
          </a:p>
          <a:p>
            <a:pPr marL="285750" indent="-285750">
              <a:buFont typeface="Arial"/>
              <a:buChar char="•"/>
            </a:pPr>
            <a:r>
              <a:rPr lang="en-US" sz="1400" dirty="0" smtClean="0"/>
              <a:t>Ability to correlate with other events</a:t>
            </a:r>
          </a:p>
          <a:p>
            <a:pPr marL="285750" indent="-285750">
              <a:buFont typeface="Arial"/>
              <a:buChar char="•"/>
            </a:pPr>
            <a:r>
              <a:rPr lang="en-US" sz="1400" dirty="0" smtClean="0"/>
              <a:t>Very valuable for fault localization and isolation</a:t>
            </a:r>
            <a:endParaRPr lang="en-US" sz="1400" dirty="0"/>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2" name="Content Placeholder 6" descr="Screen Shot 2015-01-19 at 12.02.46 PM.pdf"/>
          <p:cNvPicPr>
            <a:picLocks noChangeAspect="1"/>
          </p:cNvPicPr>
          <p:nvPr/>
        </p:nvPicPr>
        <p:blipFill>
          <a:blip r:embed="rId5">
            <a:extLst>
              <a:ext uri="{28A0092B-C50C-407E-A947-70E740481C1C}">
                <a14:useLocalDpi xmlns:a14="http://schemas.microsoft.com/office/drawing/2010/main" val="0"/>
              </a:ext>
            </a:extLst>
          </a:blip>
          <a:srcRect l="-33695" r="-33695"/>
          <a:stretch>
            <a:fillRect/>
          </a:stretch>
        </p:blipFill>
        <p:spPr>
          <a:xfrm>
            <a:off x="2216938" y="406400"/>
            <a:ext cx="6841274" cy="4168902"/>
          </a:xfrm>
          <a:prstGeom prst="rect">
            <a:avLst/>
          </a:prstGeom>
        </p:spPr>
      </p:pic>
    </p:spTree>
    <p:extLst>
      <p:ext uri="{BB962C8B-B14F-4D97-AF65-F5344CB8AC3E}">
        <p14:creationId xmlns:p14="http://schemas.microsoft.com/office/powerpoint/2010/main" val="2369683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67711"/>
            <a:ext cx="8516175" cy="651760"/>
          </a:xfrm>
        </p:spPr>
        <p:txBody>
          <a:bodyPr>
            <a:normAutofit fontScale="90000"/>
          </a:bodyPr>
          <a:lstStyle/>
          <a:p>
            <a:r>
              <a:rPr lang="en-US" dirty="0" smtClean="0"/>
              <a:t>Benefit: Active and Growing Community</a:t>
            </a:r>
            <a:endParaRPr lang="en-US" dirty="0"/>
          </a:p>
        </p:txBody>
      </p:sp>
      <p:sp>
        <p:nvSpPr>
          <p:cNvPr id="3" name="Content Placeholder 2"/>
          <p:cNvSpPr>
            <a:spLocks noGrp="1"/>
          </p:cNvSpPr>
          <p:nvPr>
            <p:ph sz="half" idx="1"/>
          </p:nvPr>
        </p:nvSpPr>
        <p:spPr>
          <a:xfrm>
            <a:off x="457202" y="919469"/>
            <a:ext cx="4361835" cy="3692098"/>
          </a:xfrm>
        </p:spPr>
        <p:txBody>
          <a:bodyPr>
            <a:noAutofit/>
          </a:bodyPr>
          <a:lstStyle/>
          <a:p>
            <a:r>
              <a:rPr lang="en-US" sz="1800" dirty="0" smtClean="0"/>
              <a:t>Active email lists and forums provide:</a:t>
            </a:r>
          </a:p>
          <a:p>
            <a:pPr lvl="1"/>
            <a:r>
              <a:rPr lang="en-US" sz="1800" dirty="0" smtClean="0"/>
              <a:t>Instant access to advice and expertise from the community.</a:t>
            </a:r>
          </a:p>
          <a:p>
            <a:pPr lvl="1"/>
            <a:r>
              <a:rPr lang="en-US" sz="1800" dirty="0" smtClean="0"/>
              <a:t>Ability to share metrics, experience and findings with others to help debug issues on a global scale.</a:t>
            </a:r>
          </a:p>
          <a:p>
            <a:r>
              <a:rPr lang="en-US" sz="1800" dirty="0" smtClean="0"/>
              <a:t>Joining the community automatically increases the reach and power of </a:t>
            </a:r>
            <a:r>
              <a:rPr lang="en-US" sz="1800" dirty="0" err="1" smtClean="0"/>
              <a:t>perfSONAR</a:t>
            </a:r>
            <a:endParaRPr lang="en-US" sz="1800" dirty="0" smtClean="0"/>
          </a:p>
          <a:p>
            <a:pPr lvl="1"/>
            <a:r>
              <a:rPr lang="en-US" sz="1800" dirty="0" smtClean="0"/>
              <a:t>The more endpoints means exponentially more ways to test and discover issues, compare metrics</a:t>
            </a:r>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2" name="Content Placeholder 7" descr="community-picture.png"/>
          <p:cNvPicPr>
            <a:picLocks noGrp="1" noChangeAspect="1"/>
          </p:cNvPicPr>
          <p:nvPr>
            <p:ph sz="half" idx="2"/>
          </p:nvPr>
        </p:nvPicPr>
        <p:blipFill>
          <a:blip r:embed="rId3" cstate="print">
            <a:extLst>
              <a:ext uri="{28A0092B-C50C-407E-A947-70E740481C1C}">
                <a14:useLocalDpi xmlns:a14="http://schemas.microsoft.com/office/drawing/2010/main"/>
              </a:ext>
            </a:extLst>
          </a:blip>
          <a:srcRect t="-30654" b="-30654"/>
          <a:stretch>
            <a:fillRect/>
          </a:stretch>
        </p:blipFill>
        <p:spPr>
          <a:xfrm>
            <a:off x="4648200" y="690794"/>
            <a:ext cx="4038600" cy="4348163"/>
          </a:xfrm>
        </p:spPr>
      </p:pic>
    </p:spTree>
    <p:extLst>
      <p:ext uri="{BB962C8B-B14F-4D97-AF65-F5344CB8AC3E}">
        <p14:creationId xmlns:p14="http://schemas.microsoft.com/office/powerpoint/2010/main" val="267534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1"/>
          </p:nvPr>
        </p:nvSpPr>
        <p:spPr>
          <a:xfrm>
            <a:off x="457200" y="1063230"/>
            <a:ext cx="8229600" cy="3531394"/>
          </a:xfrm>
        </p:spPr>
        <p:txBody>
          <a:bodyPr>
            <a:normAutofit fontScale="92500"/>
          </a:bodyPr>
          <a:lstStyle/>
          <a:p>
            <a:r>
              <a:rPr lang="en-US" sz="2400" dirty="0" smtClean="0">
                <a:latin typeface="Calibri" charset="0"/>
                <a:ea typeface="ＭＳ Ｐゴシック" charset="0"/>
                <a:cs typeface="ＭＳ Ｐゴシック" charset="0"/>
              </a:rPr>
              <a:t>The perfSONAR collaboration is </a:t>
            </a:r>
            <a:r>
              <a:rPr lang="en-US" sz="2400" dirty="0">
                <a:latin typeface="Calibri" charset="0"/>
                <a:ea typeface="ＭＳ Ｐゴシック" charset="0"/>
                <a:cs typeface="ＭＳ Ｐゴシック" charset="0"/>
              </a:rPr>
              <a:t>working to build a strong user community to support the use and development of the software.  </a:t>
            </a:r>
          </a:p>
          <a:p>
            <a:r>
              <a:rPr lang="en-US" sz="2400" dirty="0" smtClean="0">
                <a:latin typeface="Calibri" charset="0"/>
                <a:ea typeface="ＭＳ Ｐゴシック" charset="0"/>
                <a:cs typeface="ＭＳ Ｐゴシック" charset="0"/>
              </a:rPr>
              <a:t>perfSONAR</a:t>
            </a:r>
            <a:r>
              <a:rPr lang="en-US" sz="2400" dirty="0">
                <a:latin typeface="Calibri" charset="0"/>
                <a:ea typeface="ＭＳ Ｐゴシック" charset="0"/>
                <a:cs typeface="ＭＳ Ｐゴシック" charset="0"/>
              </a:rPr>
              <a:t> </a:t>
            </a:r>
            <a:r>
              <a:rPr lang="en-US" sz="2400" dirty="0" smtClean="0">
                <a:latin typeface="Calibri" charset="0"/>
                <a:ea typeface="ＭＳ Ｐゴシック" charset="0"/>
                <a:cs typeface="ＭＳ Ｐゴシック" charset="0"/>
              </a:rPr>
              <a:t>Mailing </a:t>
            </a:r>
            <a:r>
              <a:rPr lang="en-US" sz="2400" dirty="0">
                <a:latin typeface="Calibri" charset="0"/>
                <a:ea typeface="ＭＳ Ｐゴシック" charset="0"/>
                <a:cs typeface="ＭＳ Ｐゴシック" charset="0"/>
              </a:rPr>
              <a:t>Lists</a:t>
            </a:r>
          </a:p>
          <a:p>
            <a:pPr lvl="1"/>
            <a:r>
              <a:rPr lang="en-US" sz="2400" dirty="0">
                <a:latin typeface="Calibri" charset="0"/>
                <a:ea typeface="ＭＳ Ｐゴシック" charset="0"/>
              </a:rPr>
              <a:t>Announcement </a:t>
            </a:r>
            <a:r>
              <a:rPr lang="en-US" sz="2400" dirty="0" smtClean="0">
                <a:latin typeface="Calibri" charset="0"/>
                <a:ea typeface="ＭＳ Ｐゴシック" charset="0"/>
              </a:rPr>
              <a:t>Lists:</a:t>
            </a:r>
          </a:p>
          <a:p>
            <a:pPr lvl="2"/>
            <a:r>
              <a:rPr lang="en-US" sz="2400" dirty="0" smtClean="0">
                <a:latin typeface="Calibri" charset="0"/>
                <a:ea typeface="ＭＳ Ｐゴシック" charset="0"/>
                <a:hlinkClick r:id="rId2"/>
              </a:rPr>
              <a:t>https</a:t>
            </a:r>
            <a:r>
              <a:rPr lang="en-US" sz="2400" dirty="0">
                <a:latin typeface="Calibri" charset="0"/>
                <a:ea typeface="ＭＳ Ｐゴシック" charset="0"/>
                <a:hlinkClick r:id="rId2"/>
              </a:rPr>
              <a:t>://mail.internet2.edu/wws/subrequest/</a:t>
            </a:r>
            <a:r>
              <a:rPr lang="en-US" sz="2400" dirty="0" smtClean="0">
                <a:latin typeface="Calibri" charset="0"/>
                <a:ea typeface="ＭＳ Ｐゴシック" charset="0"/>
                <a:hlinkClick r:id="rId2"/>
              </a:rPr>
              <a:t>perfsonar-announce</a:t>
            </a:r>
            <a:endParaRPr lang="en-US" sz="2400" dirty="0" smtClean="0">
              <a:latin typeface="Calibri" charset="0"/>
              <a:ea typeface="ＭＳ Ｐゴシック" charset="0"/>
            </a:endParaRPr>
          </a:p>
          <a:p>
            <a:pPr lvl="1"/>
            <a:r>
              <a:rPr lang="en-US" sz="2400" dirty="0" smtClean="0">
                <a:latin typeface="Calibri" charset="0"/>
                <a:ea typeface="ＭＳ Ｐゴシック" charset="0"/>
              </a:rPr>
              <a:t>Users List:</a:t>
            </a:r>
          </a:p>
          <a:p>
            <a:pPr lvl="2"/>
            <a:r>
              <a:rPr lang="en-US" sz="2400" dirty="0" smtClean="0">
                <a:latin typeface="Calibri" charset="0"/>
                <a:ea typeface="ＭＳ Ｐゴシック" charset="0"/>
                <a:hlinkClick r:id="rId3"/>
              </a:rPr>
              <a:t>https</a:t>
            </a:r>
            <a:r>
              <a:rPr lang="en-US" sz="2400" dirty="0">
                <a:latin typeface="Calibri" charset="0"/>
                <a:ea typeface="ＭＳ Ｐゴシック" charset="0"/>
                <a:hlinkClick r:id="rId3"/>
              </a:rPr>
              <a:t>://mail.internet2.edu/wws/subrequest</a:t>
            </a:r>
            <a:r>
              <a:rPr lang="en-US" sz="2400" dirty="0" smtClean="0">
                <a:latin typeface="Calibri" charset="0"/>
                <a:ea typeface="ＭＳ Ｐゴシック" charset="0"/>
                <a:hlinkClick r:id="rId3"/>
              </a:rPr>
              <a:t>/perfsonar-users</a:t>
            </a:r>
            <a:endParaRPr lang="en-US" sz="2400" dirty="0" smtClean="0">
              <a:latin typeface="Calibri" charset="0"/>
              <a:ea typeface="ＭＳ Ｐゴシック" charset="0"/>
            </a:endParaRPr>
          </a:p>
        </p:txBody>
      </p:sp>
      <p:sp>
        <p:nvSpPr>
          <p:cNvPr id="8" name="Title 1"/>
          <p:cNvSpPr>
            <a:spLocks noGrp="1"/>
          </p:cNvSpPr>
          <p:nvPr>
            <p:ph type="title"/>
          </p:nvPr>
        </p:nvSpPr>
        <p:spPr>
          <a:xfrm>
            <a:off x="457200" y="205979"/>
            <a:ext cx="7099300" cy="857250"/>
          </a:xfrm>
        </p:spPr>
        <p:txBody>
          <a:bodyPr/>
          <a:lstStyle/>
          <a:p>
            <a:r>
              <a:rPr lang="en-US" dirty="0" err="1" smtClean="0"/>
              <a:t>perfSONAR</a:t>
            </a:r>
            <a:r>
              <a:rPr lang="en-US" dirty="0" smtClean="0"/>
              <a:t> Community</a:t>
            </a:r>
            <a:endParaRPr lang="en-US" dirty="0"/>
          </a:p>
        </p:txBody>
      </p:sp>
      <p:sp>
        <p:nvSpPr>
          <p:cNvPr id="4"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5"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32</a:t>
            </a:fld>
            <a:endParaRPr lang="en-US" dirty="0"/>
          </a:p>
        </p:txBody>
      </p:sp>
      <p:sp>
        <p:nvSpPr>
          <p:cNvPr id="6"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797143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4" name="Content Placeholder 3"/>
          <p:cNvSpPr>
            <a:spLocks noGrp="1"/>
          </p:cNvSpPr>
          <p:nvPr>
            <p:ph sz="half" idx="2"/>
          </p:nvPr>
        </p:nvSpPr>
        <p:spPr>
          <a:xfrm>
            <a:off x="4051300" y="1200151"/>
            <a:ext cx="4635500" cy="3394472"/>
          </a:xfrm>
        </p:spPr>
        <p:txBody>
          <a:bodyPr>
            <a:normAutofit fontScale="77500" lnSpcReduction="20000"/>
          </a:bodyPr>
          <a:lstStyle/>
          <a:p>
            <a:r>
              <a:rPr lang="en-US" dirty="0" err="1" smtClean="0"/>
              <a:t>perfSONAR</a:t>
            </a:r>
            <a:r>
              <a:rPr lang="en-US" dirty="0" smtClean="0"/>
              <a:t> website</a:t>
            </a:r>
          </a:p>
          <a:p>
            <a:pPr lvl="1"/>
            <a:r>
              <a:rPr lang="en-US" dirty="0">
                <a:hlinkClick r:id="rId2"/>
              </a:rPr>
              <a:t>http://www.perfsonar.net</a:t>
            </a:r>
            <a:r>
              <a:rPr lang="en-US" dirty="0" smtClean="0">
                <a:hlinkClick r:id="rId2"/>
              </a:rPr>
              <a:t>/</a:t>
            </a:r>
            <a:r>
              <a:rPr lang="en-US" dirty="0" smtClean="0"/>
              <a:t> </a:t>
            </a:r>
          </a:p>
          <a:p>
            <a:r>
              <a:rPr lang="en-US" dirty="0" smtClean="0"/>
              <a:t>perfSONAR Toolkit Manual</a:t>
            </a:r>
          </a:p>
          <a:p>
            <a:pPr lvl="1"/>
            <a:r>
              <a:rPr lang="en-US" dirty="0" smtClean="0">
                <a:hlinkClick r:id="rId3"/>
              </a:rPr>
              <a:t>http://docs.perfsonar.net/</a:t>
            </a:r>
            <a:endParaRPr lang="en-US" dirty="0" smtClean="0"/>
          </a:p>
          <a:p>
            <a:r>
              <a:rPr lang="en-US" dirty="0" smtClean="0"/>
              <a:t>perfSONAR mailing lists</a:t>
            </a:r>
          </a:p>
          <a:p>
            <a:pPr lvl="1"/>
            <a:r>
              <a:rPr lang="en-US" dirty="0">
                <a:hlinkClick r:id="rId4"/>
              </a:rPr>
              <a:t>http://www.perfsonar.net/about/getting-help</a:t>
            </a:r>
            <a:r>
              <a:rPr lang="en-US" dirty="0" smtClean="0">
                <a:hlinkClick r:id="rId4"/>
              </a:rPr>
              <a:t>/</a:t>
            </a:r>
            <a:endParaRPr lang="en-US" dirty="0" smtClean="0"/>
          </a:p>
          <a:p>
            <a:r>
              <a:rPr lang="en-US" dirty="0" smtClean="0"/>
              <a:t>perfSONAR directory</a:t>
            </a:r>
          </a:p>
          <a:p>
            <a:pPr lvl="1"/>
            <a:r>
              <a:rPr lang="en-US" dirty="0">
                <a:hlinkClick r:id="rId5"/>
              </a:rPr>
              <a:t>http://stats.es.net/ServicesDirectory</a:t>
            </a:r>
            <a:r>
              <a:rPr lang="en-US" dirty="0" smtClean="0">
                <a:hlinkClick r:id="rId5"/>
              </a:rPr>
              <a:t>/</a:t>
            </a:r>
            <a:r>
              <a:rPr lang="en-US" dirty="0" smtClean="0"/>
              <a:t> </a:t>
            </a:r>
          </a:p>
          <a:p>
            <a:r>
              <a:rPr lang="en-US" dirty="0" err="1" smtClean="0"/>
              <a:t>FasterData</a:t>
            </a:r>
            <a:r>
              <a:rPr lang="en-US" dirty="0" smtClean="0"/>
              <a:t> Knowledgebase</a:t>
            </a:r>
          </a:p>
          <a:p>
            <a:pPr lvl="1"/>
            <a:r>
              <a:rPr lang="en-US" dirty="0" smtClean="0">
                <a:hlinkClick r:id="rId6"/>
              </a:rPr>
              <a:t>http://fasterdata.es.net/</a:t>
            </a:r>
            <a:r>
              <a:rPr lang="en-US" dirty="0" smtClean="0"/>
              <a:t> </a:t>
            </a:r>
          </a:p>
          <a:p>
            <a:endParaRPr lang="en-US" dirty="0"/>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2" name="Content Placeholder 7" descr="Resources-and-useful-links.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01700" y="1200151"/>
            <a:ext cx="3022600" cy="3387356"/>
          </a:xfrm>
          <a:prstGeom prst="rect">
            <a:avLst/>
          </a:prstGeom>
        </p:spPr>
      </p:pic>
    </p:spTree>
    <p:extLst>
      <p:ext uri="{BB962C8B-B14F-4D97-AF65-F5344CB8AC3E}">
        <p14:creationId xmlns:p14="http://schemas.microsoft.com/office/powerpoint/2010/main" val="396317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&amp; Motivation</a:t>
            </a:r>
            <a:endParaRPr lang="en-US"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320154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692"/>
            <a:ext cx="8229600" cy="692994"/>
          </a:xfrm>
        </p:spPr>
        <p:txBody>
          <a:bodyPr>
            <a:normAutofit fontScale="90000"/>
          </a:bodyPr>
          <a:lstStyle/>
          <a:p>
            <a:r>
              <a:rPr lang="en-US" dirty="0" smtClean="0"/>
              <a:t>The R&amp;E Community</a:t>
            </a:r>
            <a:endParaRPr lang="en-US" dirty="0"/>
          </a:p>
        </p:txBody>
      </p:sp>
      <p:sp>
        <p:nvSpPr>
          <p:cNvPr id="6" name="Content Placeholder 5"/>
          <p:cNvSpPr>
            <a:spLocks noGrp="1"/>
          </p:cNvSpPr>
          <p:nvPr>
            <p:ph sz="half" idx="1"/>
          </p:nvPr>
        </p:nvSpPr>
        <p:spPr>
          <a:xfrm>
            <a:off x="457200" y="654538"/>
            <a:ext cx="8229600" cy="4090903"/>
          </a:xfrm>
        </p:spPr>
        <p:txBody>
          <a:bodyPr>
            <a:noAutofit/>
          </a:bodyPr>
          <a:lstStyle/>
          <a:p>
            <a:r>
              <a:rPr lang="en-US" sz="1600" dirty="0"/>
              <a:t>The global Research &amp; Education network ecosystem is comprised of hundreds of international, national, regional and local-scale </a:t>
            </a:r>
            <a:r>
              <a:rPr lang="en-US" sz="1600" dirty="0" smtClean="0"/>
              <a:t>resources – each independently owned and operated.  </a:t>
            </a:r>
          </a:p>
          <a:p>
            <a:r>
              <a:rPr lang="en-US" sz="1600" dirty="0" smtClean="0"/>
              <a:t>This complex, heterogeneous set of networks </a:t>
            </a:r>
            <a:r>
              <a:rPr lang="en-US" sz="1600" b="1" i="1" u="sng" dirty="0" smtClean="0"/>
              <a:t>must</a:t>
            </a:r>
            <a:r>
              <a:rPr lang="en-US" sz="1600" dirty="0" smtClean="0"/>
              <a:t> operate seamlessly from “end to end” to support science and research collaborations that are distributed globally.</a:t>
            </a:r>
          </a:p>
          <a:p>
            <a:endParaRPr lang="en-US" sz="1600" dirty="0" smtClean="0"/>
          </a:p>
          <a:p>
            <a:endParaRPr lang="en-US" sz="1600" dirty="0"/>
          </a:p>
          <a:p>
            <a:endParaRPr lang="en-US" sz="1600" dirty="0" smtClean="0"/>
          </a:p>
          <a:p>
            <a:endParaRPr lang="en-US" sz="1600" dirty="0"/>
          </a:p>
          <a:p>
            <a:pPr marL="0" indent="0">
              <a:buNone/>
            </a:pPr>
            <a:endParaRPr lang="en-US" sz="1600" dirty="0"/>
          </a:p>
          <a:p>
            <a:r>
              <a:rPr lang="en-US" sz="1600" dirty="0" smtClean="0"/>
              <a:t>Data mobility is required; there is no liquid market for HPC resources (people use what they can get – DOE, XSEDE, NOAA, etc. etc.)</a:t>
            </a:r>
          </a:p>
          <a:p>
            <a:pPr lvl="1"/>
            <a:r>
              <a:rPr lang="en-US" sz="1600" dirty="0" smtClean="0"/>
              <a:t>To stay competitive, we must learn the use patterns, and support them</a:t>
            </a:r>
          </a:p>
          <a:p>
            <a:pPr lvl="1"/>
            <a:r>
              <a:rPr lang="en-US" sz="1600" dirty="0" smtClean="0"/>
              <a:t>This may mean making sure your network, and the networks of others, are functional</a:t>
            </a:r>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2"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487831"/>
            <a:ext cx="4068233" cy="222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125" y="1863638"/>
            <a:ext cx="2078541" cy="184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682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74" y="40802"/>
            <a:ext cx="7620000" cy="857250"/>
          </a:xfrm>
        </p:spPr>
        <p:txBody>
          <a:bodyPr>
            <a:normAutofit/>
          </a:bodyPr>
          <a:lstStyle/>
          <a:p>
            <a:r>
              <a:rPr lang="en-US" sz="4000" dirty="0" smtClean="0">
                <a:latin typeface="Arial" pitchFamily="-112" charset="0"/>
                <a:ea typeface="ＭＳ Ｐゴシック" pitchFamily="-112" charset="-128"/>
              </a:rPr>
              <a:t>Understanding Data Trends</a:t>
            </a:r>
            <a:endParaRPr lang="en-US" sz="4000" dirty="0"/>
          </a:p>
        </p:txBody>
      </p:sp>
      <p:pic>
        <p:nvPicPr>
          <p:cNvPr id="6" name="Content Placeholder 5" descr="user-taxonomy-axes-v5b.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4211" b="33277"/>
          <a:stretch/>
        </p:blipFill>
        <p:spPr>
          <a:xfrm>
            <a:off x="381011" y="858722"/>
            <a:ext cx="8441255" cy="3481774"/>
          </a:xfrm>
        </p:spPr>
      </p:pic>
      <p:sp>
        <p:nvSpPr>
          <p:cNvPr id="3" name="TextBox 2"/>
          <p:cNvSpPr txBox="1"/>
          <p:nvPr/>
        </p:nvSpPr>
        <p:spPr>
          <a:xfrm>
            <a:off x="245542" y="4340496"/>
            <a:ext cx="5468164" cy="307777"/>
          </a:xfrm>
          <a:prstGeom prst="rect">
            <a:avLst/>
          </a:prstGeom>
          <a:noFill/>
        </p:spPr>
        <p:txBody>
          <a:bodyPr wrap="none" rtlCol="0">
            <a:spAutoFit/>
          </a:bodyPr>
          <a:lstStyle/>
          <a:p>
            <a:pPr marL="228600" indent="-228600">
              <a:spcBef>
                <a:spcPts val="880"/>
              </a:spcBef>
              <a:buClr>
                <a:srgbClr val="2DB2CF"/>
              </a:buClr>
            </a:pPr>
            <a:r>
              <a:rPr lang="en-US" sz="1400" dirty="0">
                <a:solidFill>
                  <a:srgbClr val="58585B"/>
                </a:solidFill>
                <a:hlinkClick r:id="rId4"/>
              </a:rPr>
              <a:t>http://www.es.net/science-engagement/science-requirements-reviews</a:t>
            </a:r>
            <a:r>
              <a:rPr lang="en-US" sz="1400" dirty="0" smtClean="0">
                <a:solidFill>
                  <a:srgbClr val="58585B"/>
                </a:solidFill>
                <a:hlinkClick r:id="rId4"/>
              </a:rPr>
              <a:t>/</a:t>
            </a:r>
            <a:r>
              <a:rPr lang="en-US" sz="1400" dirty="0" smtClean="0">
                <a:solidFill>
                  <a:srgbClr val="58585B"/>
                </a:solidFill>
              </a:rPr>
              <a:t> </a:t>
            </a:r>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4963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Sample Data Transfer Rates</a:t>
            </a:r>
            <a:endParaRPr lang="en-US" sz="4000" dirty="0"/>
          </a:p>
        </p:txBody>
      </p:sp>
      <p:pic>
        <p:nvPicPr>
          <p:cNvPr id="6" name="Content Placeholder 5" descr="data-rate-1.png"/>
          <p:cNvPicPr>
            <a:picLocks noGrp="1" noChangeAspect="1"/>
          </p:cNvPicPr>
          <p:nvPr>
            <p:ph idx="1"/>
          </p:nvPr>
        </p:nvPicPr>
        <p:blipFill rotWithShape="1">
          <a:blip r:embed="rId3">
            <a:extLst>
              <a:ext uri="{28A0092B-C50C-407E-A947-70E740481C1C}">
                <a14:useLocalDpi xmlns:a14="http://schemas.microsoft.com/office/drawing/2010/main" val="0"/>
              </a:ext>
            </a:extLst>
          </a:blip>
          <a:srcRect r="4"/>
          <a:stretch/>
        </p:blipFill>
        <p:spPr>
          <a:xfrm>
            <a:off x="516468" y="1098557"/>
            <a:ext cx="8331199" cy="2756014"/>
          </a:xfrm>
        </p:spPr>
      </p:pic>
      <p:sp>
        <p:nvSpPr>
          <p:cNvPr id="7" name="Text Box 1030"/>
          <p:cNvSpPr txBox="1">
            <a:spLocks noChangeArrowheads="1"/>
          </p:cNvSpPr>
          <p:nvPr/>
        </p:nvSpPr>
        <p:spPr bwMode="auto">
          <a:xfrm>
            <a:off x="1031812" y="3854571"/>
            <a:ext cx="8026400" cy="74634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sz="1700" dirty="0">
                <a:latin typeface="Helvetica" pitchFamily="-112" charset="0"/>
              </a:rPr>
              <a:t>This table available </a:t>
            </a:r>
            <a:r>
              <a:rPr lang="en-US" sz="1700" dirty="0" smtClean="0">
                <a:latin typeface="Helvetica" pitchFamily="-112" charset="0"/>
              </a:rPr>
              <a:t>at:</a:t>
            </a:r>
          </a:p>
          <a:p>
            <a:pPr>
              <a:spcBef>
                <a:spcPct val="50000"/>
              </a:spcBef>
            </a:pPr>
            <a:r>
              <a:rPr lang="en-US" sz="1700" dirty="0">
                <a:latin typeface="Helvetica" pitchFamily="-112" charset="0"/>
                <a:hlinkClick r:id="rId4"/>
              </a:rPr>
              <a:t>http://fasterdata.es.net/home/requirements-and-</a:t>
            </a:r>
            <a:r>
              <a:rPr lang="en-US" sz="1700" dirty="0" smtClean="0">
                <a:latin typeface="Helvetica" pitchFamily="-112" charset="0"/>
                <a:hlinkClick r:id="rId4"/>
              </a:rPr>
              <a:t>expectations</a:t>
            </a:r>
            <a:r>
              <a:rPr lang="en-US" sz="1700" dirty="0" smtClean="0">
                <a:latin typeface="Helvetica" pitchFamily="-112" charset="0"/>
              </a:rPr>
              <a:t> </a:t>
            </a:r>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711469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42" y="143310"/>
            <a:ext cx="8229600" cy="857250"/>
          </a:xfrm>
        </p:spPr>
        <p:txBody>
          <a:bodyPr>
            <a:normAutofit/>
          </a:bodyPr>
          <a:lstStyle/>
          <a:p>
            <a:r>
              <a:rPr lang="en-US" sz="4000" dirty="0" smtClean="0"/>
              <a:t>Challenges to Network Adoption</a:t>
            </a:r>
            <a:endParaRPr lang="en-US" sz="4000" dirty="0"/>
          </a:p>
        </p:txBody>
      </p:sp>
      <p:sp>
        <p:nvSpPr>
          <p:cNvPr id="6" name="Content Placeholder 5"/>
          <p:cNvSpPr>
            <a:spLocks noGrp="1"/>
          </p:cNvSpPr>
          <p:nvPr>
            <p:ph sz="half" idx="1"/>
          </p:nvPr>
        </p:nvSpPr>
        <p:spPr>
          <a:xfrm>
            <a:off x="355599" y="1063229"/>
            <a:ext cx="4644655" cy="3417875"/>
          </a:xfrm>
        </p:spPr>
        <p:txBody>
          <a:bodyPr>
            <a:normAutofit fontScale="40000" lnSpcReduction="20000"/>
          </a:bodyPr>
          <a:lstStyle/>
          <a:p>
            <a:pPr marL="0" indent="0"/>
            <a:endParaRPr lang="en-US" dirty="0" smtClean="0">
              <a:solidFill>
                <a:prstClr val="black"/>
              </a:solidFill>
            </a:endParaRPr>
          </a:p>
          <a:p>
            <a:pPr marL="285750" indent="-285750">
              <a:buFont typeface="Arial"/>
              <a:buChar char="•"/>
            </a:pPr>
            <a:r>
              <a:rPr lang="en-US" sz="4200" dirty="0" smtClean="0">
                <a:solidFill>
                  <a:prstClr val="black"/>
                </a:solidFill>
              </a:rPr>
              <a:t>C</a:t>
            </a:r>
            <a:r>
              <a:rPr lang="en-US" sz="4200" dirty="0" smtClean="0"/>
              <a:t>auses of performance issues are complicated for users.</a:t>
            </a:r>
          </a:p>
          <a:p>
            <a:pPr marL="285750" lvl="0" indent="-285750">
              <a:buFont typeface="Arial"/>
              <a:buChar char="•"/>
            </a:pPr>
            <a:r>
              <a:rPr lang="en-US" sz="4200" dirty="0" smtClean="0"/>
              <a:t>Lack of communication and collaboration between the CIO’s office and researchers on campus.</a:t>
            </a:r>
          </a:p>
          <a:p>
            <a:pPr marL="285750" lvl="0" indent="-285750">
              <a:buFont typeface="Arial"/>
              <a:buChar char="•"/>
            </a:pPr>
            <a:r>
              <a:rPr lang="en-US" sz="4200" dirty="0" smtClean="0"/>
              <a:t>Lack </a:t>
            </a:r>
            <a:r>
              <a:rPr lang="en-US" sz="4200" dirty="0"/>
              <a:t>of IT expertise within a science collaboration or experimental facility </a:t>
            </a:r>
            <a:endParaRPr lang="en-US" sz="4200" dirty="0" smtClean="0"/>
          </a:p>
          <a:p>
            <a:pPr marL="285750" indent="-285750">
              <a:buFont typeface="Arial"/>
              <a:buChar char="•"/>
            </a:pPr>
            <a:r>
              <a:rPr lang="en-US" sz="4200" dirty="0" smtClean="0"/>
              <a:t>User’s performance expectations </a:t>
            </a:r>
            <a:r>
              <a:rPr lang="en-US" sz="4200" dirty="0"/>
              <a:t>are low (“The network is too slow</a:t>
            </a:r>
            <a:r>
              <a:rPr lang="en-US" sz="4200" dirty="0" smtClean="0"/>
              <a:t>”, “</a:t>
            </a:r>
            <a:r>
              <a:rPr lang="en-US" sz="4200" dirty="0"/>
              <a:t>I tried it and it didn’t work</a:t>
            </a:r>
            <a:r>
              <a:rPr lang="en-US" sz="4200" dirty="0" smtClean="0"/>
              <a:t>”)</a:t>
            </a:r>
            <a:r>
              <a:rPr lang="en-US" sz="4200" dirty="0"/>
              <a:t>. </a:t>
            </a:r>
          </a:p>
          <a:p>
            <a:pPr marL="285750" lvl="0" indent="-285750">
              <a:buFont typeface="Arial"/>
              <a:buChar char="•"/>
            </a:pPr>
            <a:r>
              <a:rPr lang="en-US" sz="4200" dirty="0" smtClean="0"/>
              <a:t>Cultural change is hard </a:t>
            </a:r>
            <a:r>
              <a:rPr lang="en-US" sz="4200" dirty="0"/>
              <a:t>(“we’ve always shipped disks!”).</a:t>
            </a:r>
          </a:p>
          <a:p>
            <a:pPr marL="285750" lvl="0" indent="-285750">
              <a:buFont typeface="Arial"/>
              <a:buChar char="•"/>
            </a:pPr>
            <a:r>
              <a:rPr lang="en-US" sz="4200" dirty="0" smtClean="0"/>
              <a:t>Scientists want to do science not IT support</a:t>
            </a:r>
          </a:p>
        </p:txBody>
      </p:sp>
      <p:pic>
        <p:nvPicPr>
          <p:cNvPr id="3" name="Picture 2" descr="Screen Shot 2014-02-18 at 8.34.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188" y="1496746"/>
            <a:ext cx="4049385" cy="2235260"/>
          </a:xfrm>
          <a:prstGeom prst="rect">
            <a:avLst/>
          </a:prstGeom>
        </p:spPr>
      </p:pic>
      <p:sp>
        <p:nvSpPr>
          <p:cNvPr id="5" name="TextBox 4"/>
          <p:cNvSpPr txBox="1"/>
          <p:nvPr/>
        </p:nvSpPr>
        <p:spPr>
          <a:xfrm>
            <a:off x="1739900" y="2196027"/>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7"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03505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9866"/>
            <a:ext cx="8229600" cy="857250"/>
          </a:xfrm>
        </p:spPr>
        <p:txBody>
          <a:bodyPr/>
          <a:lstStyle/>
          <a:p>
            <a:r>
              <a:rPr lang="en-US" dirty="0" smtClean="0"/>
              <a:t>Lets Talk Performance …</a:t>
            </a:r>
            <a:endParaRPr lang="en-US" dirty="0"/>
          </a:p>
        </p:txBody>
      </p:sp>
      <p:sp>
        <p:nvSpPr>
          <p:cNvPr id="7" name="Content Placeholder 6"/>
          <p:cNvSpPr>
            <a:spLocks noGrp="1"/>
          </p:cNvSpPr>
          <p:nvPr>
            <p:ph idx="1"/>
          </p:nvPr>
        </p:nvSpPr>
        <p:spPr>
          <a:xfrm>
            <a:off x="457200" y="844279"/>
            <a:ext cx="6458574" cy="1415931"/>
          </a:xfrm>
        </p:spPr>
        <p:txBody>
          <a:bodyPr>
            <a:normAutofit fontScale="47500" lnSpcReduction="20000"/>
          </a:bodyPr>
          <a:lstStyle/>
          <a:p>
            <a:pPr marL="0" indent="0">
              <a:buNone/>
            </a:pPr>
            <a:r>
              <a:rPr lang="en-US" sz="2200" dirty="0"/>
              <a:t>"In any large system, there is always something broken.</a:t>
            </a:r>
            <a:r>
              <a:rPr lang="en-US" sz="2200" dirty="0" smtClean="0"/>
              <a:t>”</a:t>
            </a:r>
            <a:endParaRPr lang="en-US" sz="2200" dirty="0"/>
          </a:p>
          <a:p>
            <a:pPr marL="0" indent="0">
              <a:buNone/>
            </a:pPr>
            <a:r>
              <a:rPr lang="en-US" sz="2200" dirty="0"/>
              <a:t>	</a:t>
            </a:r>
            <a:r>
              <a:rPr lang="en-US" sz="2200" b="1" i="1" dirty="0"/>
              <a:t>Jon </a:t>
            </a:r>
            <a:r>
              <a:rPr lang="en-US" sz="2200" b="1" i="1" dirty="0" err="1" smtClean="0"/>
              <a:t>Postel</a:t>
            </a:r>
            <a:endParaRPr lang="en-US" sz="2200" b="1" i="1" dirty="0" smtClean="0"/>
          </a:p>
          <a:p>
            <a:pPr marL="0" indent="0">
              <a:buNone/>
            </a:pPr>
            <a:endParaRPr lang="en-US" dirty="0" smtClean="0"/>
          </a:p>
          <a:p>
            <a:r>
              <a:rPr lang="en-US" dirty="0" smtClean="0"/>
              <a:t>Modern networks are occasionally designed to be </a:t>
            </a:r>
            <a:r>
              <a:rPr lang="en-US" i="1" dirty="0" smtClean="0"/>
              <a:t>one-size-fits-most</a:t>
            </a:r>
          </a:p>
          <a:p>
            <a:pPr marL="228600" lvl="1">
              <a:spcBef>
                <a:spcPts val="880"/>
              </a:spcBef>
              <a:buClr>
                <a:schemeClr val="accent1"/>
              </a:buClr>
              <a:buSzTx/>
              <a:buFont typeface="Arial"/>
              <a:buChar char="•"/>
            </a:pPr>
            <a:r>
              <a:rPr lang="en-US" dirty="0"/>
              <a:t>e.g. if you have ever heard the phrase “converged network”, the design is to facilitate CIA (Confidentiality, Integrity, Availability)</a:t>
            </a:r>
          </a:p>
          <a:p>
            <a:endParaRPr lang="en-US" i="1" dirty="0" smtClean="0"/>
          </a:p>
        </p:txBody>
      </p:sp>
      <p:pic>
        <p:nvPicPr>
          <p:cNvPr id="8" name="Picture 7" descr="tumblr_mayz1uMDON1re4ne0o1_128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777" y="346897"/>
            <a:ext cx="2134663" cy="22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txBox="1">
            <a:spLocks/>
          </p:cNvSpPr>
          <p:nvPr/>
        </p:nvSpPr>
        <p:spPr>
          <a:xfrm>
            <a:off x="457200" y="2260211"/>
            <a:ext cx="8593237" cy="2435987"/>
          </a:xfrm>
          <a:prstGeom prst="rect">
            <a:avLst/>
          </a:prstGeom>
        </p:spPr>
        <p:txBody>
          <a:bodyPr vert="horz" lIns="91440" tIns="45720" rIns="91440" bIns="45720" rtlCol="0">
            <a:normAutofit fontScale="550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This is not bad for protecting the HVAC system from hackers.</a:t>
            </a:r>
          </a:p>
          <a:p>
            <a:r>
              <a:rPr lang="en-US" dirty="0" smtClean="0"/>
              <a:t>Its all TCP</a:t>
            </a:r>
          </a:p>
          <a:p>
            <a:pPr lvl="1"/>
            <a:r>
              <a:rPr lang="en-US" dirty="0" smtClean="0"/>
              <a:t>Bulk data movement is a common thread (move the data from the microscope, to the storage, to the processing, to the people – and they are all sitting in different facilities)</a:t>
            </a:r>
          </a:p>
          <a:p>
            <a:pPr lvl="1"/>
            <a:r>
              <a:rPr lang="en-US" dirty="0" smtClean="0"/>
              <a:t>This fails when TCP suffers due to path problems (</a:t>
            </a:r>
            <a:r>
              <a:rPr lang="en-US" b="1" i="1" u="sng" dirty="0" smtClean="0"/>
              <a:t>ANYWHERE</a:t>
            </a:r>
            <a:r>
              <a:rPr lang="en-US" dirty="0" smtClean="0"/>
              <a:t> in the path)</a:t>
            </a:r>
          </a:p>
          <a:p>
            <a:pPr lvl="1"/>
            <a:r>
              <a:rPr lang="en-US" dirty="0" smtClean="0"/>
              <a:t>its easier to work with TCP than to fix it (20+ years of trying…)</a:t>
            </a:r>
          </a:p>
          <a:p>
            <a:r>
              <a:rPr lang="en-US" dirty="0" smtClean="0"/>
              <a:t>TCP suffers the most from unpredictability; Packet loss/delays are the enemy</a:t>
            </a:r>
          </a:p>
          <a:p>
            <a:pPr lvl="1"/>
            <a:r>
              <a:rPr lang="en-US" dirty="0" smtClean="0"/>
              <a:t>Small buffers on the network gear and hosts</a:t>
            </a:r>
          </a:p>
          <a:p>
            <a:pPr lvl="1"/>
            <a:r>
              <a:rPr lang="en-US" dirty="0" smtClean="0"/>
              <a:t>Incorrect application choice</a:t>
            </a:r>
          </a:p>
          <a:p>
            <a:pPr lvl="1"/>
            <a:r>
              <a:rPr lang="en-US" dirty="0" smtClean="0"/>
              <a:t>Packet disruption caused by overzealous security</a:t>
            </a:r>
          </a:p>
          <a:p>
            <a:pPr lvl="1"/>
            <a:r>
              <a:rPr lang="en-US" dirty="0" smtClean="0"/>
              <a:t>Congestion from herds of mice</a:t>
            </a:r>
          </a:p>
          <a:p>
            <a:r>
              <a:rPr lang="en-US" dirty="0" smtClean="0"/>
              <a:t>It all starts with knowing your users, and knowing your network</a:t>
            </a:r>
            <a:endParaRPr lang="en-US" dirty="0"/>
          </a:p>
        </p:txBody>
      </p:sp>
      <p:sp>
        <p:nvSpPr>
          <p:cNvPr id="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3"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935342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Where Are The Problems?</a:t>
            </a:r>
          </a:p>
        </p:txBody>
      </p:sp>
      <p:grpSp>
        <p:nvGrpSpPr>
          <p:cNvPr id="4" name="Group 5"/>
          <p:cNvGrpSpPr>
            <a:grpSpLocks/>
          </p:cNvGrpSpPr>
          <p:nvPr/>
        </p:nvGrpSpPr>
        <p:grpSpPr bwMode="auto">
          <a:xfrm>
            <a:off x="3654428" y="2234805"/>
            <a:ext cx="1800225" cy="606028"/>
            <a:chOff x="1134" y="2661"/>
            <a:chExt cx="1134" cy="918"/>
          </a:xfrm>
        </p:grpSpPr>
        <p:sp>
          <p:nvSpPr>
            <p:cNvPr id="5"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7" name="Group 7"/>
            <p:cNvGrpSpPr>
              <a:grpSpLocks/>
            </p:cNvGrpSpPr>
            <p:nvPr/>
          </p:nvGrpSpPr>
          <p:grpSpPr bwMode="auto">
            <a:xfrm>
              <a:off x="1346" y="2838"/>
              <a:ext cx="657" cy="548"/>
              <a:chOff x="200" y="2514"/>
              <a:chExt cx="657" cy="548"/>
            </a:xfrm>
          </p:grpSpPr>
          <p:sp>
            <p:nvSpPr>
              <p:cNvPr id="8" name="Line 8"/>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9" name="Object 2"/>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1838" name="Bitmap Image" r:id="rId4" imgW="9142857" imgH="5238095" progId="">
                      <p:embed/>
                    </p:oleObj>
                  </mc:Choice>
                  <mc:Fallback>
                    <p:oleObj name="Bitmap Image" r:id="rId4"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 name="Line 10"/>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11" name="Object 3"/>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1839" name="Bitmap Image" r:id="rId6" imgW="9142857" imgH="5238095" progId="">
                      <p:embed/>
                    </p:oleObj>
                  </mc:Choice>
                  <mc:Fallback>
                    <p:oleObj name="Bitmap Image" r:id="rId6"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1840" name="Bitmap Image" r:id="rId7" imgW="9142857" imgH="5238095" progId="">
                      <p:embed/>
                    </p:oleObj>
                  </mc:Choice>
                  <mc:Fallback>
                    <p:oleObj name="Bitmap Image" r:id="rId7"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1841" name="Bitmap Image" r:id="rId8" imgW="9142857" imgH="5238095" progId="">
                      <p:embed/>
                    </p:oleObj>
                  </mc:Choice>
                  <mc:Fallback>
                    <p:oleObj name="Bitmap Image" r:id="rId8"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Line 14"/>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15" name="Line 15"/>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grpSp>
        <p:nvGrpSpPr>
          <p:cNvPr id="16" name="Group 16"/>
          <p:cNvGrpSpPr>
            <a:grpSpLocks/>
          </p:cNvGrpSpPr>
          <p:nvPr/>
        </p:nvGrpSpPr>
        <p:grpSpPr bwMode="auto">
          <a:xfrm>
            <a:off x="2012950" y="2832498"/>
            <a:ext cx="1800225" cy="604838"/>
            <a:chOff x="1134" y="2661"/>
            <a:chExt cx="1134" cy="918"/>
          </a:xfrm>
        </p:grpSpPr>
        <p:sp>
          <p:nvSpPr>
            <p:cNvPr id="17"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18" name="Group 18"/>
            <p:cNvGrpSpPr>
              <a:grpSpLocks/>
            </p:cNvGrpSpPr>
            <p:nvPr/>
          </p:nvGrpSpPr>
          <p:grpSpPr bwMode="auto">
            <a:xfrm>
              <a:off x="1346" y="2838"/>
              <a:ext cx="657" cy="548"/>
              <a:chOff x="200" y="2514"/>
              <a:chExt cx="657" cy="548"/>
            </a:xfrm>
          </p:grpSpPr>
          <p:sp>
            <p:nvSpPr>
              <p:cNvPr id="19" name="Line 19"/>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0" name="Object 6"/>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1842" name="Bitmap Image" r:id="rId9" imgW="9142857" imgH="5238095" progId="">
                      <p:embed/>
                    </p:oleObj>
                  </mc:Choice>
                  <mc:Fallback>
                    <p:oleObj name="Bitmap Image" r:id="rId9"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21"/>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22" name="Object 7"/>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1843" name="Bitmap Image" r:id="rId10" imgW="9142857" imgH="5238095" progId="">
                      <p:embed/>
                    </p:oleObj>
                  </mc:Choice>
                  <mc:Fallback>
                    <p:oleObj name="Bitmap Image" r:id="rId10"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3" name="Object 8"/>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1844" name="Bitmap Image" r:id="rId11" imgW="9142857" imgH="5238095" progId="">
                      <p:embed/>
                    </p:oleObj>
                  </mc:Choice>
                  <mc:Fallback>
                    <p:oleObj name="Bitmap Image" r:id="rId11"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4" name="Object 9"/>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1845" name="Bitmap Image" r:id="rId12" imgW="9142857" imgH="5238095" progId="">
                      <p:embed/>
                    </p:oleObj>
                  </mc:Choice>
                  <mc:Fallback>
                    <p:oleObj name="Bitmap Image" r:id="rId12"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5" name="Line 25"/>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26" name="Line 26"/>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grpSp>
        <p:nvGrpSpPr>
          <p:cNvPr id="27" name="Group 38"/>
          <p:cNvGrpSpPr>
            <a:grpSpLocks/>
          </p:cNvGrpSpPr>
          <p:nvPr/>
        </p:nvGrpSpPr>
        <p:grpSpPr bwMode="auto">
          <a:xfrm>
            <a:off x="390528" y="2234805"/>
            <a:ext cx="1800225" cy="606028"/>
            <a:chOff x="210" y="2451"/>
            <a:chExt cx="1134" cy="918"/>
          </a:xfrm>
        </p:grpSpPr>
        <p:sp>
          <p:nvSpPr>
            <p:cNvPr id="28" name="Cloud"/>
            <p:cNvSpPr>
              <a:spLocks noChangeAspect="1" noEditPoints="1" noChangeArrowheads="1"/>
            </p:cNvSpPr>
            <p:nvPr/>
          </p:nvSpPr>
          <p:spPr bwMode="auto">
            <a:xfrm>
              <a:off x="210" y="245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29" name="Group 40"/>
            <p:cNvGrpSpPr>
              <a:grpSpLocks/>
            </p:cNvGrpSpPr>
            <p:nvPr/>
          </p:nvGrpSpPr>
          <p:grpSpPr bwMode="auto">
            <a:xfrm>
              <a:off x="422" y="2600"/>
              <a:ext cx="703" cy="576"/>
              <a:chOff x="422" y="2600"/>
              <a:chExt cx="703" cy="576"/>
            </a:xfrm>
          </p:grpSpPr>
          <p:graphicFrame>
            <p:nvGraphicFramePr>
              <p:cNvPr id="30" name="Object 14"/>
              <p:cNvGraphicFramePr>
                <a:graphicFrameLocks noChangeAspect="1"/>
              </p:cNvGraphicFramePr>
              <p:nvPr/>
            </p:nvGraphicFramePr>
            <p:xfrm>
              <a:off x="422" y="2970"/>
              <a:ext cx="263" cy="206"/>
            </p:xfrm>
            <a:graphic>
              <a:graphicData uri="http://schemas.openxmlformats.org/presentationml/2006/ole">
                <mc:AlternateContent xmlns:mc="http://schemas.openxmlformats.org/markup-compatibility/2006">
                  <mc:Choice xmlns:v="urn:schemas-microsoft-com:vml" Requires="v">
                    <p:oleObj spid="_x0000_s1846" name="Bitmap Image" r:id="rId13" imgW="9142857" imgH="5238095" progId="">
                      <p:embed/>
                    </p:oleObj>
                  </mc:Choice>
                  <mc:Fallback>
                    <p:oleObj name="Bitmap Image" r:id="rId13"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1" name="Line 42"/>
              <p:cNvSpPr>
                <a:spLocks noChangeShapeType="1"/>
              </p:cNvSpPr>
              <p:nvPr/>
            </p:nvSpPr>
            <p:spPr bwMode="auto">
              <a:xfrm>
                <a:off x="553" y="2831"/>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32" name="Line 43"/>
              <p:cNvSpPr>
                <a:spLocks noChangeShapeType="1"/>
              </p:cNvSpPr>
              <p:nvPr/>
            </p:nvSpPr>
            <p:spPr bwMode="auto">
              <a:xfrm rot="5400000" flipV="1">
                <a:off x="749" y="3005"/>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33" name="Line 44"/>
              <p:cNvSpPr>
                <a:spLocks noChangeShapeType="1"/>
              </p:cNvSpPr>
              <p:nvPr/>
            </p:nvSpPr>
            <p:spPr bwMode="auto">
              <a:xfrm rot="5400000" flipV="1">
                <a:off x="564" y="2833"/>
                <a:ext cx="379" cy="16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34" name="Object 15"/>
              <p:cNvGraphicFramePr>
                <a:graphicFrameLocks noChangeAspect="1"/>
              </p:cNvGraphicFramePr>
              <p:nvPr/>
            </p:nvGraphicFramePr>
            <p:xfrm>
              <a:off x="422" y="2628"/>
              <a:ext cx="263" cy="206"/>
            </p:xfrm>
            <a:graphic>
              <a:graphicData uri="http://schemas.openxmlformats.org/presentationml/2006/ole">
                <mc:AlternateContent xmlns:mc="http://schemas.openxmlformats.org/markup-compatibility/2006">
                  <mc:Choice xmlns:v="urn:schemas-microsoft-com:vml" Requires="v">
                    <p:oleObj spid="_x0000_s1847" name="Bitmap Image" r:id="rId14" imgW="9142857" imgH="5238095" progId="">
                      <p:embed/>
                    </p:oleObj>
                  </mc:Choice>
                  <mc:Fallback>
                    <p:oleObj name="Bitmap Image" r:id="rId14"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628"/>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5" name="Object 16"/>
              <p:cNvGraphicFramePr>
                <a:graphicFrameLocks noChangeAspect="1"/>
              </p:cNvGraphicFramePr>
              <p:nvPr/>
            </p:nvGraphicFramePr>
            <p:xfrm>
              <a:off x="816" y="2970"/>
              <a:ext cx="263" cy="206"/>
            </p:xfrm>
            <a:graphic>
              <a:graphicData uri="http://schemas.openxmlformats.org/presentationml/2006/ole">
                <mc:AlternateContent xmlns:mc="http://schemas.openxmlformats.org/markup-compatibility/2006">
                  <mc:Choice xmlns:v="urn:schemas-microsoft-com:vml" Requires="v">
                    <p:oleObj spid="_x0000_s1848" name="Bitmap Image" r:id="rId15" imgW="9142857" imgH="5238095" progId="">
                      <p:embed/>
                    </p:oleObj>
                  </mc:Choice>
                  <mc:Fallback>
                    <p:oleObj name="Bitmap Image" r:id="rId15"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 name="Line 47"/>
              <p:cNvSpPr>
                <a:spLocks noChangeShapeType="1"/>
              </p:cNvSpPr>
              <p:nvPr/>
            </p:nvSpPr>
            <p:spPr bwMode="auto">
              <a:xfrm flipH="1">
                <a:off x="947" y="2850"/>
                <a:ext cx="1" cy="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37" name="computr1"/>
              <p:cNvSpPr>
                <a:spLocks noEditPoints="1" noChangeArrowheads="1"/>
              </p:cNvSpPr>
              <p:nvPr/>
            </p:nvSpPr>
            <p:spPr bwMode="auto">
              <a:xfrm>
                <a:off x="873" y="2600"/>
                <a:ext cx="252"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sz="1400">
                  <a:latin typeface="+mn-lt"/>
                </a:endParaRPr>
              </a:p>
            </p:txBody>
          </p:sp>
        </p:grpSp>
      </p:grpSp>
      <p:sp>
        <p:nvSpPr>
          <p:cNvPr id="38" name="Text Box 61"/>
          <p:cNvSpPr txBox="1">
            <a:spLocks noChangeArrowheads="1"/>
          </p:cNvSpPr>
          <p:nvPr/>
        </p:nvSpPr>
        <p:spPr bwMode="auto">
          <a:xfrm>
            <a:off x="533400" y="16002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Source</a:t>
            </a:r>
          </a:p>
          <a:p>
            <a:pPr algn="ctr" eaLnBrk="1" hangingPunct="1"/>
            <a:r>
              <a:rPr lang="en-US" sz="1400">
                <a:latin typeface="+mn-lt"/>
              </a:rPr>
              <a:t>Campus</a:t>
            </a:r>
          </a:p>
        </p:txBody>
      </p:sp>
      <p:sp>
        <p:nvSpPr>
          <p:cNvPr id="39" name="Text Box 62"/>
          <p:cNvSpPr txBox="1">
            <a:spLocks noChangeArrowheads="1"/>
          </p:cNvSpPr>
          <p:nvPr/>
        </p:nvSpPr>
        <p:spPr bwMode="auto">
          <a:xfrm>
            <a:off x="4230929" y="160020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400">
              <a:latin typeface="+mn-lt"/>
            </a:endParaRPr>
          </a:p>
          <a:p>
            <a:pPr algn="ctr" eaLnBrk="1" hangingPunct="1"/>
            <a:r>
              <a:rPr lang="en-US" sz="1400">
                <a:latin typeface="+mn-lt"/>
              </a:rPr>
              <a:t>Backbone</a:t>
            </a:r>
          </a:p>
        </p:txBody>
      </p:sp>
      <p:sp>
        <p:nvSpPr>
          <p:cNvPr id="40" name="Line 65"/>
          <p:cNvSpPr>
            <a:spLocks noChangeShapeType="1"/>
          </p:cNvSpPr>
          <p:nvPr/>
        </p:nvSpPr>
        <p:spPr bwMode="auto">
          <a:xfrm>
            <a:off x="1860550" y="2731295"/>
            <a:ext cx="414338" cy="17978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41" name="Line 67"/>
          <p:cNvSpPr>
            <a:spLocks noChangeShapeType="1"/>
          </p:cNvSpPr>
          <p:nvPr/>
        </p:nvSpPr>
        <p:spPr bwMode="auto">
          <a:xfrm flipH="1">
            <a:off x="3567113" y="2744392"/>
            <a:ext cx="334962" cy="1238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42" name="Text Box 86"/>
          <p:cNvSpPr txBox="1">
            <a:spLocks noChangeArrowheads="1"/>
          </p:cNvSpPr>
          <p:nvPr/>
        </p:nvSpPr>
        <p:spPr bwMode="auto">
          <a:xfrm>
            <a:off x="1885479" y="2271712"/>
            <a:ext cx="100959" cy="23391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S</a:t>
            </a:r>
          </a:p>
        </p:txBody>
      </p:sp>
      <p:sp>
        <p:nvSpPr>
          <p:cNvPr id="43" name="Text Box 63"/>
          <p:cNvSpPr txBox="1">
            <a:spLocks noChangeArrowheads="1"/>
          </p:cNvSpPr>
          <p:nvPr/>
        </p:nvSpPr>
        <p:spPr bwMode="auto">
          <a:xfrm>
            <a:off x="2486855" y="3657600"/>
            <a:ext cx="601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NREN</a:t>
            </a:r>
          </a:p>
          <a:p>
            <a:pPr algn="ctr" eaLnBrk="1" hangingPunct="1"/>
            <a:endParaRPr lang="en-US" sz="1400">
              <a:latin typeface="+mn-lt"/>
            </a:endParaRPr>
          </a:p>
        </p:txBody>
      </p:sp>
      <p:sp>
        <p:nvSpPr>
          <p:cNvPr id="44" name="TextBox 72"/>
          <p:cNvSpPr txBox="1">
            <a:spLocks noChangeArrowheads="1"/>
          </p:cNvSpPr>
          <p:nvPr/>
        </p:nvSpPr>
        <p:spPr bwMode="auto">
          <a:xfrm>
            <a:off x="2022475" y="1143000"/>
            <a:ext cx="2228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FF0000"/>
                </a:solidFill>
                <a:latin typeface="+mn-lt"/>
              </a:rPr>
              <a:t>Congested or faulty links between domains</a:t>
            </a:r>
          </a:p>
        </p:txBody>
      </p:sp>
      <p:cxnSp>
        <p:nvCxnSpPr>
          <p:cNvPr id="45" name="Straight Arrow Connector 44"/>
          <p:cNvCxnSpPr>
            <a:stCxn id="44" idx="2"/>
          </p:cNvCxnSpPr>
          <p:nvPr/>
        </p:nvCxnSpPr>
        <p:spPr>
          <a:xfrm>
            <a:off x="3136900" y="1666220"/>
            <a:ext cx="430214" cy="10007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72"/>
          <p:cNvSpPr txBox="1">
            <a:spLocks noChangeArrowheads="1"/>
          </p:cNvSpPr>
          <p:nvPr/>
        </p:nvSpPr>
        <p:spPr bwMode="auto">
          <a:xfrm>
            <a:off x="137163" y="3807619"/>
            <a:ext cx="199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FF0000"/>
                </a:solidFill>
                <a:latin typeface="+mn-lt"/>
              </a:rPr>
              <a:t>Congested intra- campus links</a:t>
            </a:r>
          </a:p>
        </p:txBody>
      </p:sp>
      <p:cxnSp>
        <p:nvCxnSpPr>
          <p:cNvPr id="47" name="Straight Arrow Connector 46"/>
          <p:cNvCxnSpPr/>
          <p:nvPr/>
        </p:nvCxnSpPr>
        <p:spPr>
          <a:xfrm flipV="1">
            <a:off x="727078" y="3015855"/>
            <a:ext cx="207963" cy="7917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Text Box 84"/>
          <p:cNvSpPr txBox="1">
            <a:spLocks noChangeArrowheads="1"/>
          </p:cNvSpPr>
          <p:nvPr/>
        </p:nvSpPr>
        <p:spPr bwMode="auto">
          <a:xfrm>
            <a:off x="8560359" y="2213281"/>
            <a:ext cx="128924" cy="23391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latin typeface="+mn-lt"/>
              </a:rPr>
              <a:t>D</a:t>
            </a:r>
          </a:p>
        </p:txBody>
      </p:sp>
      <p:sp>
        <p:nvSpPr>
          <p:cNvPr id="50" name="Text Box 61"/>
          <p:cNvSpPr txBox="1">
            <a:spLocks noChangeArrowheads="1"/>
          </p:cNvSpPr>
          <p:nvPr/>
        </p:nvSpPr>
        <p:spPr bwMode="auto">
          <a:xfrm>
            <a:off x="7660526" y="1796408"/>
            <a:ext cx="1024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latin typeface="+mn-lt"/>
              </a:rPr>
              <a:t>Destination</a:t>
            </a:r>
          </a:p>
          <a:p>
            <a:pPr algn="ctr" eaLnBrk="1" hangingPunct="1"/>
            <a:r>
              <a:rPr lang="en-US" sz="1400" dirty="0">
                <a:latin typeface="+mn-lt"/>
              </a:rPr>
              <a:t>Campus</a:t>
            </a:r>
          </a:p>
        </p:txBody>
      </p:sp>
      <p:sp>
        <p:nvSpPr>
          <p:cNvPr id="51" name="TextBox 90"/>
          <p:cNvSpPr txBox="1">
            <a:spLocks noChangeArrowheads="1"/>
          </p:cNvSpPr>
          <p:nvPr/>
        </p:nvSpPr>
        <p:spPr bwMode="auto">
          <a:xfrm>
            <a:off x="5410200" y="1226835"/>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FF0000"/>
                </a:solidFill>
                <a:latin typeface="+mn-lt"/>
              </a:rPr>
              <a:t>Latency dependant problems inside domains with small RTT</a:t>
            </a:r>
          </a:p>
        </p:txBody>
      </p:sp>
      <p:cxnSp>
        <p:nvCxnSpPr>
          <p:cNvPr id="52" name="Straight Arrow Connector 51"/>
          <p:cNvCxnSpPr/>
          <p:nvPr/>
        </p:nvCxnSpPr>
        <p:spPr>
          <a:xfrm>
            <a:off x="6807200" y="1676402"/>
            <a:ext cx="866776" cy="7123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3" name="Group 27"/>
          <p:cNvGrpSpPr>
            <a:grpSpLocks/>
          </p:cNvGrpSpPr>
          <p:nvPr/>
        </p:nvGrpSpPr>
        <p:grpSpPr bwMode="auto">
          <a:xfrm>
            <a:off x="5256216" y="2832498"/>
            <a:ext cx="1800225" cy="604838"/>
            <a:chOff x="1134" y="2661"/>
            <a:chExt cx="1134" cy="918"/>
          </a:xfrm>
        </p:grpSpPr>
        <p:sp>
          <p:nvSpPr>
            <p:cNvPr id="54"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55" name="Group 29"/>
            <p:cNvGrpSpPr>
              <a:grpSpLocks/>
            </p:cNvGrpSpPr>
            <p:nvPr/>
          </p:nvGrpSpPr>
          <p:grpSpPr bwMode="auto">
            <a:xfrm>
              <a:off x="1346" y="2838"/>
              <a:ext cx="657" cy="548"/>
              <a:chOff x="200" y="2514"/>
              <a:chExt cx="657" cy="548"/>
            </a:xfrm>
          </p:grpSpPr>
          <p:sp>
            <p:nvSpPr>
              <p:cNvPr id="56" name="Line 30"/>
              <p:cNvSpPr>
                <a:spLocks noChangeShapeType="1"/>
              </p:cNvSpPr>
              <p:nvPr/>
            </p:nvSpPr>
            <p:spPr bwMode="auto">
              <a:xfrm rot="5400000" flipV="1">
                <a:off x="527" y="2549"/>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57" name="Object 10"/>
              <p:cNvGraphicFramePr>
                <a:graphicFrameLocks noChangeAspect="1"/>
              </p:cNvGraphicFramePr>
              <p:nvPr/>
            </p:nvGraphicFramePr>
            <p:xfrm>
              <a:off x="200" y="2856"/>
              <a:ext cx="263" cy="206"/>
            </p:xfrm>
            <a:graphic>
              <a:graphicData uri="http://schemas.openxmlformats.org/presentationml/2006/ole">
                <mc:AlternateContent xmlns:mc="http://schemas.openxmlformats.org/markup-compatibility/2006">
                  <mc:Choice xmlns:v="urn:schemas-microsoft-com:vml" Requires="v">
                    <p:oleObj spid="_x0000_s1849" name="Bitmap Image" r:id="rId16" imgW="9142857" imgH="5238095" progId="">
                      <p:embed/>
                    </p:oleObj>
                  </mc:Choice>
                  <mc:Fallback>
                    <p:oleObj name="Bitmap Image" r:id="rId16"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32"/>
              <p:cNvSpPr>
                <a:spLocks noChangeShapeType="1"/>
              </p:cNvSpPr>
              <p:nvPr/>
            </p:nvSpPr>
            <p:spPr bwMode="auto">
              <a:xfrm>
                <a:off x="331"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59" name="Object 11"/>
              <p:cNvGraphicFramePr>
                <a:graphicFrameLocks noChangeAspect="1"/>
              </p:cNvGraphicFramePr>
              <p:nvPr/>
            </p:nvGraphicFramePr>
            <p:xfrm>
              <a:off x="200" y="2514"/>
              <a:ext cx="263" cy="206"/>
            </p:xfrm>
            <a:graphic>
              <a:graphicData uri="http://schemas.openxmlformats.org/presentationml/2006/ole">
                <mc:AlternateContent xmlns:mc="http://schemas.openxmlformats.org/markup-compatibility/2006">
                  <mc:Choice xmlns:v="urn:schemas-microsoft-com:vml" Requires="v">
                    <p:oleObj spid="_x0000_s1850" name="Bitmap Image" r:id="rId17" imgW="9142857" imgH="5238095" progId="">
                      <p:embed/>
                    </p:oleObj>
                  </mc:Choice>
                  <mc:Fallback>
                    <p:oleObj name="Bitmap Image" r:id="rId17"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0" name="Object 12"/>
              <p:cNvGraphicFramePr>
                <a:graphicFrameLocks noChangeAspect="1"/>
              </p:cNvGraphicFramePr>
              <p:nvPr/>
            </p:nvGraphicFramePr>
            <p:xfrm>
              <a:off x="594" y="2514"/>
              <a:ext cx="263" cy="206"/>
            </p:xfrm>
            <a:graphic>
              <a:graphicData uri="http://schemas.openxmlformats.org/presentationml/2006/ole">
                <mc:AlternateContent xmlns:mc="http://schemas.openxmlformats.org/markup-compatibility/2006">
                  <mc:Choice xmlns:v="urn:schemas-microsoft-com:vml" Requires="v">
                    <p:oleObj spid="_x0000_s1851" name="Bitmap Image" r:id="rId18" imgW="9142857" imgH="5238095" progId="">
                      <p:embed/>
                    </p:oleObj>
                  </mc:Choice>
                  <mc:Fallback>
                    <p:oleObj name="Bitmap Image" r:id="rId18"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514"/>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1" name="Object 13"/>
              <p:cNvGraphicFramePr>
                <a:graphicFrameLocks noChangeAspect="1"/>
              </p:cNvGraphicFramePr>
              <p:nvPr/>
            </p:nvGraphicFramePr>
            <p:xfrm>
              <a:off x="594" y="2856"/>
              <a:ext cx="263" cy="206"/>
            </p:xfrm>
            <a:graphic>
              <a:graphicData uri="http://schemas.openxmlformats.org/presentationml/2006/ole">
                <mc:AlternateContent xmlns:mc="http://schemas.openxmlformats.org/markup-compatibility/2006">
                  <mc:Choice xmlns:v="urn:schemas-microsoft-com:vml" Requires="v">
                    <p:oleObj spid="_x0000_s1852" name="Bitmap Image" r:id="rId19" imgW="9142857" imgH="5238095" progId="">
                      <p:embed/>
                    </p:oleObj>
                  </mc:Choice>
                  <mc:Fallback>
                    <p:oleObj name="Bitmap Image" r:id="rId19"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856"/>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2" name="Line 36"/>
              <p:cNvSpPr>
                <a:spLocks noChangeShapeType="1"/>
              </p:cNvSpPr>
              <p:nvPr/>
            </p:nvSpPr>
            <p:spPr bwMode="auto">
              <a:xfrm>
                <a:off x="725" y="2717"/>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63" name="Line 37"/>
              <p:cNvSpPr>
                <a:spLocks noChangeShapeType="1"/>
              </p:cNvSpPr>
              <p:nvPr/>
            </p:nvSpPr>
            <p:spPr bwMode="auto">
              <a:xfrm rot="5400000" flipV="1">
                <a:off x="527" y="2891"/>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grpSp>
      <p:sp>
        <p:nvSpPr>
          <p:cNvPr id="64" name="Text Box 63"/>
          <p:cNvSpPr txBox="1">
            <a:spLocks noChangeArrowheads="1"/>
          </p:cNvSpPr>
          <p:nvPr/>
        </p:nvSpPr>
        <p:spPr bwMode="auto">
          <a:xfrm>
            <a:off x="5602786" y="3714751"/>
            <a:ext cx="813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mn-lt"/>
              </a:rPr>
              <a:t>Regional</a:t>
            </a:r>
          </a:p>
        </p:txBody>
      </p:sp>
      <p:sp>
        <p:nvSpPr>
          <p:cNvPr id="65" name="Line 66"/>
          <p:cNvSpPr>
            <a:spLocks noChangeShapeType="1"/>
          </p:cNvSpPr>
          <p:nvPr/>
        </p:nvSpPr>
        <p:spPr bwMode="auto">
          <a:xfrm>
            <a:off x="5130803" y="2731295"/>
            <a:ext cx="404813" cy="17383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66" name="Line 68"/>
          <p:cNvSpPr>
            <a:spLocks noChangeShapeType="1"/>
          </p:cNvSpPr>
          <p:nvPr/>
        </p:nvSpPr>
        <p:spPr bwMode="auto">
          <a:xfrm flipH="1">
            <a:off x="6807203" y="2744391"/>
            <a:ext cx="320675" cy="12263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pSp>
        <p:nvGrpSpPr>
          <p:cNvPr id="67" name="Group 38"/>
          <p:cNvGrpSpPr>
            <a:grpSpLocks/>
          </p:cNvGrpSpPr>
          <p:nvPr/>
        </p:nvGrpSpPr>
        <p:grpSpPr bwMode="auto">
          <a:xfrm>
            <a:off x="7129466" y="2388714"/>
            <a:ext cx="1800225" cy="606028"/>
            <a:chOff x="210" y="2451"/>
            <a:chExt cx="1134" cy="918"/>
          </a:xfrm>
        </p:grpSpPr>
        <p:sp>
          <p:nvSpPr>
            <p:cNvPr id="68" name="Cloud"/>
            <p:cNvSpPr>
              <a:spLocks noChangeAspect="1" noEditPoints="1" noChangeArrowheads="1"/>
            </p:cNvSpPr>
            <p:nvPr/>
          </p:nvSpPr>
          <p:spPr bwMode="auto">
            <a:xfrm>
              <a:off x="210" y="245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400">
                <a:latin typeface="+mn-lt"/>
                <a:ea typeface="Arial" pitchFamily="-65" charset="0"/>
                <a:cs typeface="Arial" pitchFamily="-65" charset="0"/>
              </a:endParaRPr>
            </a:p>
          </p:txBody>
        </p:sp>
        <p:grpSp>
          <p:nvGrpSpPr>
            <p:cNvPr id="69" name="Group 40"/>
            <p:cNvGrpSpPr>
              <a:grpSpLocks/>
            </p:cNvGrpSpPr>
            <p:nvPr/>
          </p:nvGrpSpPr>
          <p:grpSpPr bwMode="auto">
            <a:xfrm>
              <a:off x="422" y="2600"/>
              <a:ext cx="703" cy="576"/>
              <a:chOff x="422" y="2600"/>
              <a:chExt cx="703" cy="576"/>
            </a:xfrm>
          </p:grpSpPr>
          <p:graphicFrame>
            <p:nvGraphicFramePr>
              <p:cNvPr id="70" name="Object 14"/>
              <p:cNvGraphicFramePr>
                <a:graphicFrameLocks noChangeAspect="1"/>
              </p:cNvGraphicFramePr>
              <p:nvPr/>
            </p:nvGraphicFramePr>
            <p:xfrm>
              <a:off x="422" y="2970"/>
              <a:ext cx="263" cy="206"/>
            </p:xfrm>
            <a:graphic>
              <a:graphicData uri="http://schemas.openxmlformats.org/presentationml/2006/ole">
                <mc:AlternateContent xmlns:mc="http://schemas.openxmlformats.org/markup-compatibility/2006">
                  <mc:Choice xmlns:v="urn:schemas-microsoft-com:vml" Requires="v">
                    <p:oleObj spid="_x0000_s1853" name="Bitmap Image" r:id="rId20" imgW="9142857" imgH="5238095" progId="">
                      <p:embed/>
                    </p:oleObj>
                  </mc:Choice>
                  <mc:Fallback>
                    <p:oleObj name="Bitmap Image" r:id="rId20"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1" name="Line 42"/>
              <p:cNvSpPr>
                <a:spLocks noChangeShapeType="1"/>
              </p:cNvSpPr>
              <p:nvPr/>
            </p:nvSpPr>
            <p:spPr bwMode="auto">
              <a:xfrm>
                <a:off x="553" y="2831"/>
                <a:ext cx="0"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72" name="Line 43"/>
              <p:cNvSpPr>
                <a:spLocks noChangeShapeType="1"/>
              </p:cNvSpPr>
              <p:nvPr/>
            </p:nvSpPr>
            <p:spPr bwMode="auto">
              <a:xfrm rot="5400000" flipV="1">
                <a:off x="749" y="3005"/>
                <a:ext cx="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73" name="Line 44"/>
              <p:cNvSpPr>
                <a:spLocks noChangeShapeType="1"/>
              </p:cNvSpPr>
              <p:nvPr/>
            </p:nvSpPr>
            <p:spPr bwMode="auto">
              <a:xfrm rot="5400000" flipV="1">
                <a:off x="564" y="2833"/>
                <a:ext cx="379" cy="16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graphicFrame>
            <p:nvGraphicFramePr>
              <p:cNvPr id="74" name="Object 15"/>
              <p:cNvGraphicFramePr>
                <a:graphicFrameLocks noChangeAspect="1"/>
              </p:cNvGraphicFramePr>
              <p:nvPr/>
            </p:nvGraphicFramePr>
            <p:xfrm>
              <a:off x="422" y="2628"/>
              <a:ext cx="263" cy="206"/>
            </p:xfrm>
            <a:graphic>
              <a:graphicData uri="http://schemas.openxmlformats.org/presentationml/2006/ole">
                <mc:AlternateContent xmlns:mc="http://schemas.openxmlformats.org/markup-compatibility/2006">
                  <mc:Choice xmlns:v="urn:schemas-microsoft-com:vml" Requires="v">
                    <p:oleObj spid="_x0000_s1854" name="Bitmap Image" r:id="rId21" imgW="9142857" imgH="5238095" progId="">
                      <p:embed/>
                    </p:oleObj>
                  </mc:Choice>
                  <mc:Fallback>
                    <p:oleObj name="Bitmap Image" r:id="rId21"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628"/>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5" name="Object 16"/>
              <p:cNvGraphicFramePr>
                <a:graphicFrameLocks noChangeAspect="1"/>
              </p:cNvGraphicFramePr>
              <p:nvPr/>
            </p:nvGraphicFramePr>
            <p:xfrm>
              <a:off x="816" y="2970"/>
              <a:ext cx="263" cy="206"/>
            </p:xfrm>
            <a:graphic>
              <a:graphicData uri="http://schemas.openxmlformats.org/presentationml/2006/ole">
                <mc:AlternateContent xmlns:mc="http://schemas.openxmlformats.org/markup-compatibility/2006">
                  <mc:Choice xmlns:v="urn:schemas-microsoft-com:vml" Requires="v">
                    <p:oleObj spid="_x0000_s1855" name="Bitmap Image" r:id="rId22" imgW="9142857" imgH="5238095" progId="">
                      <p:embed/>
                    </p:oleObj>
                  </mc:Choice>
                  <mc:Fallback>
                    <p:oleObj name="Bitmap Image" r:id="rId22" imgW="9142857"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970"/>
                            <a:ext cx="26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6" name="Line 47"/>
              <p:cNvSpPr>
                <a:spLocks noChangeShapeType="1"/>
              </p:cNvSpPr>
              <p:nvPr/>
            </p:nvSpPr>
            <p:spPr bwMode="auto">
              <a:xfrm flipH="1">
                <a:off x="947" y="2850"/>
                <a:ext cx="1" cy="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latin typeface="+mn-lt"/>
                </a:endParaRPr>
              </a:p>
            </p:txBody>
          </p:sp>
          <p:sp>
            <p:nvSpPr>
              <p:cNvPr id="77" name="computr1"/>
              <p:cNvSpPr>
                <a:spLocks noEditPoints="1" noChangeArrowheads="1"/>
              </p:cNvSpPr>
              <p:nvPr/>
            </p:nvSpPr>
            <p:spPr bwMode="auto">
              <a:xfrm>
                <a:off x="873" y="2600"/>
                <a:ext cx="252"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sz="1400">
                  <a:latin typeface="+mn-lt"/>
                </a:endParaRPr>
              </a:p>
            </p:txBody>
          </p:sp>
        </p:grpSp>
      </p:grpSp>
      <p:sp>
        <p:nvSpPr>
          <p:cNvPr id="79"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8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a:t>
            </a:fld>
            <a:endParaRPr lang="en-US" dirty="0"/>
          </a:p>
        </p:txBody>
      </p:sp>
      <p:sp>
        <p:nvSpPr>
          <p:cNvPr id="7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7074889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TotalTime>
  <Words>3395</Words>
  <Application>Microsoft Macintosh PowerPoint</Application>
  <PresentationFormat>On-screen Show (16:9)</PresentationFormat>
  <Paragraphs>477</Paragraphs>
  <Slides>34</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Bitmap Image</vt:lpstr>
      <vt:lpstr>Introduction &amp; Motivation</vt:lpstr>
      <vt:lpstr>Problem Statement</vt:lpstr>
      <vt:lpstr>Problem Statement</vt:lpstr>
      <vt:lpstr>The R&amp;E Community</vt:lpstr>
      <vt:lpstr>Understanding Data Trends</vt:lpstr>
      <vt:lpstr>Sample Data Transfer Rates</vt:lpstr>
      <vt:lpstr>Challenges to Network Adoption</vt:lpstr>
      <vt:lpstr>Lets Talk Performance …</vt:lpstr>
      <vt:lpstr>Where Are The Problems?</vt:lpstr>
      <vt:lpstr>Local Testing Will Not Find Everything</vt:lpstr>
      <vt:lpstr>Soft Failures Cause Packet Loss and  Degraded TCP Performance</vt:lpstr>
      <vt:lpstr>Soft Network Failures</vt:lpstr>
      <vt:lpstr>Problem Statement:  Hard vs. Soft Failures</vt:lpstr>
      <vt:lpstr>Causes of Packet Loss</vt:lpstr>
      <vt:lpstr>Under-buffered Switches are probably our biggest problem today</vt:lpstr>
      <vt:lpstr>The Science DMZ in 1 Slide</vt:lpstr>
      <vt:lpstr>The Abstract Science DMZ</vt:lpstr>
      <vt:lpstr>But … It’s Not Just the Network</vt:lpstr>
      <vt:lpstr>Network Monitoring</vt:lpstr>
      <vt:lpstr>perfSONAR</vt:lpstr>
      <vt:lpstr>What is perfSONAR?</vt:lpstr>
      <vt:lpstr>perfSONAR History</vt:lpstr>
      <vt:lpstr>Simulating Performance</vt:lpstr>
      <vt:lpstr>perfSONAR Toolkit</vt:lpstr>
      <vt:lpstr>Toolkit “Beacon” Use Case</vt:lpstr>
      <vt:lpstr>Benefits: Finding the needle in the haystack </vt:lpstr>
      <vt:lpstr>New explorations </vt:lpstr>
      <vt:lpstr>Deployment By The Numbers</vt:lpstr>
      <vt:lpstr>http://stats.es.net/ServicesDirectory/ </vt:lpstr>
      <vt:lpstr>perfSONAR Dashboard: Raising Expectations and improving network visibility </vt:lpstr>
      <vt:lpstr>Benefit: Active and Growing Community</vt:lpstr>
      <vt:lpstr>perfSONAR Community</vt:lpstr>
      <vt:lpstr>Resources</vt:lpstr>
      <vt:lpstr>Introduction &amp; Motivation</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Jason Zurawski</cp:lastModifiedBy>
  <cp:revision>50</cp:revision>
  <dcterms:created xsi:type="dcterms:W3CDTF">2014-10-22T19:46:15Z</dcterms:created>
  <dcterms:modified xsi:type="dcterms:W3CDTF">2015-08-24T18:59:45Z</dcterms:modified>
</cp:coreProperties>
</file>