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77" r:id="rId2"/>
    <p:sldId id="406" r:id="rId3"/>
    <p:sldId id="438" r:id="rId4"/>
    <p:sldId id="463" r:id="rId5"/>
    <p:sldId id="464" r:id="rId6"/>
    <p:sldId id="435" r:id="rId7"/>
    <p:sldId id="460" r:id="rId8"/>
    <p:sldId id="469" r:id="rId9"/>
    <p:sldId id="470" r:id="rId10"/>
    <p:sldId id="465" r:id="rId11"/>
    <p:sldId id="466" r:id="rId12"/>
    <p:sldId id="467" r:id="rId13"/>
    <p:sldId id="468" r:id="rId14"/>
    <p:sldId id="473" r:id="rId15"/>
    <p:sldId id="472" r:id="rId16"/>
    <p:sldId id="474" r:id="rId17"/>
    <p:sldId id="475" r:id="rId18"/>
    <p:sldId id="476" r:id="rId19"/>
    <p:sldId id="416" r:id="rId20"/>
    <p:sldId id="433" r:id="rId21"/>
    <p:sldId id="427" r:id="rId22"/>
    <p:sldId id="430" r:id="rId23"/>
    <p:sldId id="417" r:id="rId24"/>
    <p:sldId id="425" r:id="rId25"/>
    <p:sldId id="428" r:id="rId26"/>
    <p:sldId id="432" r:id="rId27"/>
    <p:sldId id="418" r:id="rId28"/>
    <p:sldId id="426" r:id="rId29"/>
    <p:sldId id="419" r:id="rId30"/>
    <p:sldId id="420" r:id="rId31"/>
    <p:sldId id="434" r:id="rId32"/>
    <p:sldId id="436" r:id="rId33"/>
    <p:sldId id="461" r:id="rId34"/>
    <p:sldId id="440" r:id="rId35"/>
    <p:sldId id="441" r:id="rId36"/>
    <p:sldId id="443" r:id="rId37"/>
    <p:sldId id="444" r:id="rId38"/>
    <p:sldId id="448" r:id="rId39"/>
    <p:sldId id="452" r:id="rId40"/>
    <p:sldId id="456" r:id="rId41"/>
    <p:sldId id="457" r:id="rId42"/>
    <p:sldId id="462" r:id="rId43"/>
    <p:sldId id="424" r:id="rId44"/>
    <p:sldId id="478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8" autoAdjust="0"/>
    <p:restoredTop sz="89938" autoAdjust="0"/>
  </p:normalViewPr>
  <p:slideViewPr>
    <p:cSldViewPr snapToGrid="0" snapToObjects="1">
      <p:cViewPr varScale="1">
        <p:scale>
          <a:sx n="145" d="100"/>
          <a:sy n="145" d="100"/>
        </p:scale>
        <p:origin x="-128" y="-3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80FC-0759-CA42-B022-0B54C3274F97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778ED-C302-B741-917D-3C5036A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92A4-9BD9-794B-BE3A-04EDF069D8A0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A6F8-B5AB-8342-9AB7-A6984D89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9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This normally not a concern – </a:t>
            </a:r>
            <a:r>
              <a:rPr lang="en-US" dirty="0" err="1" smtClean="0"/>
              <a:t>pS</a:t>
            </a:r>
            <a:r>
              <a:rPr lang="en-US" dirty="0" smtClean="0"/>
              <a:t> nodes</a:t>
            </a:r>
            <a:r>
              <a:rPr lang="en-US" baseline="0" dirty="0" smtClean="0"/>
              <a:t> aren’t typically rooted.  IF you have a concern, run one of these mitigations.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Everyone</a:t>
            </a:r>
            <a:r>
              <a:rPr lang="en-US" baseline="0" dirty="0" smtClean="0"/>
              <a:t> should be doing logging anyway, just treat the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node the same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Use</a:t>
            </a:r>
            <a:r>
              <a:rPr lang="en-US" baseline="0" dirty="0" smtClean="0"/>
              <a:t> the automated method to ‘help’ you, but its not a panacea.  Still need to maintain your node on a regular basis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2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This</a:t>
            </a:r>
            <a:r>
              <a:rPr lang="en-US" baseline="0" dirty="0" smtClean="0"/>
              <a:t> is something you should do from time to time, especially if you are granting accounts.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Typical</a:t>
            </a:r>
            <a:r>
              <a:rPr lang="en-US" baseline="0" dirty="0" smtClean="0"/>
              <a:t> approach is to not grant many admin accounts.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If</a:t>
            </a:r>
            <a:r>
              <a:rPr lang="en-US" baseline="0" dirty="0" smtClean="0"/>
              <a:t> you know how this works, you probably don’t need our help. IF you don’t know what this is, you may not want to implement 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If</a:t>
            </a:r>
            <a:r>
              <a:rPr lang="en-US" baseline="0" dirty="0" smtClean="0"/>
              <a:t> you are treating your node as a ‘pet’ you may want to do this.  If you aren’t, don’t worry about backups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Take</a:t>
            </a:r>
            <a:r>
              <a:rPr lang="en-US" baseline="0" dirty="0" smtClean="0"/>
              <a:t> the time to get this set up – if you are not doing it already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Also something that if you are doing enterprise – should be set up already.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Something</a:t>
            </a:r>
            <a:r>
              <a:rPr lang="en-US" baseline="0" dirty="0" smtClean="0"/>
              <a:t> you wouldn’t do regularly – but just in case.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Only</a:t>
            </a:r>
            <a:r>
              <a:rPr lang="en-US" baseline="0" dirty="0" smtClean="0"/>
              <a:t> applies if you are running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 or similar.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Issues 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4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can’t tell you to run or not run a firewall – this is up to you and your security officer.  Do note that if your users are behind a firewall – your </a:t>
            </a:r>
            <a:r>
              <a:rPr lang="en-US" baseline="0" dirty="0" err="1" smtClean="0"/>
              <a:t>perfSONAR</a:t>
            </a:r>
            <a:r>
              <a:rPr lang="en-US" baseline="0" dirty="0" smtClean="0"/>
              <a:t> node should be as well to ‘experience’ the same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Similar to </a:t>
            </a:r>
            <a:r>
              <a:rPr lang="en-US" dirty="0" err="1" smtClean="0"/>
              <a:t>fireawalls</a:t>
            </a:r>
            <a:r>
              <a:rPr lang="en-US" baseline="0" dirty="0" smtClean="0"/>
              <a:t> – set the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node to be the same as what the user’s are experiencing. 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Note that if you wall off your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nodes from the world, they are less useful.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If</a:t>
            </a:r>
            <a:r>
              <a:rPr lang="en-US" baseline="0" dirty="0" smtClean="0"/>
              <a:t> your side is </a:t>
            </a:r>
            <a:r>
              <a:rPr lang="en-US" baseline="0" dirty="0" err="1" smtClean="0"/>
              <a:t>runnning</a:t>
            </a:r>
            <a:r>
              <a:rPr lang="en-US" baseline="0" dirty="0" smtClean="0"/>
              <a:t> Bro,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, that will work for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too.  There are host based IDSs that work well.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008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731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02EB-EFB2-E944-906C-6B0B3656AE6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24" y="62332"/>
            <a:ext cx="1659476" cy="584204"/>
          </a:xfrm>
          <a:prstGeom prst="rect">
            <a:avLst/>
          </a:prstGeom>
        </p:spPr>
      </p:pic>
      <p:pic>
        <p:nvPicPr>
          <p:cNvPr id="10" name="Picture 9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BF85-6724-7746-892C-99A666CD0FDC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4F4-C880-0145-BDFC-915B56A8AAB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1778"/>
            <a:ext cx="3810000" cy="33944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r>
              <a:rPr lang="en-US" smtClean="0"/>
              <a:t>1/29/12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8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960"/>
            <a:ext cx="24892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C40-988E-A444-8E8A-8658EA9E716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685-74BB-F34C-B5BF-B085B898A22D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D82-4964-D74E-90EC-68E038D794A0}" type="datetime4">
              <a:rPr lang="en-US" smtClean="0"/>
              <a:t>August 24,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4862-CC71-1B4F-BA1F-CB9F1108FA5A}" type="datetime4">
              <a:rPr lang="en-US" smtClean="0"/>
              <a:t>August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DB78-6C5B-5140-A11F-40441205BC01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C0A6-736A-374F-A0CB-D5CAC8EB7A9E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emf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3036"/>
            <a:ext cx="8229600" cy="590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850"/>
            <a:ext cx="8229600" cy="345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4525" y="4765113"/>
            <a:ext cx="10911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D59F-C534-4D4F-A6CF-3A829D753E0A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" y="4760814"/>
            <a:ext cx="2079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5113"/>
            <a:ext cx="3714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51B9-CF22-1341-A1FA-AF855BA4AD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7160" cy="5136360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10" name="Picture 9" descr="GEANT_logo_2015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48" y="4538879"/>
            <a:ext cx="904933" cy="452467"/>
          </a:xfrm>
          <a:prstGeom prst="rect">
            <a:avLst/>
          </a:prstGeom>
        </p:spPr>
      </p:pic>
      <p:pic>
        <p:nvPicPr>
          <p:cNvPr id="13" name="Picture 12" descr="ESnet_Full_Logo_CMYK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0" y="4675616"/>
            <a:ext cx="966829" cy="283213"/>
          </a:xfrm>
          <a:prstGeom prst="rect">
            <a:avLst/>
          </a:prstGeom>
        </p:spPr>
      </p:pic>
      <p:pic>
        <p:nvPicPr>
          <p:cNvPr id="14" name="Picture 13" descr="internet2-black-red copy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91" y="4665694"/>
            <a:ext cx="620625" cy="454014"/>
          </a:xfrm>
          <a:prstGeom prst="rect">
            <a:avLst/>
          </a:prstGeom>
        </p:spPr>
      </p:pic>
      <p:pic>
        <p:nvPicPr>
          <p:cNvPr id="15" name="Picture 14" descr="1000px-Indiana_University_logotype_svg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17" y="4715503"/>
            <a:ext cx="1445907" cy="216886"/>
          </a:xfrm>
          <a:prstGeom prst="rect">
            <a:avLst/>
          </a:prstGeom>
        </p:spPr>
      </p:pic>
      <p:pic>
        <p:nvPicPr>
          <p:cNvPr id="16" name="Picture 15" descr="pS-Logo.png"/>
          <p:cNvPicPr>
            <a:picLocks noChangeAspect="1"/>
          </p:cNvPicPr>
          <p:nvPr userDrawn="1"/>
        </p:nvPicPr>
        <p:blipFill>
          <a:blip r:embed="rId1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46" y="75234"/>
            <a:ext cx="1587422" cy="3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erfsonar.net" TargetMode="External"/><Relationship Id="rId3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fail2ban.org/wiki/index.php/Main_P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nyhosts.sourceforge.net" TargetMode="External"/><Relationship Id="rId4" Type="http://schemas.openxmlformats.org/officeDocument/2006/relationships/hyperlink" Target="http://www.ossec.net" TargetMode="External"/><Relationship Id="rId5" Type="http://schemas.openxmlformats.org/officeDocument/2006/relationships/hyperlink" Target="https://www.snort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khunter.sourceforge.net" TargetMode="External"/><Relationship Id="rId4" Type="http://schemas.openxmlformats.org/officeDocument/2006/relationships/hyperlink" Target="http://www.chkrootkit.org" TargetMode="External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ogstash.net" TargetMode="External"/><Relationship Id="rId4" Type="http://schemas.openxmlformats.org/officeDocument/2006/relationships/hyperlink" Target="http://www.elasticsearch.org/overview/kibana/" TargetMode="External"/><Relationship Id="rId5" Type="http://schemas.openxmlformats.org/officeDocument/2006/relationships/hyperlink" Target="https://www.graylog2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cs.perfsonar.net/manage_update.html%23automatic-updat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able.com/products/nessus" TargetMode="External"/><Relationship Id="rId4" Type="http://schemas.openxmlformats.org/officeDocument/2006/relationships/hyperlink" Target="http://www-03.ibm.com/software/products/en/appscan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nagios.or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code.google.com/p/perfsonar-ps/source/browse/perfSONAR_PS-Nagios/doc/README.txt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erfsonar.net" TargetMode="External"/><Relationship Id="rId3" Type="http://schemas.openxmlformats.org/officeDocument/2006/relationships/hyperlink" Target="https://creativecommons.org/licenses/by-sa/4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sonar.net/deploy/security-considerations/" TargetMode="External"/><Relationship Id="rId4" Type="http://schemas.openxmlformats.org/officeDocument/2006/relationships/hyperlink" Target="http://docs.perfsonar.net/manage_security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Node Maintenance: Security &amp; Operational Concerns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59515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3"/>
              </a:rPr>
              <a:t>https://creativecommons.org/licenses/by-sa/4.0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4267" y="2828717"/>
            <a:ext cx="70866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 smtClean="0"/>
              <a:t>Event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 smtClean="0"/>
              <a:t>Presenter, Organization, Email</a:t>
            </a:r>
          </a:p>
          <a:p>
            <a:pPr algn="r"/>
            <a:r>
              <a:rPr lang="en-US" dirty="0" smtClean="0"/>
              <a:t>Date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Intrusion Detection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584469"/>
            <a:ext cx="8229600" cy="393498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There are numerous solutions in the IDS space (host based, appliance based, external server based). </a:t>
            </a:r>
          </a:p>
          <a:p>
            <a:pPr lvl="1"/>
            <a:r>
              <a:rPr lang="en-US" sz="1600" dirty="0" smtClean="0"/>
              <a:t>All have positives and negatives</a:t>
            </a:r>
          </a:p>
          <a:p>
            <a:pPr lvl="1"/>
            <a:r>
              <a:rPr lang="en-US" sz="1600" dirty="0" smtClean="0"/>
              <a:t>Typically the use of external systems should start as a conversation between you and your security people. </a:t>
            </a:r>
          </a:p>
          <a:p>
            <a:pPr lvl="1"/>
            <a:r>
              <a:rPr lang="en-US" sz="1600" dirty="0" smtClean="0"/>
              <a:t>Host based IDSs are software packages that can be installed on the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node – we will talk about some here.  </a:t>
            </a:r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toolkit comes </a:t>
            </a:r>
            <a:r>
              <a:rPr lang="en-US" sz="1600" dirty="0"/>
              <a:t>with Fail2ban (</a:t>
            </a:r>
            <a:r>
              <a:rPr lang="en-US" sz="1600" dirty="0">
                <a:hlinkClick r:id="rId3"/>
              </a:rPr>
              <a:t>http://www.fail2ban.org/wiki/index.php/</a:t>
            </a:r>
            <a:r>
              <a:rPr lang="en-US" sz="1600" dirty="0" smtClean="0">
                <a:hlinkClick r:id="rId3"/>
              </a:rPr>
              <a:t>Main_Page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This software is designed to parse logs (apache, </a:t>
            </a:r>
            <a:r>
              <a:rPr lang="en-US" sz="1600" dirty="0" err="1" smtClean="0"/>
              <a:t>ssh</a:t>
            </a:r>
            <a:r>
              <a:rPr lang="en-US" sz="1600" dirty="0" smtClean="0"/>
              <a:t> access, etc.) and look for behavior consistent with attack vectors.  </a:t>
            </a:r>
          </a:p>
          <a:p>
            <a:pPr lvl="1"/>
            <a:r>
              <a:rPr lang="en-US" sz="1600" dirty="0" smtClean="0"/>
              <a:t>For example, a brute force SSH attempt from a host will result in several log messages in the secure log – fail2ban can detect this</a:t>
            </a:r>
          </a:p>
          <a:p>
            <a:pPr lvl="1"/>
            <a:r>
              <a:rPr lang="en-US" sz="1600" dirty="0" smtClean="0"/>
              <a:t>When it finds behavior (normally with a couple of minute delay) it will send an email alert, and can be configured to block the host using </a:t>
            </a:r>
            <a:r>
              <a:rPr lang="en-US" sz="1600" dirty="0" err="1" smtClean="0"/>
              <a:t>IPTables</a:t>
            </a:r>
            <a:r>
              <a:rPr lang="en-US" sz="1600" dirty="0" smtClean="0"/>
              <a:t> or </a:t>
            </a:r>
            <a:r>
              <a:rPr lang="en-US" sz="1600" dirty="0" err="1" smtClean="0"/>
              <a:t>TCPWrappers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8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Intrusion Detection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000" dirty="0" smtClean="0"/>
              <a:t>Other Options:</a:t>
            </a:r>
          </a:p>
          <a:p>
            <a:pPr lvl="1"/>
            <a:r>
              <a:rPr lang="en-US" sz="1600" dirty="0" err="1" smtClean="0"/>
              <a:t>Denyhosts</a:t>
            </a:r>
            <a:r>
              <a:rPr lang="en-US" sz="1600" dirty="0"/>
              <a:t> -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denyhosts.sourceforge.net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Similar to fail2ban, relies on scripts to parse logs and insert rules when bad behavior is detected</a:t>
            </a:r>
          </a:p>
          <a:p>
            <a:pPr lvl="1"/>
            <a:r>
              <a:rPr lang="en-US" sz="1600" dirty="0"/>
              <a:t>OSSEC -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www.ossec.net</a:t>
            </a:r>
            <a:r>
              <a:rPr lang="en-US" sz="1600" dirty="0" smtClean="0"/>
              <a:t> </a:t>
            </a:r>
            <a:endParaRPr lang="en-US" sz="1600" dirty="0"/>
          </a:p>
          <a:p>
            <a:pPr lvl="2"/>
            <a:r>
              <a:rPr lang="en-US" sz="1600" dirty="0" smtClean="0"/>
              <a:t>Client/Server based system that can be used to watch multiple hosts.  </a:t>
            </a:r>
          </a:p>
          <a:p>
            <a:pPr lvl="2"/>
            <a:r>
              <a:rPr lang="en-US" sz="1600" dirty="0" smtClean="0"/>
              <a:t>Detects bad behavior from log files, can also be used to watch for anomalies such as disk failure, user behavior, interface promiscuousness, and installation of software.  </a:t>
            </a:r>
          </a:p>
          <a:p>
            <a:pPr lvl="1"/>
            <a:r>
              <a:rPr lang="en-US" sz="1600" dirty="0"/>
              <a:t>Snort -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www.snort.org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System capable of real time analysis and prevention of attack vectors through the use of heuristics</a:t>
            </a:r>
          </a:p>
          <a:p>
            <a:r>
              <a:rPr lang="en-US" sz="1800" dirty="0" smtClean="0"/>
              <a:t>There are many more pay and free options in this space, look around and choose what makes you comfortable. 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5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Rootkit Detection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There are two solutions that are typically used to search a host for infections (e.g. ‘rootkits’)</a:t>
            </a:r>
          </a:p>
          <a:p>
            <a:pPr lvl="1"/>
            <a:r>
              <a:rPr lang="en-US" sz="1800" dirty="0" smtClean="0"/>
              <a:t>These are ‘last resort’ tools normally</a:t>
            </a:r>
          </a:p>
          <a:p>
            <a:pPr lvl="1"/>
            <a:r>
              <a:rPr lang="en-US" sz="1800" dirty="0" smtClean="0"/>
              <a:t>Remember that a skilled cracker (e.g. not a script kiddie) will cover their tracks – making a rootkit detector required to determine damage</a:t>
            </a:r>
          </a:p>
          <a:p>
            <a:r>
              <a:rPr lang="en-US" sz="1800" dirty="0" smtClean="0"/>
              <a:t>If you have a fear that you were compromised, or just want to run one of these scanners in the background and have it mail you periodic reports, they can provide useful information:</a:t>
            </a:r>
          </a:p>
          <a:p>
            <a:pPr lvl="1"/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rkhunter.sourceforge.net</a:t>
            </a:r>
            <a:endParaRPr lang="en-US" sz="1800" dirty="0" smtClean="0"/>
          </a:p>
          <a:p>
            <a:pPr lvl="1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www.chkrootkit.org</a:t>
            </a:r>
            <a:r>
              <a:rPr lang="en-US" sz="1800" dirty="0" smtClean="0"/>
              <a:t> </a:t>
            </a:r>
          </a:p>
          <a:p>
            <a:endParaRPr lang="en-US" sz="3600" dirty="0" smtClean="0"/>
          </a:p>
          <a:p>
            <a:endParaRPr lang="en-US" sz="1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8" name="Picture 7" descr="3686560281a5397649196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29" y="2814005"/>
            <a:ext cx="2355874" cy="17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600" dirty="0" smtClean="0"/>
              <a:t>Central logging helps you pull all the data from the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node to some other location for analysis</a:t>
            </a:r>
          </a:p>
          <a:p>
            <a:pPr lvl="1"/>
            <a:r>
              <a:rPr lang="en-US" sz="1600" dirty="0" smtClean="0"/>
              <a:t>Helps track faults</a:t>
            </a:r>
          </a:p>
          <a:p>
            <a:pPr lvl="1"/>
            <a:r>
              <a:rPr lang="en-US" sz="1600" dirty="0" smtClean="0"/>
              <a:t>Helps watch for mischief </a:t>
            </a:r>
          </a:p>
          <a:p>
            <a:r>
              <a:rPr lang="en-US" sz="1600" dirty="0" smtClean="0"/>
              <a:t>There are also numerous solutions in the central logging space.  </a:t>
            </a:r>
          </a:p>
          <a:p>
            <a:pPr lvl="1"/>
            <a:r>
              <a:rPr lang="en-US" sz="1600" dirty="0" smtClean="0"/>
              <a:t>Many are free, some are not</a:t>
            </a:r>
          </a:p>
          <a:p>
            <a:pPr lvl="1"/>
            <a:r>
              <a:rPr lang="en-US" sz="1600" dirty="0" smtClean="0"/>
              <a:t>Some have GUIs and can aggregate lots of hosts</a:t>
            </a:r>
          </a:p>
          <a:p>
            <a:pPr lvl="1"/>
            <a:r>
              <a:rPr lang="en-US" sz="1600" dirty="0" smtClean="0"/>
              <a:t>Shop around and test things out – some have features you may never need.  Sometimes just setting up ‘syslog-</a:t>
            </a:r>
            <a:r>
              <a:rPr lang="en-US" sz="1600" dirty="0" err="1" smtClean="0"/>
              <a:t>ng</a:t>
            </a:r>
            <a:r>
              <a:rPr lang="en-US" sz="1600" dirty="0" smtClean="0"/>
              <a:t>’ and forwarding to a central host is sufficient</a:t>
            </a:r>
          </a:p>
          <a:p>
            <a:r>
              <a:rPr lang="en-US" sz="1600" dirty="0" smtClean="0"/>
              <a:t>Some options:</a:t>
            </a:r>
          </a:p>
          <a:p>
            <a:pPr lvl="1"/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logstash.net</a:t>
            </a:r>
            <a:endParaRPr lang="en-US" sz="1600" dirty="0" smtClean="0"/>
          </a:p>
          <a:p>
            <a:pPr lvl="1"/>
            <a:r>
              <a:rPr lang="en-US" sz="1600" dirty="0">
                <a:hlinkClick r:id="rId4"/>
              </a:rPr>
              <a:t>http://www.elasticsearch.org/overview/kibana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>
                <a:hlinkClick r:id="rId5"/>
              </a:rPr>
              <a:t>https://www.graylog2.</a:t>
            </a:r>
            <a:r>
              <a:rPr lang="en-US" sz="1600" dirty="0" smtClean="0">
                <a:hlinkClick r:id="rId5"/>
              </a:rPr>
              <a:t>org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Host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Securing your perfSONAR host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following slides are some well known techniques for making a Linux host more secure</a:t>
            </a:r>
          </a:p>
          <a:p>
            <a:r>
              <a:rPr lang="en-US" dirty="0" smtClean="0"/>
              <a:t>Some of these are already configured if you do a ‘toolkit’ install, and some are under consideration for the next release</a:t>
            </a:r>
          </a:p>
          <a:p>
            <a:r>
              <a:rPr lang="en-US" dirty="0" smtClean="0"/>
              <a:t>These slides are just a quick overview of things to consider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C40-988E-A444-8E8A-8658EA9E716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http://www.perfsonar.net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6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Updates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654537"/>
            <a:ext cx="4289561" cy="409090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perfSONAR</a:t>
            </a:r>
            <a:r>
              <a:rPr lang="en-US" sz="2000" dirty="0" smtClean="0"/>
              <a:t> toolkit is built on </a:t>
            </a:r>
            <a:r>
              <a:rPr lang="en-US" sz="2000" dirty="0" err="1" smtClean="0"/>
              <a:t>CentOS</a:t>
            </a:r>
            <a:r>
              <a:rPr lang="en-US" sz="2000" dirty="0" smtClean="0"/>
              <a:t> Linux version 6</a:t>
            </a:r>
          </a:p>
          <a:p>
            <a:pPr lvl="1"/>
            <a:r>
              <a:rPr lang="en-US" sz="1800" dirty="0" err="1" smtClean="0"/>
              <a:t>CentOS</a:t>
            </a:r>
            <a:r>
              <a:rPr lang="en-US" sz="1800" dirty="0" smtClean="0"/>
              <a:t> uses the ‘</a:t>
            </a:r>
            <a:r>
              <a:rPr lang="en-US" sz="1800" b="1" dirty="0" smtClean="0">
                <a:latin typeface="Courier"/>
                <a:cs typeface="Courier"/>
              </a:rPr>
              <a:t>yum</a:t>
            </a:r>
            <a:r>
              <a:rPr lang="en-US" sz="1800" dirty="0" smtClean="0"/>
              <a:t>’ package management system for software version control</a:t>
            </a:r>
          </a:p>
          <a:p>
            <a:pPr lvl="1"/>
            <a:r>
              <a:rPr lang="en-US" sz="1800" dirty="0" smtClean="0"/>
              <a:t>Typically you can just run ‘</a:t>
            </a:r>
            <a:r>
              <a:rPr lang="en-US" sz="1800" b="1" dirty="0" smtClean="0">
                <a:latin typeface="Courier"/>
                <a:cs typeface="Courier"/>
              </a:rPr>
              <a:t>yum update</a:t>
            </a:r>
            <a:r>
              <a:rPr lang="en-US" sz="1800" dirty="0" smtClean="0"/>
              <a:t>’ (with root permissions) to bring the system up to date.  Do this frequently. 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8" name="Picture 7" descr="IMG_139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62" y="720686"/>
            <a:ext cx="3940038" cy="394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Updates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000" dirty="0" smtClean="0"/>
              <a:t>With the release of </a:t>
            </a:r>
            <a:r>
              <a:rPr lang="en-US" sz="2000" dirty="0" err="1" smtClean="0"/>
              <a:t>perfSONAR</a:t>
            </a:r>
            <a:r>
              <a:rPr lang="en-US" sz="2000" dirty="0" smtClean="0"/>
              <a:t> Toolkit v 3.4, we have an auto-update feature now available:</a:t>
            </a:r>
          </a:p>
          <a:p>
            <a:pPr lvl="1"/>
            <a:r>
              <a:rPr lang="en-US" sz="1800" dirty="0">
                <a:hlinkClick r:id="rId3"/>
              </a:rPr>
              <a:t>http://docs.perfsonar.net/manage_update.html#automatic-</a:t>
            </a:r>
            <a:r>
              <a:rPr lang="en-US" sz="1800" dirty="0" smtClean="0">
                <a:hlinkClick r:id="rId3"/>
              </a:rPr>
              <a:t>updates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Auto-updates will pull down packages from upstream, nightly, to ensure the system stays up to date.</a:t>
            </a:r>
          </a:p>
          <a:p>
            <a:r>
              <a:rPr lang="en-US" sz="2000" dirty="0" smtClean="0"/>
              <a:t>Obligatory Pro/Con Discussion:</a:t>
            </a:r>
          </a:p>
          <a:p>
            <a:pPr lvl="1"/>
            <a:r>
              <a:rPr lang="en-US" sz="1800" dirty="0" smtClean="0"/>
              <a:t>Auto-updates are one factor in host security, they are not a panacea.  They are also not an excuse to ignore the server exists.  </a:t>
            </a:r>
          </a:p>
          <a:p>
            <a:pPr lvl="1"/>
            <a:r>
              <a:rPr lang="en-US" sz="1800" dirty="0" smtClean="0"/>
              <a:t>Some updates (e.g. kernels) would need a reboot</a:t>
            </a:r>
            <a:endParaRPr lang="en-US" sz="1800" dirty="0"/>
          </a:p>
          <a:p>
            <a:pPr lvl="1"/>
            <a:r>
              <a:rPr lang="en-US" sz="1800" dirty="0" smtClean="0"/>
              <a:t>Pulling down updates immediately can sometimes lead to situations where things break (e.g. </a:t>
            </a:r>
            <a:r>
              <a:rPr lang="en-US" sz="1800" dirty="0" err="1" smtClean="0"/>
              <a:t>CentOS</a:t>
            </a:r>
            <a:r>
              <a:rPr lang="en-US" sz="1800" dirty="0" smtClean="0"/>
              <a:t> or </a:t>
            </a:r>
            <a:r>
              <a:rPr lang="en-US" sz="1800" dirty="0" err="1" smtClean="0"/>
              <a:t>perfSONAR</a:t>
            </a:r>
            <a:r>
              <a:rPr lang="en-US" sz="1800" dirty="0" smtClean="0"/>
              <a:t> broke something upstream).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3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685800" y="891778"/>
            <a:ext cx="7772400" cy="3623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Automatic updates via ‘Enabled Services’: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Note – this is not the end all solution, but it will grab critical things as they come in.  </a:t>
            </a:r>
          </a:p>
          <a:p>
            <a:pPr lvl="1">
              <a:defRPr/>
            </a:pPr>
            <a:endParaRPr lang="en-US" sz="26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5979"/>
            <a:ext cx="9144000" cy="85725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algn="ctr"/>
            <a:r>
              <a:rPr lang="en-US" sz="4000" dirty="0" smtClean="0"/>
              <a:t>Updates</a:t>
            </a:r>
            <a:endParaRPr lang="en-US" sz="4000" dirty="0"/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7233739" y="4761546"/>
            <a:ext cx="13162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6F1344-68C9-A64B-BA6F-34AA95D5BD6D}" type="datetime4">
              <a:rPr lang="en-US" smtClean="0"/>
              <a:pPr/>
              <a:t>August 24, 2015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/>
        </p:nvSpPr>
        <p:spPr>
          <a:xfrm>
            <a:off x="111474" y="4757247"/>
            <a:ext cx="2079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/>
        </p:nvSpPr>
        <p:spPr>
          <a:xfrm>
            <a:off x="8661114" y="4761546"/>
            <a:ext cx="3714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151B9-CF22-1341-A1FA-AF855BA4AD1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08" y="2342295"/>
            <a:ext cx="5063189" cy="547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65" y="2889497"/>
            <a:ext cx="6433361" cy="16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Auditing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perfSONAR Toolkit installs only packages that are required for perfSONAR</a:t>
            </a:r>
          </a:p>
          <a:p>
            <a:pPr lvl="1"/>
            <a:r>
              <a:rPr lang="en-US" sz="1800" dirty="0" smtClean="0"/>
              <a:t> a minimal Linux install plus network monitoring tools</a:t>
            </a:r>
          </a:p>
          <a:p>
            <a:r>
              <a:rPr lang="en-US" sz="1800" dirty="0" smtClean="0"/>
              <a:t>Some sites may decide they don’t need all of these features – if this is the case it may be worthwhile to conduct a software audit</a:t>
            </a:r>
          </a:p>
          <a:p>
            <a:pPr lvl="1"/>
            <a:r>
              <a:rPr lang="en-US" sz="1800" b="1" dirty="0" smtClean="0">
                <a:latin typeface="Courier"/>
                <a:cs typeface="Courier"/>
              </a:rPr>
              <a:t>yum </a:t>
            </a:r>
            <a:r>
              <a:rPr lang="en-US" sz="1800" b="1" dirty="0">
                <a:latin typeface="Courier"/>
                <a:cs typeface="Courier"/>
              </a:rPr>
              <a:t>list installed</a:t>
            </a:r>
          </a:p>
          <a:p>
            <a:pPr lvl="1"/>
            <a:r>
              <a:rPr lang="en-US" sz="1800" b="1" dirty="0" smtClean="0">
                <a:latin typeface="Courier"/>
                <a:cs typeface="Courier"/>
              </a:rPr>
              <a:t>yum </a:t>
            </a:r>
            <a:r>
              <a:rPr lang="en-US" sz="1800" b="1" dirty="0">
                <a:latin typeface="Courier"/>
                <a:cs typeface="Courier"/>
              </a:rPr>
              <a:t>remove </a:t>
            </a:r>
            <a:r>
              <a:rPr lang="en-US" sz="1800" b="1" dirty="0" err="1">
                <a:latin typeface="Courier"/>
                <a:cs typeface="Courier"/>
              </a:rPr>
              <a:t>packageName</a:t>
            </a:r>
            <a:endParaRPr lang="en-US" sz="1800" b="1" dirty="0" smtClean="0">
              <a:latin typeface="Courier"/>
              <a:cs typeface="Courier"/>
            </a:endParaRPr>
          </a:p>
          <a:p>
            <a:r>
              <a:rPr lang="en-US" sz="1800" dirty="0" smtClean="0"/>
              <a:t>Note that </a:t>
            </a:r>
            <a:r>
              <a:rPr lang="en-US" sz="1800" b="1" dirty="0" smtClean="0">
                <a:latin typeface="Courier"/>
                <a:cs typeface="Courier"/>
              </a:rPr>
              <a:t>yum</a:t>
            </a:r>
            <a:r>
              <a:rPr lang="en-US" sz="1800" dirty="0" smtClean="0"/>
              <a:t> can process dependencies too – if you notice that removing something you don’t think is necessary will delete things that are necessary, rethink that choice </a:t>
            </a:r>
            <a:r>
              <a:rPr lang="en-US" sz="1800" dirty="0" smtClean="0">
                <a:sym typeface="Wingdings"/>
              </a:rPr>
              <a:t></a:t>
            </a:r>
          </a:p>
          <a:p>
            <a:r>
              <a:rPr lang="en-US" sz="1800" dirty="0" smtClean="0">
                <a:sym typeface="Wingdings"/>
              </a:rPr>
              <a:t>For example, you don’t intend to use </a:t>
            </a:r>
            <a:r>
              <a:rPr lang="en-US" sz="1800" dirty="0" err="1" smtClean="0">
                <a:sym typeface="Wingdings"/>
              </a:rPr>
              <a:t>XWindows</a:t>
            </a:r>
            <a:r>
              <a:rPr lang="en-US" sz="1800" dirty="0" smtClean="0">
                <a:sym typeface="Wingdings"/>
              </a:rPr>
              <a:t> on the server, remove it:</a:t>
            </a:r>
          </a:p>
          <a:p>
            <a:pPr lvl="1"/>
            <a:r>
              <a:rPr lang="en-US" sz="1800" b="1" dirty="0">
                <a:latin typeface="Courier"/>
                <a:cs typeface="Courier"/>
              </a:rPr>
              <a:t>yum </a:t>
            </a:r>
            <a:r>
              <a:rPr lang="en-US" sz="1800" b="1" dirty="0" err="1">
                <a:latin typeface="Courier"/>
                <a:cs typeface="Courier"/>
              </a:rPr>
              <a:t>groupremove</a:t>
            </a:r>
            <a:r>
              <a:rPr lang="en-US" sz="1800" b="1" dirty="0">
                <a:latin typeface="Courier"/>
                <a:cs typeface="Courier"/>
              </a:rPr>
              <a:t> "X Window </a:t>
            </a:r>
            <a:r>
              <a:rPr lang="en-US" sz="1800" b="1" dirty="0" smtClean="0">
                <a:latin typeface="Courier"/>
                <a:cs typeface="Courier"/>
              </a:rPr>
              <a:t>System”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9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Introduction &amp; Overview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Security</a:t>
            </a:r>
          </a:p>
          <a:p>
            <a:pPr lvl="1"/>
            <a:r>
              <a:rPr lang="en-US" sz="1400" dirty="0" smtClean="0"/>
              <a:t>Software Updates &amp; Accounting</a:t>
            </a:r>
          </a:p>
          <a:p>
            <a:pPr lvl="1"/>
            <a:r>
              <a:rPr lang="en-US" sz="1400" dirty="0" smtClean="0"/>
              <a:t>User Accounts &amp; Machine Access</a:t>
            </a:r>
          </a:p>
          <a:p>
            <a:pPr lvl="1"/>
            <a:r>
              <a:rPr lang="en-US" sz="1400" dirty="0" smtClean="0"/>
              <a:t>Physical Security</a:t>
            </a:r>
          </a:p>
          <a:p>
            <a:pPr lvl="1"/>
            <a:r>
              <a:rPr lang="en-US" sz="1400" dirty="0" smtClean="0"/>
              <a:t>Service Audit</a:t>
            </a:r>
          </a:p>
          <a:p>
            <a:pPr lvl="1"/>
            <a:r>
              <a:rPr lang="en-US" sz="1400" dirty="0" smtClean="0"/>
              <a:t>Firewalls &amp; IDSs</a:t>
            </a:r>
          </a:p>
          <a:p>
            <a:pPr lvl="1"/>
            <a:r>
              <a:rPr lang="en-US" sz="1400" dirty="0" smtClean="0"/>
              <a:t>Logging</a:t>
            </a:r>
          </a:p>
          <a:p>
            <a:r>
              <a:rPr lang="en-US" sz="1400" dirty="0" smtClean="0"/>
              <a:t>Operational Concerns</a:t>
            </a:r>
          </a:p>
          <a:p>
            <a:pPr lvl="1"/>
            <a:r>
              <a:rPr lang="en-US" sz="1400" dirty="0"/>
              <a:t>Backups &amp; Disk Maintenance</a:t>
            </a:r>
          </a:p>
          <a:p>
            <a:pPr lvl="1"/>
            <a:r>
              <a:rPr lang="en-US" sz="1400" dirty="0"/>
              <a:t>Regular Monitoring Solutions</a:t>
            </a:r>
          </a:p>
          <a:p>
            <a:pPr lvl="1"/>
            <a:r>
              <a:rPr lang="en-US" sz="1400" dirty="0" smtClean="0"/>
              <a:t>Remote </a:t>
            </a:r>
            <a:r>
              <a:rPr lang="en-US" sz="1400" dirty="0"/>
              <a:t>Management Verification</a:t>
            </a:r>
          </a:p>
          <a:p>
            <a:pPr lvl="1"/>
            <a:r>
              <a:rPr lang="en-US" sz="1400" dirty="0" smtClean="0"/>
              <a:t>Auditing </a:t>
            </a:r>
            <a:r>
              <a:rPr lang="en-US" sz="1400" dirty="0"/>
              <a:t>User Accounts</a:t>
            </a:r>
          </a:p>
          <a:p>
            <a:pPr lvl="1"/>
            <a:r>
              <a:rPr lang="en-US" sz="1400" dirty="0" err="1" smtClean="0"/>
              <a:t>perfSONAR</a:t>
            </a:r>
            <a:r>
              <a:rPr lang="en-US" sz="1400" dirty="0" smtClean="0"/>
              <a:t> </a:t>
            </a:r>
            <a:r>
              <a:rPr lang="en-US" sz="1400" dirty="0"/>
              <a:t>Specific Concerns</a:t>
            </a:r>
          </a:p>
          <a:p>
            <a:r>
              <a:rPr lang="en-US" sz="1400" dirty="0" smtClean="0"/>
              <a:t>Conclusions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8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Auditing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000" dirty="0">
                <a:cs typeface="Courier"/>
              </a:rPr>
              <a:t>Disable </a:t>
            </a:r>
            <a:r>
              <a:rPr lang="en-US" sz="2000" dirty="0" smtClean="0">
                <a:cs typeface="Courier"/>
              </a:rPr>
              <a:t>unwanted </a:t>
            </a:r>
            <a:r>
              <a:rPr lang="en-US" sz="2000" dirty="0">
                <a:cs typeface="Courier"/>
              </a:rPr>
              <a:t>SUID and SGID b</a:t>
            </a:r>
            <a:r>
              <a:rPr lang="en-US" sz="2000" dirty="0" smtClean="0">
                <a:cs typeface="Courier"/>
              </a:rPr>
              <a:t>inaries – this prevents misuse if a bug crops up down the road:</a:t>
            </a:r>
          </a:p>
          <a:p>
            <a:pPr lvl="1"/>
            <a:r>
              <a:rPr lang="en-US" sz="1100" b="1" dirty="0">
                <a:latin typeface="Courier"/>
                <a:cs typeface="Courier"/>
              </a:rPr>
              <a:t>#See all set user id files:</a:t>
            </a:r>
          </a:p>
          <a:p>
            <a:pPr lvl="1"/>
            <a:r>
              <a:rPr lang="en-US" sz="1100" b="1" dirty="0">
                <a:latin typeface="Courier"/>
                <a:cs typeface="Courier"/>
              </a:rPr>
              <a:t>find / -perm +4000</a:t>
            </a:r>
          </a:p>
          <a:p>
            <a:pPr lvl="1"/>
            <a:r>
              <a:rPr lang="en-US" sz="1100" b="1" dirty="0">
                <a:latin typeface="Courier"/>
                <a:cs typeface="Courier"/>
              </a:rPr>
              <a:t># See all group id files</a:t>
            </a:r>
          </a:p>
          <a:p>
            <a:pPr lvl="1"/>
            <a:r>
              <a:rPr lang="en-US" sz="1100" b="1" dirty="0">
                <a:latin typeface="Courier"/>
                <a:cs typeface="Courier"/>
              </a:rPr>
              <a:t>find / -perm +2000</a:t>
            </a:r>
          </a:p>
          <a:p>
            <a:pPr lvl="1"/>
            <a:r>
              <a:rPr lang="en-US" sz="1100" b="1" dirty="0">
                <a:latin typeface="Courier"/>
                <a:cs typeface="Courier"/>
              </a:rPr>
              <a:t># Or combine both in a single command</a:t>
            </a:r>
          </a:p>
          <a:p>
            <a:pPr lvl="1"/>
            <a:r>
              <a:rPr lang="en-US" sz="1100" b="1" dirty="0">
                <a:latin typeface="Courier"/>
                <a:cs typeface="Courier"/>
              </a:rPr>
              <a:t>find / \( -perm -4000 -o -perm -2000 \) -print</a:t>
            </a:r>
          </a:p>
          <a:p>
            <a:pPr lvl="1"/>
            <a:r>
              <a:rPr lang="en-US" sz="1100" b="1" dirty="0">
                <a:latin typeface="Courier"/>
                <a:cs typeface="Courier"/>
              </a:rPr>
              <a:t>find / -path -prune -o -type f -perm +6000 </a:t>
            </a:r>
            <a:r>
              <a:rPr lang="en-US" sz="1100" b="1" dirty="0" smtClean="0">
                <a:latin typeface="Courier"/>
                <a:cs typeface="Courier"/>
              </a:rPr>
              <a:t>–</a:t>
            </a:r>
            <a:r>
              <a:rPr lang="en-US" sz="1100" b="1" dirty="0" err="1" smtClean="0">
                <a:latin typeface="Courier"/>
                <a:cs typeface="Courier"/>
              </a:rPr>
              <a:t>ls</a:t>
            </a:r>
            <a:endParaRPr lang="en-US" sz="1100" b="1" dirty="0" smtClean="0">
              <a:latin typeface="Courier"/>
              <a:cs typeface="Courier"/>
            </a:endParaRPr>
          </a:p>
          <a:p>
            <a:r>
              <a:rPr lang="en-US" sz="2000" dirty="0">
                <a:cs typeface="Courier"/>
              </a:rPr>
              <a:t>Stomp out w</a:t>
            </a:r>
            <a:r>
              <a:rPr lang="en-US" sz="2000" dirty="0" smtClean="0">
                <a:cs typeface="Courier"/>
              </a:rPr>
              <a:t>orld-writable files (especially if they shouldn’t be).  Investigate each positive hit on a case by case basis:</a:t>
            </a:r>
          </a:p>
          <a:p>
            <a:pPr lvl="1"/>
            <a:r>
              <a:rPr lang="en-US" sz="1100" b="1" dirty="0">
                <a:latin typeface="Courier"/>
                <a:cs typeface="Courier"/>
              </a:rPr>
              <a:t>find /</a:t>
            </a:r>
            <a:r>
              <a:rPr lang="en-US" sz="1100" b="1" dirty="0" err="1">
                <a:latin typeface="Courier"/>
                <a:cs typeface="Courier"/>
              </a:rPr>
              <a:t>dir</a:t>
            </a:r>
            <a:r>
              <a:rPr lang="en-US" sz="1100" b="1" dirty="0">
                <a:latin typeface="Courier"/>
                <a:cs typeface="Courier"/>
              </a:rPr>
              <a:t> -</a:t>
            </a:r>
            <a:r>
              <a:rPr lang="en-US" sz="1100" b="1" dirty="0" err="1">
                <a:latin typeface="Courier"/>
                <a:cs typeface="Courier"/>
              </a:rPr>
              <a:t>xdev</a:t>
            </a:r>
            <a:r>
              <a:rPr lang="en-US" sz="1100" b="1" dirty="0">
                <a:latin typeface="Courier"/>
                <a:cs typeface="Courier"/>
              </a:rPr>
              <a:t> -type d \( -perm -0002 -a ! -perm -1000 \) </a:t>
            </a:r>
            <a:r>
              <a:rPr lang="en-US" sz="1100" b="1" dirty="0" smtClean="0">
                <a:latin typeface="Courier"/>
                <a:cs typeface="Courier"/>
              </a:rPr>
              <a:t>–print</a:t>
            </a:r>
          </a:p>
          <a:p>
            <a:r>
              <a:rPr lang="en-US" sz="2000" dirty="0">
                <a:cs typeface="Courier"/>
              </a:rPr>
              <a:t>Discovery any </a:t>
            </a:r>
            <a:r>
              <a:rPr lang="en-US" sz="2000" dirty="0" err="1" smtClean="0">
                <a:cs typeface="Courier"/>
              </a:rPr>
              <a:t>noowner</a:t>
            </a:r>
            <a:r>
              <a:rPr lang="en-US" sz="2000" dirty="0" smtClean="0">
                <a:cs typeface="Courier"/>
              </a:rPr>
              <a:t>/</a:t>
            </a:r>
            <a:r>
              <a:rPr lang="en-US" sz="2000" dirty="0" err="1" smtClean="0">
                <a:cs typeface="Courier"/>
              </a:rPr>
              <a:t>nogroup</a:t>
            </a:r>
            <a:r>
              <a:rPr lang="en-US" sz="2000" dirty="0" smtClean="0">
                <a:cs typeface="Courier"/>
              </a:rPr>
              <a:t> files</a:t>
            </a:r>
            <a:r>
              <a:rPr lang="en-US" sz="2000" dirty="0">
                <a:cs typeface="Courier"/>
              </a:rPr>
              <a:t> </a:t>
            </a:r>
            <a:r>
              <a:rPr lang="en-US" sz="2000" dirty="0" smtClean="0">
                <a:cs typeface="Courier"/>
              </a:rPr>
              <a:t>(also a case by case investigation)</a:t>
            </a:r>
          </a:p>
          <a:p>
            <a:pPr lvl="1"/>
            <a:r>
              <a:rPr lang="en-US" sz="1100" b="1" dirty="0">
                <a:latin typeface="Courier"/>
                <a:cs typeface="Courier"/>
              </a:rPr>
              <a:t>find /</a:t>
            </a:r>
            <a:r>
              <a:rPr lang="en-US" sz="1100" b="1" dirty="0" err="1">
                <a:latin typeface="Courier"/>
                <a:cs typeface="Courier"/>
              </a:rPr>
              <a:t>dir</a:t>
            </a:r>
            <a:r>
              <a:rPr lang="en-US" sz="1100" b="1" dirty="0">
                <a:latin typeface="Courier"/>
                <a:cs typeface="Courier"/>
              </a:rPr>
              <a:t> -</a:t>
            </a:r>
            <a:r>
              <a:rPr lang="en-US" sz="1100" b="1" dirty="0" err="1">
                <a:latin typeface="Courier"/>
                <a:cs typeface="Courier"/>
              </a:rPr>
              <a:t>xdev</a:t>
            </a:r>
            <a:r>
              <a:rPr lang="en-US" sz="1100" b="1" dirty="0">
                <a:latin typeface="Courier"/>
                <a:cs typeface="Courier"/>
              </a:rPr>
              <a:t> \( -</a:t>
            </a:r>
            <a:r>
              <a:rPr lang="en-US" sz="1100" b="1" dirty="0" err="1">
                <a:latin typeface="Courier"/>
                <a:cs typeface="Courier"/>
              </a:rPr>
              <a:t>nouser</a:t>
            </a:r>
            <a:r>
              <a:rPr lang="en-US" sz="1100" b="1" dirty="0">
                <a:latin typeface="Courier"/>
                <a:cs typeface="Courier"/>
              </a:rPr>
              <a:t> -o -</a:t>
            </a:r>
            <a:r>
              <a:rPr lang="en-US" sz="1100" b="1" dirty="0" err="1">
                <a:latin typeface="Courier"/>
                <a:cs typeface="Courier"/>
              </a:rPr>
              <a:t>nogroup</a:t>
            </a:r>
            <a:r>
              <a:rPr lang="en-US" sz="1100" b="1" dirty="0">
                <a:latin typeface="Courier"/>
                <a:cs typeface="Courier"/>
              </a:rPr>
              <a:t> \) -print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5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Tightening the Kernel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73691" y="654537"/>
            <a:ext cx="8784521" cy="409090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There are settings that can be applied to </a:t>
            </a:r>
            <a:r>
              <a:rPr lang="en-US" sz="2000" dirty="0"/>
              <a:t>the </a:t>
            </a:r>
            <a:r>
              <a:rPr lang="en-US" sz="1000" b="1" dirty="0">
                <a:latin typeface="Courier"/>
                <a:cs typeface="Courier"/>
              </a:rPr>
              <a:t>/</a:t>
            </a:r>
            <a:r>
              <a:rPr lang="en-US" sz="1000" b="1" dirty="0" err="1">
                <a:latin typeface="Courier"/>
                <a:cs typeface="Courier"/>
              </a:rPr>
              <a:t>etc</a:t>
            </a:r>
            <a:r>
              <a:rPr lang="en-US" sz="1000" b="1" dirty="0">
                <a:latin typeface="Courier"/>
                <a:cs typeface="Courier"/>
              </a:rPr>
              <a:t>/</a:t>
            </a:r>
            <a:r>
              <a:rPr lang="en-US" sz="1000" b="1" dirty="0" err="1">
                <a:latin typeface="Courier"/>
                <a:cs typeface="Courier"/>
              </a:rPr>
              <a:t>sysctl.conf</a:t>
            </a:r>
            <a:r>
              <a:rPr lang="en-US" sz="1000" b="1" dirty="0">
                <a:latin typeface="Courier"/>
                <a:cs typeface="Courier"/>
              </a:rPr>
              <a:t> </a:t>
            </a:r>
            <a:r>
              <a:rPr lang="en-US" sz="2000" dirty="0" smtClean="0"/>
              <a:t>file that can help to tighten the machine (after applying, run ‘</a:t>
            </a:r>
            <a:r>
              <a:rPr lang="en-US" sz="1000" b="1" dirty="0" err="1" smtClean="0">
                <a:latin typeface="Courier"/>
                <a:cs typeface="Courier"/>
              </a:rPr>
              <a:t>sysctl</a:t>
            </a:r>
            <a:r>
              <a:rPr lang="en-US" sz="1000" b="1" dirty="0" smtClean="0">
                <a:latin typeface="Courier"/>
                <a:cs typeface="Courier"/>
              </a:rPr>
              <a:t> –p</a:t>
            </a:r>
            <a:r>
              <a:rPr lang="en-US" sz="2000" dirty="0" smtClean="0"/>
              <a:t>’ as root):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# Turn on </a:t>
            </a:r>
            <a:r>
              <a:rPr lang="en-US" sz="900" b="1" dirty="0" err="1">
                <a:latin typeface="Courier"/>
                <a:cs typeface="Courier"/>
              </a:rPr>
              <a:t>execshield</a:t>
            </a:r>
            <a:endParaRPr lang="en-US" sz="900" b="1" dirty="0">
              <a:latin typeface="Courier"/>
              <a:cs typeface="Courier"/>
            </a:endParaRPr>
          </a:p>
          <a:p>
            <a:pPr lvl="1"/>
            <a:r>
              <a:rPr lang="en-US" sz="900" b="1" dirty="0" err="1">
                <a:latin typeface="Courier"/>
                <a:cs typeface="Courier"/>
              </a:rPr>
              <a:t>kernel.exec</a:t>
            </a:r>
            <a:r>
              <a:rPr lang="en-US" sz="900" b="1" dirty="0">
                <a:latin typeface="Courier"/>
                <a:cs typeface="Courier"/>
              </a:rPr>
              <a:t>-shield=1</a:t>
            </a:r>
          </a:p>
          <a:p>
            <a:pPr lvl="1"/>
            <a:r>
              <a:rPr lang="en-US" sz="900" b="1" dirty="0" err="1">
                <a:latin typeface="Courier"/>
                <a:cs typeface="Courier"/>
              </a:rPr>
              <a:t>kernel.randomize_va_space</a:t>
            </a:r>
            <a:r>
              <a:rPr lang="en-US" sz="900" b="1" dirty="0">
                <a:latin typeface="Courier"/>
                <a:cs typeface="Courier"/>
              </a:rPr>
              <a:t>=1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# Enable IP spoofing protection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net.ipv4.conf.all.rp_filter=1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# Ignoring broadcasts request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net.ipv4.icmp_echo_ignore_broadcasts=1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net.ipv4.icmp_ignore_bogus_error_messages=1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# Make sure spoofed packets get logged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net.ipv4.conf.all.log_martians = 1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# Disable IP source routing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net.ipv4.conf.all.accept_source_route=0</a:t>
            </a:r>
            <a:endParaRPr lang="en-US" sz="900" b="1" dirty="0" smtClean="0">
              <a:latin typeface="Courier"/>
              <a:cs typeface="Courier"/>
            </a:endParaRPr>
          </a:p>
          <a:p>
            <a:r>
              <a:rPr lang="en-US" sz="2000" dirty="0" smtClean="0"/>
              <a:t>SELINUX is disabled by default on </a:t>
            </a:r>
            <a:r>
              <a:rPr lang="en-US" sz="2000" dirty="0" err="1" smtClean="0"/>
              <a:t>perfSONAR</a:t>
            </a:r>
            <a:r>
              <a:rPr lang="en-US" sz="2000" dirty="0" smtClean="0"/>
              <a:t> Toolkit hosts.  For those that want to enable this, there are options in </a:t>
            </a:r>
            <a:r>
              <a:rPr lang="en-US" sz="2000" dirty="0"/>
              <a:t>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selinux</a:t>
            </a:r>
            <a:r>
              <a:rPr lang="en-US" sz="2000" dirty="0"/>
              <a:t>/</a:t>
            </a:r>
            <a:r>
              <a:rPr lang="en-US" sz="2000" dirty="0" err="1" smtClean="0"/>
              <a:t>config</a:t>
            </a:r>
            <a:r>
              <a:rPr lang="en-US" sz="2000" dirty="0" smtClean="0"/>
              <a:t> (N.B. permissive is better to test with, to see the warnings and change behaviors):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#	enforcing - </a:t>
            </a:r>
            <a:r>
              <a:rPr lang="en-US" sz="900" b="1" dirty="0" err="1">
                <a:latin typeface="Courier"/>
                <a:cs typeface="Courier"/>
              </a:rPr>
              <a:t>SELinux</a:t>
            </a:r>
            <a:r>
              <a:rPr lang="en-US" sz="900" b="1" dirty="0">
                <a:latin typeface="Courier"/>
                <a:cs typeface="Courier"/>
              </a:rPr>
              <a:t> security policy is enforced.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#	permissive - </a:t>
            </a:r>
            <a:r>
              <a:rPr lang="en-US" sz="900" b="1" dirty="0" err="1">
                <a:latin typeface="Courier"/>
                <a:cs typeface="Courier"/>
              </a:rPr>
              <a:t>SELinux</a:t>
            </a:r>
            <a:r>
              <a:rPr lang="en-US" sz="900" b="1" dirty="0">
                <a:latin typeface="Courier"/>
                <a:cs typeface="Courier"/>
              </a:rPr>
              <a:t> prints warnings instead of enforcing.</a:t>
            </a:r>
          </a:p>
          <a:p>
            <a:pPr lvl="1"/>
            <a:r>
              <a:rPr lang="en-US" sz="900" b="1" dirty="0">
                <a:latin typeface="Courier"/>
                <a:cs typeface="Courier"/>
              </a:rPr>
              <a:t>#	disabled - </a:t>
            </a:r>
            <a:r>
              <a:rPr lang="en-US" sz="900" b="1" dirty="0" err="1">
                <a:latin typeface="Courier"/>
                <a:cs typeface="Courier"/>
              </a:rPr>
              <a:t>SELinux</a:t>
            </a:r>
            <a:r>
              <a:rPr lang="en-US" sz="900" b="1" dirty="0">
                <a:latin typeface="Courier"/>
                <a:cs typeface="Courier"/>
              </a:rPr>
              <a:t> is fully disabled</a:t>
            </a:r>
            <a:r>
              <a:rPr lang="en-US" sz="900" b="1" dirty="0" smtClean="0">
                <a:latin typeface="Courier"/>
                <a:cs typeface="Courier"/>
              </a:rPr>
              <a:t>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2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2743" y="654537"/>
            <a:ext cx="8881257" cy="4090903"/>
          </a:xfrm>
        </p:spPr>
        <p:txBody>
          <a:bodyPr>
            <a:noAutofit/>
          </a:bodyPr>
          <a:lstStyle/>
          <a:p>
            <a:r>
              <a:rPr lang="en-US" sz="1800" dirty="0" smtClean="0"/>
              <a:t>If you have no intention of using IPv6 on your host … disable it.  </a:t>
            </a:r>
          </a:p>
          <a:p>
            <a:pPr lvl="1"/>
            <a:r>
              <a:rPr lang="en-US" sz="1400" dirty="0" smtClean="0"/>
              <a:t>You really should configure IPv6, as there are some V6 only perfSONAR hosts</a:t>
            </a:r>
          </a:p>
          <a:p>
            <a:pPr lvl="1"/>
            <a:r>
              <a:rPr lang="en-US" sz="1400" dirty="0" smtClean="0"/>
              <a:t>But from a security standpoint an unused (but open) service may cause problems in the future. </a:t>
            </a:r>
          </a:p>
          <a:p>
            <a:pPr lvl="2"/>
            <a:r>
              <a:rPr lang="en-US" sz="1400" dirty="0" smtClean="0"/>
              <a:t>E.g.: forget to to update ip6tables when updating </a:t>
            </a:r>
            <a:r>
              <a:rPr lang="en-US" sz="1400" dirty="0" err="1" smtClean="0"/>
              <a:t>iptables</a:t>
            </a:r>
            <a:endParaRPr lang="en-US" sz="1400" dirty="0" smtClean="0"/>
          </a:p>
          <a:p>
            <a:pPr lvl="2"/>
            <a:r>
              <a:rPr lang="en-US" sz="1400" dirty="0" smtClean="0"/>
              <a:t>E.g.: if there is some bug with the RHEL IPv6 neighbor discovery tooling, etc.</a:t>
            </a:r>
          </a:p>
          <a:p>
            <a:r>
              <a:rPr lang="en-US" sz="1800" dirty="0" smtClean="0">
                <a:cs typeface="Courier"/>
              </a:rPr>
              <a:t>To disable IPv6:</a:t>
            </a:r>
          </a:p>
          <a:p>
            <a:pPr lvl="1"/>
            <a:r>
              <a:rPr lang="en-US" sz="1800" dirty="0" smtClean="0">
                <a:cs typeface="Courier"/>
              </a:rPr>
              <a:t>Disable in the interface:</a:t>
            </a:r>
          </a:p>
          <a:p>
            <a:pPr lvl="2"/>
            <a:r>
              <a:rPr lang="en-US" sz="1200" dirty="0">
                <a:cs typeface="Courier"/>
              </a:rPr>
              <a:t>in </a:t>
            </a:r>
            <a:r>
              <a:rPr lang="en-US" sz="1200" b="1" dirty="0">
                <a:latin typeface="Courier"/>
                <a:cs typeface="Courier"/>
              </a:rPr>
              <a:t>/</a:t>
            </a:r>
            <a:r>
              <a:rPr lang="en-US" sz="1200" b="1" dirty="0" err="1">
                <a:latin typeface="Courier"/>
                <a:cs typeface="Courier"/>
              </a:rPr>
              <a:t>etc</a:t>
            </a:r>
            <a:r>
              <a:rPr lang="en-US" sz="1200" b="1" dirty="0">
                <a:latin typeface="Courier"/>
                <a:cs typeface="Courier"/>
              </a:rPr>
              <a:t>/</a:t>
            </a:r>
            <a:r>
              <a:rPr lang="en-US" sz="1200" b="1" dirty="0" err="1">
                <a:latin typeface="Courier"/>
                <a:cs typeface="Courier"/>
              </a:rPr>
              <a:t>sysconfig</a:t>
            </a:r>
            <a:r>
              <a:rPr lang="en-US" sz="1200" b="1" dirty="0">
                <a:latin typeface="Courier"/>
                <a:cs typeface="Courier"/>
              </a:rPr>
              <a:t>/network  </a:t>
            </a:r>
            <a:r>
              <a:rPr lang="en-US" sz="1200" dirty="0">
                <a:cs typeface="Courier"/>
              </a:rPr>
              <a:t>: </a:t>
            </a:r>
            <a:r>
              <a:rPr lang="en-US" sz="1200" b="1" dirty="0">
                <a:latin typeface="Courier"/>
                <a:cs typeface="Courier"/>
              </a:rPr>
              <a:t>NETWORKING_IPV6=</a:t>
            </a:r>
            <a:r>
              <a:rPr lang="en-US" sz="1200" b="1" dirty="0" smtClean="0">
                <a:latin typeface="Courier"/>
                <a:cs typeface="Courier"/>
              </a:rPr>
              <a:t>no</a:t>
            </a:r>
            <a:endParaRPr lang="en-US" sz="1200" b="1" dirty="0">
              <a:latin typeface="Courier"/>
              <a:cs typeface="Courier"/>
            </a:endParaRPr>
          </a:p>
          <a:p>
            <a:pPr lvl="2"/>
            <a:r>
              <a:rPr lang="en-US" sz="1200" dirty="0">
                <a:cs typeface="Courier"/>
              </a:rPr>
              <a:t>in</a:t>
            </a:r>
            <a:r>
              <a:rPr lang="en-US" sz="1200" b="1" dirty="0">
                <a:cs typeface="Courier"/>
              </a:rPr>
              <a:t> </a:t>
            </a:r>
            <a:r>
              <a:rPr lang="en-US" sz="1200" b="1" dirty="0">
                <a:latin typeface="Courier"/>
                <a:cs typeface="Courier"/>
              </a:rPr>
              <a:t>/</a:t>
            </a:r>
            <a:r>
              <a:rPr lang="en-US" sz="1200" b="1" dirty="0" err="1">
                <a:latin typeface="Courier"/>
                <a:cs typeface="Courier"/>
              </a:rPr>
              <a:t>etc</a:t>
            </a:r>
            <a:r>
              <a:rPr lang="en-US" sz="1200" b="1" dirty="0">
                <a:latin typeface="Courier"/>
                <a:cs typeface="Courier"/>
              </a:rPr>
              <a:t>/</a:t>
            </a:r>
            <a:r>
              <a:rPr lang="en-US" sz="1200" b="1" dirty="0" err="1">
                <a:latin typeface="Courier"/>
                <a:cs typeface="Courier"/>
              </a:rPr>
              <a:t>sysconfig</a:t>
            </a:r>
            <a:r>
              <a:rPr lang="en-US" sz="1200" b="1" dirty="0">
                <a:latin typeface="Courier"/>
                <a:cs typeface="Courier"/>
              </a:rPr>
              <a:t>/network-scripts/ifcfg-eth0 </a:t>
            </a:r>
            <a:r>
              <a:rPr lang="en-US" sz="1200" dirty="0">
                <a:cs typeface="Courier"/>
              </a:rPr>
              <a:t>: </a:t>
            </a:r>
            <a:r>
              <a:rPr lang="en-US" sz="1200" b="1" dirty="0">
                <a:latin typeface="Courier"/>
                <a:cs typeface="Courier"/>
              </a:rPr>
              <a:t>IPV6INIT=”no”</a:t>
            </a:r>
            <a:endParaRPr lang="en-US" sz="1200" b="1" dirty="0" smtClean="0">
              <a:latin typeface="Courier"/>
              <a:cs typeface="Courier"/>
            </a:endParaRPr>
          </a:p>
          <a:p>
            <a:pPr lvl="1"/>
            <a:r>
              <a:rPr lang="en-US" sz="1800" dirty="0" smtClean="0">
                <a:cs typeface="Courier"/>
              </a:rPr>
              <a:t>Set this in </a:t>
            </a:r>
            <a:r>
              <a:rPr lang="en-US" sz="1800" dirty="0" err="1" smtClean="0">
                <a:cs typeface="Courier"/>
              </a:rPr>
              <a:t>rc.local</a:t>
            </a:r>
            <a:r>
              <a:rPr lang="en-US" sz="1800" dirty="0">
                <a:cs typeface="Courier"/>
              </a:rPr>
              <a:t> </a:t>
            </a:r>
            <a:r>
              <a:rPr lang="en-US" sz="1800" dirty="0" smtClean="0">
                <a:cs typeface="Courier"/>
              </a:rPr>
              <a:t>(so that it gets started on boot):</a:t>
            </a:r>
            <a:endParaRPr lang="en-US" sz="1800" dirty="0">
              <a:cs typeface="Courier"/>
            </a:endParaRPr>
          </a:p>
          <a:p>
            <a:pPr lvl="2"/>
            <a:r>
              <a:rPr lang="en-US" sz="1000" b="1" dirty="0">
                <a:latin typeface="Courier"/>
                <a:cs typeface="Courier"/>
              </a:rPr>
              <a:t>echo 1 &gt; /</a:t>
            </a:r>
            <a:r>
              <a:rPr lang="en-US" sz="1000" b="1" dirty="0" err="1">
                <a:latin typeface="Courier"/>
                <a:cs typeface="Courier"/>
              </a:rPr>
              <a:t>proc</a:t>
            </a:r>
            <a:r>
              <a:rPr lang="en-US" sz="1000" b="1" dirty="0">
                <a:latin typeface="Courier"/>
                <a:cs typeface="Courier"/>
              </a:rPr>
              <a:t>/sys/net/ipv6/</a:t>
            </a:r>
            <a:r>
              <a:rPr lang="en-US" sz="1000" b="1" dirty="0" err="1">
                <a:latin typeface="Courier"/>
                <a:cs typeface="Courier"/>
              </a:rPr>
              <a:t>conf</a:t>
            </a:r>
            <a:r>
              <a:rPr lang="en-US" sz="1000" b="1" dirty="0">
                <a:latin typeface="Courier"/>
                <a:cs typeface="Courier"/>
              </a:rPr>
              <a:t>/eth1/</a:t>
            </a:r>
            <a:r>
              <a:rPr lang="en-US" sz="1000" b="1" dirty="0" smtClean="0">
                <a:latin typeface="Courier"/>
                <a:cs typeface="Courier"/>
              </a:rPr>
              <a:t>disable_ipv6</a:t>
            </a:r>
          </a:p>
          <a:p>
            <a:pPr lvl="2"/>
            <a:r>
              <a:rPr lang="en-US" sz="1600" dirty="0" smtClean="0">
                <a:cs typeface="Courier"/>
              </a:rPr>
              <a:t>OR add this to </a:t>
            </a:r>
            <a:r>
              <a:rPr lang="en-US" sz="1000" b="1" dirty="0" smtClean="0">
                <a:latin typeface="Courier"/>
                <a:cs typeface="Courier"/>
              </a:rPr>
              <a:t>/</a:t>
            </a:r>
            <a:r>
              <a:rPr lang="en-US" sz="1000" b="1" dirty="0" err="1" smtClean="0">
                <a:latin typeface="Courier"/>
                <a:cs typeface="Courier"/>
              </a:rPr>
              <a:t>etc</a:t>
            </a:r>
            <a:r>
              <a:rPr lang="en-US" sz="1000" b="1" dirty="0" smtClean="0">
                <a:latin typeface="Courier"/>
                <a:cs typeface="Courier"/>
              </a:rPr>
              <a:t>/</a:t>
            </a:r>
            <a:r>
              <a:rPr lang="en-US" sz="1000" b="1" dirty="0" err="1" smtClean="0">
                <a:latin typeface="Courier"/>
                <a:cs typeface="Courier"/>
              </a:rPr>
              <a:t>sysctl.conf</a:t>
            </a:r>
            <a:r>
              <a:rPr lang="en-US" sz="1000" b="1" dirty="0" smtClean="0">
                <a:latin typeface="Courier"/>
                <a:cs typeface="Courier"/>
              </a:rPr>
              <a:t> </a:t>
            </a:r>
            <a:r>
              <a:rPr lang="en-US" sz="1600" dirty="0" smtClean="0">
                <a:cs typeface="Courier"/>
              </a:rPr>
              <a:t>and run </a:t>
            </a:r>
            <a:r>
              <a:rPr lang="en-US" sz="1000" b="1" dirty="0" smtClean="0">
                <a:latin typeface="Courier"/>
                <a:cs typeface="Courier"/>
              </a:rPr>
              <a:t>‘</a:t>
            </a:r>
            <a:r>
              <a:rPr lang="en-US" sz="1000" b="1" dirty="0" err="1" smtClean="0">
                <a:latin typeface="Courier"/>
                <a:cs typeface="Courier"/>
              </a:rPr>
              <a:t>sysctl</a:t>
            </a:r>
            <a:r>
              <a:rPr lang="en-US" sz="1000" b="1" dirty="0" smtClean="0">
                <a:latin typeface="Courier"/>
                <a:cs typeface="Courier"/>
              </a:rPr>
              <a:t> –p’ </a:t>
            </a:r>
            <a:r>
              <a:rPr lang="en-US" sz="1600" dirty="0" smtClean="0">
                <a:cs typeface="Courier"/>
              </a:rPr>
              <a:t>as root</a:t>
            </a:r>
            <a:endParaRPr lang="en-US" sz="1600" dirty="0">
              <a:cs typeface="Courier"/>
            </a:endParaRPr>
          </a:p>
          <a:p>
            <a:pPr lvl="3"/>
            <a:r>
              <a:rPr lang="en-US" sz="1000" b="1" dirty="0">
                <a:latin typeface="Courier"/>
                <a:cs typeface="Courier"/>
              </a:rPr>
              <a:t>net.ipv6.conf.all.disable_ipv6 = 1</a:t>
            </a:r>
          </a:p>
          <a:p>
            <a:pPr lvl="3"/>
            <a:r>
              <a:rPr lang="en-US" sz="1000" b="1" dirty="0">
                <a:latin typeface="Courier"/>
                <a:cs typeface="Courier"/>
              </a:rPr>
              <a:t>net.ipv6.conf.default.disable_ipv6 = 1</a:t>
            </a:r>
            <a:endParaRPr lang="en-US" sz="1000" b="1" dirty="0" smtClean="0">
              <a:latin typeface="Courier"/>
              <a:cs typeface="Courier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Accounts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566950"/>
            <a:ext cx="5741396" cy="265381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perfSONAR</a:t>
            </a:r>
            <a:r>
              <a:rPr lang="en-US" sz="2000" dirty="0" smtClean="0"/>
              <a:t> can be used in three main ways:</a:t>
            </a:r>
          </a:p>
          <a:p>
            <a:pPr lvl="1"/>
            <a:r>
              <a:rPr lang="en-US" sz="1600" dirty="0" smtClean="0"/>
              <a:t>Users can view results via the web-based interface.  Typically an administrator will have to configure the tests on the machine</a:t>
            </a:r>
          </a:p>
          <a:p>
            <a:pPr lvl="1"/>
            <a:r>
              <a:rPr lang="en-US" sz="1600" dirty="0" smtClean="0"/>
              <a:t>External users can invoke tests against a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machine to the measurement daemons</a:t>
            </a:r>
          </a:p>
          <a:p>
            <a:pPr lvl="1"/>
            <a:r>
              <a:rPr lang="en-US" sz="1600" dirty="0" smtClean="0"/>
              <a:t>Those with shell accounts can log in, and perform tests/administer the machine (depending on permissions)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internet-do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97" y="408604"/>
            <a:ext cx="2488203" cy="2488203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390588" y="2739152"/>
            <a:ext cx="8601012" cy="1535523"/>
          </a:xfrm>
        </p:spPr>
        <p:txBody>
          <a:bodyPr>
            <a:noAutofit/>
          </a:bodyPr>
          <a:lstStyle/>
          <a:p>
            <a:r>
              <a:rPr lang="en-US" sz="2000" dirty="0" smtClean="0"/>
              <a:t>Of these, granting shell access to the machine is the riskiest to deal with</a:t>
            </a:r>
          </a:p>
          <a:p>
            <a:r>
              <a:rPr lang="en-US" sz="2000" dirty="0" smtClean="0"/>
              <a:t>Some questions to consider when granting a shell account to someone:</a:t>
            </a:r>
          </a:p>
          <a:p>
            <a:pPr lvl="1"/>
            <a:r>
              <a:rPr lang="en-US" sz="1600" dirty="0" smtClean="0"/>
              <a:t>What are they going to use it for?  </a:t>
            </a:r>
          </a:p>
          <a:p>
            <a:pPr lvl="1"/>
            <a:r>
              <a:rPr lang="en-US" sz="1600" dirty="0" smtClean="0"/>
              <a:t>Will they be an admin, or just a user?</a:t>
            </a:r>
          </a:p>
          <a:p>
            <a:pPr lvl="1"/>
            <a:r>
              <a:rPr lang="en-US" sz="1600" dirty="0" smtClean="0"/>
              <a:t>Are they a trusted user at the institution?</a:t>
            </a:r>
          </a:p>
          <a:p>
            <a:pPr lvl="1"/>
            <a:r>
              <a:rPr lang="en-US" sz="1600" dirty="0" smtClean="0"/>
              <a:t>Is the host linked to any other critical institutional resources?</a:t>
            </a:r>
          </a:p>
        </p:txBody>
      </p:sp>
    </p:spTree>
    <p:extLst>
      <p:ext uri="{BB962C8B-B14F-4D97-AF65-F5344CB8AC3E}">
        <p14:creationId xmlns:p14="http://schemas.microsoft.com/office/powerpoint/2010/main" val="361080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4808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Admin Accounts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600" dirty="0" smtClean="0"/>
              <a:t>For those that do get a shell account, consider some of the following precautions:</a:t>
            </a:r>
          </a:p>
          <a:p>
            <a:pPr lvl="1"/>
            <a:r>
              <a:rPr lang="en-US" sz="1600" dirty="0" smtClean="0"/>
              <a:t>Enforce login via SSH only (see next section)</a:t>
            </a:r>
          </a:p>
          <a:p>
            <a:pPr lvl="1"/>
            <a:r>
              <a:rPr lang="en-US" sz="1600" dirty="0" smtClean="0"/>
              <a:t>If you are using passwords, consider precautions </a:t>
            </a:r>
            <a:r>
              <a:rPr lang="en-US" sz="1600" dirty="0"/>
              <a:t>on aging (see </a:t>
            </a:r>
            <a:r>
              <a:rPr lang="en-US" sz="1600" b="1" dirty="0" err="1">
                <a:latin typeface="Courier"/>
                <a:cs typeface="Courier"/>
              </a:rPr>
              <a:t>chage</a:t>
            </a:r>
            <a:r>
              <a:rPr lang="en-US" sz="1600" dirty="0" smtClean="0"/>
              <a:t>), complexity (see </a:t>
            </a:r>
            <a:r>
              <a:rPr lang="en-US" sz="1600" b="1" dirty="0" smtClean="0">
                <a:latin typeface="Courier"/>
                <a:cs typeface="Courier"/>
              </a:rPr>
              <a:t>pam</a:t>
            </a:r>
            <a:r>
              <a:rPr lang="en-US" sz="1600" dirty="0" smtClean="0"/>
              <a:t>), reuse (see </a:t>
            </a:r>
            <a:r>
              <a:rPr lang="en-US" sz="1600" b="1" dirty="0" smtClean="0">
                <a:latin typeface="Courier"/>
                <a:cs typeface="Courier"/>
              </a:rPr>
              <a:t>pam</a:t>
            </a:r>
            <a:r>
              <a:rPr lang="en-US" sz="1600" dirty="0" smtClean="0"/>
              <a:t>), and locking accounts on </a:t>
            </a:r>
            <a:r>
              <a:rPr lang="en-US" sz="1600" dirty="0"/>
              <a:t>multiple failures (see </a:t>
            </a:r>
            <a:r>
              <a:rPr lang="en-US" sz="1600" b="1" dirty="0" err="1" smtClean="0">
                <a:latin typeface="Courier"/>
                <a:cs typeface="Courier"/>
              </a:rPr>
              <a:t>faillog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The admin of the machine should do periodic checks to be sure there are no empty passwords on the system:</a:t>
            </a:r>
          </a:p>
          <a:p>
            <a:pPr lvl="1"/>
            <a:r>
              <a:rPr lang="pl-PL" sz="1600" b="1" dirty="0" err="1">
                <a:latin typeface="Courier"/>
                <a:cs typeface="Courier"/>
              </a:rPr>
              <a:t>awk</a:t>
            </a:r>
            <a:r>
              <a:rPr lang="pl-PL" sz="1600" b="1" dirty="0">
                <a:latin typeface="Courier"/>
                <a:cs typeface="Courier"/>
              </a:rPr>
              <a:t> -F: '($2 == "") {</a:t>
            </a:r>
            <a:r>
              <a:rPr lang="pl-PL" sz="1600" b="1" dirty="0" err="1">
                <a:latin typeface="Courier"/>
                <a:cs typeface="Courier"/>
              </a:rPr>
              <a:t>print</a:t>
            </a:r>
            <a:r>
              <a:rPr lang="pl-PL" sz="1600" b="1" dirty="0">
                <a:latin typeface="Courier"/>
                <a:cs typeface="Courier"/>
              </a:rPr>
              <a:t>}' /</a:t>
            </a:r>
            <a:r>
              <a:rPr lang="pl-PL" sz="1600" b="1" dirty="0" err="1">
                <a:latin typeface="Courier"/>
                <a:cs typeface="Courier"/>
              </a:rPr>
              <a:t>etc</a:t>
            </a:r>
            <a:r>
              <a:rPr lang="pl-PL" sz="1600" b="1" dirty="0">
                <a:latin typeface="Courier"/>
                <a:cs typeface="Courier"/>
              </a:rPr>
              <a:t>/</a:t>
            </a:r>
            <a:r>
              <a:rPr lang="pl-PL" sz="1600" b="1" dirty="0" err="1">
                <a:latin typeface="Courier"/>
                <a:cs typeface="Courier"/>
              </a:rPr>
              <a:t>shadow</a:t>
            </a:r>
            <a:endParaRPr lang="en-US" sz="1600" b="1" dirty="0" smtClean="0">
              <a:latin typeface="Courier"/>
              <a:cs typeface="Courier"/>
            </a:endParaRPr>
          </a:p>
          <a:p>
            <a:pPr lvl="1"/>
            <a:r>
              <a:rPr lang="en-US" sz="1600" dirty="0" smtClean="0"/>
              <a:t>And lock them down, if there are any:</a:t>
            </a:r>
          </a:p>
          <a:p>
            <a:pPr lvl="2"/>
            <a:r>
              <a:rPr lang="en-US" sz="1600" b="1" dirty="0" err="1">
                <a:latin typeface="Courier"/>
                <a:cs typeface="Courier"/>
              </a:rPr>
              <a:t>passwd</a:t>
            </a:r>
            <a:r>
              <a:rPr lang="en-US" sz="1600" b="1" dirty="0">
                <a:latin typeface="Courier"/>
                <a:cs typeface="Courier"/>
              </a:rPr>
              <a:t> -l </a:t>
            </a:r>
            <a:r>
              <a:rPr lang="en-US" sz="1600" b="1" dirty="0" err="1">
                <a:latin typeface="Courier"/>
                <a:cs typeface="Courier"/>
              </a:rPr>
              <a:t>accountName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dirty="0" smtClean="0"/>
              <a:t>Lastly, verify that there are not any non-root accounts with UID set to 0:</a:t>
            </a:r>
          </a:p>
          <a:p>
            <a:pPr lvl="1"/>
            <a:r>
              <a:rPr lang="pl-PL" sz="1600" b="1" dirty="0" err="1">
                <a:latin typeface="Courier"/>
                <a:cs typeface="Courier"/>
              </a:rPr>
              <a:t>awk</a:t>
            </a:r>
            <a:r>
              <a:rPr lang="pl-PL" sz="1600" b="1" dirty="0">
                <a:latin typeface="Courier"/>
                <a:cs typeface="Courier"/>
              </a:rPr>
              <a:t> -F: '($3 == "0") {</a:t>
            </a:r>
            <a:r>
              <a:rPr lang="pl-PL" sz="1600" b="1" dirty="0" err="1">
                <a:latin typeface="Courier"/>
                <a:cs typeface="Courier"/>
              </a:rPr>
              <a:t>print</a:t>
            </a:r>
            <a:r>
              <a:rPr lang="pl-PL" sz="1600" b="1" dirty="0">
                <a:latin typeface="Courier"/>
                <a:cs typeface="Courier"/>
              </a:rPr>
              <a:t>}' /</a:t>
            </a:r>
            <a:r>
              <a:rPr lang="pl-PL" sz="1600" b="1" dirty="0" err="1">
                <a:latin typeface="Courier"/>
                <a:cs typeface="Courier"/>
              </a:rPr>
              <a:t>etc</a:t>
            </a:r>
            <a:r>
              <a:rPr lang="pl-PL" sz="1600" b="1" dirty="0">
                <a:latin typeface="Courier"/>
                <a:cs typeface="Courier"/>
              </a:rPr>
              <a:t>/</a:t>
            </a:r>
            <a:r>
              <a:rPr lang="pl-PL" sz="1600" b="1" dirty="0" err="1" smtClean="0">
                <a:latin typeface="Courier"/>
                <a:cs typeface="Courier"/>
              </a:rPr>
              <a:t>passwd</a:t>
            </a:r>
            <a:endParaRPr lang="pl-PL" sz="1600" b="1" dirty="0" smtClean="0">
              <a:latin typeface="Courier"/>
              <a:cs typeface="Courier"/>
            </a:endParaRPr>
          </a:p>
          <a:p>
            <a:pPr lvl="1"/>
            <a:r>
              <a:rPr lang="pl-PL" sz="1600" dirty="0" smtClean="0"/>
              <a:t>The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output</a:t>
            </a:r>
            <a:r>
              <a:rPr lang="pl-PL" sz="1600" dirty="0" smtClean="0"/>
              <a:t> from </a:t>
            </a:r>
            <a:r>
              <a:rPr lang="pl-PL" sz="1600" dirty="0" err="1" smtClean="0"/>
              <a:t>this</a:t>
            </a:r>
            <a:r>
              <a:rPr lang="pl-PL" sz="1600" dirty="0" smtClean="0"/>
              <a:t> </a:t>
            </a:r>
            <a:r>
              <a:rPr lang="pl-PL" sz="1600" dirty="0" err="1" smtClean="0"/>
              <a:t>command</a:t>
            </a:r>
            <a:r>
              <a:rPr lang="pl-PL" sz="1600" dirty="0" smtClean="0"/>
              <a:t> </a:t>
            </a:r>
            <a:r>
              <a:rPr lang="pl-PL" sz="1600" dirty="0" err="1" smtClean="0"/>
              <a:t>should</a:t>
            </a:r>
            <a:r>
              <a:rPr lang="pl-PL" sz="1600" dirty="0"/>
              <a:t> </a:t>
            </a:r>
            <a:r>
              <a:rPr lang="pl-PL" sz="1600" dirty="0" smtClean="0"/>
              <a:t>be</a:t>
            </a:r>
            <a:r>
              <a:rPr lang="en-US" sz="1600" dirty="0" smtClean="0"/>
              <a:t> for the ‘root’ user.  If there are others, delete the accounts or verify they should have permission.  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4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</a:t>
            </a:r>
            <a:r>
              <a:rPr lang="en-US" dirty="0" err="1" smtClean="0"/>
              <a:t>sudo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perfSONAR</a:t>
            </a:r>
            <a:r>
              <a:rPr lang="en-US" sz="2400" dirty="0" smtClean="0"/>
              <a:t> Toolkit also features the </a:t>
            </a:r>
            <a:r>
              <a:rPr lang="en-US" sz="1800" b="1" dirty="0" err="1" smtClean="0">
                <a:latin typeface="Courier"/>
                <a:cs typeface="Courier"/>
              </a:rPr>
              <a:t>sudo</a:t>
            </a:r>
            <a:r>
              <a:rPr lang="en-US" sz="2400" dirty="0" smtClean="0"/>
              <a:t> tool that allows someone with ‘administrator’ privileges (set up when accounts are created) to invoke root level access</a:t>
            </a:r>
          </a:p>
          <a:p>
            <a:r>
              <a:rPr lang="en-US" sz="2400" dirty="0" smtClean="0"/>
              <a:t>By default we allow people in the ‘wheel’ group the ability to run </a:t>
            </a:r>
            <a:r>
              <a:rPr lang="en-US" sz="2400" dirty="0" err="1" smtClean="0"/>
              <a:t>sudo</a:t>
            </a:r>
            <a:endParaRPr lang="en-US" sz="2400" dirty="0" smtClean="0"/>
          </a:p>
          <a:p>
            <a:r>
              <a:rPr lang="en-US" sz="2400" dirty="0" smtClean="0"/>
              <a:t>Some changes can be made to secure this greater in the </a:t>
            </a:r>
            <a:r>
              <a:rPr lang="en-US" sz="1800" b="1" dirty="0">
                <a:latin typeface="Courier"/>
                <a:cs typeface="Courier"/>
              </a:rPr>
              <a:t>/</a:t>
            </a:r>
            <a:r>
              <a:rPr lang="en-US" sz="1800" b="1" dirty="0" err="1">
                <a:latin typeface="Courier"/>
                <a:cs typeface="Courier"/>
              </a:rPr>
              <a:t>etc</a:t>
            </a:r>
            <a:r>
              <a:rPr lang="en-US" sz="1800" b="1" dirty="0">
                <a:latin typeface="Courier"/>
                <a:cs typeface="Courier"/>
              </a:rPr>
              <a:t>/</a:t>
            </a:r>
            <a:r>
              <a:rPr lang="en-US" sz="1800" b="1" dirty="0" err="1" smtClean="0">
                <a:latin typeface="Courier"/>
                <a:cs typeface="Courier"/>
              </a:rPr>
              <a:t>sudoers</a:t>
            </a:r>
            <a:r>
              <a:rPr lang="en-US" sz="1800" dirty="0" smtClean="0"/>
              <a:t> </a:t>
            </a:r>
            <a:r>
              <a:rPr lang="en-US" sz="2400" dirty="0" smtClean="0"/>
              <a:t>file:</a:t>
            </a:r>
          </a:p>
          <a:p>
            <a:pPr lvl="1"/>
            <a:r>
              <a:rPr lang="en-US" sz="2000" dirty="0" smtClean="0"/>
              <a:t>Require password with each command</a:t>
            </a:r>
          </a:p>
          <a:p>
            <a:pPr lvl="2"/>
            <a:r>
              <a:rPr lang="en-US" sz="1600" dirty="0" smtClean="0"/>
              <a:t>Change </a:t>
            </a:r>
            <a:r>
              <a:rPr lang="en-US" sz="1800" b="1" dirty="0">
                <a:latin typeface="Courier"/>
                <a:cs typeface="Courier"/>
              </a:rPr>
              <a:t>ALL=(ALL)	NOPASSWD: </a:t>
            </a:r>
            <a:r>
              <a:rPr lang="en-US" sz="1800" b="1" dirty="0" smtClean="0">
                <a:latin typeface="Courier"/>
                <a:cs typeface="Courier"/>
              </a:rPr>
              <a:t>ALL </a:t>
            </a:r>
            <a:r>
              <a:rPr lang="en-US" sz="1800" dirty="0" smtClean="0"/>
              <a:t>to be </a:t>
            </a:r>
            <a:r>
              <a:rPr lang="en-US" sz="1800" b="1" dirty="0">
                <a:latin typeface="Courier"/>
                <a:cs typeface="Courier"/>
              </a:rPr>
              <a:t>ALL=(ALL): ALL</a:t>
            </a:r>
            <a:endParaRPr lang="en-US" sz="1800" b="1" dirty="0" smtClean="0">
              <a:latin typeface="Courier"/>
              <a:cs typeface="Courier"/>
            </a:endParaRPr>
          </a:p>
          <a:p>
            <a:pPr lvl="1"/>
            <a:r>
              <a:rPr lang="en-US" sz="2000" dirty="0" smtClean="0"/>
              <a:t>Limit the commands that can be run via </a:t>
            </a:r>
            <a:r>
              <a:rPr lang="en-US" sz="2000" dirty="0" err="1" smtClean="0"/>
              <a:t>sudo</a:t>
            </a:r>
            <a:r>
              <a:rPr lang="en-US" sz="2000" dirty="0" smtClean="0"/>
              <a:t> (see file for details)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Centralized Authentication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you site already uses this on servers, it can be extended to the </a:t>
            </a:r>
            <a:r>
              <a:rPr lang="en-US" sz="2400" dirty="0" err="1" smtClean="0"/>
              <a:t>perfSONAR</a:t>
            </a:r>
            <a:r>
              <a:rPr lang="en-US" sz="2400" dirty="0" smtClean="0"/>
              <a:t> Toolkit as well (its just Linux after all …)</a:t>
            </a:r>
          </a:p>
          <a:p>
            <a:pPr lvl="1"/>
            <a:r>
              <a:rPr lang="en-US" sz="2000" dirty="0" smtClean="0"/>
              <a:t>Typical </a:t>
            </a:r>
            <a:r>
              <a:rPr lang="en-US" sz="2000" dirty="0" err="1" smtClean="0"/>
              <a:t>auth</a:t>
            </a:r>
            <a:r>
              <a:rPr lang="en-US" sz="2000" dirty="0" smtClean="0"/>
              <a:t> systems are LDAP or Kerberos</a:t>
            </a:r>
          </a:p>
          <a:p>
            <a:r>
              <a:rPr lang="en-US" sz="2400" dirty="0" smtClean="0"/>
              <a:t>Follow the instructions for setting up this type of system, and finding the correct packages.  These documents will be better than what </a:t>
            </a:r>
            <a:r>
              <a:rPr lang="en-US" sz="2400" dirty="0" err="1" smtClean="0"/>
              <a:t>perfSONAR</a:t>
            </a:r>
            <a:r>
              <a:rPr lang="en-US" sz="2400" dirty="0" smtClean="0"/>
              <a:t> can produce.  </a:t>
            </a:r>
          </a:p>
          <a:p>
            <a:r>
              <a:rPr lang="en-US" sz="2400" dirty="0" smtClean="0"/>
              <a:t>Note – this is non-standard, but can be done if your site has policies that govern the use of this type of system. 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0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Tightening Machine Access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400" dirty="0" smtClean="0"/>
              <a:t>SSH should be the only login protocol that is running. </a:t>
            </a:r>
          </a:p>
          <a:p>
            <a:r>
              <a:rPr lang="en-US" sz="2400" dirty="0" smtClean="0"/>
              <a:t>There are some basic SSH protections worth considering:</a:t>
            </a:r>
          </a:p>
          <a:p>
            <a:pPr lvl="1"/>
            <a:r>
              <a:rPr lang="en-US" sz="1600" dirty="0" smtClean="0"/>
              <a:t>Disable root login </a:t>
            </a:r>
            <a:r>
              <a:rPr lang="en-US" sz="1600" dirty="0"/>
              <a:t>in </a:t>
            </a:r>
            <a:r>
              <a:rPr lang="en-US" sz="1600" b="1" dirty="0" smtClean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etc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ssh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 smtClean="0">
                <a:latin typeface="Courier"/>
                <a:cs typeface="Courier"/>
              </a:rPr>
              <a:t>sshd_config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  <a:r>
              <a:rPr lang="en-US" sz="1600" dirty="0" smtClean="0"/>
              <a:t>(restart the service after doing this)</a:t>
            </a:r>
          </a:p>
          <a:p>
            <a:pPr lvl="2"/>
            <a:r>
              <a:rPr lang="en-US" sz="1600" b="1" dirty="0" err="1" smtClean="0">
                <a:latin typeface="Courier"/>
                <a:cs typeface="Courier"/>
              </a:rPr>
              <a:t>PermitRootLogin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no</a:t>
            </a:r>
            <a:endParaRPr lang="en-US" sz="1600" b="1" dirty="0" smtClean="0">
              <a:latin typeface="Courier"/>
              <a:cs typeface="Courier"/>
            </a:endParaRPr>
          </a:p>
          <a:p>
            <a:pPr lvl="1"/>
            <a:r>
              <a:rPr lang="en-US" sz="1600" dirty="0" smtClean="0"/>
              <a:t>Allow specific users in</a:t>
            </a:r>
            <a:r>
              <a:rPr lang="en-US" sz="1600" dirty="0"/>
              <a:t> 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etc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ssh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sshd_config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dirty="0"/>
              <a:t>(restart the service after doing this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b="1" dirty="0" err="1">
                <a:latin typeface="Courier"/>
                <a:cs typeface="Courier"/>
              </a:rPr>
              <a:t>AllowUsers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alice</a:t>
            </a:r>
            <a:r>
              <a:rPr lang="en-US" sz="1600" b="1" dirty="0">
                <a:latin typeface="Courier"/>
                <a:cs typeface="Courier"/>
              </a:rPr>
              <a:t> bob</a:t>
            </a:r>
            <a:endParaRPr lang="en-US" sz="1600" b="1" dirty="0" smtClean="0">
              <a:latin typeface="Courier"/>
              <a:cs typeface="Courier"/>
            </a:endParaRPr>
          </a:p>
          <a:p>
            <a:pPr lvl="1"/>
            <a:r>
              <a:rPr lang="en-US" sz="1600" dirty="0" smtClean="0"/>
              <a:t>Disable old protocols </a:t>
            </a:r>
            <a:r>
              <a:rPr lang="en-US" sz="1600" b="1" dirty="0" smtClean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etc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ssh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sshd_config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dirty="0"/>
              <a:t>(restart the service after doing this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b="1" dirty="0">
                <a:latin typeface="Courier"/>
                <a:cs typeface="Courier"/>
              </a:rPr>
              <a:t>Protocol </a:t>
            </a:r>
            <a:r>
              <a:rPr lang="en-US" sz="1600" b="1" dirty="0" smtClean="0">
                <a:latin typeface="Courier"/>
                <a:cs typeface="Courier"/>
              </a:rPr>
              <a:t>2</a:t>
            </a:r>
          </a:p>
          <a:p>
            <a:pPr lvl="1"/>
            <a:r>
              <a:rPr lang="en-US" sz="1600" dirty="0" smtClean="0"/>
              <a:t>It is also possible to run SSH on a non-standard port:</a:t>
            </a:r>
          </a:p>
          <a:p>
            <a:pPr lvl="2"/>
            <a:r>
              <a:rPr lang="en-US" sz="1600" b="1" dirty="0">
                <a:latin typeface="Courier"/>
                <a:cs typeface="Courier"/>
              </a:rPr>
              <a:t>Port </a:t>
            </a:r>
            <a:r>
              <a:rPr lang="en-US" sz="1600" b="1" dirty="0" smtClean="0">
                <a:latin typeface="Courier"/>
                <a:cs typeface="Courier"/>
              </a:rPr>
              <a:t>2345</a:t>
            </a:r>
          </a:p>
          <a:p>
            <a:pPr lvl="2"/>
            <a:r>
              <a:rPr lang="en-US" sz="1600" dirty="0" smtClean="0">
                <a:cs typeface="Courier"/>
              </a:rPr>
              <a:t>Note that if you take this step, ensure that </a:t>
            </a:r>
            <a:r>
              <a:rPr lang="en-US" sz="1600" dirty="0" err="1" smtClean="0">
                <a:cs typeface="Courier"/>
              </a:rPr>
              <a:t>selinux</a:t>
            </a:r>
            <a:r>
              <a:rPr lang="en-US" sz="1600" dirty="0" smtClean="0">
                <a:cs typeface="Courier"/>
              </a:rPr>
              <a:t> knows about the change (see </a:t>
            </a:r>
            <a:r>
              <a:rPr lang="en-US" sz="1600" b="1" dirty="0" err="1" smtClean="0">
                <a:latin typeface="Courier"/>
                <a:cs typeface="Courier"/>
              </a:rPr>
              <a:t>semanage</a:t>
            </a:r>
            <a:r>
              <a:rPr lang="en-US" sz="1600" dirty="0" smtClean="0">
                <a:cs typeface="Courier"/>
              </a:rPr>
              <a:t>) and that the proper port is open in </a:t>
            </a:r>
            <a:r>
              <a:rPr lang="en-US" sz="1600" dirty="0" err="1" smtClean="0">
                <a:cs typeface="Courier"/>
              </a:rPr>
              <a:t>IPTables</a:t>
            </a:r>
            <a:r>
              <a:rPr lang="en-US" sz="1600" dirty="0">
                <a:cs typeface="Courier"/>
              </a:rPr>
              <a:t> </a:t>
            </a:r>
            <a:r>
              <a:rPr lang="en-US" sz="1600" dirty="0" smtClean="0">
                <a:cs typeface="Courier"/>
              </a:rPr>
              <a:t>(if you are using it).  </a:t>
            </a:r>
            <a:endParaRPr lang="en-US" sz="1600" dirty="0">
              <a:cs typeface="Courier"/>
            </a:endParaRPr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2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5271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Tightening Machine Access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554805"/>
            <a:ext cx="8229600" cy="4190636"/>
          </a:xfrm>
        </p:spPr>
        <p:txBody>
          <a:bodyPr>
            <a:noAutofit/>
          </a:bodyPr>
          <a:lstStyle/>
          <a:p>
            <a:r>
              <a:rPr lang="en-US" sz="1600" dirty="0" smtClean="0"/>
              <a:t>SSH Throttling can be installed into </a:t>
            </a:r>
            <a:r>
              <a:rPr lang="en-US" sz="1600" dirty="0" err="1" smtClean="0"/>
              <a:t>IPTables</a:t>
            </a:r>
            <a:r>
              <a:rPr lang="en-US" sz="1600" dirty="0" smtClean="0"/>
              <a:t> to prevent brute force attacks:</a:t>
            </a:r>
          </a:p>
          <a:p>
            <a:pPr lvl="1"/>
            <a:r>
              <a:rPr lang="en-US" sz="1600" b="1" dirty="0">
                <a:latin typeface="Courier"/>
                <a:cs typeface="Courier"/>
              </a:rPr>
              <a:t># Throttling of SSH</a:t>
            </a:r>
          </a:p>
          <a:p>
            <a:pPr lvl="1"/>
            <a:r>
              <a:rPr lang="en-US" sz="1600" b="1" dirty="0">
                <a:latin typeface="Courier"/>
                <a:cs typeface="Courier"/>
              </a:rPr>
              <a:t>-A INPUT -p </a:t>
            </a:r>
            <a:r>
              <a:rPr lang="en-US" sz="1600" b="1" dirty="0" err="1">
                <a:latin typeface="Courier"/>
                <a:cs typeface="Courier"/>
              </a:rPr>
              <a:t>tcp</a:t>
            </a:r>
            <a:r>
              <a:rPr lang="en-US" sz="1600" b="1" dirty="0">
                <a:latin typeface="Courier"/>
                <a:cs typeface="Courier"/>
              </a:rPr>
              <a:t> --</a:t>
            </a:r>
            <a:r>
              <a:rPr lang="en-US" sz="1600" b="1" dirty="0" err="1">
                <a:latin typeface="Courier"/>
                <a:cs typeface="Courier"/>
              </a:rPr>
              <a:t>dport</a:t>
            </a:r>
            <a:r>
              <a:rPr lang="en-US" sz="1600" b="1" dirty="0">
                <a:latin typeface="Courier"/>
                <a:cs typeface="Courier"/>
              </a:rPr>
              <a:t> 22 --</a:t>
            </a:r>
            <a:r>
              <a:rPr lang="en-US" sz="1600" b="1" dirty="0" err="1">
                <a:latin typeface="Courier"/>
                <a:cs typeface="Courier"/>
              </a:rPr>
              <a:t>syn</a:t>
            </a:r>
            <a:r>
              <a:rPr lang="en-US" sz="1600" b="1" dirty="0">
                <a:latin typeface="Courier"/>
                <a:cs typeface="Courier"/>
              </a:rPr>
              <a:t> -m limit --limit 1/m --limit-burst 3 -j ACCEPT</a:t>
            </a:r>
          </a:p>
          <a:p>
            <a:pPr lvl="1"/>
            <a:r>
              <a:rPr lang="en-US" sz="1600" b="1" dirty="0">
                <a:latin typeface="Courier"/>
                <a:cs typeface="Courier"/>
              </a:rPr>
              <a:t>-A INPUT -p </a:t>
            </a:r>
            <a:r>
              <a:rPr lang="en-US" sz="1600" b="1" dirty="0" err="1">
                <a:latin typeface="Courier"/>
                <a:cs typeface="Courier"/>
              </a:rPr>
              <a:t>tcp</a:t>
            </a:r>
            <a:r>
              <a:rPr lang="en-US" sz="1600" b="1" dirty="0">
                <a:latin typeface="Courier"/>
                <a:cs typeface="Courier"/>
              </a:rPr>
              <a:t> --</a:t>
            </a:r>
            <a:r>
              <a:rPr lang="en-US" sz="1600" b="1" dirty="0" err="1">
                <a:latin typeface="Courier"/>
                <a:cs typeface="Courier"/>
              </a:rPr>
              <a:t>dport</a:t>
            </a:r>
            <a:r>
              <a:rPr lang="en-US" sz="1600" b="1" dirty="0">
                <a:latin typeface="Courier"/>
                <a:cs typeface="Courier"/>
              </a:rPr>
              <a:t> 22 --</a:t>
            </a:r>
            <a:r>
              <a:rPr lang="en-US" sz="1600" b="1" dirty="0" err="1">
                <a:latin typeface="Courier"/>
                <a:cs typeface="Courier"/>
              </a:rPr>
              <a:t>syn</a:t>
            </a:r>
            <a:r>
              <a:rPr lang="en-US" sz="1600" b="1" dirty="0">
                <a:latin typeface="Courier"/>
                <a:cs typeface="Courier"/>
              </a:rPr>
              <a:t> -j </a:t>
            </a:r>
            <a:r>
              <a:rPr lang="en-US" sz="1600" b="1" dirty="0" smtClean="0">
                <a:latin typeface="Courier"/>
                <a:cs typeface="Courier"/>
              </a:rPr>
              <a:t>DROP</a:t>
            </a:r>
            <a:endParaRPr lang="en-US" sz="1600" b="1" dirty="0">
              <a:latin typeface="Courier"/>
              <a:cs typeface="Courier"/>
            </a:endParaRPr>
          </a:p>
          <a:p>
            <a:r>
              <a:rPr lang="en-US" sz="1600" dirty="0" smtClean="0"/>
              <a:t>If there are concerns about the use of passwords, you can require public key authentication.  </a:t>
            </a:r>
          </a:p>
          <a:p>
            <a:pPr lvl="1"/>
            <a:r>
              <a:rPr lang="en-US" sz="1600" dirty="0" smtClean="0"/>
              <a:t>This will require all users to generate a public/private key pair and authenticate to the machine in this manner.  </a:t>
            </a:r>
          </a:p>
          <a:p>
            <a:pPr lvl="1"/>
            <a:r>
              <a:rPr lang="en-US" sz="1600" dirty="0" smtClean="0"/>
              <a:t>The following change can be made to 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etc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ssh</a:t>
            </a:r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sshd_config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dirty="0"/>
              <a:t>(restart the service after doing </a:t>
            </a:r>
            <a:r>
              <a:rPr lang="en-US" sz="1600" dirty="0" smtClean="0"/>
              <a:t>this)</a:t>
            </a:r>
          </a:p>
          <a:p>
            <a:pPr lvl="2"/>
            <a:r>
              <a:rPr lang="en-US" sz="1600" b="1" dirty="0">
                <a:latin typeface="Courier"/>
                <a:cs typeface="Courier"/>
              </a:rPr>
              <a:t># Disable password authentication forcing use of keys</a:t>
            </a:r>
          </a:p>
          <a:p>
            <a:pPr lvl="2"/>
            <a:r>
              <a:rPr lang="en-US" sz="1600" b="1" dirty="0" err="1">
                <a:latin typeface="Courier"/>
                <a:cs typeface="Courier"/>
              </a:rPr>
              <a:t>PasswordAuthentication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smtClean="0">
                <a:latin typeface="Courier"/>
                <a:cs typeface="Courier"/>
              </a:rPr>
              <a:t>no</a:t>
            </a:r>
          </a:p>
          <a:p>
            <a:r>
              <a:rPr lang="en-US" sz="1600" dirty="0" smtClean="0">
                <a:cs typeface="Courier"/>
              </a:rPr>
              <a:t>Lastly, you can limit the exposure of SSH (via </a:t>
            </a:r>
            <a:r>
              <a:rPr lang="en-US" sz="1600" dirty="0" err="1" smtClean="0">
                <a:cs typeface="Courier"/>
              </a:rPr>
              <a:t>IPTables</a:t>
            </a:r>
            <a:r>
              <a:rPr lang="en-US" sz="1600" dirty="0" smtClean="0">
                <a:cs typeface="Courier"/>
              </a:rPr>
              <a:t>) to ranges of hosts</a:t>
            </a:r>
          </a:p>
          <a:p>
            <a:pPr lvl="1"/>
            <a:r>
              <a:rPr lang="en-US" sz="1600" dirty="0" smtClean="0">
                <a:cs typeface="Courier"/>
              </a:rPr>
              <a:t>Allow only specific subnets to </a:t>
            </a:r>
            <a:r>
              <a:rPr lang="en-US" sz="1600" dirty="0" smtClean="0">
                <a:cs typeface="Courier"/>
              </a:rPr>
              <a:t>access or a ‘bastion</a:t>
            </a:r>
            <a:r>
              <a:rPr lang="en-US" sz="1600" dirty="0" smtClean="0">
                <a:cs typeface="Courier"/>
              </a:rPr>
              <a:t>’ </a:t>
            </a:r>
            <a:r>
              <a:rPr lang="en-US" sz="1600" dirty="0" smtClean="0">
                <a:cs typeface="Courier"/>
              </a:rPr>
              <a:t>host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6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654537"/>
            <a:ext cx="4106333" cy="4090903"/>
          </a:xfrm>
        </p:spPr>
        <p:txBody>
          <a:bodyPr>
            <a:noAutofit/>
          </a:bodyPr>
          <a:lstStyle/>
          <a:p>
            <a:r>
              <a:rPr lang="en-US" sz="2000" dirty="0" smtClean="0"/>
              <a:t>Lets say your server is in a bad neighborhood, it makes sense to protect the physical access. </a:t>
            </a:r>
          </a:p>
          <a:p>
            <a:pPr lvl="1"/>
            <a:r>
              <a:rPr lang="en-US" sz="2000" dirty="0" smtClean="0"/>
              <a:t>Configure the BIOS to prevent booting from external devices (e.g. USB, CD, etc.)</a:t>
            </a:r>
          </a:p>
          <a:p>
            <a:pPr lvl="1"/>
            <a:r>
              <a:rPr lang="en-US" sz="2000" dirty="0" smtClean="0"/>
              <a:t>Set the BIOS </a:t>
            </a:r>
            <a:r>
              <a:rPr lang="en-US" sz="2000" dirty="0" err="1" smtClean="0"/>
              <a:t>bootloader</a:t>
            </a:r>
            <a:r>
              <a:rPr lang="en-US" sz="2000" dirty="0" smtClean="0"/>
              <a:t> password</a:t>
            </a:r>
          </a:p>
          <a:p>
            <a:r>
              <a:rPr lang="en-US" sz="2000" dirty="0" smtClean="0"/>
              <a:t>If the server is set up for serial access, don’t leave root logged into the console (no-brainer …)</a:t>
            </a:r>
          </a:p>
          <a:p>
            <a:endParaRPr lang="en-US" sz="3600" dirty="0" smtClean="0"/>
          </a:p>
          <a:p>
            <a:endParaRPr lang="en-US" sz="1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cp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21" y="1322904"/>
            <a:ext cx="4583091" cy="25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8"/>
            <a:ext cx="8229600" cy="2412512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perfSONAR Toolkit should be treated the same as any other unprotected host in your infrastructure</a:t>
            </a:r>
          </a:p>
          <a:p>
            <a:pPr lvl="1"/>
            <a:r>
              <a:rPr lang="en-US" sz="1800" dirty="0" smtClean="0"/>
              <a:t>E.g. it should receive the same care and attention from the server team as something like the mail or DNS server</a:t>
            </a:r>
          </a:p>
          <a:p>
            <a:pPr lvl="1"/>
            <a:r>
              <a:rPr lang="en-US" sz="1800" dirty="0"/>
              <a:t>Those that </a:t>
            </a:r>
            <a:r>
              <a:rPr lang="en-US" sz="1800" dirty="0" smtClean="0"/>
              <a:t>forgot </a:t>
            </a:r>
            <a:r>
              <a:rPr lang="en-US" sz="1800" dirty="0"/>
              <a:t>they had one, were </a:t>
            </a:r>
            <a:r>
              <a:rPr lang="en-US" sz="1800" dirty="0" err="1"/>
              <a:t>shellshock’ed</a:t>
            </a:r>
            <a:r>
              <a:rPr lang="en-US" sz="1800" dirty="0"/>
              <a:t>, and may be upset about that </a:t>
            </a:r>
            <a:r>
              <a:rPr lang="en-US" sz="1800" dirty="0" smtClean="0"/>
              <a:t>experience</a:t>
            </a:r>
          </a:p>
          <a:p>
            <a:pPr lvl="1"/>
            <a:r>
              <a:rPr lang="en-US" sz="1800" dirty="0" smtClean="0"/>
              <a:t>There are many tools out there that can ease the burden, there is no replacement for a human regularly checking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8" name="Picture 7" descr="lYsnE8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10" y="3067050"/>
            <a:ext cx="4685163" cy="14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Auditing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default settings for the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Toolkit will only enable essential services.</a:t>
            </a:r>
          </a:p>
          <a:p>
            <a:r>
              <a:rPr lang="en-US" sz="1600" dirty="0" smtClean="0"/>
              <a:t>If you are interested in disabling services you have no intention of using, try the following:</a:t>
            </a:r>
          </a:p>
          <a:p>
            <a:pPr lvl="1"/>
            <a:r>
              <a:rPr lang="en-US" sz="1600" b="1" dirty="0" err="1" smtClean="0">
                <a:latin typeface="Courier"/>
                <a:cs typeface="Courier"/>
              </a:rPr>
              <a:t>chkconfig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--list | </a:t>
            </a:r>
            <a:r>
              <a:rPr lang="en-US" sz="1600" b="1" dirty="0" err="1">
                <a:latin typeface="Courier"/>
                <a:cs typeface="Courier"/>
              </a:rPr>
              <a:t>grep</a:t>
            </a:r>
            <a:r>
              <a:rPr lang="en-US" sz="1600" b="1" dirty="0">
                <a:latin typeface="Courier"/>
                <a:cs typeface="Courier"/>
              </a:rPr>
              <a:t> '3:</a:t>
            </a:r>
            <a:r>
              <a:rPr lang="en-US" sz="1600" b="1" dirty="0" smtClean="0">
                <a:latin typeface="Courier"/>
                <a:cs typeface="Courier"/>
              </a:rPr>
              <a:t>on’</a:t>
            </a:r>
            <a:endParaRPr lang="en-US" sz="1600" b="1" dirty="0">
              <a:latin typeface="Courier"/>
              <a:cs typeface="Courier"/>
            </a:endParaRPr>
          </a:p>
          <a:p>
            <a:pPr lvl="1"/>
            <a:r>
              <a:rPr lang="en-US" sz="1600" dirty="0"/>
              <a:t>To disable service, enter:</a:t>
            </a:r>
          </a:p>
          <a:p>
            <a:pPr lvl="2"/>
            <a:r>
              <a:rPr lang="en-US" sz="1600" b="1" dirty="0" smtClean="0">
                <a:latin typeface="Courier"/>
                <a:cs typeface="Courier"/>
              </a:rPr>
              <a:t>service </a:t>
            </a:r>
            <a:r>
              <a:rPr lang="en-US" sz="1600" b="1" dirty="0" err="1">
                <a:latin typeface="Courier"/>
                <a:cs typeface="Courier"/>
              </a:rPr>
              <a:t>serviceName</a:t>
            </a:r>
            <a:r>
              <a:rPr lang="en-US" sz="1600" b="1" dirty="0">
                <a:latin typeface="Courier"/>
                <a:cs typeface="Courier"/>
              </a:rPr>
              <a:t> stop</a:t>
            </a:r>
          </a:p>
          <a:p>
            <a:pPr lvl="2"/>
            <a:r>
              <a:rPr lang="en-US" sz="1600" b="1" dirty="0" err="1" smtClean="0">
                <a:latin typeface="Courier"/>
                <a:cs typeface="Courier"/>
              </a:rPr>
              <a:t>chkconfig</a:t>
            </a:r>
            <a:r>
              <a:rPr lang="en-US" sz="1600" b="1" dirty="0" smtClean="0">
                <a:latin typeface="Courier"/>
                <a:cs typeface="Courier"/>
              </a:rPr>
              <a:t> </a:t>
            </a:r>
            <a:r>
              <a:rPr lang="en-US" sz="1600" b="1" dirty="0" err="1">
                <a:latin typeface="Courier"/>
                <a:cs typeface="Courier"/>
              </a:rPr>
              <a:t>serviceName</a:t>
            </a:r>
            <a:r>
              <a:rPr lang="en-US" sz="1600" b="1" dirty="0">
                <a:latin typeface="Courier"/>
                <a:cs typeface="Courier"/>
              </a:rPr>
              <a:t> off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dirty="0" smtClean="0"/>
              <a:t>Similarly, you can view the services that are in a listening state on the host like this:</a:t>
            </a: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netstat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smtClean="0">
                <a:latin typeface="Courier"/>
                <a:cs typeface="Courier"/>
              </a:rPr>
              <a:t>–</a:t>
            </a:r>
            <a:r>
              <a:rPr lang="en-US" sz="1600" b="1" dirty="0" err="1" smtClean="0">
                <a:latin typeface="Courier"/>
                <a:cs typeface="Courier"/>
              </a:rPr>
              <a:t>tulpn</a:t>
            </a:r>
            <a:endParaRPr lang="en-US" sz="1600" b="1" dirty="0" smtClean="0">
              <a:latin typeface="Courier"/>
              <a:cs typeface="Courier"/>
            </a:endParaRPr>
          </a:p>
          <a:p>
            <a:pPr lvl="1"/>
            <a:r>
              <a:rPr lang="en-US" sz="1600" dirty="0" smtClean="0"/>
              <a:t>Also can use </a:t>
            </a:r>
            <a:r>
              <a:rPr lang="en-US" sz="1600" dirty="0" err="1" smtClean="0"/>
              <a:t>netmap</a:t>
            </a:r>
            <a:r>
              <a:rPr lang="en-US" sz="1600" dirty="0" smtClean="0"/>
              <a:t>, from an external host:</a:t>
            </a:r>
          </a:p>
          <a:p>
            <a:pPr lvl="2"/>
            <a:r>
              <a:rPr lang="en-US" sz="1600" b="1" dirty="0" err="1">
                <a:latin typeface="Courier"/>
                <a:cs typeface="Courier"/>
              </a:rPr>
              <a:t>nmap</a:t>
            </a:r>
            <a:r>
              <a:rPr lang="en-US" sz="1600" b="1" dirty="0">
                <a:latin typeface="Courier"/>
                <a:cs typeface="Courier"/>
              </a:rPr>
              <a:t> -</a:t>
            </a:r>
            <a:r>
              <a:rPr lang="en-US" sz="1600" b="1" dirty="0" err="1">
                <a:latin typeface="Courier"/>
                <a:cs typeface="Courier"/>
              </a:rPr>
              <a:t>sT</a:t>
            </a:r>
            <a:r>
              <a:rPr lang="en-US" sz="1600" b="1" dirty="0">
                <a:latin typeface="Courier"/>
                <a:cs typeface="Courier"/>
              </a:rPr>
              <a:t> -O </a:t>
            </a:r>
            <a:r>
              <a:rPr lang="en-US" sz="1600" b="1" dirty="0" err="1">
                <a:latin typeface="Courier"/>
                <a:cs typeface="Courier"/>
              </a:rPr>
              <a:t>localhost</a:t>
            </a:r>
            <a:endParaRPr lang="en-US" sz="1600" b="1" dirty="0">
              <a:latin typeface="Courier"/>
              <a:cs typeface="Courier"/>
            </a:endParaRPr>
          </a:p>
          <a:p>
            <a:pPr lvl="2"/>
            <a:r>
              <a:rPr lang="en-US" sz="1600" b="1" dirty="0" err="1">
                <a:latin typeface="Courier"/>
                <a:cs typeface="Courier"/>
              </a:rPr>
              <a:t>nmap</a:t>
            </a:r>
            <a:r>
              <a:rPr lang="en-US" sz="1600" b="1" dirty="0">
                <a:latin typeface="Courier"/>
                <a:cs typeface="Courier"/>
              </a:rPr>
              <a:t> -</a:t>
            </a:r>
            <a:r>
              <a:rPr lang="en-US" sz="1600" b="1" dirty="0" err="1">
                <a:latin typeface="Courier"/>
                <a:cs typeface="Courier"/>
              </a:rPr>
              <a:t>sT</a:t>
            </a:r>
            <a:r>
              <a:rPr lang="en-US" sz="1600" b="1" dirty="0">
                <a:latin typeface="Courier"/>
                <a:cs typeface="Courier"/>
              </a:rPr>
              <a:t> -O </a:t>
            </a:r>
            <a:r>
              <a:rPr lang="en-US" sz="1600" b="1" dirty="0" err="1" smtClean="0">
                <a:latin typeface="Courier"/>
                <a:cs typeface="Courier"/>
              </a:rPr>
              <a:t>server.example.com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9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Scanning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use of a vulnerability scanner on a regular basis is an important tool.</a:t>
            </a:r>
          </a:p>
          <a:p>
            <a:pPr lvl="1"/>
            <a:r>
              <a:rPr lang="en-US" sz="2000" dirty="0" smtClean="0"/>
              <a:t>By doing this, you can see if there are any exposed risks via the software on your machine</a:t>
            </a:r>
          </a:p>
          <a:p>
            <a:pPr lvl="1"/>
            <a:r>
              <a:rPr lang="en-US" sz="2000" dirty="0" err="1" smtClean="0"/>
              <a:t>perfSONAR</a:t>
            </a:r>
            <a:r>
              <a:rPr lang="en-US" sz="2000" dirty="0" smtClean="0"/>
              <a:t> runs a scan with each major release for default settings – the use of other tools or modifications may change the risk vectors for a machine.  </a:t>
            </a:r>
          </a:p>
          <a:p>
            <a:r>
              <a:rPr lang="en-US" sz="2000" dirty="0" smtClean="0"/>
              <a:t>There are lots of scanners, two popular ones:</a:t>
            </a:r>
          </a:p>
          <a:p>
            <a:pPr lvl="1"/>
            <a:r>
              <a:rPr lang="en-US" sz="2000" dirty="0">
                <a:hlinkClick r:id="rId3"/>
              </a:rPr>
              <a:t>http://www.tenable.com/products/</a:t>
            </a:r>
            <a:r>
              <a:rPr lang="en-US" sz="2000" dirty="0" smtClean="0">
                <a:hlinkClick r:id="rId3"/>
              </a:rPr>
              <a:t>nessus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http://www-03.ibm.com/software/products/en/</a:t>
            </a:r>
            <a:r>
              <a:rPr lang="en-US" sz="2000" dirty="0" smtClean="0">
                <a:hlinkClick r:id="rId4"/>
              </a:rPr>
              <a:t>appscan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In the general case, any similar implementation will do the same thing – generate a report of categorized warnings for a given vulnerability set. 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1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2: Operational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86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Introduction &amp; Overview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Security</a:t>
            </a:r>
          </a:p>
          <a:p>
            <a:pPr lvl="1"/>
            <a:r>
              <a:rPr lang="en-US" sz="1400" dirty="0"/>
              <a:t>Firewalls &amp; IDSs</a:t>
            </a:r>
          </a:p>
          <a:p>
            <a:pPr lvl="1"/>
            <a:r>
              <a:rPr lang="en-US" sz="1400" dirty="0"/>
              <a:t>Logging</a:t>
            </a:r>
          </a:p>
          <a:p>
            <a:pPr lvl="1"/>
            <a:r>
              <a:rPr lang="en-US" sz="1400" dirty="0" smtClean="0"/>
              <a:t>Software Updates &amp; Accounting</a:t>
            </a:r>
          </a:p>
          <a:p>
            <a:pPr lvl="1"/>
            <a:r>
              <a:rPr lang="en-US" sz="1400" dirty="0" smtClean="0"/>
              <a:t>User Accounts &amp; Machine Access</a:t>
            </a:r>
          </a:p>
          <a:p>
            <a:pPr lvl="1"/>
            <a:r>
              <a:rPr lang="en-US" sz="1400" dirty="0" smtClean="0"/>
              <a:t>Physical Security</a:t>
            </a:r>
          </a:p>
          <a:p>
            <a:pPr lvl="1"/>
            <a:r>
              <a:rPr lang="en-US" sz="1400" dirty="0" smtClean="0"/>
              <a:t>Service Audit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Operational Concerns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Backups &amp; Disk Maintenance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Regular Monitoring Solutions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Remote </a:t>
            </a:r>
            <a:r>
              <a:rPr lang="en-US" sz="1400" dirty="0">
                <a:solidFill>
                  <a:srgbClr val="FF0000"/>
                </a:solidFill>
              </a:rPr>
              <a:t>Management Verification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Auditing </a:t>
            </a:r>
            <a:r>
              <a:rPr lang="en-US" sz="1400" dirty="0">
                <a:solidFill>
                  <a:srgbClr val="FF0000"/>
                </a:solidFill>
              </a:rPr>
              <a:t>User Accounts</a:t>
            </a:r>
          </a:p>
          <a:p>
            <a:pPr lvl="1"/>
            <a:r>
              <a:rPr lang="en-US" sz="1400" dirty="0" err="1" smtClean="0">
                <a:solidFill>
                  <a:srgbClr val="FF0000"/>
                </a:solidFill>
              </a:rPr>
              <a:t>perfSONAR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Specific Concerns</a:t>
            </a:r>
          </a:p>
          <a:p>
            <a:r>
              <a:rPr lang="en-US" sz="1400" dirty="0" smtClean="0"/>
              <a:t>Conclusions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553876"/>
            <a:ext cx="5426969" cy="2225166"/>
          </a:xfrm>
        </p:spPr>
        <p:txBody>
          <a:bodyPr>
            <a:noAutofit/>
          </a:bodyPr>
          <a:lstStyle/>
          <a:p>
            <a:r>
              <a:rPr lang="en-US" sz="1800" dirty="0" smtClean="0"/>
              <a:t>If you want to use your perfSONAR host to track historical results, regular backups are a good idea.</a:t>
            </a:r>
          </a:p>
          <a:p>
            <a:pPr lvl="1"/>
            <a:r>
              <a:rPr lang="en-US" sz="1800" dirty="0" smtClean="0"/>
              <a:t>Can use a cloud/local solution that mirrors the entire system (lots of things out there that do this – Google it)</a:t>
            </a:r>
          </a:p>
          <a:p>
            <a:pPr lvl="1"/>
            <a:r>
              <a:rPr lang="en-US" sz="1800" dirty="0" smtClean="0"/>
              <a:t>Can back up just the essential configurations and data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dis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70" y="720686"/>
            <a:ext cx="3224843" cy="194078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571193"/>
            <a:ext cx="8651812" cy="2103647"/>
          </a:xfrm>
        </p:spPr>
        <p:txBody>
          <a:bodyPr>
            <a:noAutofit/>
          </a:bodyPr>
          <a:lstStyle/>
          <a:p>
            <a:r>
              <a:rPr lang="en-US" sz="1600" dirty="0" smtClean="0"/>
              <a:t>To back up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configurations:</a:t>
            </a:r>
          </a:p>
          <a:p>
            <a:pPr lvl="1"/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/opt/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perfsonar_ps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/toolkit/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etc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/*</a:t>
            </a:r>
          </a:p>
          <a:p>
            <a:pPr lvl="1"/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/opt/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perfsonar_ps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regular_testing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etc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/*</a:t>
            </a:r>
          </a:p>
          <a:p>
            <a:pPr lvl="1"/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/opt/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perfsonar_ps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ls_registration_daemon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etc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000" b="1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</a:p>
          <a:p>
            <a:pPr lvl="1"/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/opt/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perfsonar_ps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mesh_config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etc</a:t>
            </a:r>
            <a:r>
              <a:rPr lang="en-US" sz="1000" b="1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000" b="1" dirty="0" smtClean="0">
                <a:solidFill>
                  <a:srgbClr val="000000"/>
                </a:solidFill>
                <a:latin typeface="Courier"/>
                <a:cs typeface="Courier"/>
              </a:rPr>
              <a:t>*</a:t>
            </a:r>
          </a:p>
          <a:p>
            <a:pPr lvl="1"/>
            <a:r>
              <a:rPr lang="en-US" sz="1000" b="1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000" b="1" dirty="0" err="1" smtClean="0">
                <a:solidFill>
                  <a:srgbClr val="000000"/>
                </a:solidFill>
                <a:latin typeface="Courier"/>
                <a:cs typeface="Courier"/>
              </a:rPr>
              <a:t>etc</a:t>
            </a:r>
            <a:endParaRPr lang="en-US" sz="1000" b="1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1600" dirty="0" smtClean="0"/>
              <a:t>To back up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data: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b="1" dirty="0" err="1" smtClean="0">
                <a:latin typeface="Courier"/>
                <a:cs typeface="Courier"/>
              </a:rPr>
              <a:t>pg_dump</a:t>
            </a:r>
            <a:r>
              <a:rPr lang="en-US" sz="1600" dirty="0" smtClean="0"/>
              <a:t> tool can dump the metadata database from </a:t>
            </a:r>
            <a:r>
              <a:rPr lang="en-US" sz="1600" dirty="0" err="1" smtClean="0"/>
              <a:t>postgresql</a:t>
            </a:r>
            <a:endParaRPr lang="en-US" sz="16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b="1" dirty="0" err="1" smtClean="0">
                <a:latin typeface="Courier"/>
                <a:cs typeface="Courier"/>
              </a:rPr>
              <a:t>nodetool</a:t>
            </a:r>
            <a:r>
              <a:rPr lang="en-US" sz="1600" dirty="0" smtClean="0"/>
              <a:t> tool can dump the database from </a:t>
            </a:r>
            <a:r>
              <a:rPr lang="en-US" sz="1600" dirty="0" err="1" smtClean="0"/>
              <a:t>cassandra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4286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Disk Maintenance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601012" cy="4090903"/>
          </a:xfrm>
        </p:spPr>
        <p:txBody>
          <a:bodyPr>
            <a:noAutofit/>
          </a:bodyPr>
          <a:lstStyle/>
          <a:p>
            <a:r>
              <a:rPr lang="en-US" sz="1600" dirty="0" smtClean="0"/>
              <a:t>Use the </a:t>
            </a:r>
            <a:r>
              <a:rPr lang="en-US" sz="1600" dirty="0" err="1" smtClean="0"/>
              <a:t>nagios</a:t>
            </a:r>
            <a:r>
              <a:rPr lang="en-US" sz="1600" dirty="0" smtClean="0"/>
              <a:t> disk space tool to make sure your disk is not full</a:t>
            </a:r>
          </a:p>
          <a:p>
            <a:r>
              <a:rPr lang="en-US" sz="1600" dirty="0" smtClean="0"/>
              <a:t>The </a:t>
            </a:r>
            <a:r>
              <a:rPr lang="en-US" sz="1600" b="1" dirty="0" err="1" smtClean="0">
                <a:latin typeface="Courier"/>
                <a:cs typeface="Courier"/>
              </a:rPr>
              <a:t>df</a:t>
            </a:r>
            <a:r>
              <a:rPr lang="en-US" sz="1600" dirty="0" smtClean="0"/>
              <a:t> tool can be used to tell you the usage of a disk/partition:</a:t>
            </a:r>
          </a:p>
          <a:p>
            <a:pPr lvl="1"/>
            <a:r>
              <a:rPr lang="en-US" sz="1600" b="1" dirty="0">
                <a:latin typeface="Courier"/>
                <a:cs typeface="Courier"/>
              </a:rPr>
              <a:t>[</a:t>
            </a:r>
            <a:r>
              <a:rPr lang="en-US" sz="1600" b="1" dirty="0" err="1">
                <a:latin typeface="Courier"/>
                <a:cs typeface="Courier"/>
              </a:rPr>
              <a:t>root@localhost</a:t>
            </a:r>
            <a:r>
              <a:rPr lang="en-US" sz="1600" b="1" dirty="0">
                <a:latin typeface="Courier"/>
                <a:cs typeface="Courier"/>
              </a:rPr>
              <a:t> ~]# </a:t>
            </a:r>
            <a:r>
              <a:rPr lang="en-US" sz="1600" b="1" dirty="0" err="1">
                <a:latin typeface="Courier"/>
                <a:cs typeface="Courier"/>
              </a:rPr>
              <a:t>df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smtClean="0">
                <a:latin typeface="Courier"/>
                <a:cs typeface="Courier"/>
              </a:rPr>
              <a:t>–h </a:t>
            </a:r>
            <a:endParaRPr lang="en-US" sz="1600" b="1" dirty="0">
              <a:latin typeface="Courier"/>
              <a:cs typeface="Courier"/>
            </a:endParaRPr>
          </a:p>
          <a:p>
            <a:pPr lvl="1"/>
            <a:r>
              <a:rPr lang="en-US" sz="1600" b="1" dirty="0" err="1">
                <a:latin typeface="Courier"/>
                <a:cs typeface="Courier"/>
              </a:rPr>
              <a:t>Filesystem</a:t>
            </a:r>
            <a:r>
              <a:rPr lang="en-US" sz="1600" b="1" dirty="0">
                <a:latin typeface="Courier"/>
                <a:cs typeface="Courier"/>
              </a:rPr>
              <a:t>            Size  Used Avail Use% Mounted on</a:t>
            </a:r>
          </a:p>
          <a:p>
            <a:pPr lvl="1"/>
            <a:r>
              <a:rPr lang="en-US" sz="1600" b="1" dirty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dev</a:t>
            </a:r>
            <a:r>
              <a:rPr lang="en-US" sz="1600" b="1" dirty="0">
                <a:latin typeface="Courier"/>
                <a:cs typeface="Courier"/>
              </a:rPr>
              <a:t>/mapper/</a:t>
            </a:r>
            <a:r>
              <a:rPr lang="en-US" sz="1600" b="1" dirty="0" err="1">
                <a:latin typeface="Courier"/>
                <a:cs typeface="Courier"/>
              </a:rPr>
              <a:t>VolGroup-</a:t>
            </a:r>
            <a:r>
              <a:rPr lang="en-US" sz="1600" b="1" dirty="0" err="1" smtClean="0">
                <a:latin typeface="Courier"/>
                <a:cs typeface="Courier"/>
              </a:rPr>
              <a:t>lv_root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smtClean="0">
                <a:latin typeface="Courier"/>
                <a:cs typeface="Courier"/>
              </a:rPr>
              <a:t>  50G  </a:t>
            </a:r>
            <a:r>
              <a:rPr lang="en-US" sz="1600" b="1" dirty="0">
                <a:latin typeface="Courier"/>
                <a:cs typeface="Courier"/>
              </a:rPr>
              <a:t>3.1G   44G   7% /</a:t>
            </a:r>
          </a:p>
          <a:p>
            <a:pPr lvl="1"/>
            <a:r>
              <a:rPr lang="en-US" sz="1600" b="1" dirty="0" smtClean="0">
                <a:latin typeface="Courier"/>
                <a:cs typeface="Courier"/>
              </a:rPr>
              <a:t>/</a:t>
            </a:r>
            <a:r>
              <a:rPr lang="en-US" sz="1600" b="1" dirty="0" err="1">
                <a:latin typeface="Courier"/>
                <a:cs typeface="Courier"/>
              </a:rPr>
              <a:t>dev</a:t>
            </a:r>
            <a:r>
              <a:rPr lang="en-US" sz="1600" b="1" dirty="0">
                <a:latin typeface="Courier"/>
                <a:cs typeface="Courier"/>
              </a:rPr>
              <a:t>/mapper/</a:t>
            </a:r>
            <a:r>
              <a:rPr lang="en-US" sz="1600" b="1" dirty="0" err="1">
                <a:latin typeface="Courier"/>
                <a:cs typeface="Courier"/>
              </a:rPr>
              <a:t>VolGroup-</a:t>
            </a:r>
            <a:r>
              <a:rPr lang="en-US" sz="1600" b="1" dirty="0" err="1" smtClean="0">
                <a:latin typeface="Courier"/>
                <a:cs typeface="Courier"/>
              </a:rPr>
              <a:t>lv_home</a:t>
            </a:r>
            <a:r>
              <a:rPr lang="en-US" sz="1600" b="1" dirty="0" smtClean="0">
                <a:latin typeface="Courier"/>
                <a:cs typeface="Courier"/>
              </a:rPr>
              <a:t>  </a:t>
            </a:r>
            <a:r>
              <a:rPr lang="en-US" sz="1600" b="1" dirty="0">
                <a:latin typeface="Courier"/>
                <a:cs typeface="Courier"/>
              </a:rPr>
              <a:t>176G   36G  132G  22% /home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dirty="0" smtClean="0"/>
              <a:t>The </a:t>
            </a:r>
            <a:r>
              <a:rPr lang="en-US" sz="1600" b="1" dirty="0" smtClean="0">
                <a:latin typeface="Courier"/>
                <a:cs typeface="Courier"/>
              </a:rPr>
              <a:t>du</a:t>
            </a:r>
            <a:r>
              <a:rPr lang="en-US" sz="1600" dirty="0" smtClean="0"/>
              <a:t> tool can tell you usage of a directory:</a:t>
            </a:r>
          </a:p>
          <a:p>
            <a:pPr marL="857250" lvl="2" indent="0">
              <a:buNone/>
            </a:pPr>
            <a:r>
              <a:rPr lang="en-US" sz="1600" b="1" dirty="0">
                <a:latin typeface="Courier"/>
                <a:cs typeface="Courier"/>
              </a:rPr>
              <a:t>[</a:t>
            </a:r>
            <a:r>
              <a:rPr lang="en-US" sz="1600" b="1" dirty="0" err="1">
                <a:latin typeface="Courier"/>
                <a:cs typeface="Courier"/>
              </a:rPr>
              <a:t>root@localhost</a:t>
            </a:r>
            <a:r>
              <a:rPr lang="en-US" sz="1600" b="1" dirty="0">
                <a:latin typeface="Courier"/>
                <a:cs typeface="Courier"/>
              </a:rPr>
              <a:t> ~]# du -</a:t>
            </a:r>
            <a:r>
              <a:rPr lang="en-US" sz="1600" b="1" dirty="0" err="1">
                <a:latin typeface="Courier"/>
                <a:cs typeface="Courier"/>
              </a:rPr>
              <a:t>sh</a:t>
            </a:r>
            <a:r>
              <a:rPr lang="en-US" sz="1600" b="1" dirty="0">
                <a:latin typeface="Courier"/>
                <a:cs typeface="Courier"/>
              </a:rPr>
              <a:t> /home/</a:t>
            </a:r>
            <a:r>
              <a:rPr lang="en-US" sz="1600" b="1" dirty="0" err="1" smtClean="0">
                <a:latin typeface="Courier"/>
                <a:cs typeface="Courier"/>
              </a:rPr>
              <a:t>psadmin</a:t>
            </a:r>
            <a:endParaRPr lang="en-US" sz="1600" b="1" dirty="0">
              <a:latin typeface="Courier"/>
              <a:cs typeface="Courier"/>
            </a:endParaRPr>
          </a:p>
          <a:p>
            <a:pPr marL="857250" lvl="2" indent="0">
              <a:buNone/>
            </a:pP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smtClean="0">
                <a:latin typeface="Courier"/>
                <a:cs typeface="Courier"/>
              </a:rPr>
              <a:t> 				       21M</a:t>
            </a:r>
            <a:r>
              <a:rPr lang="en-US" sz="1600" b="1" dirty="0">
                <a:latin typeface="Courier"/>
                <a:cs typeface="Courier"/>
              </a:rPr>
              <a:t>	/home/</a:t>
            </a:r>
            <a:r>
              <a:rPr lang="en-US" sz="1600" b="1" dirty="0" err="1">
                <a:latin typeface="Courier"/>
                <a:cs typeface="Courier"/>
              </a:rPr>
              <a:t>psadmin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dirty="0" smtClean="0"/>
              <a:t>Performing a </a:t>
            </a:r>
            <a:r>
              <a:rPr lang="en-US" sz="1600" b="1" dirty="0" err="1" smtClean="0">
                <a:latin typeface="Courier"/>
                <a:cs typeface="Courier"/>
              </a:rPr>
              <a:t>fsck</a:t>
            </a:r>
            <a:r>
              <a:rPr lang="en-US" sz="1600" dirty="0" smtClean="0"/>
              <a:t> on a regular basis will also help to clean file system problems.</a:t>
            </a:r>
          </a:p>
          <a:p>
            <a:r>
              <a:rPr lang="en-US" sz="1600" dirty="0" err="1" smtClean="0"/>
              <a:t>perfSONAR</a:t>
            </a:r>
            <a:r>
              <a:rPr lang="en-US" sz="1600" dirty="0" smtClean="0"/>
              <a:t> servers can exhaust log file space, particularly if they are testing against many hosts that are not responding</a:t>
            </a:r>
          </a:p>
          <a:p>
            <a:pPr lvl="1"/>
            <a:r>
              <a:rPr lang="en-US" sz="1600" dirty="0" smtClean="0"/>
              <a:t>Clean out </a:t>
            </a:r>
            <a:r>
              <a:rPr lang="en-US" sz="1600" b="1" dirty="0" smtClean="0">
                <a:latin typeface="Courier"/>
                <a:cs typeface="Courier"/>
              </a:rPr>
              <a:t>/</a:t>
            </a:r>
            <a:r>
              <a:rPr lang="en-US" sz="1600" b="1" dirty="0" err="1" smtClean="0">
                <a:latin typeface="Courier"/>
                <a:cs typeface="Courier"/>
              </a:rPr>
              <a:t>var</a:t>
            </a:r>
            <a:r>
              <a:rPr lang="en-US" sz="1600" b="1" dirty="0" smtClean="0">
                <a:latin typeface="Courier"/>
                <a:cs typeface="Courier"/>
              </a:rPr>
              <a:t>/log </a:t>
            </a:r>
            <a:r>
              <a:rPr lang="en-US" sz="1600" dirty="0" err="1" smtClean="0"/>
              <a:t>perodically</a:t>
            </a:r>
            <a:r>
              <a:rPr lang="en-US" sz="1600" dirty="0" smtClean="0"/>
              <a:t> or set log rotation limits if there are concerns about disk space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4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Regular Monitoring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110576"/>
          </a:xfrm>
        </p:spPr>
        <p:txBody>
          <a:bodyPr>
            <a:noAutofit/>
          </a:bodyPr>
          <a:lstStyle/>
          <a:p>
            <a:r>
              <a:rPr lang="en-US" sz="1600" dirty="0" smtClean="0"/>
              <a:t>Most facilities will employ active monitoring for network devices</a:t>
            </a:r>
          </a:p>
          <a:p>
            <a:pPr lvl="1"/>
            <a:r>
              <a:rPr lang="en-US" sz="1600" dirty="0" smtClean="0"/>
              <a:t>Tests to check network connectivity, service availability</a:t>
            </a:r>
          </a:p>
          <a:p>
            <a:pPr lvl="1"/>
            <a:r>
              <a:rPr lang="en-US" sz="1600" dirty="0" smtClean="0"/>
              <a:t>Emails when active tests show a warning or critical alarm situation</a:t>
            </a:r>
          </a:p>
          <a:p>
            <a:r>
              <a:rPr lang="en-US" sz="1600" dirty="0" smtClean="0"/>
              <a:t>Too many solutions in this space to enumerate.  Some have more features than others (nicer GUI, configurable alarms, etc.)</a:t>
            </a:r>
          </a:p>
          <a:p>
            <a:r>
              <a:rPr lang="en-US" sz="1600" dirty="0"/>
              <a:t>NAGIOS (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www.nagios.org</a:t>
            </a:r>
            <a:r>
              <a:rPr lang="en-US" sz="1600" dirty="0" smtClean="0"/>
              <a:t>) is one of the most commonly use solutions that many </a:t>
            </a:r>
          </a:p>
          <a:p>
            <a:pPr lvl="1"/>
            <a:r>
              <a:rPr lang="en-US" sz="1600" dirty="0" smtClean="0"/>
              <a:t>NAGIOS is typically configured to watch servers and test against a ‘template’ of basic needs</a:t>
            </a:r>
          </a:p>
          <a:p>
            <a:pPr lvl="1"/>
            <a:r>
              <a:rPr lang="en-US" sz="1600" dirty="0" smtClean="0"/>
              <a:t>Can be configured to watch more specific services and health (e.g. disk usage, number of processes running).  </a:t>
            </a:r>
          </a:p>
          <a:p>
            <a:pPr lvl="1"/>
            <a:r>
              <a:rPr lang="en-US" sz="1600" dirty="0" smtClean="0"/>
              <a:t>There are plugins written for NAGIOS that can be used to monitor specific services.  These will be discussed later on. 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3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Server Specific Monitoring Software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800" dirty="0" smtClean="0"/>
              <a:t>Some servers come with tools for health monitoring</a:t>
            </a:r>
          </a:p>
          <a:p>
            <a:pPr lvl="1"/>
            <a:r>
              <a:rPr lang="en-US" sz="1800" dirty="0" smtClean="0"/>
              <a:t>Sometimes installed in a special partition on the stock configuration</a:t>
            </a:r>
          </a:p>
          <a:p>
            <a:r>
              <a:rPr lang="en-US" sz="1800" dirty="0" smtClean="0"/>
              <a:t>These can be used to expose data (e.g. disk health, temperature, etc.) via systems like SNMP</a:t>
            </a:r>
          </a:p>
          <a:p>
            <a:r>
              <a:rPr lang="en-US" sz="1800" dirty="0" smtClean="0"/>
              <a:t>If this is an option, consider having your SNMP solution (CACTI, MRTG, Cricket, etc.) monitor the </a:t>
            </a:r>
            <a:r>
              <a:rPr lang="en-US" sz="1800" dirty="0" err="1" smtClean="0"/>
              <a:t>perfSONAR</a:t>
            </a:r>
            <a:r>
              <a:rPr lang="en-US" sz="1800" dirty="0" smtClean="0"/>
              <a:t> server as well.  </a:t>
            </a:r>
          </a:p>
          <a:p>
            <a:pPr lvl="1"/>
            <a:r>
              <a:rPr lang="en-US" sz="1800" dirty="0" smtClean="0"/>
              <a:t>Can be used to alert on failures</a:t>
            </a:r>
          </a:p>
          <a:p>
            <a:pPr lvl="1"/>
            <a:endParaRPr lang="en-US" sz="20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8" name="Picture 7" descr="IMG_13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13" y="2321281"/>
            <a:ext cx="3080023" cy="23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Remote Management Verification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41454"/>
            <a:ext cx="8229600" cy="3903986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your site relies on remote access to servers in the event of a network failure, check that the backup procedures work periodically.  </a:t>
            </a:r>
          </a:p>
          <a:p>
            <a:pPr lvl="1"/>
            <a:r>
              <a:rPr lang="en-US" sz="2000" dirty="0" smtClean="0"/>
              <a:t>E.g. if you have serial access enabled through a backup server, run an automated or manual test</a:t>
            </a:r>
          </a:p>
          <a:p>
            <a:pPr lvl="1"/>
            <a:r>
              <a:rPr lang="en-US" sz="2000" dirty="0" smtClean="0"/>
              <a:t>If you have a DRAC or similar remote access card, be sure it is working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6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Auditing User Accounts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800" dirty="0" err="1"/>
              <a:t>perfSONAR</a:t>
            </a:r>
            <a:r>
              <a:rPr lang="en-US" sz="1800" dirty="0"/>
              <a:t> can be used </a:t>
            </a:r>
            <a:r>
              <a:rPr lang="en-US" sz="1800" dirty="0" smtClean="0"/>
              <a:t>without giving out shell accounts (e.g. many tools are web based).  </a:t>
            </a:r>
          </a:p>
          <a:p>
            <a:r>
              <a:rPr lang="en-US" sz="1800" dirty="0" smtClean="0"/>
              <a:t>Some </a:t>
            </a:r>
            <a:r>
              <a:rPr lang="en-US" sz="1800" dirty="0"/>
              <a:t>questions to consider when granting a shell account to someone:</a:t>
            </a:r>
          </a:p>
          <a:p>
            <a:pPr lvl="1"/>
            <a:r>
              <a:rPr lang="en-US" sz="1800" dirty="0"/>
              <a:t>What are they going to use it for?  </a:t>
            </a:r>
          </a:p>
          <a:p>
            <a:pPr lvl="1"/>
            <a:r>
              <a:rPr lang="en-US" sz="1800" dirty="0"/>
              <a:t>Will they be an admin, or just a user?</a:t>
            </a:r>
          </a:p>
          <a:p>
            <a:pPr lvl="1"/>
            <a:r>
              <a:rPr lang="en-US" sz="1800" dirty="0"/>
              <a:t>Are they a trusted user at the institution?</a:t>
            </a:r>
          </a:p>
          <a:p>
            <a:pPr lvl="1"/>
            <a:r>
              <a:rPr lang="en-US" sz="1800" dirty="0"/>
              <a:t>Is the host linked to any other critical institutional resources</a:t>
            </a:r>
            <a:r>
              <a:rPr lang="en-US" sz="1800" dirty="0" smtClean="0"/>
              <a:t>?</a:t>
            </a:r>
          </a:p>
          <a:p>
            <a:r>
              <a:rPr lang="en-US" sz="1800" dirty="0" smtClean="0"/>
              <a:t>If many people have shell access to the </a:t>
            </a:r>
            <a:r>
              <a:rPr lang="en-US" sz="1800" dirty="0" err="1" smtClean="0"/>
              <a:t>perfSONAR</a:t>
            </a:r>
            <a:r>
              <a:rPr lang="en-US" sz="1800" dirty="0" smtClean="0"/>
              <a:t> machine, consider a routine audit of accounts</a:t>
            </a:r>
          </a:p>
          <a:p>
            <a:pPr lvl="1"/>
            <a:r>
              <a:rPr lang="en-US" sz="1800" dirty="0" smtClean="0"/>
              <a:t>Remove old ones that no longer need access</a:t>
            </a:r>
          </a:p>
          <a:p>
            <a:pPr lvl="1"/>
            <a:r>
              <a:rPr lang="en-US" sz="1800" dirty="0" smtClean="0"/>
              <a:t>Force password changes (if password login is being used)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8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Recommendations </a:t>
            </a:r>
            <a:r>
              <a:rPr lang="en-US" sz="2400" dirty="0"/>
              <a:t>for deployment often mean allowing this resource to live in the cold dark internet, to allow for a clean view of pure network performance</a:t>
            </a:r>
          </a:p>
          <a:p>
            <a:pPr lvl="1"/>
            <a:r>
              <a:rPr lang="en-US" sz="2000" dirty="0"/>
              <a:t>This doesn’t mean we don’t want to forget about </a:t>
            </a:r>
            <a:r>
              <a:rPr lang="en-US" sz="2000" dirty="0" smtClean="0"/>
              <a:t>security or maintenance </a:t>
            </a:r>
            <a:r>
              <a:rPr lang="en-US" sz="2000" dirty="0"/>
              <a:t>– in fact we need to be careful to implement adequate, intelligent, and performance focused countermeasures where we </a:t>
            </a:r>
            <a:r>
              <a:rPr lang="en-US" sz="2000" dirty="0" smtClean="0"/>
              <a:t>can </a:t>
            </a:r>
          </a:p>
          <a:p>
            <a:r>
              <a:rPr lang="en-US" sz="2400" dirty="0" smtClean="0"/>
              <a:t>The following sections outline some of the items that should be examined on a semi-regular basis.  </a:t>
            </a:r>
          </a:p>
          <a:p>
            <a:pPr lvl="1"/>
            <a:r>
              <a:rPr lang="en-US" sz="2000" dirty="0"/>
              <a:t>N.B. All of these are ‘typical’ recommendations that are SOP for Linux servers, apply this knowledge elsewhere if need be.  </a:t>
            </a:r>
          </a:p>
          <a:p>
            <a:pPr lvl="1"/>
            <a:r>
              <a:rPr lang="en-US" sz="2000" dirty="0" smtClean="0"/>
              <a:t>Some are specific to </a:t>
            </a:r>
            <a:r>
              <a:rPr lang="en-US" sz="2000" dirty="0" err="1" smtClean="0"/>
              <a:t>perfSONAR</a:t>
            </a:r>
            <a:endParaRPr lang="en-US" sz="20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perfSONAR</a:t>
            </a:r>
            <a:r>
              <a:rPr lang="en-US" dirty="0" smtClean="0"/>
              <a:t> Specific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perfSONAR</a:t>
            </a:r>
            <a:r>
              <a:rPr lang="en-US" sz="1800" dirty="0" smtClean="0"/>
              <a:t> Plugins for NAGIOS are available:</a:t>
            </a:r>
          </a:p>
          <a:p>
            <a:pPr lvl="1"/>
            <a:r>
              <a:rPr lang="en-US" sz="1800" dirty="0">
                <a:hlinkClick r:id="rId3"/>
              </a:rPr>
              <a:t>https://code.google.com/p/perfsonar-ps/source/browse/perfSONAR_PS-Nagios/doc/</a:t>
            </a:r>
            <a:r>
              <a:rPr lang="en-US" sz="1800" dirty="0" smtClean="0">
                <a:hlinkClick r:id="rId3"/>
              </a:rPr>
              <a:t>README.txt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Requires an already functional NAGIOS instance, and then </a:t>
            </a:r>
          </a:p>
          <a:p>
            <a:pPr lvl="2"/>
            <a:r>
              <a:rPr lang="en-US" sz="1800" dirty="0" smtClean="0"/>
              <a:t> </a:t>
            </a:r>
            <a:r>
              <a:rPr lang="en-US" sz="1800" b="1" dirty="0" smtClean="0">
                <a:latin typeface="Courier"/>
                <a:cs typeface="Courier"/>
              </a:rPr>
              <a:t>yum </a:t>
            </a:r>
            <a:r>
              <a:rPr lang="en-US" sz="1800" b="1" dirty="0">
                <a:latin typeface="Courier"/>
                <a:cs typeface="Courier"/>
              </a:rPr>
              <a:t>install </a:t>
            </a:r>
            <a:r>
              <a:rPr lang="en-US" sz="1800" b="1" dirty="0" err="1">
                <a:latin typeface="Courier"/>
                <a:cs typeface="Courier"/>
              </a:rPr>
              <a:t>perfSONAR_PS-</a:t>
            </a:r>
            <a:r>
              <a:rPr lang="en-US" sz="1800" b="1" dirty="0" err="1" smtClean="0">
                <a:latin typeface="Courier"/>
                <a:cs typeface="Courier"/>
              </a:rPr>
              <a:t>Nagios</a:t>
            </a:r>
            <a:endParaRPr lang="en-US" sz="1800" dirty="0" smtClean="0"/>
          </a:p>
          <a:p>
            <a:r>
              <a:rPr lang="en-US" sz="1800" dirty="0" smtClean="0"/>
              <a:t>Purpose:</a:t>
            </a:r>
          </a:p>
          <a:p>
            <a:pPr lvl="1"/>
            <a:r>
              <a:rPr lang="en-US" sz="1800" dirty="0" smtClean="0"/>
              <a:t>NAGIOS can be used to call the plugins to retrieve data from </a:t>
            </a:r>
            <a:r>
              <a:rPr lang="en-US" sz="1800" dirty="0" err="1" smtClean="0"/>
              <a:t>perfSONAR</a:t>
            </a:r>
            <a:r>
              <a:rPr lang="en-US" sz="1800" dirty="0" smtClean="0"/>
              <a:t> services</a:t>
            </a:r>
          </a:p>
          <a:p>
            <a:pPr lvl="2"/>
            <a:r>
              <a:rPr lang="en-US" sz="1800" dirty="0" smtClean="0"/>
              <a:t>Throughput from a given test, packet loss, etc.</a:t>
            </a:r>
          </a:p>
          <a:p>
            <a:pPr lvl="2"/>
            <a:r>
              <a:rPr lang="en-US" sz="1800" dirty="0" smtClean="0"/>
              <a:t>NAGIOS configuration can be altered to warn on certain thresholds</a:t>
            </a:r>
          </a:p>
          <a:p>
            <a:pPr lvl="1"/>
            <a:r>
              <a:rPr lang="en-US" sz="1800" dirty="0" smtClean="0"/>
              <a:t>Regular NAGIOS plugins can be used to make TCP connections to ports on </a:t>
            </a:r>
            <a:r>
              <a:rPr lang="en-US" sz="1800" dirty="0" err="1" smtClean="0"/>
              <a:t>perfSONAR</a:t>
            </a:r>
            <a:r>
              <a:rPr lang="en-US" sz="1800" dirty="0" smtClean="0"/>
              <a:t> services to check reachability (e.g. BWCTL/OWAMP control port, HTTP server, etc.)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40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5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perfSONAR</a:t>
            </a:r>
            <a:r>
              <a:rPr lang="en-US" dirty="0" smtClean="0"/>
              <a:t> Specific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4700878" cy="4090903"/>
          </a:xfrm>
        </p:spPr>
        <p:txBody>
          <a:bodyPr>
            <a:noAutofit/>
          </a:bodyPr>
          <a:lstStyle/>
          <a:p>
            <a:r>
              <a:rPr lang="en-US" sz="2000" dirty="0" smtClean="0"/>
              <a:t>Check the home page for ‘status’:</a:t>
            </a:r>
          </a:p>
          <a:p>
            <a:pPr lvl="1"/>
            <a:r>
              <a:rPr lang="en-US" sz="2000" dirty="0" smtClean="0"/>
              <a:t>Is the host information filled in?</a:t>
            </a:r>
          </a:p>
          <a:p>
            <a:pPr lvl="1"/>
            <a:r>
              <a:rPr lang="en-US" sz="2000" dirty="0" smtClean="0"/>
              <a:t>Are the services that should be running, in the running state?</a:t>
            </a:r>
          </a:p>
          <a:p>
            <a:pPr lvl="1"/>
            <a:r>
              <a:rPr lang="en-US" sz="2000" dirty="0" smtClean="0"/>
              <a:t>Has the host been globally registered?</a:t>
            </a:r>
          </a:p>
          <a:p>
            <a:r>
              <a:rPr lang="en-US" sz="2000" dirty="0" smtClean="0"/>
              <a:t>In most cases these will not change, unless the host is in need of maintenance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41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Screen Shot 2015-01-15 at 2.4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78" y="1282700"/>
            <a:ext cx="3985922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Introduction &amp; Overview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Security</a:t>
            </a:r>
          </a:p>
          <a:p>
            <a:pPr lvl="1"/>
            <a:r>
              <a:rPr lang="en-US" sz="1400" dirty="0" smtClean="0"/>
              <a:t>Software Updates &amp; Accounting</a:t>
            </a:r>
          </a:p>
          <a:p>
            <a:pPr lvl="1"/>
            <a:r>
              <a:rPr lang="en-US" sz="1400" dirty="0" smtClean="0"/>
              <a:t>User Accounts &amp; Machine Access</a:t>
            </a:r>
          </a:p>
          <a:p>
            <a:pPr lvl="1"/>
            <a:r>
              <a:rPr lang="en-US" sz="1400" dirty="0" smtClean="0"/>
              <a:t>Physical Security</a:t>
            </a:r>
          </a:p>
          <a:p>
            <a:pPr lvl="1"/>
            <a:r>
              <a:rPr lang="en-US" sz="1400" dirty="0" smtClean="0"/>
              <a:t>Service Audit</a:t>
            </a:r>
          </a:p>
          <a:p>
            <a:pPr lvl="1"/>
            <a:r>
              <a:rPr lang="en-US" sz="1400" dirty="0" smtClean="0"/>
              <a:t>Firewalls &amp; IDSs</a:t>
            </a:r>
          </a:p>
          <a:p>
            <a:pPr lvl="1"/>
            <a:r>
              <a:rPr lang="en-US" sz="1400" dirty="0" smtClean="0"/>
              <a:t>Logging</a:t>
            </a:r>
          </a:p>
          <a:p>
            <a:r>
              <a:rPr lang="en-US" sz="1400" dirty="0" smtClean="0"/>
              <a:t>Operational Concerns</a:t>
            </a:r>
          </a:p>
          <a:p>
            <a:pPr lvl="1"/>
            <a:r>
              <a:rPr lang="en-US" sz="1400" dirty="0"/>
              <a:t>Backups &amp; Disk Maintenance</a:t>
            </a:r>
          </a:p>
          <a:p>
            <a:pPr lvl="1"/>
            <a:r>
              <a:rPr lang="en-US" sz="1400" dirty="0"/>
              <a:t>Regular Monitoring Solutions</a:t>
            </a:r>
          </a:p>
          <a:p>
            <a:pPr lvl="1"/>
            <a:r>
              <a:rPr lang="en-US" sz="1400" dirty="0" smtClean="0"/>
              <a:t>Remote </a:t>
            </a:r>
            <a:r>
              <a:rPr lang="en-US" sz="1400" dirty="0"/>
              <a:t>Management Verification</a:t>
            </a:r>
          </a:p>
          <a:p>
            <a:pPr lvl="1"/>
            <a:r>
              <a:rPr lang="en-US" sz="1400" dirty="0" smtClean="0"/>
              <a:t>Auditing </a:t>
            </a:r>
            <a:r>
              <a:rPr lang="en-US" sz="1400" dirty="0"/>
              <a:t>User Accounts</a:t>
            </a:r>
          </a:p>
          <a:p>
            <a:pPr lvl="1"/>
            <a:r>
              <a:rPr lang="en-US" sz="1400" dirty="0" err="1" smtClean="0"/>
              <a:t>perfSONAR</a:t>
            </a:r>
            <a:r>
              <a:rPr lang="en-US" sz="1400" dirty="0" smtClean="0"/>
              <a:t> </a:t>
            </a:r>
            <a:r>
              <a:rPr lang="en-US" sz="1400" dirty="0"/>
              <a:t>Specific Concerns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Conclusions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42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6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400" dirty="0" smtClean="0"/>
              <a:t>A perfSONAR </a:t>
            </a:r>
            <a:r>
              <a:rPr lang="en-US" sz="1400" dirty="0"/>
              <a:t>server </a:t>
            </a:r>
            <a:r>
              <a:rPr lang="en-US" sz="1400" dirty="0" smtClean="0"/>
              <a:t>should not </a:t>
            </a:r>
            <a:r>
              <a:rPr lang="en-US" sz="1400" dirty="0"/>
              <a:t>require much care and feeding</a:t>
            </a:r>
          </a:p>
          <a:p>
            <a:pPr lvl="1"/>
            <a:r>
              <a:rPr lang="en-US" sz="1400" dirty="0" smtClean="0"/>
              <a:t>Yum auto-updates help a lot, but need to make sure </a:t>
            </a:r>
            <a:r>
              <a:rPr lang="en-US" sz="1400" dirty="0" smtClean="0">
                <a:solidFill>
                  <a:srgbClr val="000000"/>
                </a:solidFill>
              </a:rPr>
              <a:t>they are set </a:t>
            </a:r>
            <a:r>
              <a:rPr lang="en-US" sz="1400" dirty="0">
                <a:solidFill>
                  <a:srgbClr val="000000"/>
                </a:solidFill>
              </a:rPr>
              <a:t>them up </a:t>
            </a:r>
            <a:r>
              <a:rPr lang="en-US" sz="1400" dirty="0" smtClean="0">
                <a:solidFill>
                  <a:srgbClr val="000000"/>
                </a:solidFill>
              </a:rPr>
              <a:t>correctly</a:t>
            </a:r>
            <a:endParaRPr lang="en-US" sz="1400" dirty="0" smtClean="0"/>
          </a:p>
          <a:p>
            <a:pPr lvl="1"/>
            <a:r>
              <a:rPr lang="en-US" sz="1400" dirty="0" smtClean="0"/>
              <a:t>General </a:t>
            </a:r>
            <a:r>
              <a:rPr lang="en-US" sz="1400" dirty="0"/>
              <a:t>server best practices are sufficient</a:t>
            </a:r>
          </a:p>
          <a:p>
            <a:pPr lvl="1"/>
            <a:r>
              <a:rPr lang="en-US" sz="1400" dirty="0"/>
              <a:t>Use external monitoring when you can to watch for bad behaviors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Security is only as advanced as you are willing to make it.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Use of external tools, or the audits that you perform, can be a strong defense. 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If no effort is put in, be prepared to treat the machine as disposable (e.g. do you want ‘pets’ or do you want ‘cattle’)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In the disposable case – you certainly don’t want to integrate the machine into your environment very tightly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There is no magic pill in this space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If someone wants to get in, odds are they have a lot more resources than you do to make it so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perfSONAR nodes are public and have been compromised before</a:t>
            </a:r>
            <a:endParaRPr lang="en-US" sz="1400" dirty="0"/>
          </a:p>
          <a:p>
            <a:r>
              <a:rPr lang="en-US" sz="1400" dirty="0" smtClean="0"/>
              <a:t>Spend some time talking to the right people at your campus about expectations and realities, and then make a plan.  </a:t>
            </a:r>
            <a:endParaRPr lang="en-US" sz="14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43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2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Node Maintenance: Security &amp; Operational Concerns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59515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3"/>
              </a:rPr>
              <a:t>https://creativecommons.org/licenses/by-sa/4.0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4267" y="2828717"/>
            <a:ext cx="70866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 smtClean="0"/>
              <a:t>Event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 smtClean="0"/>
              <a:t>Presenter, Organization, Email</a:t>
            </a:r>
          </a:p>
          <a:p>
            <a:pPr algn="r"/>
            <a:r>
              <a:rPr lang="en-US" dirty="0" smtClean="0"/>
              <a:t>Date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3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perfSONAR Risk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Since perfSONAR hosts are usually fast, well connected hosts, the main risk is that someone will get on and use the host for a DDOS attack</a:t>
            </a:r>
          </a:p>
          <a:p>
            <a:pPr lvl="1"/>
            <a:r>
              <a:rPr lang="en-US" dirty="0" smtClean="0"/>
              <a:t>If this happens, WE ALL SUFFER!</a:t>
            </a:r>
          </a:p>
          <a:p>
            <a:pPr lvl="1"/>
            <a:r>
              <a:rPr lang="en-US" dirty="0" smtClean="0"/>
              <a:t>perfSONAR nodes will get taken down, making the perfSONAR ecosystem less useful</a:t>
            </a:r>
          </a:p>
          <a:p>
            <a:r>
              <a:rPr lang="en-US" dirty="0" smtClean="0"/>
              <a:t>Data on the host is not particularly valuable.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685-74BB-F34C-B5BF-B085B898A22D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1: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4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Introduction &amp; Overview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Security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Firewalls &amp; IDSs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Logging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Software Updates &amp; Accounting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User Accounts &amp; Machine Access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Physical Security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Service Audit</a:t>
            </a:r>
          </a:p>
          <a:p>
            <a:r>
              <a:rPr lang="en-US" sz="1400" dirty="0" smtClean="0"/>
              <a:t>Operational Concerns</a:t>
            </a:r>
          </a:p>
          <a:p>
            <a:pPr lvl="1"/>
            <a:r>
              <a:rPr lang="en-US" sz="1400" dirty="0"/>
              <a:t>Backups &amp; Disk Maintenance</a:t>
            </a:r>
          </a:p>
          <a:p>
            <a:pPr lvl="1"/>
            <a:r>
              <a:rPr lang="en-US" sz="1400" dirty="0"/>
              <a:t>Regular Monitoring Solutions</a:t>
            </a:r>
          </a:p>
          <a:p>
            <a:pPr lvl="1"/>
            <a:r>
              <a:rPr lang="en-US" sz="1400" dirty="0" smtClean="0"/>
              <a:t>Remote </a:t>
            </a:r>
            <a:r>
              <a:rPr lang="en-US" sz="1400" dirty="0"/>
              <a:t>Management Verification</a:t>
            </a:r>
          </a:p>
          <a:p>
            <a:pPr lvl="1"/>
            <a:r>
              <a:rPr lang="en-US" sz="1400" dirty="0" smtClean="0"/>
              <a:t>Auditing </a:t>
            </a:r>
            <a:r>
              <a:rPr lang="en-US" sz="1400" dirty="0"/>
              <a:t>User Accounts</a:t>
            </a:r>
          </a:p>
          <a:p>
            <a:pPr lvl="1"/>
            <a:r>
              <a:rPr lang="en-US" sz="1400" dirty="0" err="1" smtClean="0"/>
              <a:t>perfSONAR</a:t>
            </a:r>
            <a:r>
              <a:rPr lang="en-US" sz="1400" dirty="0" smtClean="0"/>
              <a:t> </a:t>
            </a:r>
            <a:r>
              <a:rPr lang="en-US" sz="1400" dirty="0"/>
              <a:t>Specific Concerns</a:t>
            </a:r>
          </a:p>
          <a:p>
            <a:r>
              <a:rPr lang="en-US" sz="1400" dirty="0" smtClean="0"/>
              <a:t>Conclusions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8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Firewalls have a role in the enterprise network</a:t>
            </a:r>
          </a:p>
          <a:p>
            <a:pPr lvl="1"/>
            <a:r>
              <a:rPr lang="en-US" sz="2000" dirty="0" smtClean="0"/>
              <a:t>They protect against the unknown – they are designed to protect the network from bad things getting in, and private things from getting out.  </a:t>
            </a:r>
          </a:p>
          <a:p>
            <a:pPr lvl="1"/>
            <a:r>
              <a:rPr lang="en-US" sz="2000" dirty="0" smtClean="0"/>
              <a:t>*IFF* you have scientific resources behind a firewall (e.g. you aren’t using the Science DMZ paradigm yet) should you also place a </a:t>
            </a:r>
            <a:r>
              <a:rPr lang="en-US" sz="2000" dirty="0" err="1" smtClean="0"/>
              <a:t>perfSONAR</a:t>
            </a:r>
            <a:r>
              <a:rPr lang="en-US" sz="2000" dirty="0" smtClean="0"/>
              <a:t> host behind a firewall</a:t>
            </a:r>
          </a:p>
          <a:p>
            <a:pPr lvl="2"/>
            <a:r>
              <a:rPr lang="en-US" sz="1600" dirty="0" smtClean="0"/>
              <a:t>This will give the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host the same ‘view’ of what is going on</a:t>
            </a:r>
          </a:p>
          <a:p>
            <a:pPr lvl="2"/>
            <a:r>
              <a:rPr lang="en-US" sz="1600" dirty="0" smtClean="0"/>
              <a:t>If performance is bad, you may want to consider a comparison with a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host directly outside of the firewall, and testing to the same things.  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14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6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Control Lists (ACLs)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96934"/>
            <a:ext cx="8229600" cy="3848506"/>
          </a:xfrm>
        </p:spPr>
        <p:txBody>
          <a:bodyPr>
            <a:noAutofit/>
          </a:bodyPr>
          <a:lstStyle/>
          <a:p>
            <a:r>
              <a:rPr lang="en-US" sz="1800" dirty="0" smtClean="0"/>
              <a:t>You can use router or host ACLs to control who can run tests to/from your perfSONAR host</a:t>
            </a:r>
          </a:p>
          <a:p>
            <a:pPr lvl="1"/>
            <a:r>
              <a:rPr lang="en-US" sz="1800" dirty="0" smtClean="0"/>
              <a:t>This can be used to reduce the DDOS risk</a:t>
            </a:r>
          </a:p>
          <a:p>
            <a:pPr lvl="1"/>
            <a:r>
              <a:rPr lang="en-US" sz="1800" dirty="0" smtClean="0"/>
              <a:t>BUT: restricting access makes your host less useful!</a:t>
            </a:r>
          </a:p>
          <a:p>
            <a:pPr lvl="1"/>
            <a:r>
              <a:rPr lang="en-US" sz="1800" dirty="0" smtClean="0"/>
              <a:t>Detecting the DDOS using via traffic monitoring or an Intrusion Detection System is a much better solution</a:t>
            </a:r>
            <a:endParaRPr lang="en-US" sz="1800" dirty="0"/>
          </a:p>
          <a:p>
            <a:r>
              <a:rPr lang="en-US" sz="1800" dirty="0" smtClean="0"/>
              <a:t>The perfSONAR Toolkit features </a:t>
            </a:r>
            <a:r>
              <a:rPr lang="en-US" sz="1800" dirty="0" err="1" smtClean="0"/>
              <a:t>IPTables</a:t>
            </a:r>
            <a:r>
              <a:rPr lang="en-US" sz="1800" dirty="0" smtClean="0"/>
              <a:t> rules for all essential services – this can be considered a host-based firewall</a:t>
            </a:r>
          </a:p>
          <a:p>
            <a:pPr lvl="1"/>
            <a:r>
              <a:rPr lang="en-US" sz="1800" dirty="0"/>
              <a:t>More information here: </a:t>
            </a:r>
            <a:r>
              <a:rPr lang="en-US" sz="1800" dirty="0">
                <a:hlinkClick r:id="rId3"/>
              </a:rPr>
              <a:t>http://www.perfsonar.net/deploy/security-considerations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The administrator has the ability to add/delete rules, see this documentation page for </a:t>
            </a:r>
            <a:r>
              <a:rPr lang="en-US" sz="1800" dirty="0"/>
              <a:t>more details: </a:t>
            </a:r>
            <a:r>
              <a:rPr lang="en-US" sz="1800" dirty="0">
                <a:hlinkClick r:id="rId4"/>
              </a:rPr>
              <a:t>http://docs.perfsonar.net/</a:t>
            </a:r>
            <a:r>
              <a:rPr lang="en-US" sz="1800" dirty="0" smtClean="0">
                <a:hlinkClick r:id="rId4"/>
              </a:rPr>
              <a:t>manage_security.html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6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5080</Words>
  <Application>Microsoft Macintosh PowerPoint</Application>
  <PresentationFormat>On-screen Show (16:9)</PresentationFormat>
  <Paragraphs>577</Paragraphs>
  <Slides>44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Node Maintenance: Security &amp; Operational Concerns</vt:lpstr>
      <vt:lpstr>Outline</vt:lpstr>
      <vt:lpstr>Introduction</vt:lpstr>
      <vt:lpstr>Introduction</vt:lpstr>
      <vt:lpstr>perfSONAR Risk</vt:lpstr>
      <vt:lpstr>Part 1: Security</vt:lpstr>
      <vt:lpstr>Outline</vt:lpstr>
      <vt:lpstr>Firewalls</vt:lpstr>
      <vt:lpstr>Access Control Lists (ACLs)</vt:lpstr>
      <vt:lpstr>Intrusion Detection</vt:lpstr>
      <vt:lpstr>Intrusion Detection</vt:lpstr>
      <vt:lpstr>Rootkit Detection</vt:lpstr>
      <vt:lpstr>Logging</vt:lpstr>
      <vt:lpstr>Host Security</vt:lpstr>
      <vt:lpstr>Securing your perfSONAR host</vt:lpstr>
      <vt:lpstr>Software Updates</vt:lpstr>
      <vt:lpstr>Software Updates</vt:lpstr>
      <vt:lpstr>PowerPoint Presentation</vt:lpstr>
      <vt:lpstr>Software Auditing</vt:lpstr>
      <vt:lpstr>Software Auditing</vt:lpstr>
      <vt:lpstr>Tightening the Kernel</vt:lpstr>
      <vt:lpstr>Networking</vt:lpstr>
      <vt:lpstr>User Accounts</vt:lpstr>
      <vt:lpstr>Admin Accounts</vt:lpstr>
      <vt:lpstr>Use of sudo</vt:lpstr>
      <vt:lpstr>Centralized Authentication</vt:lpstr>
      <vt:lpstr>Tightening Machine Access</vt:lpstr>
      <vt:lpstr>Tightening Machine Access</vt:lpstr>
      <vt:lpstr>Physical Security</vt:lpstr>
      <vt:lpstr>Auditing Services</vt:lpstr>
      <vt:lpstr>Security Scanning</vt:lpstr>
      <vt:lpstr>Part 2: Operational Concerns</vt:lpstr>
      <vt:lpstr>Outline</vt:lpstr>
      <vt:lpstr>Backups</vt:lpstr>
      <vt:lpstr>Disk Maintenance</vt:lpstr>
      <vt:lpstr>Regular Monitoring</vt:lpstr>
      <vt:lpstr>Server Specific Monitoring Software</vt:lpstr>
      <vt:lpstr>Remote Management Verification</vt:lpstr>
      <vt:lpstr>Auditing User Accounts</vt:lpstr>
      <vt:lpstr>perfSONAR Specific Concerns</vt:lpstr>
      <vt:lpstr>perfSONAR Specific Concerns</vt:lpstr>
      <vt:lpstr>Outline</vt:lpstr>
      <vt:lpstr>Conclusions</vt:lpstr>
      <vt:lpstr>Node Maintenance: Security &amp; Operational Concerns</vt:lpstr>
    </vt:vector>
  </TitlesOfParts>
  <Company>ESnet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Zurawski</dc:creator>
  <cp:lastModifiedBy>Jason Zurawski</cp:lastModifiedBy>
  <cp:revision>83</cp:revision>
  <dcterms:created xsi:type="dcterms:W3CDTF">2014-10-22T19:46:15Z</dcterms:created>
  <dcterms:modified xsi:type="dcterms:W3CDTF">2015-08-24T19:16:11Z</dcterms:modified>
</cp:coreProperties>
</file>