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432" r:id="rId2"/>
    <p:sldId id="374" r:id="rId3"/>
    <p:sldId id="375" r:id="rId4"/>
    <p:sldId id="377" r:id="rId5"/>
    <p:sldId id="417" r:id="rId6"/>
    <p:sldId id="418" r:id="rId7"/>
    <p:sldId id="419" r:id="rId8"/>
    <p:sldId id="420" r:id="rId9"/>
    <p:sldId id="421" r:id="rId10"/>
    <p:sldId id="422" r:id="rId11"/>
    <p:sldId id="378" r:id="rId12"/>
    <p:sldId id="379" r:id="rId13"/>
    <p:sldId id="381" r:id="rId14"/>
    <p:sldId id="382" r:id="rId15"/>
    <p:sldId id="383" r:id="rId16"/>
    <p:sldId id="389" r:id="rId17"/>
    <p:sldId id="390" r:id="rId18"/>
    <p:sldId id="391" r:id="rId19"/>
    <p:sldId id="430" r:id="rId20"/>
    <p:sldId id="392" r:id="rId21"/>
    <p:sldId id="393" r:id="rId22"/>
    <p:sldId id="394" r:id="rId23"/>
    <p:sldId id="395" r:id="rId24"/>
    <p:sldId id="396" r:id="rId25"/>
    <p:sldId id="397" r:id="rId26"/>
    <p:sldId id="398" r:id="rId27"/>
    <p:sldId id="399" r:id="rId28"/>
    <p:sldId id="400" r:id="rId29"/>
    <p:sldId id="406" r:id="rId30"/>
    <p:sldId id="407" r:id="rId31"/>
    <p:sldId id="409" r:id="rId32"/>
    <p:sldId id="413" r:id="rId33"/>
    <p:sldId id="410" r:id="rId34"/>
    <p:sldId id="411" r:id="rId35"/>
    <p:sldId id="412" r:id="rId36"/>
    <p:sldId id="414" r:id="rId37"/>
    <p:sldId id="423" r:id="rId38"/>
    <p:sldId id="424" r:id="rId39"/>
    <p:sldId id="425" r:id="rId40"/>
    <p:sldId id="426" r:id="rId41"/>
    <p:sldId id="427" r:id="rId42"/>
    <p:sldId id="428" r:id="rId43"/>
    <p:sldId id="429" r:id="rId44"/>
    <p:sldId id="431" r:id="rId45"/>
    <p:sldId id="401" r:id="rId46"/>
    <p:sldId id="433"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B1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94660"/>
  </p:normalViewPr>
  <p:slideViewPr>
    <p:cSldViewPr snapToGrid="0" snapToObjects="1">
      <p:cViewPr>
        <p:scale>
          <a:sx n="125" d="100"/>
          <a:sy n="125" d="100"/>
        </p:scale>
        <p:origin x="-65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980FC-0759-CA42-B022-0B54C3274F97}" type="datetimeFigureOut">
              <a:rPr lang="en-US" smtClean="0"/>
              <a:t>9/10/15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2778ED-C302-B741-917D-3C5036AAD3C0}" type="slidenum">
              <a:rPr lang="en-US" smtClean="0"/>
              <a:t>‹#›</a:t>
            </a:fld>
            <a:endParaRPr lang="en-US"/>
          </a:p>
        </p:txBody>
      </p:sp>
    </p:spTree>
    <p:extLst>
      <p:ext uri="{BB962C8B-B14F-4D97-AF65-F5344CB8AC3E}">
        <p14:creationId xmlns:p14="http://schemas.microsoft.com/office/powerpoint/2010/main" val="2104110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C92A4-9BD9-794B-BE3A-04EDF069D8A0}" type="datetimeFigureOut">
              <a:rPr lang="en-US" smtClean="0"/>
              <a:t>9/10/15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EA6F8-B5AB-8342-9AB7-A6984D898A5F}" type="slidenum">
              <a:rPr lang="en-US" smtClean="0"/>
              <a:t>‹#›</a:t>
            </a:fld>
            <a:endParaRPr lang="en-US"/>
          </a:p>
        </p:txBody>
      </p:sp>
    </p:spTree>
    <p:extLst>
      <p:ext uri="{BB962C8B-B14F-4D97-AF65-F5344CB8AC3E}">
        <p14:creationId xmlns:p14="http://schemas.microsoft.com/office/powerpoint/2010/main" val="8628690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 that there is not a border firewall, but there is a department firewall.</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isn’t the same as in the previous case – we don’t see RTR</a:t>
            </a:r>
            <a:r>
              <a:rPr lang="en-US" baseline="0" dirty="0" smtClean="0"/>
              <a:t> at all.  </a:t>
            </a:r>
          </a:p>
          <a:p>
            <a:endParaRPr lang="en-US" baseline="0" dirty="0" smtClean="0"/>
          </a:p>
          <a:p>
            <a:r>
              <a:rPr lang="en-US" baseline="0" dirty="0" smtClean="0"/>
              <a:t>This isn’t the same issue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 could it be?  Have to do some math.  If we look at the observation,</a:t>
            </a:r>
            <a:r>
              <a:rPr lang="en-US" baseline="0" dirty="0" smtClean="0"/>
              <a:t> it looks like a buffer problem.  If we scale out the math, we should be seeing these expectations.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After the change to the firewall</a:t>
            </a:r>
            <a:r>
              <a:rPr lang="en-US" baseline="0" dirty="0" smtClean="0"/>
              <a:t> – better performance.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Lots of pent-up</a:t>
            </a:r>
            <a:r>
              <a:rPr lang="en-US" baseline="0" dirty="0" smtClean="0"/>
              <a:t> demand</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don’t tune your host,</a:t>
            </a:r>
            <a:r>
              <a:rPr lang="en-US" baseline="0" dirty="0" smtClean="0"/>
              <a:t> you will max out performance</a:t>
            </a:r>
          </a:p>
          <a:p>
            <a:endParaRPr lang="en-US" baseline="0" dirty="0" smtClean="0"/>
          </a:p>
          <a:p>
            <a:r>
              <a:rPr lang="en-US" baseline="0" dirty="0" smtClean="0"/>
              <a:t>Blue = firewall, just ignore that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Better view of increasing the max window size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Normal, 9000 MTU, and increased</a:t>
            </a:r>
            <a:r>
              <a:rPr lang="en-US" baseline="0" dirty="0" smtClean="0"/>
              <a:t> window.  This is what all science hosts need to have applied</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Normal, 9000 MTU, and increased</a:t>
            </a:r>
            <a:r>
              <a:rPr lang="en-US" baseline="0" dirty="0" smtClean="0"/>
              <a:t> window.  This is what all science hosts need to have applied</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Seen</a:t>
            </a:r>
            <a:r>
              <a:rPr lang="en-US" baseline="0" dirty="0" smtClean="0"/>
              <a:t> on a campus in China – there is not enough capacity which causes congestion (and loss)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Observed on ESnet</a:t>
            </a:r>
          </a:p>
          <a:p>
            <a:endParaRPr lang="en-US" dirty="0" smtClean="0"/>
          </a:p>
          <a:p>
            <a:r>
              <a:rPr lang="en-US" dirty="0" smtClean="0"/>
              <a:t>Slow burn</a:t>
            </a:r>
            <a:r>
              <a:rPr lang="en-US" baseline="0" dirty="0" smtClean="0"/>
              <a:t> of failure – note that if you look at a small window you wouldn’t have noticed this</a:t>
            </a:r>
          </a:p>
          <a:p>
            <a:endParaRPr lang="en-US" baseline="0" dirty="0" smtClean="0"/>
          </a:p>
          <a:p>
            <a:r>
              <a:rPr lang="en-US" baseline="0" dirty="0" smtClean="0"/>
              <a:t>Eventually triggered a hard alarm (and was repaired)</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maintain multiple </a:t>
            </a:r>
            <a:r>
              <a:rPr lang="en-US" dirty="0" err="1" smtClean="0"/>
              <a:t>peerings</a:t>
            </a:r>
            <a:r>
              <a:rPr lang="en-US" dirty="0" smtClean="0"/>
              <a:t>, you will need to set </a:t>
            </a:r>
            <a:r>
              <a:rPr lang="en-US" dirty="0" err="1" smtClean="0"/>
              <a:t>localprefs</a:t>
            </a:r>
            <a:r>
              <a:rPr lang="en-US" dirty="0" smtClean="0"/>
              <a:t> to make sure your</a:t>
            </a:r>
            <a:r>
              <a:rPr lang="en-US" baseline="0" dirty="0" smtClean="0"/>
              <a:t> traffic engineering works the way you want it to.  Otherwise, if you just trust BGP to use shortest path, you may get odd results.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21</a:t>
            </a:fld>
            <a:endParaRPr lang="en-US"/>
          </a:p>
        </p:txBody>
      </p:sp>
    </p:spTree>
    <p:extLst>
      <p:ext uri="{BB962C8B-B14F-4D97-AF65-F5344CB8AC3E}">
        <p14:creationId xmlns:p14="http://schemas.microsoft.com/office/powerpoint/2010/main" val="564287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 the change was applied to trust a </a:t>
            </a:r>
            <a:r>
              <a:rPr lang="en-US" dirty="0" err="1" smtClean="0"/>
              <a:t>localpref</a:t>
            </a:r>
            <a:r>
              <a:rPr lang="en-US" dirty="0" smtClean="0"/>
              <a:t>, we see immediate increase in performance.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22</a:t>
            </a:fld>
            <a:endParaRPr lang="en-US"/>
          </a:p>
        </p:txBody>
      </p:sp>
    </p:spTree>
    <p:extLst>
      <p:ext uri="{BB962C8B-B14F-4D97-AF65-F5344CB8AC3E}">
        <p14:creationId xmlns:p14="http://schemas.microsoft.com/office/powerpoint/2010/main" val="2599249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Real problem on the LHCONE network – it was worse than the best effort IP</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23</a:t>
            </a:fld>
            <a:endParaRPr lang="en-US"/>
          </a:p>
        </p:txBody>
      </p:sp>
    </p:spTree>
    <p:extLst>
      <p:ext uri="{BB962C8B-B14F-4D97-AF65-F5344CB8AC3E}">
        <p14:creationId xmlns:p14="http://schemas.microsoft.com/office/powerpoint/2010/main" val="1725594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Same story – bad performance =</a:t>
            </a:r>
            <a:r>
              <a:rPr lang="en-US" baseline="0" dirty="0" smtClean="0"/>
              <a:t> bad results in real data movement.  Switched away from LHCONE and things got better (until LHCONE was fixed)</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24</a:t>
            </a:fld>
            <a:endParaRPr lang="en-US"/>
          </a:p>
        </p:txBody>
      </p:sp>
    </p:spTree>
    <p:extLst>
      <p:ext uri="{BB962C8B-B14F-4D97-AF65-F5344CB8AC3E}">
        <p14:creationId xmlns:p14="http://schemas.microsoft.com/office/powerpoint/2010/main" val="3655356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do have alarming working, this would have caused an alarm.  Drop</a:t>
            </a:r>
            <a:r>
              <a:rPr lang="en-US" baseline="0" dirty="0" smtClean="0"/>
              <a:t> in throughput, caused by upstream packet loss</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25</a:t>
            </a:fld>
            <a:endParaRPr lang="en-US"/>
          </a:p>
        </p:txBody>
      </p:sp>
    </p:spTree>
    <p:extLst>
      <p:ext uri="{BB962C8B-B14F-4D97-AF65-F5344CB8AC3E}">
        <p14:creationId xmlns:p14="http://schemas.microsoft.com/office/powerpoint/2010/main" val="1202239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.0046% packet loss</a:t>
            </a:r>
            <a:r>
              <a:rPr lang="en-US" baseline="0" dirty="0" smtClean="0"/>
              <a:t> is bad, this hit close to 7% at points of the day.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26</a:t>
            </a:fld>
            <a:endParaRPr lang="en-US"/>
          </a:p>
        </p:txBody>
      </p:sp>
    </p:spTree>
    <p:extLst>
      <p:ext uri="{BB962C8B-B14F-4D97-AF65-F5344CB8AC3E}">
        <p14:creationId xmlns:p14="http://schemas.microsoft.com/office/powerpoint/2010/main" val="3406203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Very</a:t>
            </a:r>
            <a:r>
              <a:rPr lang="en-US" baseline="0" dirty="0" smtClean="0"/>
              <a:t> clear signature of a fiber cut – loss spike, re-route, and then another re-route</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27</a:t>
            </a:fld>
            <a:endParaRPr lang="en-US"/>
          </a:p>
        </p:txBody>
      </p:sp>
    </p:spTree>
    <p:extLst>
      <p:ext uri="{BB962C8B-B14F-4D97-AF65-F5344CB8AC3E}">
        <p14:creationId xmlns:p14="http://schemas.microsoft.com/office/powerpoint/2010/main" val="3944869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Experiment done to figure out the ‘sweet spot’  for buffering.  ‘Buffer Bloat’ is not typically a problem in R&amp;E networks,</a:t>
            </a:r>
            <a:r>
              <a:rPr lang="en-US" baseline="0" dirty="0" smtClean="0"/>
              <a:t> so more is better.  If there is not enough buffer, all flows will suffer.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28</a:t>
            </a:fld>
            <a:endParaRPr lang="en-US"/>
          </a:p>
        </p:txBody>
      </p:sp>
    </p:spTree>
    <p:extLst>
      <p:ext uri="{BB962C8B-B14F-4D97-AF65-F5344CB8AC3E}">
        <p14:creationId xmlns:p14="http://schemas.microsoft.com/office/powerpoint/2010/main" val="2106258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BGP peering swap</a:t>
            </a:r>
            <a:r>
              <a:rPr lang="en-US" baseline="0" dirty="0" smtClean="0"/>
              <a:t> from a congested 10G peering to a slightly further away 100G peering</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29</a:t>
            </a:fld>
            <a:endParaRPr lang="en-US"/>
          </a:p>
        </p:txBody>
      </p:sp>
    </p:spTree>
    <p:extLst>
      <p:ext uri="{BB962C8B-B14F-4D97-AF65-F5344CB8AC3E}">
        <p14:creationId xmlns:p14="http://schemas.microsoft.com/office/powerpoint/2010/main" val="3390746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BGP peering swap</a:t>
            </a:r>
            <a:r>
              <a:rPr lang="en-US" baseline="0" dirty="0" smtClean="0"/>
              <a:t> from a congested 10G peering to a slightly further away 100G peering</a:t>
            </a:r>
            <a:endParaRPr lang="en-US" dirty="0" smtClean="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30</a:t>
            </a:fld>
            <a:endParaRPr lang="en-US"/>
          </a:p>
        </p:txBody>
      </p:sp>
    </p:spTree>
    <p:extLst>
      <p:ext uri="{BB962C8B-B14F-4D97-AF65-F5344CB8AC3E}">
        <p14:creationId xmlns:p14="http://schemas.microsoft.com/office/powerpoint/2010/main" val="205139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Failing attenuator</a:t>
            </a:r>
            <a:r>
              <a:rPr lang="en-US" baseline="0" dirty="0" smtClean="0"/>
              <a:t> somewhere in the path (layer 2)</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Watching loss, route changes, and repair on a TA link (100G)</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31</a:t>
            </a:fld>
            <a:endParaRPr lang="en-US"/>
          </a:p>
        </p:txBody>
      </p:sp>
    </p:spTree>
    <p:extLst>
      <p:ext uri="{BB962C8B-B14F-4D97-AF65-F5344CB8AC3E}">
        <p14:creationId xmlns:p14="http://schemas.microsoft.com/office/powerpoint/2010/main" val="3596206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More TA updates.  Moving to 100G in the first, failover</a:t>
            </a:r>
            <a:r>
              <a:rPr lang="en-US" baseline="0" dirty="0" smtClean="0"/>
              <a:t> to 10G in the 2nd</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32</a:t>
            </a:fld>
            <a:endParaRPr lang="en-US"/>
          </a:p>
        </p:txBody>
      </p:sp>
    </p:spTree>
    <p:extLst>
      <p:ext uri="{BB962C8B-B14F-4D97-AF65-F5344CB8AC3E}">
        <p14:creationId xmlns:p14="http://schemas.microsoft.com/office/powerpoint/2010/main" val="3569203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made some changes to our dashboard – this catalogs the experience we had.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33</a:t>
            </a:fld>
            <a:endParaRPr lang="en-US"/>
          </a:p>
        </p:txBody>
      </p:sp>
    </p:spTree>
    <p:extLst>
      <p:ext uri="{BB962C8B-B14F-4D97-AF65-F5344CB8AC3E}">
        <p14:creationId xmlns:p14="http://schemas.microsoft.com/office/powerpoint/2010/main" val="3120797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MTU things matter – and in this case even though things were close there was a deep variation in performance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34</a:t>
            </a:fld>
            <a:endParaRPr lang="en-US"/>
          </a:p>
        </p:txBody>
      </p:sp>
    </p:spTree>
    <p:extLst>
      <p:ext uri="{BB962C8B-B14F-4D97-AF65-F5344CB8AC3E}">
        <p14:creationId xmlns:p14="http://schemas.microsoft.com/office/powerpoint/2010/main" val="1318235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MTU things matter – and in this case even though things were close there was a deep variation in performance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35</a:t>
            </a:fld>
            <a:endParaRPr lang="en-US"/>
          </a:p>
        </p:txBody>
      </p:sp>
    </p:spTree>
    <p:extLst>
      <p:ext uri="{BB962C8B-B14F-4D97-AF65-F5344CB8AC3E}">
        <p14:creationId xmlns:p14="http://schemas.microsoft.com/office/powerpoint/2010/main" val="649105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Speedmismatch</a:t>
            </a:r>
            <a:r>
              <a:rPr lang="en-US" dirty="0" smtClean="0"/>
              <a:t> may</a:t>
            </a:r>
            <a:r>
              <a:rPr lang="en-US" baseline="0" dirty="0" smtClean="0"/>
              <a:t> look like a ‘problem’, but this is expected behavior unless you have deep buffers.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36</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AL2S/SDN invisible (to </a:t>
            </a:r>
            <a:r>
              <a:rPr lang="en-US" dirty="0" err="1" smtClean="0"/>
              <a:t>Nagios</a:t>
            </a:r>
            <a:r>
              <a:rPr lang="en-US" dirty="0" smtClean="0"/>
              <a:t>) issue</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37</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Speedmismatch</a:t>
            </a:r>
            <a:r>
              <a:rPr lang="en-US" dirty="0" smtClean="0"/>
              <a:t> may</a:t>
            </a:r>
            <a:r>
              <a:rPr lang="en-US" baseline="0" dirty="0" smtClean="0"/>
              <a:t> look like a ‘problem’, but this is expected behavior unless you have deep buffers.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38</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Timeline of the event</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39</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Timeline of</a:t>
            </a:r>
            <a:r>
              <a:rPr lang="en-US" baseline="0" dirty="0" smtClean="0"/>
              <a:t> the AL2S/SDN event</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40</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ＭＳ Ｐゴシック" charset="0"/>
                <a:cs typeface="ＭＳ Ｐゴシック" charset="0"/>
              </a:rPr>
              <a:t>Note: all links 10G, </a:t>
            </a:r>
            <a:r>
              <a:rPr lang="en-US" dirty="0" err="1" smtClean="0">
                <a:latin typeface="Calibri" charset="0"/>
                <a:ea typeface="ＭＳ Ｐゴシック" charset="0"/>
                <a:cs typeface="ＭＳ Ｐゴシック" charset="0"/>
              </a:rPr>
              <a:t>perfsonar</a:t>
            </a:r>
            <a:r>
              <a:rPr lang="en-US" dirty="0" smtClean="0">
                <a:latin typeface="Calibri" charset="0"/>
                <a:ea typeface="ＭＳ Ｐゴシック" charset="0"/>
                <a:cs typeface="ＭＳ Ｐゴシック" charset="0"/>
              </a:rPr>
              <a:t> hosts only 1G</a:t>
            </a:r>
            <a:r>
              <a:rPr lang="en-US" baseline="0" dirty="0" smtClean="0">
                <a:latin typeface="Calibri" charset="0"/>
                <a:ea typeface="ＭＳ Ｐゴシック" charset="0"/>
                <a:cs typeface="ＭＳ Ｐゴシック" charset="0"/>
              </a:rPr>
              <a:t> – this is fine though.  2 </a:t>
            </a:r>
            <a:r>
              <a:rPr lang="en-US" baseline="0" dirty="0" err="1" smtClean="0">
                <a:latin typeface="Calibri" charset="0"/>
                <a:ea typeface="ＭＳ Ｐゴシック" charset="0"/>
                <a:cs typeface="ＭＳ Ｐゴシック" charset="0"/>
              </a:rPr>
              <a:t>pS</a:t>
            </a:r>
            <a:r>
              <a:rPr lang="en-US" baseline="0" dirty="0" smtClean="0">
                <a:latin typeface="Calibri" charset="0"/>
                <a:ea typeface="ＭＳ Ｐゴシック" charset="0"/>
                <a:cs typeface="ＭＳ Ｐゴシック" charset="0"/>
              </a:rPr>
              <a:t> nodes, one in the physics area, one not (outside of firewall)</a:t>
            </a:r>
            <a:endParaRPr lang="en-US" dirty="0">
              <a:latin typeface="Calibri" charset="0"/>
              <a:ea typeface="ＭＳ Ｐゴシック" charset="0"/>
              <a:cs typeface="ＭＳ Ｐゴシック"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C3B19B-961C-984F-A91A-A94EF2D77D7A}"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41</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a:t>
            </a:r>
            <a:r>
              <a:rPr lang="en-US" baseline="0" dirty="0" smtClean="0"/>
              <a:t> less than clear message about what was happening?</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42</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Science DMZ example with</a:t>
            </a:r>
            <a:r>
              <a:rPr lang="en-US" baseline="0" dirty="0" smtClean="0"/>
              <a:t> dashboard configuration</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43</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Before and After – Science</a:t>
            </a:r>
            <a:r>
              <a:rPr lang="en-US" baseline="0" dirty="0" smtClean="0"/>
              <a:t> DMZ installation</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44</a:t>
            </a:fld>
            <a:endParaRPr lang="en-US"/>
          </a:p>
        </p:txBody>
      </p:sp>
    </p:spTree>
    <p:extLst>
      <p:ext uri="{BB962C8B-B14F-4D97-AF65-F5344CB8AC3E}">
        <p14:creationId xmlns:p14="http://schemas.microsoft.com/office/powerpoint/2010/main" val="102601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ＭＳ Ｐゴシック" charset="0"/>
                <a:cs typeface="ＭＳ Ｐゴシック" charset="0"/>
              </a:rPr>
              <a:t>Through the firewall – the ‘inbound’ traffic (green) is poor.  Why?  There</a:t>
            </a:r>
            <a:r>
              <a:rPr lang="en-US" baseline="0" dirty="0" smtClean="0">
                <a:latin typeface="Calibri" charset="0"/>
                <a:ea typeface="ＭＳ Ｐゴシック" charset="0"/>
                <a:cs typeface="ＭＳ Ｐゴシック" charset="0"/>
              </a:rPr>
              <a:t> is a slowdown due to the processing of packets.  Even if there is state maintained for the flow, there is a processing and queuing delay we must suffer with.  </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Outbound traffic doesn’t have this issue</a:t>
            </a:r>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8880F3-6AC4-A348-83D5-FA18BB7ACCFE}"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ＭＳ Ｐゴシック" charset="0"/>
                <a:cs typeface="ＭＳ Ｐゴシック" charset="0"/>
              </a:rPr>
              <a:t>Outside of the firewall (the difference of 3 hops really) doesn’t</a:t>
            </a:r>
            <a:r>
              <a:rPr lang="en-US" baseline="0" dirty="0" smtClean="0">
                <a:latin typeface="Calibri" charset="0"/>
                <a:ea typeface="ＭＳ Ｐゴシック" charset="0"/>
                <a:cs typeface="ＭＳ Ｐゴシック" charset="0"/>
              </a:rPr>
              <a:t> see the problems. </a:t>
            </a:r>
            <a:endParaRPr lang="en-US" dirty="0">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5E9445-5310-D845-88C7-2685A647DA8D}"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ＭＳ Ｐゴシック" charset="0"/>
                <a:cs typeface="ＭＳ Ｐゴシック" charset="0"/>
              </a:rPr>
              <a:t>No RTR</a:t>
            </a:r>
            <a:r>
              <a:rPr lang="en-US" baseline="0" dirty="0" smtClean="0">
                <a:latin typeface="Calibri" charset="0"/>
                <a:ea typeface="ＭＳ Ｐゴシック" charset="0"/>
                <a:cs typeface="ＭＳ Ｐゴシック" charset="0"/>
              </a:rPr>
              <a:t> for outbound (non filtered) traffic</a:t>
            </a:r>
            <a:endParaRPr lang="en-US" dirty="0">
              <a:latin typeface="Calibri" charset="0"/>
              <a:ea typeface="ＭＳ Ｐゴシック" charset="0"/>
              <a:cs typeface="ＭＳ Ｐゴシック"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12F333-9B82-F94E-A14D-0A9D2275B254}"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ＭＳ Ｐゴシック" charset="0"/>
                <a:cs typeface="ＭＳ Ｐゴシック" charset="0"/>
              </a:rPr>
              <a:t>Retransmissions in the inbound case</a:t>
            </a:r>
            <a:r>
              <a:rPr lang="en-US" baseline="0" dirty="0" smtClean="0">
                <a:latin typeface="Calibri" charset="0"/>
                <a:ea typeface="ＭＳ Ｐゴシック" charset="0"/>
                <a:cs typeface="ＭＳ Ｐゴシック" charset="0"/>
              </a:rPr>
              <a:t> through the firewall.  Is this loss?  Could be.  Is it delayed packets that cause TCP to time out?  More likely.  The firewall probably isn’t dropping traffic completely, its just spending so much time categorizing it.  </a:t>
            </a:r>
            <a:endParaRPr lang="en-US" dirty="0">
              <a:latin typeface="Calibri" charset="0"/>
              <a:ea typeface="ＭＳ Ｐゴシック" charset="0"/>
              <a:cs typeface="ＭＳ Ｐゴシック"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C450E-7308-9C4D-B91C-7152A19F0474}"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TCP trace – the purple = SACK/RTR</a:t>
            </a:r>
            <a:r>
              <a:rPr lang="en-US" baseline="0" dirty="0" smtClean="0"/>
              <a:t> blocks.  We see this 2-3 times per second for a 10 second test.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10</a:t>
            </a:fld>
            <a:endParaRPr lang="en-US"/>
          </a:p>
        </p:txBody>
      </p:sp>
    </p:spTree>
    <p:extLst>
      <p:ext uri="{BB962C8B-B14F-4D97-AF65-F5344CB8AC3E}">
        <p14:creationId xmlns:p14="http://schemas.microsoft.com/office/powerpoint/2010/main" val="311710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008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1731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37D02EB-EFB2-E944-906C-6B0B3656AE66}" type="datetime4">
              <a:rPr lang="en-US" smtClean="0"/>
              <a:t>September 10,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4524" y="62332"/>
            <a:ext cx="1659476" cy="584204"/>
          </a:xfrm>
          <a:prstGeom prst="rect">
            <a:avLst/>
          </a:prstGeom>
        </p:spPr>
      </p:pic>
      <p:pic>
        <p:nvPicPr>
          <p:cNvPr id="10" name="Picture 9"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97252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4BF85-6724-7746-892C-99A666CD0FDC}" type="datetime4">
              <a:rPr lang="en-US" smtClean="0"/>
              <a:t>September 10,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94652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894F4-C880-0145-BDFC-915B56A8AAB6}" type="datetime4">
              <a:rPr lang="en-US" smtClean="0"/>
              <a:t>September 10,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85790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LH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91778"/>
            <a:ext cx="3810000" cy="3394472"/>
          </a:xfrm>
        </p:spPr>
        <p:txBody>
          <a:bodyPr>
            <a:normAutofit/>
          </a:bodyPr>
          <a:lstStyle>
            <a:lvl1pPr>
              <a:buClr>
                <a:schemeClr val="accent2"/>
              </a:buClr>
              <a:defRPr sz="2200"/>
            </a:lvl1pPr>
            <a:lvl2pPr>
              <a:buClr>
                <a:schemeClr val="accent1"/>
              </a:buClr>
              <a:defRPr sz="2000"/>
            </a:lvl2pPr>
            <a:lvl3pPr>
              <a:buClr>
                <a:schemeClr val="accent6"/>
              </a:buClr>
              <a:defRPr sz="1800"/>
            </a:lvl3pPr>
            <a:lvl4pPr>
              <a:buClr>
                <a:schemeClr val="accent2"/>
              </a:buClr>
              <a:defRPr sz="1600"/>
            </a:lvl4pPr>
            <a:lvl5pPr>
              <a:buClr>
                <a:schemeClr val="accent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895600" cy="273844"/>
          </a:xfrm>
          <a:prstGeom prst="rect">
            <a:avLst/>
          </a:prstGeom>
        </p:spPr>
        <p:txBody>
          <a:bodyPr/>
          <a:lstStyle>
            <a:lvl1pPr>
              <a:defRPr/>
            </a:lvl1pPr>
          </a:lstStyle>
          <a:p>
            <a:pPr>
              <a:defRPr/>
            </a:pPr>
            <a:fld id="{F67E3FEA-9B65-D549-BAD8-A25AA5A60425}" type="slidenum">
              <a:rPr lang="en-US"/>
              <a:pPr>
                <a:defRPr/>
              </a:pPr>
              <a:t>‹#›</a:t>
            </a:fld>
            <a:r>
              <a:rPr lang="en-US"/>
              <a:t> – </a:t>
            </a:r>
            <a:fld id="{E3909B94-E5B5-D54B-B8AE-323085AE4DC1}" type="datetime1">
              <a:rPr lang="en-US"/>
              <a:pPr>
                <a:defRPr/>
              </a:pPr>
              <a:t>9/10/15</a:t>
            </a:fld>
            <a:r>
              <a:rPr lang="en-US"/>
              <a:t>, © 2009 Internet2</a:t>
            </a:r>
          </a:p>
        </p:txBody>
      </p:sp>
    </p:spTree>
    <p:extLst>
      <p:ext uri="{BB962C8B-B14F-4D97-AF65-F5344CB8AC3E}">
        <p14:creationId xmlns:p14="http://schemas.microsoft.com/office/powerpoint/2010/main" val="49880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A1B8A-8F99-CA48-8E57-88973DFA4A08}" type="datetime4">
              <a:rPr lang="en-US" smtClean="0"/>
              <a:t>September 10,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60378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4800" y="960"/>
            <a:ext cx="2489200" cy="876300"/>
          </a:xfrm>
          <a:prstGeom prst="rect">
            <a:avLst/>
          </a:prstGeom>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2C40-988E-A444-8E8A-8658EA9E7168}" type="datetime4">
              <a:rPr lang="en-US" smtClean="0"/>
              <a:t>September 10,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406759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AA685-74BB-F34C-B5BF-B085B898A22D}" type="datetime4">
              <a:rPr lang="en-US" smtClean="0"/>
              <a:t>September 10,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82764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A9D82-4964-D74E-90EC-68E038D794A0}" type="datetime4">
              <a:rPr lang="en-US" smtClean="0"/>
              <a:t>September 10, 2015</a:t>
            </a:fld>
            <a:endParaRPr lang="en-US"/>
          </a:p>
        </p:txBody>
      </p:sp>
      <p:sp>
        <p:nvSpPr>
          <p:cNvPr id="8" name="Footer Placeholder 7"/>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9" name="Slide Number Placeholder 8"/>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9746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A4862-CC71-1B4F-BA1F-CB9F1108FA5A}" type="datetime4">
              <a:rPr lang="en-US" smtClean="0"/>
              <a:t>September 10, 2015</a:t>
            </a:fld>
            <a:endParaRPr lang="en-US"/>
          </a:p>
        </p:txBody>
      </p:sp>
      <p:sp>
        <p:nvSpPr>
          <p:cNvPr id="4" name="Footer Placeholder 3"/>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5" name="Slide Number Placeholder 4"/>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4262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16267-7E8E-1A44-9AC2-A6932219FE06}" type="datetime4">
              <a:rPr lang="en-US" smtClean="0"/>
              <a:t>September 10, 2015</a:t>
            </a:fld>
            <a:endParaRPr lang="en-US"/>
          </a:p>
        </p:txBody>
      </p:sp>
      <p:sp>
        <p:nvSpPr>
          <p:cNvPr id="3" name="Footer Placeholder 2"/>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4" name="Slide Number Placeholder 3"/>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40579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FDB78-6C5B-5140-A11F-40441205BC01}" type="datetime4">
              <a:rPr lang="en-US" smtClean="0"/>
              <a:t>September 10,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5208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6C0A6-736A-374F-A0CB-D5CAC8EB7A9E}" type="datetime4">
              <a:rPr lang="en-US" smtClean="0"/>
              <a:t>September 10,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552797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g"/><Relationship Id="rId16" Type="http://schemas.openxmlformats.org/officeDocument/2006/relationships/image" Target="../media/image3.emf"/><Relationship Id="rId17" Type="http://schemas.openxmlformats.org/officeDocument/2006/relationships/image" Target="../media/image4.png"/><Relationship Id="rId1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541"/>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3820"/>
            <a:ext cx="8229600" cy="3290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484525" y="4765113"/>
            <a:ext cx="1091107"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57BDD59F-C534-4D4F-A6CF-3A829D753E0A}" type="datetime4">
              <a:rPr lang="en-US" smtClean="0"/>
              <a:t>September 10, 2015</a:t>
            </a:fld>
            <a:endParaRPr lang="en-US" dirty="0"/>
          </a:p>
        </p:txBody>
      </p:sp>
      <p:sp>
        <p:nvSpPr>
          <p:cNvPr id="5" name="Footer Placeholder 4"/>
          <p:cNvSpPr>
            <a:spLocks noGrp="1"/>
          </p:cNvSpPr>
          <p:nvPr>
            <p:ph type="ftr" sz="quarter" idx="3"/>
          </p:nvPr>
        </p:nvSpPr>
        <p:spPr>
          <a:xfrm>
            <a:off x="137160" y="4760814"/>
            <a:ext cx="2079778" cy="27384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4"/>
          </p:nvPr>
        </p:nvSpPr>
        <p:spPr>
          <a:xfrm>
            <a:off x="8686800" y="4765113"/>
            <a:ext cx="371412"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318151B9-CF22-1341-A1FA-AF855BA4AD15}" type="slidenum">
              <a:rPr lang="en-US" smtClean="0"/>
              <a:pPr/>
              <a:t>‹#›</a:t>
            </a:fld>
            <a:endParaRPr lang="en-US" dirty="0"/>
          </a:p>
        </p:txBody>
      </p:sp>
      <p:sp>
        <p:nvSpPr>
          <p:cNvPr id="8" name="Rectangle 7"/>
          <p:cNvSpPr/>
          <p:nvPr userDrawn="1"/>
        </p:nvSpPr>
        <p:spPr>
          <a:xfrm>
            <a:off x="0" y="0"/>
            <a:ext cx="137160" cy="5136360"/>
          </a:xfrm>
          <a:prstGeom prst="rect">
            <a:avLst/>
          </a:prstGeom>
          <a:solidFill>
            <a:srgbClr val="1DB118"/>
          </a:solidFill>
          <a:ln>
            <a:solidFill>
              <a:srgbClr val="1DB1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10" name="Picture 9" descr="pS-Logo.png"/>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a:off x="7497046" y="75234"/>
            <a:ext cx="1587422" cy="348658"/>
          </a:xfrm>
          <a:prstGeom prst="rect">
            <a:avLst/>
          </a:prstGeom>
        </p:spPr>
      </p:pic>
      <p:pic>
        <p:nvPicPr>
          <p:cNvPr id="13" name="Picture 12" descr="GEANT_logo_2015.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684848" y="4538879"/>
            <a:ext cx="904933" cy="452467"/>
          </a:xfrm>
          <a:prstGeom prst="rect">
            <a:avLst/>
          </a:prstGeom>
        </p:spPr>
      </p:pic>
      <p:pic>
        <p:nvPicPr>
          <p:cNvPr id="14" name="Picture 13" descr="ESnet_Full_Logo_CMYK.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428870" y="4675616"/>
            <a:ext cx="966829" cy="283213"/>
          </a:xfrm>
          <a:prstGeom prst="rect">
            <a:avLst/>
          </a:prstGeom>
        </p:spPr>
      </p:pic>
      <p:pic>
        <p:nvPicPr>
          <p:cNvPr id="15" name="Picture 14" descr="internet2-black-red copy.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39191" y="4665694"/>
            <a:ext cx="620625" cy="454014"/>
          </a:xfrm>
          <a:prstGeom prst="rect">
            <a:avLst/>
          </a:prstGeom>
        </p:spPr>
      </p:pic>
      <p:pic>
        <p:nvPicPr>
          <p:cNvPr id="16" name="Picture 15" descr="1000px-Indiana_University_logotype_svg.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860517" y="4715503"/>
            <a:ext cx="1445907" cy="216886"/>
          </a:xfrm>
          <a:prstGeom prst="rect">
            <a:avLst/>
          </a:prstGeom>
        </p:spPr>
      </p:pic>
    </p:spTree>
    <p:extLst>
      <p:ext uri="{BB962C8B-B14F-4D97-AF65-F5344CB8AC3E}">
        <p14:creationId xmlns:p14="http://schemas.microsoft.com/office/powerpoint/2010/main" val="23879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hyperlink" Target="http://fasterdata.es.net/performance-testing/troubleshooting/interface-speed-mismatch/" TargetMode="External"/><Relationship Id="rId6" Type="http://schemas.openxmlformats.org/officeDocument/2006/relationships/hyperlink" Target="http://fasterdata.es.net/performance-testing/evaluating-network-performance/impedence-mismatch/"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mailto:engage@es.net"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mailto:engage@es.net"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mailto:engage@e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mailto:engage@e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Cases &amp; Success Stories</a:t>
            </a:r>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KENET Workshop</a:t>
            </a:r>
            <a:endParaRPr lang="en-US" b="1" i="1" dirty="0" smtClean="0"/>
          </a:p>
          <a:p>
            <a:pPr algn="r"/>
            <a:endParaRPr lang="en-US" b="1" i="1" dirty="0" smtClean="0"/>
          </a:p>
          <a:p>
            <a:pPr algn="r"/>
            <a:r>
              <a:rPr lang="en-US" dirty="0" smtClean="0"/>
              <a:t>NSRC/IU</a:t>
            </a:r>
            <a:endParaRPr lang="en-US" dirty="0" smtClean="0"/>
          </a:p>
          <a:p>
            <a:pPr algn="r"/>
            <a:r>
              <a:rPr lang="en-US" dirty="0" smtClean="0"/>
              <a:t>September 2015</a:t>
            </a:r>
            <a:endParaRPr lang="en-US" dirty="0" smtClean="0"/>
          </a:p>
          <a:p>
            <a:pPr algn="r"/>
            <a:endParaRPr lang="en-US" dirty="0"/>
          </a:p>
        </p:txBody>
      </p:sp>
    </p:spTree>
    <p:extLst>
      <p:ext uri="{BB962C8B-B14F-4D97-AF65-F5344CB8AC3E}">
        <p14:creationId xmlns:p14="http://schemas.microsoft.com/office/powerpoint/2010/main" val="383565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297" y="373945"/>
            <a:ext cx="8918222" cy="712611"/>
          </a:xfrm>
        </p:spPr>
        <p:txBody>
          <a:bodyPr>
            <a:normAutofit fontScale="90000"/>
          </a:bodyPr>
          <a:lstStyle/>
          <a:p>
            <a:r>
              <a:rPr lang="en-US" dirty="0"/>
              <a:t>Success Stories - #2 </a:t>
            </a:r>
            <a:r>
              <a:rPr lang="en-US" dirty="0" err="1" smtClean="0">
                <a:solidFill>
                  <a:schemeClr val="tx1"/>
                </a:solidFill>
                <a:ea typeface="ＭＳ Ｐゴシック" charset="-128"/>
                <a:cs typeface="ＭＳ Ｐゴシック" charset="-128"/>
              </a:rPr>
              <a:t>tcptrace</a:t>
            </a:r>
            <a:r>
              <a:rPr lang="en-US" dirty="0" smtClean="0">
                <a:solidFill>
                  <a:schemeClr val="tx1"/>
                </a:solidFill>
                <a:ea typeface="ＭＳ Ｐゴシック" charset="-128"/>
                <a:cs typeface="ＭＳ Ｐゴシック" charset="-128"/>
              </a:rPr>
              <a:t> </a:t>
            </a:r>
            <a:r>
              <a:rPr lang="en-US" dirty="0">
                <a:solidFill>
                  <a:schemeClr val="tx1"/>
                </a:solidFill>
                <a:ea typeface="ＭＳ Ｐゴシック" charset="-128"/>
                <a:cs typeface="ＭＳ Ｐゴシック" charset="-128"/>
              </a:rPr>
              <a:t>output: with and without a </a:t>
            </a:r>
            <a:r>
              <a:rPr lang="en-US" dirty="0" smtClean="0">
                <a:solidFill>
                  <a:schemeClr val="tx1"/>
                </a:solidFill>
                <a:ea typeface="ＭＳ Ｐゴシック" charset="-128"/>
                <a:cs typeface="ＭＳ Ｐゴシック" charset="-128"/>
              </a:rPr>
              <a:t>firewall</a:t>
            </a:r>
            <a:r>
              <a:rPr lang="en-US" dirty="0">
                <a:solidFill>
                  <a:schemeClr val="tx1"/>
                </a:solidFill>
                <a:ea typeface="ＭＳ Ｐゴシック" charset="-128"/>
                <a:cs typeface="ＭＳ Ｐゴシック" charset="-128"/>
              </a:rPr>
              <a:t/>
            </a:r>
            <a:br>
              <a:rPr lang="en-US" dirty="0">
                <a:solidFill>
                  <a:schemeClr val="tx1"/>
                </a:solidFill>
                <a:ea typeface="ＭＳ Ｐゴシック" charset="-128"/>
                <a:cs typeface="ＭＳ Ｐゴシック" charset="-128"/>
              </a:rPr>
            </a:br>
            <a:endParaRPr lang="en-US" dirty="0"/>
          </a:p>
        </p:txBody>
      </p:sp>
      <p:sp>
        <p:nvSpPr>
          <p:cNvPr id="9"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9/10/15</a:t>
            </a:fld>
            <a:endParaRPr lang="en-US" sz="800" dirty="0">
              <a:solidFill>
                <a:prstClr val="black"/>
              </a:solidFill>
              <a:latin typeface="Arial"/>
            </a:endParaRPr>
          </a:p>
        </p:txBody>
      </p:sp>
      <p:pic>
        <p:nvPicPr>
          <p:cNvPr id="10" name="Picture 1" descr="Screen Shot 2013-01-07 at 1.52.1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5169" y="1727064"/>
            <a:ext cx="3261586" cy="282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Screen Shot 2013-01-07 at 1.51.45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9453" y="977900"/>
            <a:ext cx="2494719" cy="21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735169" y="1379543"/>
            <a:ext cx="1067764" cy="369332"/>
          </a:xfrm>
          <a:prstGeom prst="rect">
            <a:avLst/>
          </a:prstGeom>
          <a:noFill/>
        </p:spPr>
        <p:txBody>
          <a:bodyPr wrap="square" rtlCol="0">
            <a:spAutoFit/>
          </a:bodyPr>
          <a:lstStyle/>
          <a:p>
            <a:r>
              <a:rPr lang="en-US" dirty="0" smtClean="0"/>
              <a:t>firewall</a:t>
            </a:r>
            <a:endParaRPr lang="en-US" dirty="0"/>
          </a:p>
        </p:txBody>
      </p:sp>
      <p:sp>
        <p:nvSpPr>
          <p:cNvPr id="14" name="TextBox 13"/>
          <p:cNvSpPr txBox="1"/>
          <p:nvPr/>
        </p:nvSpPr>
        <p:spPr>
          <a:xfrm>
            <a:off x="7416940" y="3336674"/>
            <a:ext cx="1394037" cy="369332"/>
          </a:xfrm>
          <a:prstGeom prst="rect">
            <a:avLst/>
          </a:prstGeom>
          <a:noFill/>
        </p:spPr>
        <p:txBody>
          <a:bodyPr wrap="square" rtlCol="0">
            <a:spAutoFit/>
          </a:bodyPr>
          <a:lstStyle/>
          <a:p>
            <a:r>
              <a:rPr lang="en-US" dirty="0" smtClean="0"/>
              <a:t>No firewall</a:t>
            </a:r>
            <a:endParaRPr lang="en-US" dirty="0"/>
          </a:p>
        </p:txBody>
      </p:sp>
      <p:pic>
        <p:nvPicPr>
          <p:cNvPr id="15" name="Picture 1" descr="Screen Shot 2013-01-07 at 1.47.12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69186" y="1167635"/>
            <a:ext cx="2580454" cy="21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502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Success Stories - #3 PSU</a:t>
            </a:r>
            <a:endParaRPr lang="en-US" sz="40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2400" dirty="0" smtClean="0"/>
              <a:t>PSU = Firewalls for some.  </a:t>
            </a:r>
            <a:r>
              <a:rPr lang="en-US" sz="2400" dirty="0"/>
              <a:t>T</a:t>
            </a:r>
            <a:r>
              <a:rPr lang="en-US" sz="2400" dirty="0" smtClean="0"/>
              <a:t>he college of engineering has one, central IT does not</a:t>
            </a:r>
            <a:endParaRPr lang="en-US" sz="2400" dirty="0"/>
          </a:p>
          <a:p>
            <a:pPr>
              <a:buFont typeface="Arial"/>
              <a:buChar char="•"/>
            </a:pPr>
            <a:endParaRPr lang="en-US" sz="2400" dirty="0" smtClean="0"/>
          </a:p>
          <a:p>
            <a:pPr marL="0" indent="0"/>
            <a:endParaRPr lang="en-US" sz="2400" dirty="0" smtClean="0"/>
          </a:p>
          <a:p>
            <a:pPr marL="0" indent="0"/>
            <a:endParaRPr lang="en-US" sz="2400" dirty="0" smtClean="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11</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6" descr="Macintosh HD:Users:zurawski:Desktop:CoE-VT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308" y="1447799"/>
            <a:ext cx="4355654" cy="307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5757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Success Stories - #3 PSU</a:t>
            </a:r>
            <a:endParaRPr lang="en-US" sz="4000" dirty="0"/>
          </a:p>
        </p:txBody>
      </p:sp>
      <p:sp>
        <p:nvSpPr>
          <p:cNvPr id="3" name="Content Placeholder 2"/>
          <p:cNvSpPr>
            <a:spLocks noGrp="1"/>
          </p:cNvSpPr>
          <p:nvPr>
            <p:ph idx="1"/>
          </p:nvPr>
        </p:nvSpPr>
        <p:spPr>
          <a:xfrm>
            <a:off x="457200" y="1063228"/>
            <a:ext cx="8229600" cy="3699272"/>
          </a:xfrm>
        </p:spPr>
        <p:txBody>
          <a:bodyPr>
            <a:normAutofit fontScale="85000" lnSpcReduction="10000"/>
          </a:bodyPr>
          <a:lstStyle/>
          <a:p>
            <a:pPr>
              <a:buFont typeface="Arial"/>
              <a:buChar char="•"/>
            </a:pPr>
            <a:r>
              <a:rPr lang="en-US" sz="1900" dirty="0"/>
              <a:t>Initial Report from network users: performance poor both directions</a:t>
            </a:r>
          </a:p>
          <a:p>
            <a:pPr lvl="2">
              <a:buFont typeface="Arial"/>
              <a:buChar char="•"/>
            </a:pPr>
            <a:r>
              <a:rPr lang="en-US" sz="1900" dirty="0"/>
              <a:t>Outbound and inbound (normal issue is inbound through protection mechanisms)</a:t>
            </a:r>
          </a:p>
          <a:p>
            <a:pPr>
              <a:buFont typeface="Arial"/>
              <a:buChar char="•"/>
            </a:pPr>
            <a:r>
              <a:rPr lang="en-US" sz="1900" dirty="0"/>
              <a:t>From previous diagram – </a:t>
            </a:r>
            <a:r>
              <a:rPr lang="en-US" sz="1900" dirty="0" err="1"/>
              <a:t>CoE</a:t>
            </a:r>
            <a:r>
              <a:rPr lang="en-US" sz="1900" dirty="0"/>
              <a:t> </a:t>
            </a:r>
            <a:r>
              <a:rPr lang="en-US" sz="1900" dirty="0" err="1"/>
              <a:t>firewalll</a:t>
            </a:r>
            <a:r>
              <a:rPr lang="en-US" sz="1900" dirty="0"/>
              <a:t> was tested</a:t>
            </a:r>
          </a:p>
          <a:p>
            <a:pPr lvl="2">
              <a:buFont typeface="Arial"/>
              <a:buChar char="•"/>
            </a:pPr>
            <a:r>
              <a:rPr lang="en-US" sz="1900" dirty="0"/>
              <a:t>Machine outside/inside of firewall.  Test to point 10ms away (Internet2 Washington</a:t>
            </a:r>
            <a:r>
              <a:rPr lang="en-US" sz="1900" dirty="0" smtClean="0"/>
              <a:t>)</a:t>
            </a:r>
          </a:p>
          <a:p>
            <a:r>
              <a:rPr lang="en-US" sz="1900" dirty="0" smtClean="0"/>
              <a:t>Low, but no retransmissions?</a:t>
            </a:r>
            <a:endParaRPr lang="en-US" sz="2400" dirty="0"/>
          </a:p>
          <a:p>
            <a:pPr marL="0" indent="0">
              <a:buNone/>
            </a:pPr>
            <a:r>
              <a:rPr lang="en-US" sz="1600" dirty="0" err="1">
                <a:latin typeface="Courier"/>
                <a:cs typeface="Courier"/>
              </a:rPr>
              <a:t>jzurawski@ssstatecollege</a:t>
            </a:r>
            <a:r>
              <a:rPr lang="en-US" sz="1600" dirty="0">
                <a:latin typeface="Courier"/>
                <a:cs typeface="Courier"/>
              </a:rPr>
              <a:t>:~&gt; </a:t>
            </a:r>
            <a:r>
              <a:rPr lang="en-US" sz="1600" dirty="0" err="1">
                <a:latin typeface="Courier"/>
                <a:cs typeface="Courier"/>
              </a:rPr>
              <a:t>nuttcp</a:t>
            </a:r>
            <a:r>
              <a:rPr lang="en-US" sz="1600" dirty="0">
                <a:latin typeface="Courier"/>
                <a:cs typeface="Courier"/>
              </a:rPr>
              <a:t> -T 30 -</a:t>
            </a:r>
            <a:r>
              <a:rPr lang="en-US" sz="1600" dirty="0" err="1">
                <a:latin typeface="Courier"/>
                <a:cs typeface="Courier"/>
              </a:rPr>
              <a:t>i</a:t>
            </a:r>
            <a:r>
              <a:rPr lang="en-US" sz="1600" dirty="0">
                <a:latin typeface="Courier"/>
                <a:cs typeface="Courier"/>
              </a:rPr>
              <a:t> 1 -p 5679 -P 5678 64.57.16.22</a:t>
            </a:r>
          </a:p>
          <a:p>
            <a:pPr marL="0" indent="0">
              <a:buNone/>
            </a:pPr>
            <a:r>
              <a:rPr lang="en-US" sz="1600" dirty="0">
                <a:latin typeface="Courier"/>
                <a:cs typeface="Courier"/>
              </a:rPr>
              <a:t>    5.8125 MB /   1.00 sec =   48.7565 Mbps     0 </a:t>
            </a:r>
            <a:r>
              <a:rPr lang="en-US" sz="1600" dirty="0" err="1">
                <a:latin typeface="Courier"/>
                <a:cs typeface="Courier"/>
              </a:rPr>
              <a:t>retrans</a:t>
            </a:r>
            <a:endParaRPr lang="en-US" sz="1600" dirty="0">
              <a:latin typeface="Courier"/>
              <a:cs typeface="Courier"/>
            </a:endParaRPr>
          </a:p>
          <a:p>
            <a:pPr marL="0" indent="0">
              <a:buNone/>
            </a:pPr>
            <a:r>
              <a:rPr lang="en-US" sz="1600" dirty="0">
                <a:latin typeface="Courier"/>
                <a:cs typeface="Courier"/>
              </a:rPr>
              <a:t>    6.1875 MB /   1.00 sec =   51.8886 Mbps     0 </a:t>
            </a:r>
            <a:r>
              <a:rPr lang="en-US" sz="1600" dirty="0" err="1">
                <a:latin typeface="Courier"/>
                <a:cs typeface="Courier"/>
              </a:rPr>
              <a:t>retrans</a:t>
            </a:r>
            <a:endParaRPr lang="en-US" sz="1600" dirty="0">
              <a:latin typeface="Courier"/>
              <a:cs typeface="Courier"/>
            </a:endParaRPr>
          </a:p>
          <a:p>
            <a:pPr marL="0" indent="0">
              <a:buNone/>
            </a:pPr>
            <a:r>
              <a:rPr lang="en-US" sz="1600" dirty="0">
                <a:latin typeface="Courier"/>
                <a:cs typeface="Courier"/>
              </a:rPr>
              <a:t>…</a:t>
            </a:r>
          </a:p>
          <a:p>
            <a:pPr marL="0" indent="0">
              <a:buNone/>
            </a:pPr>
            <a:r>
              <a:rPr lang="en-US" sz="1600" dirty="0">
                <a:latin typeface="Courier"/>
                <a:cs typeface="Courier"/>
              </a:rPr>
              <a:t>    6.1250 MB /   1.00 sec =   51.3957 Mbps     0 </a:t>
            </a:r>
            <a:r>
              <a:rPr lang="en-US" sz="1600" dirty="0" err="1">
                <a:latin typeface="Courier"/>
                <a:cs typeface="Courier"/>
              </a:rPr>
              <a:t>retrans</a:t>
            </a:r>
            <a:endParaRPr lang="en-US" sz="1600" dirty="0">
              <a:latin typeface="Courier"/>
              <a:cs typeface="Courier"/>
            </a:endParaRPr>
          </a:p>
          <a:p>
            <a:pPr marL="0" indent="0">
              <a:buNone/>
            </a:pPr>
            <a:r>
              <a:rPr lang="en-US" sz="1600" dirty="0">
                <a:latin typeface="Courier"/>
                <a:cs typeface="Courier"/>
              </a:rPr>
              <a:t>    6.1250 MB /   1.00 sec =   51.3927 Mbps     0 </a:t>
            </a:r>
            <a:r>
              <a:rPr lang="en-US" sz="1600" dirty="0" err="1">
                <a:latin typeface="Courier"/>
                <a:cs typeface="Courier"/>
              </a:rPr>
              <a:t>retrans</a:t>
            </a:r>
            <a:endParaRPr lang="en-US" sz="1600" dirty="0">
              <a:latin typeface="Courier"/>
              <a:cs typeface="Courier"/>
            </a:endParaRPr>
          </a:p>
          <a:p>
            <a:pPr marL="0" indent="0">
              <a:buNone/>
            </a:pPr>
            <a:endParaRPr lang="en-US" sz="1600" dirty="0">
              <a:latin typeface="Courier"/>
              <a:cs typeface="Courier"/>
            </a:endParaRPr>
          </a:p>
          <a:p>
            <a:pPr marL="0" indent="0">
              <a:buNone/>
            </a:pPr>
            <a:r>
              <a:rPr lang="en-US" sz="1600" dirty="0">
                <a:latin typeface="Courier"/>
                <a:cs typeface="Courier"/>
              </a:rPr>
              <a:t>  184.3515 MB /  30.17 sec =   51.2573 Mbps 0 %TX 1 %RX 0 </a:t>
            </a:r>
            <a:r>
              <a:rPr lang="en-US" sz="1600" dirty="0" err="1">
                <a:latin typeface="Courier"/>
                <a:cs typeface="Courier"/>
              </a:rPr>
              <a:t>retrans</a:t>
            </a:r>
            <a:r>
              <a:rPr lang="en-US" sz="1600" dirty="0">
                <a:latin typeface="Courier"/>
                <a:cs typeface="Courier"/>
              </a:rPr>
              <a:t> 9.85 </a:t>
            </a:r>
            <a:r>
              <a:rPr lang="en-US" sz="1600" dirty="0" err="1">
                <a:latin typeface="Courier"/>
                <a:cs typeface="Courier"/>
              </a:rPr>
              <a:t>msRTT</a:t>
            </a:r>
            <a:endParaRPr lang="en-US" sz="1600" dirty="0">
              <a:latin typeface="Courier"/>
              <a:cs typeface="Courier"/>
            </a:endParaRPr>
          </a:p>
          <a:p>
            <a:pPr marL="0" indent="0">
              <a:buNone/>
            </a:pPr>
            <a:endParaRPr lang="en-US" dirty="0"/>
          </a:p>
          <a:p>
            <a:pPr>
              <a:buFont typeface="Arial"/>
              <a:buChar char="•"/>
            </a:pP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12</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8647772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Success Stories - #3 PSU</a:t>
            </a:r>
            <a:endParaRPr lang="en-US" sz="4000" dirty="0"/>
          </a:p>
        </p:txBody>
      </p:sp>
      <p:sp>
        <p:nvSpPr>
          <p:cNvPr id="3" name="Content Placeholder 2"/>
          <p:cNvSpPr>
            <a:spLocks noGrp="1"/>
          </p:cNvSpPr>
          <p:nvPr>
            <p:ph idx="1"/>
          </p:nvPr>
        </p:nvSpPr>
        <p:spPr>
          <a:xfrm>
            <a:off x="457200" y="1063228"/>
            <a:ext cx="8229600" cy="3699272"/>
          </a:xfrm>
        </p:spPr>
        <p:txBody>
          <a:bodyPr>
            <a:normAutofit fontScale="92500" lnSpcReduction="20000"/>
          </a:bodyPr>
          <a:lstStyle/>
          <a:p>
            <a:pPr marL="285750" indent="-285750">
              <a:buFont typeface="Arial"/>
              <a:buChar char="•"/>
            </a:pPr>
            <a:r>
              <a:rPr lang="en-US" sz="1600" dirty="0">
                <a:cs typeface="Courier"/>
              </a:rPr>
              <a:t>Observation: </a:t>
            </a:r>
            <a:r>
              <a:rPr lang="en-US" sz="1600" dirty="0">
                <a:latin typeface="Courier"/>
                <a:cs typeface="Courier"/>
              </a:rPr>
              <a:t>net.ipv4.tcp_window_scaling </a:t>
            </a:r>
            <a:r>
              <a:rPr lang="en-US" sz="1600" dirty="0">
                <a:cs typeface="Courier"/>
              </a:rPr>
              <a:t>did not seem to be working</a:t>
            </a:r>
          </a:p>
          <a:p>
            <a:pPr marL="628650" lvl="2" indent="-285750">
              <a:buFont typeface="Arial"/>
              <a:buChar char="•"/>
            </a:pPr>
            <a:r>
              <a:rPr lang="en-US" sz="1600" dirty="0">
                <a:cs typeface="Courier"/>
              </a:rPr>
              <a:t>64K of buffer is default.  Over a 10ms path, this means we can hope to see only 50Mbps of throughput:</a:t>
            </a:r>
          </a:p>
          <a:p>
            <a:pPr marL="628650" lvl="2" indent="-285750">
              <a:buFont typeface="Arial"/>
              <a:buChar char="•"/>
            </a:pPr>
            <a:r>
              <a:rPr lang="en-US" sz="1600" b="1" dirty="0">
                <a:cs typeface="Courier"/>
              </a:rPr>
              <a:t>BDP (50 Mbit/sec, 10.0 </a:t>
            </a:r>
            <a:r>
              <a:rPr lang="en-US" sz="1600" b="1" dirty="0" err="1">
                <a:cs typeface="Courier"/>
              </a:rPr>
              <a:t>ms</a:t>
            </a:r>
            <a:r>
              <a:rPr lang="en-US" sz="1600" b="1" dirty="0">
                <a:cs typeface="Courier"/>
              </a:rPr>
              <a:t>) = 0.06 </a:t>
            </a:r>
            <a:r>
              <a:rPr lang="en-US" sz="1600" b="1" dirty="0" err="1">
                <a:cs typeface="Courier"/>
              </a:rPr>
              <a:t>Mbyte</a:t>
            </a:r>
            <a:endParaRPr lang="en-US" sz="1600" b="1" dirty="0">
              <a:cs typeface="Courier"/>
            </a:endParaRPr>
          </a:p>
          <a:p>
            <a:pPr marL="628650" lvl="2" indent="-285750">
              <a:buFont typeface="Arial"/>
              <a:buChar char="•"/>
            </a:pPr>
            <a:endParaRPr lang="en-US" sz="1600" dirty="0">
              <a:cs typeface="Courier"/>
            </a:endParaRPr>
          </a:p>
          <a:p>
            <a:pPr marL="285750" indent="-285750">
              <a:buFont typeface="Arial"/>
              <a:buChar char="•"/>
            </a:pPr>
            <a:r>
              <a:rPr lang="en-US" sz="1600" dirty="0">
                <a:cs typeface="Courier"/>
              </a:rPr>
              <a:t>Implication: something in the path was not respecting the specification in RFC 1323, and was not allowing TCP window to grow</a:t>
            </a:r>
          </a:p>
          <a:p>
            <a:pPr marL="628650" lvl="2" indent="-285750">
              <a:buFont typeface="Arial"/>
              <a:buChar char="•"/>
            </a:pPr>
            <a:r>
              <a:rPr lang="en-US" sz="1600" dirty="0">
                <a:cs typeface="Courier"/>
              </a:rPr>
              <a:t>TCP window of 64 </a:t>
            </a:r>
            <a:r>
              <a:rPr lang="en-US" sz="1600" dirty="0" err="1">
                <a:cs typeface="Courier"/>
              </a:rPr>
              <a:t>KByte</a:t>
            </a:r>
            <a:r>
              <a:rPr lang="en-US" sz="1600" dirty="0">
                <a:cs typeface="Courier"/>
              </a:rPr>
              <a:t> and RTT of </a:t>
            </a:r>
            <a:r>
              <a:rPr lang="en-US" sz="1600" b="1" dirty="0">
                <a:cs typeface="Courier"/>
              </a:rPr>
              <a:t>1.0 </a:t>
            </a:r>
            <a:r>
              <a:rPr lang="en-US" sz="1600" b="1" dirty="0" err="1">
                <a:cs typeface="Courier"/>
              </a:rPr>
              <a:t>ms</a:t>
            </a:r>
            <a:r>
              <a:rPr lang="en-US" sz="1600" b="1" dirty="0">
                <a:cs typeface="Courier"/>
              </a:rPr>
              <a:t> </a:t>
            </a:r>
            <a:r>
              <a:rPr lang="en-US" sz="1600" dirty="0">
                <a:cs typeface="Courier"/>
              </a:rPr>
              <a:t>&lt;= </a:t>
            </a:r>
            <a:r>
              <a:rPr lang="en-US" sz="1600" b="1" dirty="0">
                <a:cs typeface="Courier"/>
              </a:rPr>
              <a:t>500.00 Mbit/sec.</a:t>
            </a:r>
          </a:p>
          <a:p>
            <a:pPr marL="628650" lvl="2" indent="-285750">
              <a:buFont typeface="Arial"/>
              <a:buChar char="•"/>
            </a:pPr>
            <a:r>
              <a:rPr lang="en-US" sz="1600" dirty="0">
                <a:cs typeface="Courier"/>
              </a:rPr>
              <a:t>TCP window of 64 </a:t>
            </a:r>
            <a:r>
              <a:rPr lang="en-US" sz="1600" dirty="0" err="1">
                <a:cs typeface="Courier"/>
              </a:rPr>
              <a:t>KByte</a:t>
            </a:r>
            <a:r>
              <a:rPr lang="en-US" sz="1600" dirty="0">
                <a:cs typeface="Courier"/>
              </a:rPr>
              <a:t> and RTT of </a:t>
            </a:r>
            <a:r>
              <a:rPr lang="en-US" sz="1600" b="1" dirty="0">
                <a:cs typeface="Courier"/>
              </a:rPr>
              <a:t>5.0 </a:t>
            </a:r>
            <a:r>
              <a:rPr lang="en-US" sz="1600" b="1" dirty="0" err="1">
                <a:cs typeface="Courier"/>
              </a:rPr>
              <a:t>ms</a:t>
            </a:r>
            <a:r>
              <a:rPr lang="en-US" sz="1600" b="1" dirty="0">
                <a:cs typeface="Courier"/>
              </a:rPr>
              <a:t> </a:t>
            </a:r>
            <a:r>
              <a:rPr lang="en-US" sz="1600" dirty="0">
                <a:cs typeface="Courier"/>
              </a:rPr>
              <a:t>&lt;= </a:t>
            </a:r>
            <a:r>
              <a:rPr lang="en-US" sz="1600" b="1" dirty="0">
                <a:cs typeface="Courier"/>
              </a:rPr>
              <a:t>100.00 Mbit/s</a:t>
            </a:r>
            <a:r>
              <a:rPr lang="en-US" sz="1600" dirty="0">
                <a:cs typeface="Courier"/>
              </a:rPr>
              <a:t>ec.</a:t>
            </a:r>
          </a:p>
          <a:p>
            <a:pPr marL="628650" lvl="2" indent="-285750">
              <a:buFont typeface="Arial"/>
              <a:buChar char="•"/>
            </a:pPr>
            <a:r>
              <a:rPr lang="en-US" sz="1600" dirty="0">
                <a:cs typeface="Courier"/>
              </a:rPr>
              <a:t>TCP window of 64 </a:t>
            </a:r>
            <a:r>
              <a:rPr lang="en-US" sz="1600" dirty="0" err="1">
                <a:cs typeface="Courier"/>
              </a:rPr>
              <a:t>KByte</a:t>
            </a:r>
            <a:r>
              <a:rPr lang="en-US" sz="1600" dirty="0">
                <a:cs typeface="Courier"/>
              </a:rPr>
              <a:t> and RTT of </a:t>
            </a:r>
            <a:r>
              <a:rPr lang="en-US" sz="1600" b="1" dirty="0">
                <a:cs typeface="Courier"/>
              </a:rPr>
              <a:t>10.0 </a:t>
            </a:r>
            <a:r>
              <a:rPr lang="en-US" sz="1600" b="1" dirty="0" err="1">
                <a:cs typeface="Courier"/>
              </a:rPr>
              <a:t>ms</a:t>
            </a:r>
            <a:r>
              <a:rPr lang="en-US" sz="1600" b="1" dirty="0">
                <a:cs typeface="Courier"/>
              </a:rPr>
              <a:t> </a:t>
            </a:r>
            <a:r>
              <a:rPr lang="en-US" sz="1600" dirty="0">
                <a:cs typeface="Courier"/>
              </a:rPr>
              <a:t>&lt;= </a:t>
            </a:r>
            <a:r>
              <a:rPr lang="en-US" sz="1600" b="1" dirty="0">
                <a:cs typeface="Courier"/>
              </a:rPr>
              <a:t>50.00 Mbit/sec.</a:t>
            </a:r>
          </a:p>
          <a:p>
            <a:pPr marL="628650" lvl="2" indent="-285750">
              <a:buFont typeface="Arial"/>
              <a:buChar char="•"/>
            </a:pPr>
            <a:r>
              <a:rPr lang="en-US" sz="1600" dirty="0">
                <a:cs typeface="Courier"/>
              </a:rPr>
              <a:t>TCP window of 64 </a:t>
            </a:r>
            <a:r>
              <a:rPr lang="en-US" sz="1600" dirty="0" err="1">
                <a:cs typeface="Courier"/>
              </a:rPr>
              <a:t>KByte</a:t>
            </a:r>
            <a:r>
              <a:rPr lang="en-US" sz="1600" dirty="0">
                <a:cs typeface="Courier"/>
              </a:rPr>
              <a:t> and RTT of </a:t>
            </a:r>
            <a:r>
              <a:rPr lang="en-US" sz="1600" b="1" dirty="0">
                <a:cs typeface="Courier"/>
              </a:rPr>
              <a:t>50.0 </a:t>
            </a:r>
            <a:r>
              <a:rPr lang="en-US" sz="1600" b="1" dirty="0" err="1">
                <a:cs typeface="Courier"/>
              </a:rPr>
              <a:t>ms</a:t>
            </a:r>
            <a:r>
              <a:rPr lang="en-US" sz="1600" b="1" dirty="0">
                <a:cs typeface="Courier"/>
              </a:rPr>
              <a:t> </a:t>
            </a:r>
            <a:r>
              <a:rPr lang="en-US" sz="1600" dirty="0">
                <a:cs typeface="Courier"/>
              </a:rPr>
              <a:t>&lt;= </a:t>
            </a:r>
            <a:r>
              <a:rPr lang="en-US" sz="1600" b="1" dirty="0">
                <a:cs typeface="Courier"/>
              </a:rPr>
              <a:t>10.00 Mbit/sec.</a:t>
            </a:r>
          </a:p>
          <a:p>
            <a:pPr marL="0" indent="0"/>
            <a:endParaRPr lang="en-US" sz="1600" dirty="0">
              <a:cs typeface="Courier"/>
            </a:endParaRPr>
          </a:p>
          <a:p>
            <a:pPr marL="285750" indent="-285750">
              <a:buFont typeface="Arial"/>
              <a:buChar char="•"/>
            </a:pPr>
            <a:r>
              <a:rPr lang="en-US" sz="1600" dirty="0">
                <a:cs typeface="Courier"/>
              </a:rPr>
              <a:t>Reading documentation for firewall:</a:t>
            </a:r>
          </a:p>
          <a:p>
            <a:pPr marL="628650" lvl="2" indent="-285750">
              <a:buFont typeface="Arial"/>
              <a:buChar char="•"/>
            </a:pPr>
            <a:r>
              <a:rPr lang="en-US" sz="1600" b="1" dirty="0">
                <a:cs typeface="Courier"/>
              </a:rPr>
              <a:t>TCP flow sequence checking </a:t>
            </a:r>
            <a:r>
              <a:rPr lang="en-US" sz="1600" dirty="0">
                <a:cs typeface="Courier"/>
              </a:rPr>
              <a:t>was enabled</a:t>
            </a:r>
          </a:p>
          <a:p>
            <a:pPr marL="628650" lvl="2" indent="-285750">
              <a:buFont typeface="Arial"/>
              <a:buChar char="•"/>
            </a:pPr>
            <a:r>
              <a:rPr lang="en-US" sz="1600" dirty="0">
                <a:cs typeface="Courier"/>
              </a:rPr>
              <a:t>What would happen if this was turn off (both directions?</a:t>
            </a:r>
          </a:p>
          <a:p>
            <a:pPr>
              <a:buFont typeface="Arial"/>
              <a:buChar char="•"/>
            </a:pPr>
            <a:endParaRPr lang="en-US" dirty="0"/>
          </a:p>
          <a:p>
            <a:pPr>
              <a:buFont typeface="Arial"/>
              <a:buChar char="•"/>
            </a:pP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0876886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Success Stories - #3 PSU</a:t>
            </a:r>
            <a:endParaRPr lang="en-US" sz="4000" dirty="0"/>
          </a:p>
        </p:txBody>
      </p:sp>
      <p:sp>
        <p:nvSpPr>
          <p:cNvPr id="3" name="Content Placeholder 2"/>
          <p:cNvSpPr>
            <a:spLocks noGrp="1"/>
          </p:cNvSpPr>
          <p:nvPr>
            <p:ph idx="1"/>
          </p:nvPr>
        </p:nvSpPr>
        <p:spPr>
          <a:xfrm>
            <a:off x="457200" y="1063228"/>
            <a:ext cx="8229600" cy="3699272"/>
          </a:xfrm>
        </p:spPr>
        <p:txBody>
          <a:bodyPr>
            <a:normAutofit fontScale="55000" lnSpcReduction="20000"/>
          </a:bodyPr>
          <a:lstStyle/>
          <a:p>
            <a:pPr marL="0" indent="0">
              <a:buNone/>
            </a:pPr>
            <a:r>
              <a:rPr lang="en-US" b="1" dirty="0" err="1">
                <a:latin typeface="Courier" charset="0"/>
                <a:ea typeface="ＭＳ Ｐゴシック" charset="0"/>
                <a:cs typeface="ＭＳ Ｐゴシック" charset="0"/>
              </a:rPr>
              <a:t>jzurawski@ssstatecollege</a:t>
            </a:r>
            <a:r>
              <a:rPr lang="en-US" b="1" dirty="0">
                <a:latin typeface="Courier" charset="0"/>
                <a:ea typeface="ＭＳ Ｐゴシック" charset="0"/>
                <a:cs typeface="ＭＳ Ｐゴシック" charset="0"/>
              </a:rPr>
              <a:t>:~&gt; </a:t>
            </a:r>
            <a:r>
              <a:rPr lang="en-US" b="1" dirty="0" err="1">
                <a:latin typeface="Courier" charset="0"/>
                <a:ea typeface="ＭＳ Ｐゴシック" charset="0"/>
                <a:cs typeface="ＭＳ Ｐゴシック" charset="0"/>
              </a:rPr>
              <a:t>nuttcp</a:t>
            </a:r>
            <a:r>
              <a:rPr lang="en-US" b="1" dirty="0">
                <a:latin typeface="Courier" charset="0"/>
                <a:ea typeface="ＭＳ Ｐゴシック" charset="0"/>
                <a:cs typeface="ＭＳ Ｐゴシック" charset="0"/>
              </a:rPr>
              <a:t> -T 30 -</a:t>
            </a:r>
            <a:r>
              <a:rPr lang="en-US" b="1" dirty="0" err="1">
                <a:latin typeface="Courier" charset="0"/>
                <a:ea typeface="ＭＳ Ｐゴシック" charset="0"/>
                <a:cs typeface="ＭＳ Ｐゴシック" charset="0"/>
              </a:rPr>
              <a:t>i</a:t>
            </a:r>
            <a:r>
              <a:rPr lang="en-US" b="1" dirty="0">
                <a:latin typeface="Courier" charset="0"/>
                <a:ea typeface="ＭＳ Ｐゴシック" charset="0"/>
                <a:cs typeface="ＭＳ Ｐゴシック" charset="0"/>
              </a:rPr>
              <a:t> 1 -p 5679 -P 5678 64.57.16.22</a:t>
            </a:r>
          </a:p>
          <a:p>
            <a:pPr marL="0" indent="0">
              <a:buNone/>
            </a:pPr>
            <a:r>
              <a:rPr lang="en-US" b="1" dirty="0">
                <a:latin typeface="Courier" charset="0"/>
                <a:ea typeface="ＭＳ Ｐゴシック" charset="0"/>
                <a:cs typeface="ＭＳ Ｐゴシック" charset="0"/>
              </a:rPr>
              <a:t>   55.6875 MB /   1.00 sec =  467.0481 Mbps     0 </a:t>
            </a:r>
            <a:r>
              <a:rPr lang="en-US" b="1" dirty="0" err="1">
                <a:latin typeface="Courier" charset="0"/>
                <a:ea typeface="ＭＳ Ｐゴシック" charset="0"/>
                <a:cs typeface="ＭＳ Ｐゴシック" charset="0"/>
              </a:rPr>
              <a:t>retrans</a:t>
            </a:r>
            <a:endParaRPr lang="en-US" b="1" dirty="0">
              <a:latin typeface="Courier" charset="0"/>
              <a:ea typeface="ＭＳ Ｐゴシック" charset="0"/>
              <a:cs typeface="ＭＳ Ｐゴシック" charset="0"/>
            </a:endParaRPr>
          </a:p>
          <a:p>
            <a:pPr marL="0" indent="0">
              <a:buNone/>
            </a:pPr>
            <a:r>
              <a:rPr lang="en-US" b="1" dirty="0">
                <a:latin typeface="Courier" charset="0"/>
                <a:ea typeface="ＭＳ Ｐゴシック" charset="0"/>
                <a:cs typeface="ＭＳ Ｐゴシック" charset="0"/>
              </a:rPr>
              <a:t>   74.3750 MB /   1.00 sec =  623.5704 Mbps     0 </a:t>
            </a:r>
            <a:r>
              <a:rPr lang="en-US" b="1" dirty="0" err="1">
                <a:latin typeface="Courier" charset="0"/>
                <a:ea typeface="ＭＳ Ｐゴシック" charset="0"/>
                <a:cs typeface="ＭＳ Ｐゴシック" charset="0"/>
              </a:rPr>
              <a:t>retrans</a:t>
            </a:r>
            <a:endParaRPr lang="en-US" b="1" dirty="0">
              <a:latin typeface="Courier" charset="0"/>
              <a:ea typeface="ＭＳ Ｐゴシック" charset="0"/>
              <a:cs typeface="ＭＳ Ｐゴシック" charset="0"/>
            </a:endParaRPr>
          </a:p>
          <a:p>
            <a:pPr marL="0" indent="0">
              <a:buNone/>
            </a:pPr>
            <a:r>
              <a:rPr lang="en-US" b="1" dirty="0">
                <a:latin typeface="Courier" charset="0"/>
                <a:ea typeface="ＭＳ Ｐゴシック" charset="0"/>
                <a:cs typeface="ＭＳ Ｐゴシック" charset="0"/>
              </a:rPr>
              <a:t>   87.4375 MB /   1.00 sec =  733.4004 Mbps     0 </a:t>
            </a:r>
            <a:r>
              <a:rPr lang="en-US" b="1" dirty="0" err="1">
                <a:latin typeface="Courier" charset="0"/>
                <a:ea typeface="ＭＳ Ｐゴシック" charset="0"/>
                <a:cs typeface="ＭＳ Ｐゴシック" charset="0"/>
              </a:rPr>
              <a:t>retrans</a:t>
            </a:r>
            <a:endParaRPr lang="en-US" b="1" dirty="0">
              <a:latin typeface="Courier" charset="0"/>
              <a:ea typeface="ＭＳ Ｐゴシック" charset="0"/>
              <a:cs typeface="ＭＳ Ｐゴシック" charset="0"/>
            </a:endParaRPr>
          </a:p>
          <a:p>
            <a:pPr marL="0" indent="0">
              <a:buNone/>
            </a:pPr>
            <a:r>
              <a:rPr lang="en-US" b="1" dirty="0">
                <a:latin typeface="Courier" charset="0"/>
                <a:ea typeface="ＭＳ Ｐゴシック" charset="0"/>
                <a:cs typeface="ＭＳ Ｐゴシック" charset="0"/>
              </a:rPr>
              <a:t>…</a:t>
            </a:r>
          </a:p>
          <a:p>
            <a:pPr marL="0" indent="0">
              <a:buNone/>
            </a:pPr>
            <a:r>
              <a:rPr lang="en-US" b="1" dirty="0">
                <a:latin typeface="Courier" charset="0"/>
                <a:ea typeface="ＭＳ Ｐゴシック" charset="0"/>
                <a:cs typeface="ＭＳ Ｐゴシック" charset="0"/>
              </a:rPr>
              <a:t>   91.7500 MB /   1.00 sec =  770.0544 Mbps     0 </a:t>
            </a:r>
            <a:r>
              <a:rPr lang="en-US" b="1" dirty="0" err="1">
                <a:latin typeface="Courier" charset="0"/>
                <a:ea typeface="ＭＳ Ｐゴシック" charset="0"/>
                <a:cs typeface="ＭＳ Ｐゴシック" charset="0"/>
              </a:rPr>
              <a:t>retrans</a:t>
            </a:r>
            <a:endParaRPr lang="en-US" b="1" dirty="0">
              <a:latin typeface="Courier" charset="0"/>
              <a:ea typeface="ＭＳ Ｐゴシック" charset="0"/>
              <a:cs typeface="ＭＳ Ｐゴシック" charset="0"/>
            </a:endParaRPr>
          </a:p>
          <a:p>
            <a:pPr marL="0" indent="0">
              <a:buNone/>
            </a:pPr>
            <a:r>
              <a:rPr lang="en-US" b="1" dirty="0">
                <a:latin typeface="Courier" charset="0"/>
                <a:ea typeface="ＭＳ Ｐゴシック" charset="0"/>
                <a:cs typeface="ＭＳ Ｐゴシック" charset="0"/>
              </a:rPr>
              <a:t>   88.6875 MB /   1.00 sec =  743.5676 Mbps    28 </a:t>
            </a:r>
            <a:r>
              <a:rPr lang="en-US" b="1" dirty="0" err="1">
                <a:latin typeface="Courier" charset="0"/>
                <a:ea typeface="ＭＳ Ｐゴシック" charset="0"/>
                <a:cs typeface="ＭＳ Ｐゴシック" charset="0"/>
              </a:rPr>
              <a:t>retrans</a:t>
            </a:r>
            <a:endParaRPr lang="en-US" b="1" dirty="0">
              <a:latin typeface="Courier" charset="0"/>
              <a:ea typeface="ＭＳ Ｐゴシック" charset="0"/>
              <a:cs typeface="ＭＳ Ｐゴシック" charset="0"/>
            </a:endParaRPr>
          </a:p>
          <a:p>
            <a:pPr marL="0" indent="0">
              <a:buNone/>
            </a:pPr>
            <a:r>
              <a:rPr lang="en-US" b="1" dirty="0">
                <a:latin typeface="Courier" charset="0"/>
                <a:ea typeface="ＭＳ Ｐゴシック" charset="0"/>
                <a:cs typeface="ＭＳ Ｐゴシック" charset="0"/>
              </a:rPr>
              <a:t>   69.0625 MB /   1.00 sec =  578.9509 Mbps     0 </a:t>
            </a:r>
            <a:r>
              <a:rPr lang="en-US" b="1" dirty="0" err="1">
                <a:latin typeface="Courier" charset="0"/>
                <a:ea typeface="ＭＳ Ｐゴシック" charset="0"/>
                <a:cs typeface="ＭＳ Ｐゴシック" charset="0"/>
              </a:rPr>
              <a:t>retrans</a:t>
            </a:r>
            <a:endParaRPr lang="en-US" b="1" dirty="0">
              <a:latin typeface="Courier" charset="0"/>
              <a:ea typeface="ＭＳ Ｐゴシック" charset="0"/>
              <a:cs typeface="ＭＳ Ｐゴシック" charset="0"/>
            </a:endParaRPr>
          </a:p>
          <a:p>
            <a:pPr marL="0" indent="0">
              <a:buNone/>
            </a:pPr>
            <a:r>
              <a:rPr lang="en-US" b="1" dirty="0">
                <a:latin typeface="Courier" charset="0"/>
                <a:ea typeface="ＭＳ Ｐゴシック" charset="0"/>
                <a:cs typeface="ＭＳ Ｐゴシック" charset="0"/>
              </a:rPr>
              <a:t> </a:t>
            </a:r>
          </a:p>
          <a:p>
            <a:pPr marL="0" indent="0">
              <a:buNone/>
            </a:pPr>
            <a:r>
              <a:rPr lang="en-US" b="1" dirty="0">
                <a:latin typeface="Courier" charset="0"/>
                <a:ea typeface="ＭＳ Ｐゴシック" charset="0"/>
                <a:cs typeface="ＭＳ Ｐゴシック" charset="0"/>
              </a:rPr>
              <a:t> 2300.8495 MB /  30.17 sec =  639.7338 Mbps 4 %TX 17 %RX 730 </a:t>
            </a:r>
            <a:r>
              <a:rPr lang="en-US" b="1" dirty="0" err="1">
                <a:latin typeface="Courier" charset="0"/>
                <a:ea typeface="ＭＳ Ｐゴシック" charset="0"/>
                <a:cs typeface="ＭＳ Ｐゴシック" charset="0"/>
              </a:rPr>
              <a:t>retrans</a:t>
            </a:r>
            <a:r>
              <a:rPr lang="en-US" b="1" dirty="0">
                <a:latin typeface="Courier" charset="0"/>
                <a:ea typeface="ＭＳ Ｐゴシック" charset="0"/>
                <a:cs typeface="ＭＳ Ｐゴシック" charset="0"/>
              </a:rPr>
              <a:t> 9.88 </a:t>
            </a:r>
            <a:r>
              <a:rPr lang="en-US" b="1" dirty="0" err="1">
                <a:latin typeface="Courier" charset="0"/>
                <a:ea typeface="ＭＳ Ｐゴシック" charset="0"/>
                <a:cs typeface="ＭＳ Ｐゴシック" charset="0"/>
              </a:rPr>
              <a:t>msRTT</a:t>
            </a:r>
            <a:endParaRPr lang="en-US" b="1" dirty="0">
              <a:latin typeface="Courier" charset="0"/>
              <a:ea typeface="ＭＳ Ｐゴシック" charset="0"/>
              <a:cs typeface="ＭＳ Ｐゴシック" charset="0"/>
            </a:endParaRP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14</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1312190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Success Stories - #3 PSU</a:t>
            </a:r>
            <a:endParaRPr lang="en-US" sz="40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2400" dirty="0" smtClean="0"/>
              <a:t>Was this impacting people?  Oh yes it was:</a:t>
            </a:r>
            <a:endParaRPr lang="en-US" sz="2400" dirty="0"/>
          </a:p>
          <a:p>
            <a:pPr>
              <a:buFont typeface="Arial"/>
              <a:buChar char="•"/>
            </a:pPr>
            <a:endParaRPr lang="en-US" sz="2400" dirty="0" smtClean="0"/>
          </a:p>
          <a:p>
            <a:pPr marL="0" indent="0"/>
            <a:endParaRPr lang="en-US" sz="2400" dirty="0" smtClean="0"/>
          </a:p>
          <a:p>
            <a:pPr marL="0" indent="0"/>
            <a:endParaRPr lang="en-US" sz="2400" dirty="0" smtClean="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15</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Macintosh HD:Users:zurawski:Desktop:MonthlyGraph-2HourA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491255"/>
            <a:ext cx="6408525" cy="297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7641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Stories - #4 Host Tuning</a:t>
            </a:r>
            <a:endParaRPr lang="en-US"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2000" dirty="0" smtClean="0"/>
              <a:t>Simple example – play with the settings in /</a:t>
            </a:r>
            <a:r>
              <a:rPr lang="en-US" sz="2000" dirty="0" err="1" smtClean="0"/>
              <a:t>etc</a:t>
            </a:r>
            <a:r>
              <a:rPr lang="en-US" sz="2000" dirty="0" smtClean="0"/>
              <a:t>/</a:t>
            </a:r>
            <a:r>
              <a:rPr lang="en-US" sz="2000" dirty="0" err="1" smtClean="0"/>
              <a:t>sysctl.conf</a:t>
            </a:r>
            <a:r>
              <a:rPr lang="en-US" sz="2000" dirty="0" smtClean="0"/>
              <a:t> when running some BWCTL tests.  </a:t>
            </a:r>
          </a:p>
          <a:p>
            <a:pPr>
              <a:buFont typeface="Arial"/>
              <a:buChar char="•"/>
            </a:pPr>
            <a:r>
              <a:rPr lang="en-US" sz="2000" dirty="0" smtClean="0"/>
              <a:t>See if you can pick out when we raised the memory for the TCP window (ignore the blue – this is a known firewall)</a:t>
            </a:r>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4" descr="HostTu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8005" y="2384010"/>
            <a:ext cx="5304605" cy="220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6954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Stories - #4 Host Tuning</a:t>
            </a:r>
            <a:endParaRPr lang="en-US"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1800" dirty="0" smtClean="0"/>
              <a:t>Another example – long path (~70ms), single stream TCP, 10G cards, tuned hosts</a:t>
            </a:r>
          </a:p>
          <a:p>
            <a:pPr>
              <a:buFont typeface="Arial"/>
              <a:buChar char="•"/>
            </a:pPr>
            <a:r>
              <a:rPr lang="en-US" sz="1800" dirty="0" smtClean="0"/>
              <a:t>Why the nearly 2x uptick?  Adjusted </a:t>
            </a:r>
            <a:r>
              <a:rPr lang="en-US" sz="1800" b="1" dirty="0">
                <a:latin typeface="Courier"/>
                <a:cs typeface="Courier"/>
              </a:rPr>
              <a:t>net.ipv4.</a:t>
            </a:r>
            <a:r>
              <a:rPr lang="en-US" sz="1800" b="1" dirty="0" smtClean="0">
                <a:latin typeface="Courier"/>
                <a:cs typeface="Courier"/>
              </a:rPr>
              <a:t>tcp_rmem/</a:t>
            </a:r>
            <a:r>
              <a:rPr lang="en-US" sz="1800" b="1" dirty="0" err="1" smtClean="0">
                <a:latin typeface="Courier"/>
                <a:cs typeface="Courier"/>
              </a:rPr>
              <a:t>wmem</a:t>
            </a:r>
            <a:r>
              <a:rPr lang="en-US" sz="1800" dirty="0" smtClean="0"/>
              <a:t> maximums (used in auto tuning) to 64M instead of 16M.</a:t>
            </a:r>
          </a:p>
          <a:p>
            <a:pPr>
              <a:buFont typeface="Arial"/>
              <a:buChar char="•"/>
            </a:pPr>
            <a:r>
              <a:rPr lang="en-US" sz="1800" dirty="0" smtClean="0"/>
              <a:t>As the path length/throughput expectation increases, this is a good idea.  There are limits (e.g. beware of buffer bloat on short RTTs)</a:t>
            </a:r>
            <a:endParaRPr lang="en-US" sz="1800" dirty="0"/>
          </a:p>
          <a:p>
            <a:pPr>
              <a:buFont typeface="Arial"/>
              <a:buChar char="•"/>
            </a:pPr>
            <a:endParaRPr lang="en-US" sz="2000" dirty="0" smtClean="0"/>
          </a:p>
          <a:p>
            <a:pPr marL="0" indent="0"/>
            <a:endParaRPr lang="en-US" sz="2000" dirty="0" smtClean="0"/>
          </a:p>
          <a:p>
            <a:pPr marL="0" indent="0"/>
            <a:endParaRPr lang="en-US" sz="2000" dirty="0" smtClean="0"/>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17</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8" name="Picture 7" descr="20140408-BWCTL-Win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25" y="2559951"/>
            <a:ext cx="5232400" cy="2001962"/>
          </a:xfrm>
          <a:prstGeom prst="rect">
            <a:avLst/>
          </a:prstGeom>
        </p:spPr>
      </p:pic>
    </p:spTree>
    <p:extLst>
      <p:ext uri="{BB962C8B-B14F-4D97-AF65-F5344CB8AC3E}">
        <p14:creationId xmlns:p14="http://schemas.microsoft.com/office/powerpoint/2010/main" val="34054802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Stories - #4 Host Tuning</a:t>
            </a:r>
            <a:endParaRPr lang="en-US"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2000" dirty="0" smtClean="0"/>
              <a:t>A more complete view – showing the role of MTUs and host tuning (e.g. ‘its all related’):</a:t>
            </a:r>
            <a:endParaRPr lang="en-US" sz="2000" dirty="0"/>
          </a:p>
          <a:p>
            <a:pPr>
              <a:buFont typeface="Arial"/>
              <a:buChar char="•"/>
            </a:pPr>
            <a:endParaRPr lang="en-US" sz="2000" dirty="0" smtClean="0"/>
          </a:p>
          <a:p>
            <a:pPr marL="0" indent="0"/>
            <a:endParaRPr lang="en-US" sz="2000" dirty="0" smtClean="0"/>
          </a:p>
          <a:p>
            <a:pPr marL="0" indent="0"/>
            <a:endParaRPr lang="en-US" sz="2000" dirty="0" smtClean="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20140505-PPPL-NERSC-10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1" y="1710059"/>
            <a:ext cx="6134099" cy="2798848"/>
          </a:xfrm>
          <a:prstGeom prst="rect">
            <a:avLst/>
          </a:prstGeom>
        </p:spPr>
      </p:pic>
    </p:spTree>
    <p:extLst>
      <p:ext uri="{BB962C8B-B14F-4D97-AF65-F5344CB8AC3E}">
        <p14:creationId xmlns:p14="http://schemas.microsoft.com/office/powerpoint/2010/main" val="31760331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Stories - #4 Host Tuning</a:t>
            </a: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19</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5" name="Picture 4" descr="Screen Shot 2015-02-20 at 9.42.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1181309"/>
            <a:ext cx="6769100" cy="3347152"/>
          </a:xfrm>
          <a:prstGeom prst="rect">
            <a:avLst/>
          </a:prstGeom>
        </p:spPr>
      </p:pic>
    </p:spTree>
    <p:extLst>
      <p:ext uri="{BB962C8B-B14F-4D97-AF65-F5344CB8AC3E}">
        <p14:creationId xmlns:p14="http://schemas.microsoft.com/office/powerpoint/2010/main" val="26669312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Success Stories</a:t>
            </a:r>
            <a:endParaRPr lang="en-US" sz="4000" dirty="0"/>
          </a:p>
        </p:txBody>
      </p:sp>
      <p:sp>
        <p:nvSpPr>
          <p:cNvPr id="3" name="Content Placeholder 2"/>
          <p:cNvSpPr>
            <a:spLocks noGrp="1"/>
          </p:cNvSpPr>
          <p:nvPr>
            <p:ph idx="1"/>
          </p:nvPr>
        </p:nvSpPr>
        <p:spPr>
          <a:xfrm>
            <a:off x="457200" y="1063229"/>
            <a:ext cx="4947921" cy="3483371"/>
          </a:xfrm>
        </p:spPr>
        <p:txBody>
          <a:bodyPr>
            <a:normAutofit fontScale="55000" lnSpcReduction="20000"/>
          </a:bodyPr>
          <a:lstStyle/>
          <a:p>
            <a:pPr>
              <a:buFont typeface="Arial"/>
              <a:buChar char="•"/>
            </a:pPr>
            <a:r>
              <a:rPr lang="en-US" sz="2800" dirty="0" smtClean="0"/>
              <a:t>#</a:t>
            </a:r>
            <a:r>
              <a:rPr lang="en-US" sz="2800" dirty="0"/>
              <a:t>1</a:t>
            </a:r>
            <a:r>
              <a:rPr lang="en-US" sz="2800" dirty="0" smtClean="0"/>
              <a:t> Failing Optic(s)</a:t>
            </a:r>
          </a:p>
          <a:p>
            <a:pPr>
              <a:buFont typeface="Arial"/>
              <a:buChar char="•"/>
            </a:pPr>
            <a:r>
              <a:rPr lang="en-US" sz="2800" dirty="0" smtClean="0"/>
              <a:t>#2 Brown University Firewall</a:t>
            </a:r>
          </a:p>
          <a:p>
            <a:r>
              <a:rPr lang="en-US" sz="2800" dirty="0" smtClean="0"/>
              <a:t>#</a:t>
            </a:r>
            <a:r>
              <a:rPr lang="en-US" sz="2800" dirty="0"/>
              <a:t>3</a:t>
            </a:r>
            <a:r>
              <a:rPr lang="en-US" sz="2800" dirty="0" smtClean="0"/>
              <a:t> </a:t>
            </a:r>
            <a:r>
              <a:rPr lang="en-US" sz="2800" dirty="0"/>
              <a:t>Penn State University </a:t>
            </a:r>
            <a:r>
              <a:rPr lang="en-US" sz="2800" dirty="0" smtClean="0"/>
              <a:t>Firewall</a:t>
            </a:r>
          </a:p>
          <a:p>
            <a:pPr>
              <a:buFont typeface="Arial"/>
              <a:buChar char="•"/>
            </a:pPr>
            <a:r>
              <a:rPr lang="en-US" sz="2800" dirty="0" smtClean="0"/>
              <a:t>#4 Host Tuning</a:t>
            </a:r>
          </a:p>
          <a:p>
            <a:pPr>
              <a:buFont typeface="Arial"/>
              <a:buChar char="•"/>
            </a:pPr>
            <a:r>
              <a:rPr lang="en-US" sz="2800" dirty="0" smtClean="0"/>
              <a:t>#5 Bottleneck Link</a:t>
            </a:r>
          </a:p>
          <a:p>
            <a:pPr>
              <a:buFont typeface="Arial"/>
              <a:buChar char="•"/>
            </a:pPr>
            <a:r>
              <a:rPr lang="en-US" sz="2800" dirty="0" smtClean="0"/>
              <a:t>#</a:t>
            </a:r>
            <a:r>
              <a:rPr lang="en-US" sz="2800" dirty="0"/>
              <a:t>6</a:t>
            </a:r>
            <a:r>
              <a:rPr lang="en-US" sz="2800" dirty="0" smtClean="0"/>
              <a:t> R&amp;E vs. Commodity Routing</a:t>
            </a:r>
          </a:p>
          <a:p>
            <a:pPr>
              <a:buFont typeface="Arial"/>
              <a:buChar char="•"/>
            </a:pPr>
            <a:r>
              <a:rPr lang="en-US" sz="2800" dirty="0" smtClean="0"/>
              <a:t>#</a:t>
            </a:r>
            <a:r>
              <a:rPr lang="en-US" sz="2800" dirty="0"/>
              <a:t>7</a:t>
            </a:r>
            <a:r>
              <a:rPr lang="en-US" sz="2800" dirty="0" smtClean="0"/>
              <a:t> Extreme Upstream Packet loss </a:t>
            </a:r>
          </a:p>
          <a:p>
            <a:pPr>
              <a:buFont typeface="Arial"/>
              <a:buChar char="•"/>
            </a:pPr>
            <a:r>
              <a:rPr lang="en-US" sz="2800" dirty="0" smtClean="0"/>
              <a:t>#</a:t>
            </a:r>
            <a:r>
              <a:rPr lang="en-US" sz="2800" dirty="0"/>
              <a:t>8</a:t>
            </a:r>
            <a:r>
              <a:rPr lang="en-US" sz="2800" dirty="0" smtClean="0"/>
              <a:t> Fiber Cut</a:t>
            </a:r>
          </a:p>
          <a:p>
            <a:pPr>
              <a:buFont typeface="Arial"/>
              <a:buChar char="•"/>
            </a:pPr>
            <a:r>
              <a:rPr lang="en-US" sz="2800" dirty="0" smtClean="0"/>
              <a:t>#9 Buffer Tuning</a:t>
            </a:r>
          </a:p>
          <a:p>
            <a:pPr>
              <a:buFont typeface="Arial"/>
              <a:buChar char="•"/>
            </a:pPr>
            <a:r>
              <a:rPr lang="en-US" sz="2800" dirty="0" smtClean="0"/>
              <a:t>#10 BGP Peering Migration</a:t>
            </a:r>
          </a:p>
          <a:p>
            <a:pPr>
              <a:buFont typeface="Arial"/>
              <a:buChar char="•"/>
            </a:pPr>
            <a:r>
              <a:rPr lang="en-US" sz="2800" dirty="0" smtClean="0"/>
              <a:t>#11 Monitoring TA Performance</a:t>
            </a:r>
          </a:p>
          <a:p>
            <a:pPr>
              <a:buFont typeface="Arial"/>
              <a:buChar char="•"/>
            </a:pPr>
            <a:r>
              <a:rPr lang="en-US" sz="2800" dirty="0" smtClean="0"/>
              <a:t>#12 Changing Regular Test Parameters</a:t>
            </a:r>
          </a:p>
          <a:p>
            <a:pPr>
              <a:buFont typeface="Arial"/>
              <a:buChar char="•"/>
            </a:pPr>
            <a:r>
              <a:rPr lang="en-US" sz="2800" dirty="0" smtClean="0"/>
              <a:t>#13 MTU Changes (short &amp; longer RTT)</a:t>
            </a:r>
          </a:p>
          <a:p>
            <a:pPr>
              <a:buFont typeface="Arial"/>
              <a:buChar char="•"/>
            </a:pPr>
            <a:r>
              <a:rPr lang="en-US" sz="2800" dirty="0" smtClean="0"/>
              <a:t>#14 Speed Mismatch (e.g. not a ‘problem’)</a:t>
            </a:r>
          </a:p>
          <a:p>
            <a:pPr marL="0" indent="0"/>
            <a:endParaRPr lang="en-US" sz="2800" dirty="0" smtClean="0"/>
          </a:p>
          <a:p>
            <a:pPr marL="0" indent="0"/>
            <a:endParaRPr lang="en-US" dirty="0" smtClean="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120" y="1231791"/>
            <a:ext cx="4170680" cy="312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9291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a:bodyPr>
          <a:lstStyle/>
          <a:p>
            <a:r>
              <a:rPr lang="en-US" dirty="0" smtClean="0"/>
              <a:t>Success Stories - #5 Bottleneck Link</a:t>
            </a:r>
            <a:endParaRPr lang="en-US"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2400" dirty="0" smtClean="0"/>
              <a:t>OWAMP used in a campus with too many users and not enough network (ignore the latency lines – NTP was hurting too)</a:t>
            </a:r>
            <a:endParaRPr lang="en-US" sz="2400" dirty="0"/>
          </a:p>
          <a:p>
            <a:pPr>
              <a:buFont typeface="Arial"/>
              <a:buChar char="•"/>
            </a:pPr>
            <a:endParaRPr lang="en-US" sz="2400" dirty="0" smtClean="0"/>
          </a:p>
          <a:p>
            <a:pPr marL="0" indent="0"/>
            <a:endParaRPr lang="en-US" sz="2400" dirty="0" smtClean="0"/>
          </a:p>
          <a:p>
            <a:pPr marL="0" indent="0"/>
            <a:endParaRPr lang="en-US" sz="2400" dirty="0" smtClean="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1" descr="sjtu_owamp_resul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38" y="1840694"/>
            <a:ext cx="4755362" cy="267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8833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a:bodyPr>
          <a:lstStyle/>
          <a:p>
            <a:r>
              <a:rPr lang="en-US" sz="2000" dirty="0" smtClean="0"/>
              <a:t>Some campuses don’t need to be told that the R&amp;E path is ‘better’, others need to figure it out on their own. </a:t>
            </a:r>
          </a:p>
          <a:p>
            <a:r>
              <a:rPr lang="en-US" sz="2000" dirty="0" smtClean="0"/>
              <a:t>BWCTL results between PSU and Vanderbilt (science driver was genomics)</a:t>
            </a:r>
          </a:p>
          <a:p>
            <a:pPr lvl="2"/>
            <a:r>
              <a:rPr lang="en-US" sz="2000" dirty="0" smtClean="0"/>
              <a:t>Normally low results over the course of the day.  ‘spikes’ at night.  </a:t>
            </a:r>
          </a:p>
          <a:p>
            <a:pPr lvl="2"/>
            <a:r>
              <a:rPr lang="en-US" sz="2000" dirty="0" err="1" smtClean="0"/>
              <a:t>Traceoutes</a:t>
            </a:r>
            <a:r>
              <a:rPr lang="en-US" sz="2000" dirty="0" smtClean="0"/>
              <a:t>:</a:t>
            </a:r>
          </a:p>
          <a:p>
            <a:pPr lvl="3">
              <a:buFont typeface="Arial"/>
              <a:buChar char="•"/>
            </a:pPr>
            <a:r>
              <a:rPr lang="en-US" dirty="0" smtClean="0"/>
              <a:t>PSU -&gt; Cogent -&gt; Century Link -&gt; Vanderbilt</a:t>
            </a:r>
          </a:p>
          <a:p>
            <a:pPr lvl="3">
              <a:buFont typeface="Arial"/>
              <a:buChar char="•"/>
            </a:pPr>
            <a:r>
              <a:rPr lang="en-US" dirty="0" smtClean="0"/>
              <a:t>Vanderbilt -&gt; SOX -&gt; NLR (dated) -&gt; 3ROX -&gt; PSU</a:t>
            </a:r>
          </a:p>
          <a:p>
            <a:pPr lvl="2"/>
            <a:r>
              <a:rPr lang="en-US" sz="2000" dirty="0" smtClean="0"/>
              <a:t>Asymmetry is not bad by itself, unless …</a:t>
            </a:r>
          </a:p>
        </p:txBody>
      </p:sp>
      <p:sp>
        <p:nvSpPr>
          <p:cNvPr id="7" name="Title 1"/>
          <p:cNvSpPr>
            <a:spLocks noGrp="1"/>
          </p:cNvSpPr>
          <p:nvPr>
            <p:ph type="title"/>
          </p:nvPr>
        </p:nvSpPr>
        <p:spPr>
          <a:xfrm>
            <a:off x="0" y="205979"/>
            <a:ext cx="9144000" cy="857250"/>
          </a:xfrm>
        </p:spPr>
        <p:txBody>
          <a:bodyPr>
            <a:normAutofit fontScale="90000"/>
          </a:bodyPr>
          <a:lstStyle/>
          <a:p>
            <a:r>
              <a:rPr lang="en-US" dirty="0"/>
              <a:t>Success Stories - </a:t>
            </a:r>
            <a:r>
              <a:rPr lang="en-US" dirty="0" smtClean="0"/>
              <a:t>#6 R&amp;E vs. Commodity Routing</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21</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4475861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1628"/>
            <a:ext cx="8229600" cy="3704034"/>
          </a:xfrm>
        </p:spPr>
        <p:txBody>
          <a:bodyPr>
            <a:normAutofit fontScale="70000" lnSpcReduction="20000"/>
          </a:bodyPr>
          <a:lstStyle/>
          <a:p>
            <a:pPr lvl="1">
              <a:buFont typeface="Arial"/>
              <a:buChar char="•"/>
            </a:pPr>
            <a:endParaRPr lang="en-US" sz="2000" dirty="0" smtClean="0"/>
          </a:p>
          <a:p>
            <a:pPr lvl="1">
              <a:buFont typeface="Arial"/>
              <a:buChar char="•"/>
            </a:pPr>
            <a:endParaRPr lang="en-US" sz="2000" dirty="0"/>
          </a:p>
          <a:p>
            <a:pPr lvl="1">
              <a:buFont typeface="Arial"/>
              <a:buChar char="•"/>
            </a:pPr>
            <a:endParaRPr lang="en-US" sz="2000" dirty="0" smtClean="0"/>
          </a:p>
          <a:p>
            <a:pPr lvl="1">
              <a:buFont typeface="Arial"/>
              <a:buChar char="•"/>
            </a:pPr>
            <a:endParaRPr lang="en-US" sz="2000" dirty="0"/>
          </a:p>
          <a:p>
            <a:pPr marL="228600" lvl="1" indent="0">
              <a:buNone/>
            </a:pPr>
            <a:endParaRPr lang="en-US" sz="2000" dirty="0" smtClean="0"/>
          </a:p>
          <a:p>
            <a:pPr marL="228600" lvl="1" indent="0">
              <a:buNone/>
            </a:pPr>
            <a:endParaRPr lang="en-US" sz="2000" dirty="0"/>
          </a:p>
          <a:p>
            <a:pPr marL="228600" lvl="1" indent="0">
              <a:buNone/>
            </a:pPr>
            <a:endParaRPr lang="en-US" sz="2000" dirty="0" smtClean="0"/>
          </a:p>
          <a:p>
            <a:pPr marL="228600" lvl="1" indent="0">
              <a:buNone/>
            </a:pPr>
            <a:endParaRPr lang="en-US" sz="2000" dirty="0"/>
          </a:p>
          <a:p>
            <a:pPr marL="228600" lvl="1" indent="0">
              <a:buNone/>
            </a:pPr>
            <a:endParaRPr lang="en-US" sz="2000" dirty="0"/>
          </a:p>
          <a:p>
            <a:pPr lvl="1">
              <a:buFont typeface="Arial"/>
              <a:buChar char="•"/>
            </a:pPr>
            <a:endParaRPr lang="en-US" sz="2000" dirty="0" smtClean="0"/>
          </a:p>
          <a:p>
            <a:pPr lvl="1">
              <a:buFont typeface="Arial"/>
              <a:buChar char="•"/>
            </a:pPr>
            <a:r>
              <a:rPr lang="en-US" sz="2000" dirty="0" smtClean="0"/>
              <a:t>Letting BGP ‘figure it out’ can sometimes lead to issues. </a:t>
            </a:r>
          </a:p>
          <a:p>
            <a:pPr lvl="2"/>
            <a:r>
              <a:rPr lang="en-US" sz="1600" dirty="0" smtClean="0"/>
              <a:t>Yes, shortest path is a good metric in the commercial world.  </a:t>
            </a:r>
          </a:p>
          <a:p>
            <a:pPr lvl="2"/>
            <a:r>
              <a:rPr lang="en-US" sz="1600" dirty="0" smtClean="0"/>
              <a:t>R&amp;E should always be preferred to commodity when available</a:t>
            </a:r>
          </a:p>
          <a:p>
            <a:pPr lvl="1">
              <a:buFont typeface="Arial"/>
              <a:buChar char="•"/>
            </a:pPr>
            <a:r>
              <a:rPr lang="en-US" sz="2000" dirty="0" smtClean="0"/>
              <a:t>Managing local </a:t>
            </a:r>
            <a:r>
              <a:rPr lang="en-US" sz="2000" dirty="0" err="1" smtClean="0"/>
              <a:t>prefs</a:t>
            </a:r>
            <a:r>
              <a:rPr lang="en-US" sz="2000" dirty="0" smtClean="0"/>
              <a:t> can be a ‘pain’ for those that are not used to it.  The end result is hard to argue with</a:t>
            </a:r>
          </a:p>
          <a:p>
            <a:pPr lvl="1">
              <a:buFont typeface="Arial"/>
              <a:buChar char="•"/>
            </a:pPr>
            <a:r>
              <a:rPr lang="en-US" sz="2000" dirty="0" smtClean="0"/>
              <a:t>The ‘blue’ line?  Over NLR in the dying days – and the Cisco 650x in that region was known to have a bad card/optic that was never replaced (e.g. packet loss all over the place)</a:t>
            </a:r>
          </a:p>
        </p:txBody>
      </p:sp>
      <p:sp>
        <p:nvSpPr>
          <p:cNvPr id="7" name="Title 1"/>
          <p:cNvSpPr>
            <a:spLocks noGrp="1"/>
          </p:cNvSpPr>
          <p:nvPr>
            <p:ph type="title"/>
          </p:nvPr>
        </p:nvSpPr>
        <p:spPr>
          <a:xfrm>
            <a:off x="0" y="205979"/>
            <a:ext cx="9144000" cy="857250"/>
          </a:xfrm>
        </p:spPr>
        <p:txBody>
          <a:bodyPr>
            <a:normAutofit/>
          </a:bodyPr>
          <a:lstStyle/>
          <a:p>
            <a:r>
              <a:rPr lang="en-US" sz="3200" dirty="0"/>
              <a:t>Success Stories - </a:t>
            </a:r>
            <a:r>
              <a:rPr lang="en-US" sz="3200" dirty="0" smtClean="0"/>
              <a:t>#6 R&amp;E vs. Commodity Routing</a:t>
            </a:r>
            <a:endParaRPr lang="en-US" sz="3200"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20140402-PSU-Vanderbilt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396" y="961628"/>
            <a:ext cx="4562165" cy="2051390"/>
          </a:xfrm>
          <a:prstGeom prst="rect">
            <a:avLst/>
          </a:prstGeom>
        </p:spPr>
      </p:pic>
    </p:spTree>
    <p:extLst>
      <p:ext uri="{BB962C8B-B14F-4D97-AF65-F5344CB8AC3E}">
        <p14:creationId xmlns:p14="http://schemas.microsoft.com/office/powerpoint/2010/main" val="9742639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a:bodyPr>
          <a:lstStyle/>
          <a:p>
            <a:pPr lvl="1">
              <a:buFont typeface="Arial"/>
              <a:buChar char="•"/>
            </a:pPr>
            <a:r>
              <a:rPr lang="en-US" sz="1800" dirty="0" smtClean="0"/>
              <a:t>Sometimes things break on R&amp;E too, here is UNL to DESY (Germany), first over Internet2 then over ‘LHCONE’</a:t>
            </a:r>
          </a:p>
          <a:p>
            <a:pPr lvl="3">
              <a:buFont typeface="Arial"/>
              <a:buChar char="•"/>
            </a:pPr>
            <a:r>
              <a:rPr lang="en-US" sz="1800" dirty="0" smtClean="0"/>
              <a:t>Takeaway – there was something wrong with LHCONE …</a:t>
            </a:r>
          </a:p>
        </p:txBody>
      </p:sp>
      <p:sp>
        <p:nvSpPr>
          <p:cNvPr id="7" name="Title 1"/>
          <p:cNvSpPr>
            <a:spLocks noGrp="1"/>
          </p:cNvSpPr>
          <p:nvPr>
            <p:ph type="title"/>
          </p:nvPr>
        </p:nvSpPr>
        <p:spPr>
          <a:xfrm>
            <a:off x="0" y="205979"/>
            <a:ext cx="9144000" cy="857250"/>
          </a:xfrm>
        </p:spPr>
        <p:txBody>
          <a:bodyPr>
            <a:normAutofit/>
          </a:bodyPr>
          <a:lstStyle/>
          <a:p>
            <a:r>
              <a:rPr lang="en-US" dirty="0"/>
              <a:t>Success Stories - </a:t>
            </a:r>
            <a:r>
              <a:rPr lang="en-US" dirty="0" smtClean="0"/>
              <a:t>#6 R&amp;E vs. other R&amp;E</a:t>
            </a: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23</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UNL_to_DESY-REvsLHC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938" y="2053183"/>
            <a:ext cx="4685132" cy="2480717"/>
          </a:xfrm>
          <a:prstGeom prst="rect">
            <a:avLst/>
          </a:prstGeom>
        </p:spPr>
      </p:pic>
    </p:spTree>
    <p:extLst>
      <p:ext uri="{BB962C8B-B14F-4D97-AF65-F5344CB8AC3E}">
        <p14:creationId xmlns:p14="http://schemas.microsoft.com/office/powerpoint/2010/main" val="37353524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a:bodyPr>
          <a:lstStyle/>
          <a:p>
            <a:pPr lvl="1">
              <a:buFont typeface="Arial"/>
              <a:buChar char="•"/>
            </a:pPr>
            <a:r>
              <a:rPr lang="en-US" sz="2000" dirty="0" smtClean="0"/>
              <a:t>Same situation, different location (this time Vanderbilt).  This is a </a:t>
            </a:r>
            <a:r>
              <a:rPr lang="en-US" sz="2000" dirty="0" err="1" smtClean="0"/>
              <a:t>PhEDEx</a:t>
            </a:r>
            <a:r>
              <a:rPr lang="en-US" sz="2000" dirty="0" smtClean="0"/>
              <a:t> (e.g. data movement) graph that shows the transfer rate with LHCONE, and then when Vanderbilt went back to regular Internet2:</a:t>
            </a:r>
          </a:p>
        </p:txBody>
      </p:sp>
      <p:sp>
        <p:nvSpPr>
          <p:cNvPr id="7" name="Title 1"/>
          <p:cNvSpPr>
            <a:spLocks noGrp="1"/>
          </p:cNvSpPr>
          <p:nvPr>
            <p:ph type="title"/>
          </p:nvPr>
        </p:nvSpPr>
        <p:spPr>
          <a:xfrm>
            <a:off x="0" y="205979"/>
            <a:ext cx="9144000" cy="857250"/>
          </a:xfrm>
        </p:spPr>
        <p:txBody>
          <a:bodyPr>
            <a:normAutofit/>
          </a:bodyPr>
          <a:lstStyle/>
          <a:p>
            <a:r>
              <a:rPr lang="en-US" dirty="0"/>
              <a:t>Success Stories - </a:t>
            </a:r>
            <a:r>
              <a:rPr lang="en-US" dirty="0" smtClean="0"/>
              <a:t>#6 R&amp;E vs. other R&amp;E</a:t>
            </a: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24</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BeforeAndAfterLHCONE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338" y="2159000"/>
            <a:ext cx="3868420" cy="2417763"/>
          </a:xfrm>
          <a:prstGeom prst="rect">
            <a:avLst/>
          </a:prstGeom>
        </p:spPr>
      </p:pic>
    </p:spTree>
    <p:extLst>
      <p:ext uri="{BB962C8B-B14F-4D97-AF65-F5344CB8AC3E}">
        <p14:creationId xmlns:p14="http://schemas.microsoft.com/office/powerpoint/2010/main" val="5619319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fontScale="92500" lnSpcReduction="20000"/>
          </a:bodyPr>
          <a:lstStyle/>
          <a:p>
            <a:pPr lvl="1"/>
            <a:r>
              <a:rPr lang="en-US" sz="2000" dirty="0" smtClean="0"/>
              <a:t>Sometimes its not your fault – this is why monitoring your provider is a good idea:</a:t>
            </a:r>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smtClean="0"/>
          </a:p>
          <a:p>
            <a:pPr lvl="1"/>
            <a:endParaRPr lang="en-US" sz="2000" dirty="0"/>
          </a:p>
          <a:p>
            <a:pPr lvl="1"/>
            <a:endParaRPr lang="en-US" sz="2000" dirty="0" smtClean="0"/>
          </a:p>
          <a:p>
            <a:pPr lvl="1"/>
            <a:r>
              <a:rPr lang="en-US" sz="2000" dirty="0" smtClean="0"/>
              <a:t>Drastic drop in BWCTL normally has a reason …</a:t>
            </a:r>
          </a:p>
        </p:txBody>
      </p:sp>
      <p:sp>
        <p:nvSpPr>
          <p:cNvPr id="7" name="Title 1"/>
          <p:cNvSpPr>
            <a:spLocks noGrp="1"/>
          </p:cNvSpPr>
          <p:nvPr>
            <p:ph type="title"/>
          </p:nvPr>
        </p:nvSpPr>
        <p:spPr>
          <a:xfrm>
            <a:off x="0" y="205979"/>
            <a:ext cx="9144000" cy="857250"/>
          </a:xfrm>
        </p:spPr>
        <p:txBody>
          <a:bodyPr>
            <a:normAutofit fontScale="90000"/>
          </a:bodyPr>
          <a:lstStyle/>
          <a:p>
            <a:r>
              <a:rPr lang="en-US" dirty="0"/>
              <a:t>Success Stories - </a:t>
            </a:r>
            <a:r>
              <a:rPr lang="en-US" dirty="0" smtClean="0"/>
              <a:t>#</a:t>
            </a:r>
            <a:r>
              <a:rPr lang="en-US" dirty="0"/>
              <a:t>7</a:t>
            </a:r>
            <a:r>
              <a:rPr lang="en-US" dirty="0" smtClean="0"/>
              <a:t> Upstream Packet Loss</a:t>
            </a:r>
            <a:endParaRPr lang="en-US" dirty="0"/>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25</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0" name="Picture 9" descr="20140502-Brown-BWCTL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066" y="1531819"/>
            <a:ext cx="5985933" cy="2541548"/>
          </a:xfrm>
          <a:prstGeom prst="rect">
            <a:avLst/>
          </a:prstGeom>
        </p:spPr>
      </p:pic>
    </p:spTree>
    <p:extLst>
      <p:ext uri="{BB962C8B-B14F-4D97-AF65-F5344CB8AC3E}">
        <p14:creationId xmlns:p14="http://schemas.microsoft.com/office/powerpoint/2010/main" val="15850570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a:bodyPr>
          <a:lstStyle/>
          <a:p>
            <a:pPr lvl="1"/>
            <a:r>
              <a:rPr lang="en-US" sz="2000" dirty="0" smtClean="0"/>
              <a:t>Spikes of packet loss, almost always during business hours</a:t>
            </a:r>
          </a:p>
          <a:p>
            <a:pPr lvl="1"/>
            <a:r>
              <a:rPr lang="en-US" sz="2000" dirty="0" smtClean="0"/>
              <a:t>Function of the load on the line/time of day</a:t>
            </a:r>
          </a:p>
          <a:p>
            <a:pPr lvl="1"/>
            <a:r>
              <a:rPr lang="en-US" sz="2000" dirty="0" smtClean="0"/>
              <a:t>This was traced to regional network</a:t>
            </a:r>
          </a:p>
        </p:txBody>
      </p:sp>
      <p:sp>
        <p:nvSpPr>
          <p:cNvPr id="7" name="Title 1"/>
          <p:cNvSpPr>
            <a:spLocks noGrp="1"/>
          </p:cNvSpPr>
          <p:nvPr>
            <p:ph type="title"/>
          </p:nvPr>
        </p:nvSpPr>
        <p:spPr>
          <a:xfrm>
            <a:off x="0" y="205979"/>
            <a:ext cx="9144000" cy="857250"/>
          </a:xfrm>
        </p:spPr>
        <p:txBody>
          <a:bodyPr>
            <a:normAutofit fontScale="90000"/>
          </a:bodyPr>
          <a:lstStyle/>
          <a:p>
            <a:r>
              <a:rPr lang="en-US" dirty="0"/>
              <a:t>Success Stories - </a:t>
            </a:r>
            <a:r>
              <a:rPr lang="en-US" dirty="0" smtClean="0"/>
              <a:t>#</a:t>
            </a:r>
            <a:r>
              <a:rPr lang="en-US" dirty="0"/>
              <a:t>7</a:t>
            </a:r>
            <a:r>
              <a:rPr lang="en-US" dirty="0" smtClean="0"/>
              <a:t> Upstream Packet Loss</a:t>
            </a: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20140502-Brown-ESnet-OWAMP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82" y="1888028"/>
            <a:ext cx="3496318" cy="2600530"/>
          </a:xfrm>
          <a:prstGeom prst="rect">
            <a:avLst/>
          </a:prstGeom>
        </p:spPr>
      </p:pic>
    </p:spTree>
    <p:extLst>
      <p:ext uri="{BB962C8B-B14F-4D97-AF65-F5344CB8AC3E}">
        <p14:creationId xmlns:p14="http://schemas.microsoft.com/office/powerpoint/2010/main" val="31559378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a:bodyPr>
          <a:lstStyle/>
          <a:p>
            <a:pPr lvl="1"/>
            <a:r>
              <a:rPr lang="en-US" sz="2000" dirty="0" smtClean="0"/>
              <a:t>Not that </a:t>
            </a:r>
            <a:r>
              <a:rPr lang="en-US" sz="2000" dirty="0" err="1" smtClean="0"/>
              <a:t>perfSONAR</a:t>
            </a:r>
            <a:r>
              <a:rPr lang="en-US" sz="2000" dirty="0" smtClean="0"/>
              <a:t> </a:t>
            </a:r>
            <a:r>
              <a:rPr lang="en-US" sz="2000" dirty="0" smtClean="0"/>
              <a:t>couldn’t </a:t>
            </a:r>
            <a:r>
              <a:rPr lang="en-US" sz="2000" dirty="0" smtClean="0"/>
              <a:t>help fix this (that</a:t>
            </a:r>
            <a:r>
              <a:rPr lang="fr-FR" sz="2000" dirty="0" smtClean="0"/>
              <a:t>’</a:t>
            </a:r>
            <a:r>
              <a:rPr lang="en-US" sz="2000" dirty="0" smtClean="0"/>
              <a:t>s up to your local DOT and provider …), but it does have an interesting signature in terms of loss and latency:</a:t>
            </a:r>
          </a:p>
        </p:txBody>
      </p:sp>
      <p:sp>
        <p:nvSpPr>
          <p:cNvPr id="7" name="Title 1"/>
          <p:cNvSpPr>
            <a:spLocks noGrp="1"/>
          </p:cNvSpPr>
          <p:nvPr>
            <p:ph type="title"/>
          </p:nvPr>
        </p:nvSpPr>
        <p:spPr>
          <a:xfrm>
            <a:off x="0" y="205979"/>
            <a:ext cx="9144000" cy="857250"/>
          </a:xfrm>
        </p:spPr>
        <p:txBody>
          <a:bodyPr>
            <a:normAutofit/>
          </a:bodyPr>
          <a:lstStyle/>
          <a:p>
            <a:r>
              <a:rPr lang="en-US" sz="4000" dirty="0"/>
              <a:t>Success Stories - </a:t>
            </a:r>
            <a:r>
              <a:rPr lang="en-US" sz="4000" dirty="0" smtClean="0"/>
              <a:t>#</a:t>
            </a:r>
            <a:r>
              <a:rPr lang="en-US" sz="4000" dirty="0"/>
              <a:t>8</a:t>
            </a:r>
            <a:r>
              <a:rPr lang="en-US" sz="4000" dirty="0" smtClean="0"/>
              <a:t> Fiber Cut</a:t>
            </a:r>
            <a:endParaRPr lang="en-US" sz="4000"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FiberCut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134" y="1828800"/>
            <a:ext cx="5126566" cy="2646697"/>
          </a:xfrm>
          <a:prstGeom prst="rect">
            <a:avLst/>
          </a:prstGeom>
        </p:spPr>
      </p:pic>
    </p:spTree>
    <p:extLst>
      <p:ext uri="{BB962C8B-B14F-4D97-AF65-F5344CB8AC3E}">
        <p14:creationId xmlns:p14="http://schemas.microsoft.com/office/powerpoint/2010/main" val="22767941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978"/>
            <a:ext cx="8229600" cy="627528"/>
          </a:xfrm>
        </p:spPr>
        <p:txBody>
          <a:bodyPr>
            <a:normAutofit fontScale="90000"/>
          </a:bodyPr>
          <a:lstStyle/>
          <a:p>
            <a:r>
              <a:rPr lang="en-US" dirty="0" smtClean="0"/>
              <a:t>#9 Buffer Tuning Experiment</a:t>
            </a:r>
            <a:endParaRPr lang="en-US" dirty="0"/>
          </a:p>
        </p:txBody>
      </p:sp>
      <p:pic>
        <p:nvPicPr>
          <p:cNvPr id="8" name="Content Placeholder 9" descr="test-hosts.pdf"/>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a:xfrm>
            <a:off x="96110" y="695326"/>
            <a:ext cx="9158414" cy="4032647"/>
          </a:xfrm>
        </p:spPr>
      </p:pic>
      <p:sp>
        <p:nvSpPr>
          <p:cNvPr id="10" name="Curved Down Arrow 9"/>
          <p:cNvSpPr/>
          <p:nvPr/>
        </p:nvSpPr>
        <p:spPr>
          <a:xfrm flipH="1">
            <a:off x="3898900" y="3143250"/>
            <a:ext cx="1930400" cy="708660"/>
          </a:xfrm>
          <a:prstGeom prst="curvedDownArrow">
            <a:avLst>
              <a:gd name="adj1" fmla="val 0"/>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2209800" y="1730611"/>
            <a:ext cx="1295400" cy="498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32300" y="1609725"/>
            <a:ext cx="1397000" cy="619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rved Up Arrow 13"/>
          <p:cNvSpPr/>
          <p:nvPr/>
        </p:nvSpPr>
        <p:spPr>
          <a:xfrm flipH="1">
            <a:off x="3810000" y="1516067"/>
            <a:ext cx="2019300" cy="691433"/>
          </a:xfrm>
          <a:prstGeom prst="curvedUpArrow">
            <a:avLst>
              <a:gd name="adj1" fmla="val 0"/>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432300" y="3505661"/>
            <a:ext cx="1460500" cy="923330"/>
          </a:xfrm>
          <a:prstGeom prst="rect">
            <a:avLst/>
          </a:prstGeom>
          <a:noFill/>
        </p:spPr>
        <p:txBody>
          <a:bodyPr wrap="square" rtlCol="0">
            <a:spAutoFit/>
          </a:bodyPr>
          <a:lstStyle/>
          <a:p>
            <a:r>
              <a:rPr lang="en-US" dirty="0" smtClean="0"/>
              <a:t>2Gbps UDP background data</a:t>
            </a:r>
            <a:endParaRPr lang="en-US" dirty="0"/>
          </a:p>
        </p:txBody>
      </p:sp>
      <p:sp>
        <p:nvSpPr>
          <p:cNvPr id="16" name="TextBox 15"/>
          <p:cNvSpPr txBox="1"/>
          <p:nvPr/>
        </p:nvSpPr>
        <p:spPr>
          <a:xfrm>
            <a:off x="4356100" y="1514512"/>
            <a:ext cx="1460500" cy="923330"/>
          </a:xfrm>
          <a:prstGeom prst="rect">
            <a:avLst/>
          </a:prstGeom>
          <a:noFill/>
        </p:spPr>
        <p:txBody>
          <a:bodyPr wrap="square" rtlCol="0">
            <a:spAutoFit/>
          </a:bodyPr>
          <a:lstStyle/>
          <a:p>
            <a:r>
              <a:rPr lang="en-US" dirty="0" smtClean="0"/>
              <a:t>TCP Test flows, 50ms path</a:t>
            </a:r>
            <a:endParaRPr lang="en-US" dirty="0"/>
          </a:p>
        </p:txBody>
      </p:sp>
      <p:cxnSp>
        <p:nvCxnSpPr>
          <p:cNvPr id="17" name="Straight Arrow Connector 16"/>
          <p:cNvCxnSpPr/>
          <p:nvPr/>
        </p:nvCxnSpPr>
        <p:spPr>
          <a:xfrm flipH="1" flipV="1">
            <a:off x="5422900" y="2800350"/>
            <a:ext cx="1498600" cy="105156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89750" y="3657600"/>
            <a:ext cx="1333500" cy="923330"/>
          </a:xfrm>
          <a:prstGeom prst="rect">
            <a:avLst/>
          </a:prstGeom>
          <a:noFill/>
        </p:spPr>
        <p:txBody>
          <a:bodyPr wrap="square" rtlCol="0">
            <a:spAutoFit/>
          </a:bodyPr>
          <a:lstStyle/>
          <a:p>
            <a:r>
              <a:rPr lang="en-US" dirty="0" smtClean="0"/>
              <a:t>Modify this egress buffer size</a:t>
            </a:r>
            <a:endParaRPr lang="en-US" dirty="0"/>
          </a:p>
        </p:txBody>
      </p:sp>
      <p:graphicFrame>
        <p:nvGraphicFramePr>
          <p:cNvPr id="19" name="Content Placeholder 5"/>
          <p:cNvGraphicFramePr>
            <a:graphicFrameLocks/>
          </p:cNvGraphicFramePr>
          <p:nvPr>
            <p:extLst>
              <p:ext uri="{D42A27DB-BD31-4B8C-83A1-F6EECF244321}">
                <p14:modId xmlns:p14="http://schemas.microsoft.com/office/powerpoint/2010/main" val="2945580626"/>
              </p:ext>
            </p:extLst>
          </p:nvPr>
        </p:nvGraphicFramePr>
        <p:xfrm>
          <a:off x="286495" y="3285176"/>
          <a:ext cx="2897514" cy="1577340"/>
        </p:xfrm>
        <a:graphic>
          <a:graphicData uri="http://schemas.openxmlformats.org/drawingml/2006/table">
            <a:tbl>
              <a:tblPr firstRow="1" bandRow="1">
                <a:tableStyleId>{5C22544A-7EE6-4342-B048-85BDC9FD1C3A}</a:tableStyleId>
              </a:tblPr>
              <a:tblGrid>
                <a:gridCol w="965838"/>
                <a:gridCol w="965838"/>
                <a:gridCol w="965838"/>
              </a:tblGrid>
              <a:tr h="342900">
                <a:tc>
                  <a:txBody>
                    <a:bodyPr/>
                    <a:lstStyle/>
                    <a:p>
                      <a:pPr algn="ctr"/>
                      <a:r>
                        <a:rPr lang="en-US" sz="900" dirty="0" smtClean="0"/>
                        <a:t>Buffer Size</a:t>
                      </a:r>
                      <a:endParaRPr lang="en-US" sz="900" dirty="0"/>
                    </a:p>
                  </a:txBody>
                  <a:tcPr marT="34290" marB="34290"/>
                </a:tc>
                <a:tc>
                  <a:txBody>
                    <a:bodyPr/>
                    <a:lstStyle/>
                    <a:p>
                      <a:pPr algn="ctr"/>
                      <a:r>
                        <a:rPr lang="en-US" sz="900" dirty="0" smtClean="0"/>
                        <a:t>Packets Dropped</a:t>
                      </a:r>
                      <a:endParaRPr lang="en-US" sz="900" dirty="0"/>
                    </a:p>
                  </a:txBody>
                  <a:tcPr marT="34290" marB="34290"/>
                </a:tc>
                <a:tc>
                  <a:txBody>
                    <a:bodyPr/>
                    <a:lstStyle/>
                    <a:p>
                      <a:pPr algn="ctr"/>
                      <a:r>
                        <a:rPr lang="en-US" sz="900" dirty="0" smtClean="0"/>
                        <a:t>TCP Throughput</a:t>
                      </a:r>
                      <a:endParaRPr lang="en-US" sz="900" dirty="0"/>
                    </a:p>
                  </a:txBody>
                  <a:tcPr marT="34290" marB="34290"/>
                </a:tc>
              </a:tr>
              <a:tr h="205740">
                <a:tc>
                  <a:txBody>
                    <a:bodyPr/>
                    <a:lstStyle/>
                    <a:p>
                      <a:pPr algn="ctr"/>
                      <a:r>
                        <a:rPr lang="en-US" sz="900" dirty="0" smtClean="0"/>
                        <a:t>120 MB</a:t>
                      </a:r>
                      <a:endParaRPr lang="en-US" sz="900" dirty="0"/>
                    </a:p>
                  </a:txBody>
                  <a:tcPr marT="34290" marB="34290"/>
                </a:tc>
                <a:tc>
                  <a:txBody>
                    <a:bodyPr/>
                    <a:lstStyle/>
                    <a:p>
                      <a:pPr algn="ctr"/>
                      <a:r>
                        <a:rPr lang="en-US" sz="900" dirty="0" smtClean="0"/>
                        <a:t>0</a:t>
                      </a:r>
                      <a:endParaRPr lang="en-US" sz="900" dirty="0"/>
                    </a:p>
                  </a:txBody>
                  <a:tcPr marT="34290" marB="34290"/>
                </a:tc>
                <a:tc>
                  <a:txBody>
                    <a:bodyPr/>
                    <a:lstStyle/>
                    <a:p>
                      <a:pPr algn="ctr"/>
                      <a:r>
                        <a:rPr lang="en-US" sz="900" dirty="0" smtClean="0"/>
                        <a:t>8Gbps</a:t>
                      </a:r>
                      <a:endParaRPr lang="en-US" sz="900" dirty="0"/>
                    </a:p>
                  </a:txBody>
                  <a:tcPr marT="34290" marB="34290"/>
                </a:tc>
              </a:tr>
              <a:tr h="205740">
                <a:tc>
                  <a:txBody>
                    <a:bodyPr/>
                    <a:lstStyle/>
                    <a:p>
                      <a:pPr algn="ctr"/>
                      <a:r>
                        <a:rPr lang="en-US" sz="900" dirty="0" smtClean="0"/>
                        <a:t>60 MB</a:t>
                      </a:r>
                      <a:endParaRPr lang="en-US" sz="900" dirty="0"/>
                    </a:p>
                  </a:txBody>
                  <a:tcPr marT="34290" marB="34290"/>
                </a:tc>
                <a:tc>
                  <a:txBody>
                    <a:bodyPr/>
                    <a:lstStyle/>
                    <a:p>
                      <a:pPr algn="ctr"/>
                      <a:r>
                        <a:rPr lang="en-US" sz="900" dirty="0" smtClean="0"/>
                        <a:t>0</a:t>
                      </a:r>
                      <a:endParaRPr lang="en-US" sz="900" dirty="0"/>
                    </a:p>
                  </a:txBody>
                  <a:tcPr marT="34290" marB="34290"/>
                </a:tc>
                <a:tc>
                  <a:txBody>
                    <a:bodyPr/>
                    <a:lstStyle/>
                    <a:p>
                      <a:pPr algn="ctr"/>
                      <a:r>
                        <a:rPr lang="en-US" sz="900" dirty="0" smtClean="0"/>
                        <a:t>8Gbps</a:t>
                      </a:r>
                      <a:endParaRPr lang="en-US" sz="900" dirty="0"/>
                    </a:p>
                  </a:txBody>
                  <a:tcPr marT="34290" marB="34290"/>
                </a:tc>
              </a:tr>
              <a:tr h="205740">
                <a:tc>
                  <a:txBody>
                    <a:bodyPr/>
                    <a:lstStyle/>
                    <a:p>
                      <a:pPr algn="ctr"/>
                      <a:r>
                        <a:rPr lang="en-US" sz="900" dirty="0" smtClean="0"/>
                        <a:t>36 MB</a:t>
                      </a:r>
                      <a:endParaRPr lang="en-US" sz="900" dirty="0"/>
                    </a:p>
                  </a:txBody>
                  <a:tcPr marT="34290" marB="34290"/>
                </a:tc>
                <a:tc>
                  <a:txBody>
                    <a:bodyPr/>
                    <a:lstStyle/>
                    <a:p>
                      <a:pPr algn="ctr"/>
                      <a:r>
                        <a:rPr lang="en-US" sz="900" dirty="0" smtClean="0"/>
                        <a:t>200</a:t>
                      </a:r>
                      <a:endParaRPr lang="en-US" sz="900" dirty="0"/>
                    </a:p>
                  </a:txBody>
                  <a:tcPr marT="34290" marB="34290"/>
                </a:tc>
                <a:tc>
                  <a:txBody>
                    <a:bodyPr/>
                    <a:lstStyle/>
                    <a:p>
                      <a:pPr algn="ctr"/>
                      <a:r>
                        <a:rPr lang="en-US" sz="900" dirty="0" smtClean="0"/>
                        <a:t>2Gbps</a:t>
                      </a:r>
                      <a:endParaRPr lang="en-US" sz="900" dirty="0"/>
                    </a:p>
                  </a:txBody>
                  <a:tcPr marT="34290" marB="34290"/>
                </a:tc>
              </a:tr>
              <a:tr h="205740">
                <a:tc>
                  <a:txBody>
                    <a:bodyPr/>
                    <a:lstStyle/>
                    <a:p>
                      <a:pPr algn="ctr"/>
                      <a:r>
                        <a:rPr lang="en-US" sz="900" dirty="0" smtClean="0"/>
                        <a:t>24 MB</a:t>
                      </a:r>
                      <a:endParaRPr lang="en-US" sz="900" dirty="0"/>
                    </a:p>
                  </a:txBody>
                  <a:tcPr marT="34290" marB="34290"/>
                </a:tc>
                <a:tc>
                  <a:txBody>
                    <a:bodyPr/>
                    <a:lstStyle/>
                    <a:p>
                      <a:pPr algn="ctr"/>
                      <a:r>
                        <a:rPr lang="en-US" sz="900" dirty="0" smtClean="0"/>
                        <a:t>205</a:t>
                      </a:r>
                      <a:endParaRPr lang="en-US" sz="900" dirty="0"/>
                    </a:p>
                  </a:txBody>
                  <a:tcPr marT="34290" marB="34290"/>
                </a:tc>
                <a:tc>
                  <a:txBody>
                    <a:bodyPr/>
                    <a:lstStyle/>
                    <a:p>
                      <a:pPr algn="ctr"/>
                      <a:r>
                        <a:rPr lang="en-US" sz="900" dirty="0" smtClean="0"/>
                        <a:t>2Gbps</a:t>
                      </a:r>
                      <a:endParaRPr lang="en-US" sz="900" dirty="0"/>
                    </a:p>
                  </a:txBody>
                  <a:tcPr marT="34290" marB="34290"/>
                </a:tc>
              </a:tr>
              <a:tr h="205740">
                <a:tc>
                  <a:txBody>
                    <a:bodyPr/>
                    <a:lstStyle/>
                    <a:p>
                      <a:pPr algn="ctr"/>
                      <a:r>
                        <a:rPr lang="en-US" sz="900" dirty="0" smtClean="0"/>
                        <a:t>12 MB</a:t>
                      </a:r>
                      <a:endParaRPr lang="en-US" sz="900" dirty="0"/>
                    </a:p>
                  </a:txBody>
                  <a:tcPr marT="34290" marB="34290"/>
                </a:tc>
                <a:tc>
                  <a:txBody>
                    <a:bodyPr/>
                    <a:lstStyle/>
                    <a:p>
                      <a:pPr algn="ctr"/>
                      <a:r>
                        <a:rPr lang="en-US" sz="900" dirty="0" smtClean="0"/>
                        <a:t>204</a:t>
                      </a:r>
                      <a:endParaRPr lang="en-US" sz="900" dirty="0"/>
                    </a:p>
                  </a:txBody>
                  <a:tcPr marT="34290" marB="34290"/>
                </a:tc>
                <a:tc>
                  <a:txBody>
                    <a:bodyPr/>
                    <a:lstStyle/>
                    <a:p>
                      <a:pPr algn="ctr"/>
                      <a:r>
                        <a:rPr lang="en-US" sz="900" dirty="0" smtClean="0"/>
                        <a:t>2Gbps</a:t>
                      </a:r>
                      <a:endParaRPr lang="en-US" sz="900" dirty="0"/>
                    </a:p>
                  </a:txBody>
                  <a:tcPr marT="34290" marB="34290"/>
                </a:tc>
              </a:tr>
              <a:tr h="205740">
                <a:tc>
                  <a:txBody>
                    <a:bodyPr/>
                    <a:lstStyle/>
                    <a:p>
                      <a:pPr algn="ctr"/>
                      <a:r>
                        <a:rPr lang="en-US" sz="900" dirty="0" smtClean="0"/>
                        <a:t>6 MB</a:t>
                      </a:r>
                      <a:endParaRPr lang="en-US" sz="900" dirty="0"/>
                    </a:p>
                  </a:txBody>
                  <a:tcPr marT="34290" marB="34290"/>
                </a:tc>
                <a:tc>
                  <a:txBody>
                    <a:bodyPr/>
                    <a:lstStyle/>
                    <a:p>
                      <a:pPr algn="ctr"/>
                      <a:r>
                        <a:rPr lang="en-US" sz="900" dirty="0" smtClean="0"/>
                        <a:t>207</a:t>
                      </a:r>
                      <a:endParaRPr lang="en-US" sz="900" dirty="0"/>
                    </a:p>
                  </a:txBody>
                  <a:tcPr marT="34290" marB="34290"/>
                </a:tc>
                <a:tc>
                  <a:txBody>
                    <a:bodyPr/>
                    <a:lstStyle/>
                    <a:p>
                      <a:pPr algn="ctr"/>
                      <a:r>
                        <a:rPr lang="en-US" sz="900" dirty="0" smtClean="0"/>
                        <a:t>2Gbps</a:t>
                      </a:r>
                      <a:endParaRPr lang="en-US" sz="900" dirty="0"/>
                    </a:p>
                  </a:txBody>
                  <a:tcPr marT="34290" marB="34290"/>
                </a:tc>
              </a:tr>
            </a:tbl>
          </a:graphicData>
        </a:graphic>
      </p:graphicFrame>
      <p:sp>
        <p:nvSpPr>
          <p:cNvPr id="20" name="TextBox 19"/>
          <p:cNvSpPr txBox="1"/>
          <p:nvPr/>
        </p:nvSpPr>
        <p:spPr>
          <a:xfrm>
            <a:off x="457201" y="3039376"/>
            <a:ext cx="2605113" cy="276999"/>
          </a:xfrm>
          <a:prstGeom prst="rect">
            <a:avLst/>
          </a:prstGeom>
          <a:noFill/>
        </p:spPr>
        <p:txBody>
          <a:bodyPr wrap="square" rtlCol="0">
            <a:spAutoFit/>
          </a:bodyPr>
          <a:lstStyle/>
          <a:p>
            <a:r>
              <a:rPr lang="en-US" sz="1200" b="1" i="1" dirty="0" smtClean="0">
                <a:solidFill>
                  <a:srgbClr val="FF0000"/>
                </a:solidFill>
              </a:rPr>
              <a:t>30 Second test, 2 TCP streams</a:t>
            </a:r>
            <a:endParaRPr lang="en-US" sz="1200" b="1" i="1" dirty="0">
              <a:solidFill>
                <a:srgbClr val="FF0000"/>
              </a:solidFill>
            </a:endParaRPr>
          </a:p>
        </p:txBody>
      </p:sp>
      <p:sp>
        <p:nvSpPr>
          <p:cNvPr id="22"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24"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28</a:t>
            </a:fld>
            <a:endParaRPr lang="en-US" dirty="0"/>
          </a:p>
        </p:txBody>
      </p:sp>
      <p:sp>
        <p:nvSpPr>
          <p:cNvPr id="2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8403423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nver-aarnet-perf.pdf"/>
          <p:cNvPicPr>
            <a:picLocks noGrp="1" noChangeAspect="1"/>
          </p:cNvPicPr>
          <p:nvPr>
            <p:ph idx="1"/>
          </p:nvPr>
        </p:nvPicPr>
        <p:blipFill rotWithShape="1">
          <a:blip r:embed="rId3">
            <a:extLst>
              <a:ext uri="{28A0092B-C50C-407E-A947-70E740481C1C}">
                <a14:useLocalDpi xmlns:a14="http://schemas.microsoft.com/office/drawing/2010/main" val="0"/>
              </a:ext>
            </a:extLst>
          </a:blip>
          <a:srcRect t="499" b="854"/>
          <a:stretch/>
        </p:blipFill>
        <p:spPr>
          <a:xfrm>
            <a:off x="949660" y="1138909"/>
            <a:ext cx="7309854" cy="4004591"/>
          </a:xfrm>
        </p:spPr>
      </p:pic>
      <p:sp>
        <p:nvSpPr>
          <p:cNvPr id="5" name="Oval 4"/>
          <p:cNvSpPr/>
          <p:nvPr/>
        </p:nvSpPr>
        <p:spPr>
          <a:xfrm>
            <a:off x="4501264" y="2118960"/>
            <a:ext cx="423343" cy="22680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728094" y="1581121"/>
            <a:ext cx="2877008" cy="430887"/>
          </a:xfrm>
          <a:prstGeom prst="rect">
            <a:avLst/>
          </a:prstGeom>
          <a:noFill/>
        </p:spPr>
        <p:txBody>
          <a:bodyPr wrap="square" rtlCol="0">
            <a:spAutoFit/>
          </a:bodyPr>
          <a:lstStyle/>
          <a:p>
            <a:pPr marL="171450" indent="-171450">
              <a:buFont typeface="Arial"/>
              <a:buChar char="•"/>
            </a:pPr>
            <a:r>
              <a:rPr lang="en-US" sz="1100" dirty="0" smtClean="0">
                <a:solidFill>
                  <a:srgbClr val="FF0000"/>
                </a:solidFill>
              </a:rPr>
              <a:t>Peering moved from 10G link to 100G link</a:t>
            </a:r>
          </a:p>
          <a:p>
            <a:pPr marL="171450" indent="-171450">
              <a:buFont typeface="Arial"/>
              <a:buChar char="•"/>
            </a:pPr>
            <a:r>
              <a:rPr lang="en-US" sz="1100" dirty="0" smtClean="0">
                <a:solidFill>
                  <a:srgbClr val="FF0000"/>
                </a:solidFill>
              </a:rPr>
              <a:t>Latency change shows path change</a:t>
            </a:r>
            <a:endParaRPr lang="en-US" sz="1100" dirty="0">
              <a:solidFill>
                <a:srgbClr val="FF0000"/>
              </a:solidFill>
            </a:endParaRPr>
          </a:p>
        </p:txBody>
      </p:sp>
      <p:cxnSp>
        <p:nvCxnSpPr>
          <p:cNvPr id="7" name="Straight Arrow Connector 6"/>
          <p:cNvCxnSpPr/>
          <p:nvPr/>
        </p:nvCxnSpPr>
        <p:spPr>
          <a:xfrm flipH="1">
            <a:off x="4924608" y="1904286"/>
            <a:ext cx="1676093" cy="2600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#10 BGP Peering Migration</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29</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3074501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a:bodyPr>
          <a:lstStyle/>
          <a:p>
            <a:r>
              <a:rPr lang="en-US" dirty="0"/>
              <a:t>Success Stories - </a:t>
            </a:r>
            <a:r>
              <a:rPr lang="en-US" dirty="0" smtClean="0"/>
              <a:t>#1 </a:t>
            </a:r>
            <a:r>
              <a:rPr lang="en-US" dirty="0"/>
              <a:t>Failing Optic(</a:t>
            </a:r>
            <a:r>
              <a:rPr lang="en-US" dirty="0" smtClean="0"/>
              <a:t>s)</a:t>
            </a:r>
            <a:endParaRPr lang="en-US"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1800" dirty="0" smtClean="0"/>
              <a:t>First example –featuring a backbone network</a:t>
            </a:r>
          </a:p>
          <a:p>
            <a:pPr lvl="2">
              <a:buFont typeface="Arial"/>
              <a:buChar char="•"/>
            </a:pPr>
            <a:r>
              <a:rPr lang="en-US" sz="1800" dirty="0" smtClean="0"/>
              <a:t>Similar to frog boiling, hard alarms don’t notice gradual failure</a:t>
            </a:r>
            <a:endParaRPr lang="en-US" sz="1800" dirty="0"/>
          </a:p>
          <a:p>
            <a:pPr>
              <a:buFont typeface="Arial"/>
              <a:buChar char="•"/>
            </a:pPr>
            <a:endParaRPr lang="en-US" dirty="0" smtClean="0"/>
          </a:p>
          <a:p>
            <a:pPr marL="0" indent="0"/>
            <a:endParaRPr lang="en-US" dirty="0" smtClean="0"/>
          </a:p>
          <a:p>
            <a:pPr marL="0" indent="0"/>
            <a:endParaRPr lang="en-US" dirty="0" smtClean="0"/>
          </a:p>
        </p:txBody>
      </p:sp>
      <p:sp>
        <p:nvSpPr>
          <p:cNvPr id="14"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24"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a:t>
            </a:fld>
            <a:endParaRPr lang="en-US" dirty="0"/>
          </a:p>
        </p:txBody>
      </p:sp>
      <p:sp>
        <p:nvSpPr>
          <p:cNvPr id="25"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5" name="Picture 14" descr="ps.pdf"/>
          <p:cNvPicPr>
            <a:picLocks noChangeAspect="1"/>
          </p:cNvPicPr>
          <p:nvPr/>
        </p:nvPicPr>
        <p:blipFill>
          <a:blip r:embed="rId3" cstate="print"/>
          <a:stretch>
            <a:fillRect/>
          </a:stretch>
        </p:blipFill>
        <p:spPr>
          <a:xfrm>
            <a:off x="1229682" y="1917700"/>
            <a:ext cx="7137400" cy="3225800"/>
          </a:xfrm>
          <a:prstGeom prst="rect">
            <a:avLst/>
          </a:prstGeom>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100" y="2325872"/>
            <a:ext cx="5942365" cy="168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rot="16200000">
            <a:off x="1692544" y="2857085"/>
            <a:ext cx="562975" cy="307777"/>
          </a:xfrm>
          <a:prstGeom prst="rect">
            <a:avLst/>
          </a:prstGeom>
          <a:solidFill>
            <a:schemeClr val="bg1"/>
          </a:solidFill>
        </p:spPr>
        <p:txBody>
          <a:bodyPr wrap="none" rtlCol="0">
            <a:spAutoFit/>
          </a:bodyPr>
          <a:lstStyle/>
          <a:p>
            <a:pPr algn="ctr" defTabSz="914400"/>
            <a:r>
              <a:rPr lang="en-US" sz="1400" dirty="0" smtClean="0">
                <a:solidFill>
                  <a:srgbClr val="000000"/>
                </a:solidFill>
                <a:ea typeface="+mn-ea"/>
                <a:cs typeface="Arial" charset="0"/>
              </a:rPr>
              <a:t>Gb/s</a:t>
            </a:r>
            <a:endParaRPr lang="en-US" sz="1400" dirty="0">
              <a:solidFill>
                <a:srgbClr val="000000"/>
              </a:solidFill>
              <a:ea typeface="+mn-ea"/>
              <a:cs typeface="Arial" charset="0"/>
            </a:endParaRPr>
          </a:p>
        </p:txBody>
      </p:sp>
      <p:sp>
        <p:nvSpPr>
          <p:cNvPr id="28" name="Rounded Rectangular Callout 27"/>
          <p:cNvSpPr/>
          <p:nvPr/>
        </p:nvSpPr>
        <p:spPr>
          <a:xfrm>
            <a:off x="6571144" y="1947037"/>
            <a:ext cx="1351609" cy="460409"/>
          </a:xfrm>
          <a:prstGeom prst="wedgeRoundRectCallout">
            <a:avLst>
              <a:gd name="adj1" fmla="val -91344"/>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normal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29" name="Rounded Rectangular Callout 28"/>
          <p:cNvSpPr/>
          <p:nvPr/>
        </p:nvSpPr>
        <p:spPr>
          <a:xfrm>
            <a:off x="5274306" y="2865524"/>
            <a:ext cx="1207835" cy="460409"/>
          </a:xfrm>
          <a:prstGeom prst="wedgeRoundRectCallout">
            <a:avLst>
              <a:gd name="adj1" fmla="val -103485"/>
              <a:gd name="adj2" fmla="val 73978"/>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degrading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30" name="Rounded Rectangular Callout 29"/>
          <p:cNvSpPr/>
          <p:nvPr/>
        </p:nvSpPr>
        <p:spPr>
          <a:xfrm>
            <a:off x="6801319" y="3338829"/>
            <a:ext cx="920151" cy="230205"/>
          </a:xfrm>
          <a:prstGeom prst="wedgeRoundRectCallout">
            <a:avLst>
              <a:gd name="adj1" fmla="val 60555"/>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repair</a:t>
            </a:r>
            <a:endParaRPr lang="en-US" sz="1400" b="1" dirty="0" smtClean="0">
              <a:solidFill>
                <a:srgbClr val="000000"/>
              </a:solidFill>
              <a:latin typeface="Arial" pitchFamily="-65" charset="0"/>
              <a:ea typeface="Arial" pitchFamily="-65" charset="0"/>
              <a:cs typeface="Arial" pitchFamily="-65" charset="0"/>
            </a:endParaRPr>
          </a:p>
        </p:txBody>
      </p:sp>
      <p:cxnSp>
        <p:nvCxnSpPr>
          <p:cNvPr id="31" name="Straight Arrow Connector 30"/>
          <p:cNvCxnSpPr/>
          <p:nvPr/>
        </p:nvCxnSpPr>
        <p:spPr bwMode="auto">
          <a:xfrm>
            <a:off x="2177557" y="4333499"/>
            <a:ext cx="5934974" cy="0"/>
          </a:xfrm>
          <a:prstGeom prst="straightConnector1">
            <a:avLst/>
          </a:prstGeom>
          <a:noFill/>
          <a:ln w="19050" cap="flat" cmpd="sng" algn="ctr">
            <a:solidFill>
              <a:schemeClr val="tx1"/>
            </a:solidFill>
            <a:prstDash val="solid"/>
            <a:round/>
            <a:headEnd type="arrow" w="lg" len="lg"/>
            <a:tailEnd type="arrow" w="lg" len="lg"/>
          </a:ln>
          <a:effectLst/>
        </p:spPr>
      </p:cxnSp>
      <p:sp>
        <p:nvSpPr>
          <p:cNvPr id="32" name="TextBox 31"/>
          <p:cNvSpPr txBox="1"/>
          <p:nvPr/>
        </p:nvSpPr>
        <p:spPr>
          <a:xfrm>
            <a:off x="4414488" y="4160970"/>
            <a:ext cx="1335302" cy="338554"/>
          </a:xfrm>
          <a:prstGeom prst="rect">
            <a:avLst/>
          </a:prstGeom>
          <a:solidFill>
            <a:schemeClr val="bg1"/>
          </a:solidFill>
        </p:spPr>
        <p:txBody>
          <a:bodyPr wrap="none" lIns="0" tIns="0" rIns="0" bIns="0" rtlCol="0">
            <a:spAutoFit/>
          </a:bodyPr>
          <a:lstStyle/>
          <a:p>
            <a:pPr algn="ctr" defTabSz="914400"/>
            <a:r>
              <a:rPr lang="en-US" sz="2200" dirty="0" smtClean="0">
                <a:solidFill>
                  <a:srgbClr val="000000"/>
                </a:solidFill>
                <a:ea typeface="+mn-ea"/>
                <a:cs typeface="Arial" charset="0"/>
              </a:rPr>
              <a:t>one month</a:t>
            </a:r>
            <a:endParaRPr lang="en-US" sz="2200" dirty="0">
              <a:solidFill>
                <a:srgbClr val="000000"/>
              </a:solidFill>
              <a:ea typeface="+mn-ea"/>
              <a:cs typeface="Arial" charset="0"/>
            </a:endParaRPr>
          </a:p>
        </p:txBody>
      </p:sp>
    </p:spTree>
    <p:extLst>
      <p:ext uri="{BB962C8B-B14F-4D97-AF65-F5344CB8AC3E}">
        <p14:creationId xmlns:p14="http://schemas.microsoft.com/office/powerpoint/2010/main" val="19134581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nver-aarnet-perf.pdf"/>
          <p:cNvPicPr>
            <a:picLocks noGrp="1" noChangeAspect="1"/>
          </p:cNvPicPr>
          <p:nvPr>
            <p:ph idx="1"/>
          </p:nvPr>
        </p:nvPicPr>
        <p:blipFill rotWithShape="1">
          <a:blip r:embed="rId3">
            <a:extLst>
              <a:ext uri="{28A0092B-C50C-407E-A947-70E740481C1C}">
                <a14:useLocalDpi xmlns:a14="http://schemas.microsoft.com/office/drawing/2010/main" val="0"/>
              </a:ext>
            </a:extLst>
          </a:blip>
          <a:srcRect t="499" b="854"/>
          <a:stretch/>
        </p:blipFill>
        <p:spPr>
          <a:xfrm>
            <a:off x="949660" y="1138909"/>
            <a:ext cx="7309854" cy="4004591"/>
          </a:xfrm>
        </p:spPr>
      </p:pic>
      <p:sp>
        <p:nvSpPr>
          <p:cNvPr id="5" name="Oval 4"/>
          <p:cNvSpPr/>
          <p:nvPr/>
        </p:nvSpPr>
        <p:spPr>
          <a:xfrm>
            <a:off x="4263672" y="2345760"/>
            <a:ext cx="1524900" cy="60912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131957" y="3486241"/>
            <a:ext cx="2877008" cy="430887"/>
          </a:xfrm>
          <a:prstGeom prst="rect">
            <a:avLst/>
          </a:prstGeom>
          <a:noFill/>
        </p:spPr>
        <p:txBody>
          <a:bodyPr wrap="square" rtlCol="0">
            <a:spAutoFit/>
          </a:bodyPr>
          <a:lstStyle/>
          <a:p>
            <a:pPr marL="171450" indent="-171450">
              <a:buFont typeface="Arial"/>
              <a:buChar char="•"/>
            </a:pPr>
            <a:r>
              <a:rPr lang="en-US" sz="1100" dirty="0" smtClean="0">
                <a:solidFill>
                  <a:srgbClr val="FF0000"/>
                </a:solidFill>
              </a:rPr>
              <a:t>Performance increases</a:t>
            </a:r>
          </a:p>
          <a:p>
            <a:pPr marL="171450" indent="-171450">
              <a:buFont typeface="Arial"/>
              <a:buChar char="•"/>
            </a:pPr>
            <a:r>
              <a:rPr lang="en-US" sz="1100" dirty="0" smtClean="0">
                <a:solidFill>
                  <a:srgbClr val="FF0000"/>
                </a:solidFill>
              </a:rPr>
              <a:t>Performance stabilizes</a:t>
            </a:r>
            <a:endParaRPr lang="en-US" sz="1100" dirty="0">
              <a:solidFill>
                <a:srgbClr val="FF0000"/>
              </a:solidFill>
            </a:endParaRPr>
          </a:p>
        </p:txBody>
      </p:sp>
      <p:cxnSp>
        <p:nvCxnSpPr>
          <p:cNvPr id="7" name="Straight Arrow Connector 6"/>
          <p:cNvCxnSpPr/>
          <p:nvPr/>
        </p:nvCxnSpPr>
        <p:spPr>
          <a:xfrm flipH="1" flipV="1">
            <a:off x="5425707" y="2954880"/>
            <a:ext cx="647975" cy="5313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#10 BGP Peering Migration</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871049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#11 Monitoring TA Links</a:t>
            </a:r>
          </a:p>
        </p:txBody>
      </p:sp>
      <p:pic>
        <p:nvPicPr>
          <p:cNvPr id="2" name="Picture 1" descr="Screen Shot 2014-10-15 at 2.23.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7" y="833507"/>
            <a:ext cx="8492067" cy="3998664"/>
          </a:xfrm>
          <a:prstGeom prst="rect">
            <a:avLst/>
          </a:prstGeom>
        </p:spPr>
      </p:pic>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7"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31</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3489523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#11 Monitoring TA Links</a:t>
            </a:r>
          </a:p>
        </p:txBody>
      </p:sp>
      <p:pic>
        <p:nvPicPr>
          <p:cNvPr id="3" name="Picture 2" descr="Screen Shot 2014-09-12 at 1.5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33" y="782707"/>
            <a:ext cx="6502400" cy="2132333"/>
          </a:xfrm>
          <a:prstGeom prst="rect">
            <a:avLst/>
          </a:prstGeom>
        </p:spPr>
      </p:pic>
      <p:pic>
        <p:nvPicPr>
          <p:cNvPr id="4" name="Picture 3" descr="Screen Shot 2014-09-12 at 1.57.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467" y="2637271"/>
            <a:ext cx="6697133" cy="1954747"/>
          </a:xfrm>
          <a:prstGeom prst="rect">
            <a:avLst/>
          </a:prstGeom>
        </p:spPr>
      </p:pic>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7"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32</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1544110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#12 Testing Parameter Adjustments</a:t>
            </a:r>
          </a:p>
        </p:txBody>
      </p:sp>
      <p:pic>
        <p:nvPicPr>
          <p:cNvPr id="2" name="Picture 1" descr="Screen Shot 2014-10-20 at 4.28.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3" y="769012"/>
            <a:ext cx="7099298" cy="3972272"/>
          </a:xfrm>
          <a:prstGeom prst="rect">
            <a:avLst/>
          </a:prstGeom>
        </p:spPr>
      </p:pic>
      <p:sp>
        <p:nvSpPr>
          <p:cNvPr id="4"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5"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33</a:t>
            </a:fld>
            <a:endParaRPr lang="en-US" dirty="0"/>
          </a:p>
        </p:txBody>
      </p:sp>
      <p:sp>
        <p:nvSpPr>
          <p:cNvPr id="6"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4089609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#13 MTU Changes (Short RTT)</a:t>
            </a:r>
          </a:p>
        </p:txBody>
      </p:sp>
      <p:pic>
        <p:nvPicPr>
          <p:cNvPr id="3" name="Picture 2" descr="Screen Shot 2014-09-29 at 6.15.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351995"/>
            <a:ext cx="7914775" cy="2661206"/>
          </a:xfrm>
          <a:prstGeom prst="rect">
            <a:avLst/>
          </a:prstGeom>
        </p:spPr>
      </p:pic>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6"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34</a:t>
            </a:fld>
            <a:endParaRPr lang="en-US" dirty="0"/>
          </a:p>
        </p:txBody>
      </p:sp>
      <p:sp>
        <p:nvSpPr>
          <p:cNvPr id="7"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5081593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#13 MTU Changes (Longer RTT)</a:t>
            </a:r>
          </a:p>
        </p:txBody>
      </p:sp>
      <p:pic>
        <p:nvPicPr>
          <p:cNvPr id="2" name="Picture 1" descr="Screen Shot 2014-09-29 at 6.15.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62970"/>
            <a:ext cx="7924800" cy="2576739"/>
          </a:xfrm>
          <a:prstGeom prst="rect">
            <a:avLst/>
          </a:prstGeom>
        </p:spPr>
      </p:pic>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6"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35</a:t>
            </a:fld>
            <a:endParaRPr lang="en-US" dirty="0"/>
          </a:p>
        </p:txBody>
      </p:sp>
      <p:sp>
        <p:nvSpPr>
          <p:cNvPr id="7"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6734247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#14 Speed Mismatch</a:t>
            </a:r>
          </a:p>
        </p:txBody>
      </p:sp>
      <p:pic>
        <p:nvPicPr>
          <p:cNvPr id="3" name="Picture 2" descr="Screen Shot 2013-10-21 at 8.36.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 y="722783"/>
            <a:ext cx="6324600" cy="1990775"/>
          </a:xfrm>
          <a:prstGeom prst="rect">
            <a:avLst/>
          </a:prstGeom>
        </p:spPr>
      </p:pic>
      <p:pic>
        <p:nvPicPr>
          <p:cNvPr id="4" name="Picture 3" descr="Screen Shot 2013-10-21 at 8.35.5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1" y="2400966"/>
            <a:ext cx="5680031" cy="1789298"/>
          </a:xfrm>
          <a:prstGeom prst="rect">
            <a:avLst/>
          </a:prstGeom>
        </p:spPr>
      </p:pic>
      <p:sp>
        <p:nvSpPr>
          <p:cNvPr id="5" name="TextBox 4"/>
          <p:cNvSpPr txBox="1"/>
          <p:nvPr/>
        </p:nvSpPr>
        <p:spPr>
          <a:xfrm>
            <a:off x="137160" y="4190264"/>
            <a:ext cx="6635150" cy="461665"/>
          </a:xfrm>
          <a:prstGeom prst="rect">
            <a:avLst/>
          </a:prstGeom>
          <a:noFill/>
        </p:spPr>
        <p:txBody>
          <a:bodyPr wrap="none" rtlCol="0">
            <a:spAutoFit/>
          </a:bodyPr>
          <a:lstStyle/>
          <a:p>
            <a:r>
              <a:rPr lang="en-US" sz="1200" dirty="0">
                <a:hlinkClick r:id="rId5"/>
              </a:rPr>
              <a:t>http://fasterdata.es.net/performance-testing/troubleshooting/interface-speed-mismatch</a:t>
            </a:r>
            <a:r>
              <a:rPr lang="en-US" sz="1200" dirty="0" smtClean="0">
                <a:hlinkClick r:id="rId5"/>
              </a:rPr>
              <a:t>/</a:t>
            </a:r>
            <a:r>
              <a:rPr lang="en-US" sz="1200" dirty="0" smtClean="0"/>
              <a:t> </a:t>
            </a:r>
          </a:p>
          <a:p>
            <a:r>
              <a:rPr lang="en-US" sz="1200" dirty="0">
                <a:hlinkClick r:id="rId6"/>
              </a:rPr>
              <a:t>http://fasterdata.es.net/performance-testing/evaluating-network-performance/impedence-mismatch</a:t>
            </a:r>
            <a:r>
              <a:rPr lang="en-US" sz="1200" dirty="0" smtClean="0">
                <a:hlinkClick r:id="rId6"/>
              </a:rPr>
              <a:t>/</a:t>
            </a:r>
            <a:r>
              <a:rPr lang="en-US" sz="1200" dirty="0" smtClean="0"/>
              <a:t> </a:t>
            </a:r>
            <a:endParaRPr lang="en-US" sz="1200" dirty="0"/>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36</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0377806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#15 George Mason Performance</a:t>
            </a:r>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37</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image-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32" y="718057"/>
            <a:ext cx="7924800" cy="3879206"/>
          </a:xfrm>
          <a:prstGeom prst="rect">
            <a:avLst/>
          </a:prstGeom>
        </p:spPr>
      </p:pic>
    </p:spTree>
    <p:extLst>
      <p:ext uri="{BB962C8B-B14F-4D97-AF65-F5344CB8AC3E}">
        <p14:creationId xmlns:p14="http://schemas.microsoft.com/office/powerpoint/2010/main" val="11000429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#15 George Mason Performance</a:t>
            </a:r>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38</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2" name="TextBox 1"/>
          <p:cNvSpPr txBox="1"/>
          <p:nvPr/>
        </p:nvSpPr>
        <p:spPr>
          <a:xfrm>
            <a:off x="266700" y="846206"/>
            <a:ext cx="8308932" cy="3600986"/>
          </a:xfrm>
          <a:prstGeom prst="rect">
            <a:avLst/>
          </a:prstGeom>
          <a:noFill/>
        </p:spPr>
        <p:txBody>
          <a:bodyPr wrap="square" rtlCol="0">
            <a:spAutoFit/>
          </a:bodyPr>
          <a:lstStyle/>
          <a:p>
            <a:pPr marL="285750" indent="-285750">
              <a:buFont typeface="Arial"/>
              <a:buChar char="•"/>
            </a:pPr>
            <a:r>
              <a:rPr lang="en-US" dirty="0" smtClean="0"/>
              <a:t>At the time:</a:t>
            </a:r>
          </a:p>
          <a:p>
            <a:pPr marL="742950" lvl="1" indent="-285750">
              <a:buFont typeface="Arial"/>
              <a:buChar char="•"/>
            </a:pPr>
            <a:r>
              <a:rPr lang="en-US" dirty="0" smtClean="0"/>
              <a:t>Regular testing between ESnet Washington, Chicago, El-Paso, and Sacramento</a:t>
            </a:r>
          </a:p>
          <a:p>
            <a:pPr marL="742950" lvl="1" indent="-285750">
              <a:buFont typeface="Arial"/>
              <a:buChar char="•"/>
            </a:pPr>
            <a:r>
              <a:rPr lang="en-US" dirty="0" smtClean="0"/>
              <a:t>Performance </a:t>
            </a:r>
            <a:r>
              <a:rPr lang="en-US" dirty="0" err="1" smtClean="0"/>
              <a:t>degredation</a:t>
            </a:r>
            <a:r>
              <a:rPr lang="en-US" dirty="0" smtClean="0"/>
              <a:t> (like previous) seen only to Chicago and New York – not to others</a:t>
            </a:r>
          </a:p>
          <a:p>
            <a:pPr marL="285750" indent="-285750">
              <a:buFont typeface="Arial"/>
              <a:buChar char="•"/>
            </a:pPr>
            <a:r>
              <a:rPr lang="en-US" dirty="0" smtClean="0"/>
              <a:t>Lets look at paths (first to ‘good’ testers):</a:t>
            </a:r>
            <a:endParaRPr lang="en-US" sz="1000" dirty="0" smtClean="0">
              <a:latin typeface="Courier"/>
              <a:cs typeface="Courier"/>
            </a:endParaRPr>
          </a:p>
          <a:p>
            <a:r>
              <a:rPr lang="pl-PL" sz="1000" dirty="0">
                <a:latin typeface="Courier"/>
                <a:cs typeface="Courier"/>
              </a:rPr>
              <a:t> 3  sunncr5-internet2.es.net (198.129.48.2)  10.277 ms  10.373 ms  10.439 ms</a:t>
            </a:r>
            <a:br>
              <a:rPr lang="pl-PL" sz="1000" dirty="0">
                <a:latin typeface="Courier"/>
                <a:cs typeface="Courier"/>
              </a:rPr>
            </a:br>
            <a:r>
              <a:rPr lang="pl-PL" sz="1000" dirty="0">
                <a:latin typeface="Courier"/>
                <a:cs typeface="Courier"/>
              </a:rPr>
              <a:t> 4  et-1-0-0.111.rtr.hous.net.internet2.edu (198.71.45.20)  55.655 ms  55.719 ms  55.711 ms</a:t>
            </a:r>
            <a:br>
              <a:rPr lang="pl-PL" sz="1000" dirty="0">
                <a:latin typeface="Courier"/>
                <a:cs typeface="Courier"/>
              </a:rPr>
            </a:br>
            <a:r>
              <a:rPr lang="pl-PL" sz="1000" dirty="0">
                <a:latin typeface="Courier"/>
                <a:cs typeface="Courier"/>
              </a:rPr>
              <a:t> 5  et-10-0-0.105.rtr.atla.net.internet2.edu (198.71.45.12)  70.067 ms  70.135 ms  70.128 ms</a:t>
            </a:r>
            <a:br>
              <a:rPr lang="pl-PL" sz="1000" dirty="0">
                <a:latin typeface="Courier"/>
                <a:cs typeface="Courier"/>
              </a:rPr>
            </a:br>
            <a:r>
              <a:rPr lang="pl-PL" sz="1000" dirty="0">
                <a:latin typeface="Courier"/>
                <a:cs typeface="Courier"/>
              </a:rPr>
              <a:t> 6  </a:t>
            </a:r>
            <a:r>
              <a:rPr lang="pl-PL" sz="1000" b="1" i="1" dirty="0">
                <a:solidFill>
                  <a:srgbClr val="FF0000"/>
                </a:solidFill>
                <a:latin typeface="Courier"/>
                <a:cs typeface="Courier"/>
              </a:rPr>
              <a:t>et-9-0-0.104</a:t>
            </a:r>
            <a:r>
              <a:rPr lang="pl-PL" sz="1000" dirty="0">
                <a:latin typeface="Courier"/>
                <a:cs typeface="Courier"/>
              </a:rPr>
              <a:t>.rtr.wash.net.internet2.edu (198.71.45.7)  69.869 ms  69.976 ms  69.820 ms</a:t>
            </a:r>
            <a:br>
              <a:rPr lang="pl-PL" sz="1000" dirty="0">
                <a:latin typeface="Courier"/>
                <a:cs typeface="Courier"/>
              </a:rPr>
            </a:br>
            <a:r>
              <a:rPr lang="pl-PL" sz="1000" dirty="0">
                <a:latin typeface="Courier"/>
                <a:cs typeface="Courier"/>
              </a:rPr>
              <a:t> 7  192.122.175.14 (192.122.175.14)  71.004 ms  71.088 ms  71.157 ms</a:t>
            </a:r>
            <a:br>
              <a:rPr lang="pl-PL" sz="1000" dirty="0">
                <a:latin typeface="Courier"/>
                <a:cs typeface="Courier"/>
              </a:rPr>
            </a:br>
            <a:r>
              <a:rPr lang="pl-PL" sz="1000" dirty="0">
                <a:latin typeface="Courier"/>
                <a:cs typeface="Courier"/>
              </a:rPr>
              <a:t> 8  gmu-router.v50.networkvirginia.net (192.70.138.62)  71.890 ms  71.934 ms  71.988 </a:t>
            </a:r>
            <a:r>
              <a:rPr lang="pl-PL" sz="1000" dirty="0" smtClean="0">
                <a:latin typeface="Courier"/>
                <a:cs typeface="Courier"/>
              </a:rPr>
              <a:t>ms</a:t>
            </a:r>
            <a:endParaRPr lang="en-US" dirty="0" smtClean="0"/>
          </a:p>
          <a:p>
            <a:pPr marL="285750" indent="-285750">
              <a:buFont typeface="Arial"/>
              <a:buChar char="•"/>
            </a:pPr>
            <a:r>
              <a:rPr lang="en-US" dirty="0" smtClean="0"/>
              <a:t>Then to ‘bad’:</a:t>
            </a:r>
            <a:endParaRPr lang="en-US" dirty="0"/>
          </a:p>
          <a:p>
            <a:r>
              <a:rPr lang="pl-PL" sz="1000" dirty="0">
                <a:latin typeface="Courier"/>
                <a:cs typeface="Courier"/>
              </a:rPr>
              <a:t> 2  chiccr5-ip-a-starcr5.es.net (134.55.42.41)  0.673 ms  0.970 ms  1.300 ms</a:t>
            </a:r>
            <a:br>
              <a:rPr lang="pl-PL" sz="1000" dirty="0">
                <a:latin typeface="Courier"/>
                <a:cs typeface="Courier"/>
              </a:rPr>
            </a:br>
            <a:r>
              <a:rPr lang="pl-PL" sz="1000" dirty="0">
                <a:latin typeface="Courier"/>
                <a:cs typeface="Courier"/>
              </a:rPr>
              <a:t> 3  et-10-0-0.1235.rtr.chic.net.internet2.edu (64.57.30.0)  0.490 ms  0.559 ms  0.551 ms</a:t>
            </a:r>
            <a:br>
              <a:rPr lang="pl-PL" sz="1000" dirty="0">
                <a:latin typeface="Courier"/>
                <a:cs typeface="Courier"/>
              </a:rPr>
            </a:br>
            <a:r>
              <a:rPr lang="pl-PL" sz="1000" dirty="0">
                <a:latin typeface="Courier"/>
                <a:cs typeface="Courier"/>
              </a:rPr>
              <a:t> 4  </a:t>
            </a:r>
            <a:r>
              <a:rPr lang="pl-PL" sz="1000" b="1" i="1" dirty="0">
                <a:solidFill>
                  <a:srgbClr val="FF0000"/>
                </a:solidFill>
                <a:latin typeface="Courier"/>
                <a:cs typeface="Courier"/>
              </a:rPr>
              <a:t>et-7-0-0.115</a:t>
            </a:r>
            <a:r>
              <a:rPr lang="pl-PL" sz="1000" dirty="0">
                <a:latin typeface="Courier"/>
                <a:cs typeface="Courier"/>
              </a:rPr>
              <a:t>.rtr.wash.net.internet2.edu (198.71.45.57)  17.573 ms  17.675 ms  17.740 ms</a:t>
            </a:r>
            <a:br>
              <a:rPr lang="pl-PL" sz="1000" dirty="0">
                <a:latin typeface="Courier"/>
                <a:cs typeface="Courier"/>
              </a:rPr>
            </a:br>
            <a:r>
              <a:rPr lang="pl-PL" sz="1000" dirty="0">
                <a:latin typeface="Courier"/>
                <a:cs typeface="Courier"/>
              </a:rPr>
              <a:t> 5  192.122.175.14 (192.122.175.14)  18.803 ms  18.892 ms  18.965 ms</a:t>
            </a:r>
            <a:br>
              <a:rPr lang="pl-PL" sz="1000" dirty="0">
                <a:latin typeface="Courier"/>
                <a:cs typeface="Courier"/>
              </a:rPr>
            </a:br>
            <a:r>
              <a:rPr lang="pl-PL" sz="1000" dirty="0">
                <a:latin typeface="Courier"/>
                <a:cs typeface="Courier"/>
              </a:rPr>
              <a:t> 6  gmu-router.v50.networkvirginia.net (192.70.138.62)  19.816 ms  19.822 ms  19.891 ms</a:t>
            </a:r>
          </a:p>
          <a:p>
            <a:endParaRPr lang="en-US" sz="1000" dirty="0">
              <a:latin typeface="Courier"/>
              <a:cs typeface="Courier"/>
            </a:endParaRPr>
          </a:p>
        </p:txBody>
      </p:sp>
    </p:spTree>
    <p:extLst>
      <p:ext uri="{BB962C8B-B14F-4D97-AF65-F5344CB8AC3E}">
        <p14:creationId xmlns:p14="http://schemas.microsoft.com/office/powerpoint/2010/main" val="10194591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#15 George Mason Performance</a:t>
            </a:r>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39</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imag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234" y="833506"/>
            <a:ext cx="6148466" cy="4312953"/>
          </a:xfrm>
          <a:prstGeom prst="rect">
            <a:avLst/>
          </a:prstGeom>
        </p:spPr>
      </p:pic>
    </p:spTree>
    <p:extLst>
      <p:ext uri="{BB962C8B-B14F-4D97-AF65-F5344CB8AC3E}">
        <p14:creationId xmlns:p14="http://schemas.microsoft.com/office/powerpoint/2010/main" val="30478987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a:bodyPr>
          <a:lstStyle/>
          <a:p>
            <a:r>
              <a:rPr lang="en-US" dirty="0"/>
              <a:t>Success Stories - </a:t>
            </a:r>
            <a:r>
              <a:rPr lang="en-US" dirty="0" smtClean="0"/>
              <a:t>#1 </a:t>
            </a:r>
            <a:r>
              <a:rPr lang="en-US" dirty="0"/>
              <a:t>Failing Optic(</a:t>
            </a:r>
            <a:r>
              <a:rPr lang="en-US" dirty="0" smtClean="0"/>
              <a:t>s</a:t>
            </a:r>
            <a:r>
              <a:rPr lang="en-US" dirty="0"/>
              <a:t>) ex </a:t>
            </a:r>
            <a:r>
              <a:rPr lang="en-US" dirty="0" smtClean="0"/>
              <a:t>2</a:t>
            </a:r>
            <a:endParaRPr lang="en-US"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2400" dirty="0" smtClean="0"/>
              <a:t>Adding an Attenuator to a Noisy (discovered via OWAMP) Link</a:t>
            </a:r>
            <a:endParaRPr lang="en-US" sz="2400" dirty="0"/>
          </a:p>
          <a:p>
            <a:pPr>
              <a:buFont typeface="Arial"/>
              <a:buChar char="•"/>
            </a:pPr>
            <a:endParaRPr lang="en-US" sz="2400" dirty="0" smtClean="0"/>
          </a:p>
          <a:p>
            <a:pPr marL="0" indent="0"/>
            <a:endParaRPr lang="en-US" sz="2400" dirty="0" smtClean="0"/>
          </a:p>
          <a:p>
            <a:pPr marL="0" indent="0"/>
            <a:endParaRPr lang="en-US" sz="2400" dirty="0" smtClean="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1" descr="ucla-later-that-d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9460" y="1461621"/>
            <a:ext cx="5659965" cy="30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3588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#15 George Mason Performance</a:t>
            </a:r>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40</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925972"/>
            <a:ext cx="7023100" cy="4217527"/>
          </a:xfrm>
          <a:prstGeom prst="rect">
            <a:avLst/>
          </a:prstGeom>
        </p:spPr>
      </p:pic>
    </p:spTree>
    <p:extLst>
      <p:ext uri="{BB962C8B-B14F-4D97-AF65-F5344CB8AC3E}">
        <p14:creationId xmlns:p14="http://schemas.microsoft.com/office/powerpoint/2010/main" val="24447998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#15 George Mason Performance</a:t>
            </a:r>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41</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ima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751438"/>
            <a:ext cx="7975600" cy="4392062"/>
          </a:xfrm>
          <a:prstGeom prst="rect">
            <a:avLst/>
          </a:prstGeom>
        </p:spPr>
      </p:pic>
    </p:spTree>
    <p:extLst>
      <p:ext uri="{BB962C8B-B14F-4D97-AF65-F5344CB8AC3E}">
        <p14:creationId xmlns:p14="http://schemas.microsoft.com/office/powerpoint/2010/main" val="36799248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#15 George Mason Performance</a:t>
            </a:r>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42</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3" name="TextBox 2"/>
          <p:cNvSpPr txBox="1"/>
          <p:nvPr/>
        </p:nvSpPr>
        <p:spPr>
          <a:xfrm>
            <a:off x="876300" y="939800"/>
            <a:ext cx="7572506" cy="3231653"/>
          </a:xfrm>
          <a:prstGeom prst="rect">
            <a:avLst/>
          </a:prstGeom>
          <a:noFill/>
        </p:spPr>
        <p:txBody>
          <a:bodyPr wrap="none" rtlCol="0">
            <a:spAutoFit/>
          </a:bodyPr>
          <a:lstStyle/>
          <a:p>
            <a:r>
              <a:rPr lang="en-US" sz="1200" dirty="0" smtClean="0">
                <a:latin typeface="Courier"/>
                <a:cs typeface="Courier"/>
              </a:rPr>
              <a:t>[</a:t>
            </a:r>
            <a:r>
              <a:rPr lang="en-US" sz="1200" dirty="0">
                <a:latin typeface="Courier"/>
                <a:cs typeface="Courier"/>
              </a:rPr>
              <a:t>E-LITE-Tech] Internet2 Emergency </a:t>
            </a:r>
            <a:r>
              <a:rPr lang="en-US" sz="1200" dirty="0" smtClean="0">
                <a:latin typeface="Courier"/>
                <a:cs typeface="Courier"/>
              </a:rPr>
              <a:t>Maintenance</a:t>
            </a:r>
          </a:p>
          <a:p>
            <a:r>
              <a:rPr lang="en-US" sz="1200" dirty="0" smtClean="0">
                <a:latin typeface="Courier"/>
                <a:cs typeface="Courier"/>
              </a:rPr>
              <a:t>Date</a:t>
            </a:r>
            <a:r>
              <a:rPr lang="en-US" sz="1200" dirty="0">
                <a:latin typeface="Courier"/>
                <a:cs typeface="Courier"/>
              </a:rPr>
              <a:t>: Mon, 18 May 2015 </a:t>
            </a:r>
            <a:endParaRPr lang="en-US" sz="1200" dirty="0" smtClean="0">
              <a:latin typeface="Courier"/>
              <a:cs typeface="Courier"/>
            </a:endParaRPr>
          </a:p>
          <a:p>
            <a:endParaRPr lang="en-US" sz="1200" dirty="0">
              <a:latin typeface="Courier"/>
              <a:cs typeface="Courier"/>
            </a:endParaRPr>
          </a:p>
          <a:p>
            <a:r>
              <a:rPr lang="en-US" sz="1200" dirty="0" smtClean="0">
                <a:latin typeface="Courier"/>
                <a:cs typeface="Courier"/>
              </a:rPr>
              <a:t>All</a:t>
            </a:r>
            <a:r>
              <a:rPr lang="en-US" sz="1200" dirty="0">
                <a:latin typeface="Courier"/>
                <a:cs typeface="Courier"/>
              </a:rPr>
              <a:t>,</a:t>
            </a:r>
          </a:p>
          <a:p>
            <a:endParaRPr lang="en-US" sz="1200" dirty="0">
              <a:latin typeface="Courier"/>
              <a:cs typeface="Courier"/>
            </a:endParaRPr>
          </a:p>
          <a:p>
            <a:r>
              <a:rPr lang="en-US" sz="1200" dirty="0">
                <a:latin typeface="Courier"/>
                <a:cs typeface="Courier"/>
              </a:rPr>
              <a:t>We have just been notified that Internet2 has scheduled an emergency maintenance </a:t>
            </a:r>
            <a:endParaRPr lang="en-US" sz="1200" dirty="0" smtClean="0">
              <a:latin typeface="Courier"/>
              <a:cs typeface="Courier"/>
            </a:endParaRPr>
          </a:p>
          <a:p>
            <a:r>
              <a:rPr lang="en-US" sz="1200" dirty="0" smtClean="0">
                <a:latin typeface="Courier"/>
                <a:cs typeface="Courier"/>
              </a:rPr>
              <a:t>window </a:t>
            </a:r>
            <a:r>
              <a:rPr lang="en-US" sz="1200" dirty="0">
                <a:latin typeface="Courier"/>
                <a:cs typeface="Courier"/>
              </a:rPr>
              <a:t>to replace faulty equipment.  The advertised maintenance window is for </a:t>
            </a:r>
            <a:endParaRPr lang="en-US" sz="1200" dirty="0" smtClean="0">
              <a:latin typeface="Courier"/>
              <a:cs typeface="Courier"/>
            </a:endParaRPr>
          </a:p>
          <a:p>
            <a:r>
              <a:rPr lang="en-US" sz="1200" dirty="0" smtClean="0">
                <a:latin typeface="Courier"/>
                <a:cs typeface="Courier"/>
              </a:rPr>
              <a:t>today </a:t>
            </a:r>
            <a:r>
              <a:rPr lang="en-US" sz="1200" dirty="0">
                <a:latin typeface="Courier"/>
                <a:cs typeface="Courier"/>
              </a:rPr>
              <a:t>5/18 16:00 (4pm) to 20:00 (8pm).  During this maintenance we do not </a:t>
            </a:r>
            <a:endParaRPr lang="en-US" sz="1200" dirty="0" smtClean="0">
              <a:latin typeface="Courier"/>
              <a:cs typeface="Courier"/>
            </a:endParaRPr>
          </a:p>
          <a:p>
            <a:r>
              <a:rPr lang="en-US" sz="1200" dirty="0" smtClean="0">
                <a:latin typeface="Courier"/>
                <a:cs typeface="Courier"/>
              </a:rPr>
              <a:t>anticipate </a:t>
            </a:r>
            <a:r>
              <a:rPr lang="en-US" sz="1200" dirty="0">
                <a:latin typeface="Courier"/>
                <a:cs typeface="Courier"/>
              </a:rPr>
              <a:t>any impact to Internet2 or AL2S connectivity, however are providing </a:t>
            </a:r>
            <a:endParaRPr lang="en-US" sz="1200" dirty="0" smtClean="0">
              <a:latin typeface="Courier"/>
              <a:cs typeface="Courier"/>
            </a:endParaRPr>
          </a:p>
          <a:p>
            <a:r>
              <a:rPr lang="en-US" sz="1200" dirty="0" smtClean="0">
                <a:latin typeface="Courier"/>
                <a:cs typeface="Courier"/>
              </a:rPr>
              <a:t>this </a:t>
            </a:r>
            <a:r>
              <a:rPr lang="en-US" sz="1200" dirty="0">
                <a:latin typeface="Courier"/>
                <a:cs typeface="Courier"/>
              </a:rPr>
              <a:t>notification in the event that any unforeseen issues arise.</a:t>
            </a:r>
          </a:p>
          <a:p>
            <a:endParaRPr lang="en-US" sz="1200" dirty="0">
              <a:latin typeface="Courier"/>
              <a:cs typeface="Courier"/>
            </a:endParaRPr>
          </a:p>
          <a:p>
            <a:r>
              <a:rPr lang="en-US" sz="1200" dirty="0">
                <a:latin typeface="Courier"/>
                <a:cs typeface="Courier"/>
              </a:rPr>
              <a:t>Please let me know if you have any questions or concerns.</a:t>
            </a:r>
          </a:p>
          <a:p>
            <a:endParaRPr lang="en-US" sz="1200" dirty="0">
              <a:latin typeface="Courier"/>
              <a:cs typeface="Courier"/>
            </a:endParaRPr>
          </a:p>
          <a:p>
            <a:r>
              <a:rPr lang="en-US" sz="1200" dirty="0">
                <a:latin typeface="Courier"/>
                <a:cs typeface="Courier"/>
              </a:rPr>
              <a:t>Thanks.</a:t>
            </a:r>
          </a:p>
          <a:p>
            <a:endParaRPr lang="en-US" sz="1200" dirty="0">
              <a:latin typeface="Courier"/>
              <a:cs typeface="Courier"/>
            </a:endParaRPr>
          </a:p>
          <a:p>
            <a:r>
              <a:rPr lang="en-US" sz="1200" dirty="0">
                <a:latin typeface="Courier"/>
                <a:cs typeface="Courier"/>
              </a:rPr>
              <a:t>Scott </a:t>
            </a:r>
            <a:r>
              <a:rPr lang="en-US" sz="1200" dirty="0" err="1" smtClean="0">
                <a:latin typeface="Courier"/>
                <a:cs typeface="Courier"/>
              </a:rPr>
              <a:t>Daffron</a:t>
            </a:r>
            <a:endParaRPr lang="en-US" sz="1200" dirty="0" smtClean="0">
              <a:latin typeface="Courier"/>
              <a:cs typeface="Courier"/>
            </a:endParaRPr>
          </a:p>
          <a:p>
            <a:r>
              <a:rPr lang="en-US" sz="1200" dirty="0" smtClean="0">
                <a:latin typeface="Courier"/>
                <a:cs typeface="Courier"/>
              </a:rPr>
              <a:t>Old </a:t>
            </a:r>
            <a:r>
              <a:rPr lang="en-US" sz="1200" dirty="0">
                <a:latin typeface="Courier"/>
                <a:cs typeface="Courier"/>
              </a:rPr>
              <a:t>Dominion </a:t>
            </a:r>
            <a:r>
              <a:rPr lang="en-US" sz="1200" dirty="0" smtClean="0">
                <a:latin typeface="Courier"/>
                <a:cs typeface="Courier"/>
              </a:rPr>
              <a:t>University</a:t>
            </a:r>
            <a:endParaRPr lang="en-US" dirty="0"/>
          </a:p>
        </p:txBody>
      </p:sp>
    </p:spTree>
    <p:extLst>
      <p:ext uri="{BB962C8B-B14F-4D97-AF65-F5344CB8AC3E}">
        <p14:creationId xmlns:p14="http://schemas.microsoft.com/office/powerpoint/2010/main" val="150280376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#16 KSTAR</a:t>
            </a:r>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43</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KSTAR-Before-Af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33" y="706506"/>
            <a:ext cx="7873099" cy="3846438"/>
          </a:xfrm>
          <a:prstGeom prst="rect">
            <a:avLst/>
          </a:prstGeom>
        </p:spPr>
      </p:pic>
    </p:spTree>
    <p:extLst>
      <p:ext uri="{BB962C8B-B14F-4D97-AF65-F5344CB8AC3E}">
        <p14:creationId xmlns:p14="http://schemas.microsoft.com/office/powerpoint/2010/main" val="42222942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05978"/>
            <a:ext cx="8229600" cy="627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#17 APS @ ANL</a:t>
            </a:r>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44</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imag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669" y="814934"/>
            <a:ext cx="6602431" cy="4328565"/>
          </a:xfrm>
          <a:prstGeom prst="rect">
            <a:avLst/>
          </a:prstGeom>
        </p:spPr>
      </p:pic>
    </p:spTree>
    <p:extLst>
      <p:ext uri="{BB962C8B-B14F-4D97-AF65-F5344CB8AC3E}">
        <p14:creationId xmlns:p14="http://schemas.microsoft.com/office/powerpoint/2010/main" val="37728058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lnSpcReduction="10000"/>
          </a:bodyPr>
          <a:lstStyle/>
          <a:p>
            <a:r>
              <a:rPr lang="en-US" sz="2400" b="1" i="1" dirty="0" smtClean="0"/>
              <a:t>Key Message(s)</a:t>
            </a:r>
            <a:r>
              <a:rPr lang="en-US" sz="2400" dirty="0" smtClean="0"/>
              <a:t>: </a:t>
            </a:r>
          </a:p>
          <a:p>
            <a:pPr>
              <a:buFont typeface="Arial"/>
              <a:buChar char="•"/>
            </a:pPr>
            <a:r>
              <a:rPr lang="en-US" sz="2400" dirty="0" smtClean="0"/>
              <a:t>The monitoring infrastructure is sensitive for a reason – so that it finds the problems in all layers of the OSI stack.  </a:t>
            </a:r>
          </a:p>
          <a:p>
            <a:pPr>
              <a:buFont typeface="Arial"/>
              <a:buChar char="•"/>
            </a:pPr>
            <a:r>
              <a:rPr lang="en-US" sz="2400" dirty="0" smtClean="0"/>
              <a:t>End-to-end Video transmission (or just about any other use case) suffers because of a problems that may be unseen or not understood.  </a:t>
            </a:r>
          </a:p>
          <a:p>
            <a:pPr>
              <a:buFont typeface="Arial"/>
              <a:buChar char="•"/>
            </a:pPr>
            <a:r>
              <a:rPr lang="en-US" sz="2400" dirty="0" smtClean="0"/>
              <a:t>Understanding comes from learning to use the tools, learning to trust them, and having universal availability.  </a:t>
            </a:r>
          </a:p>
          <a:p>
            <a:pPr>
              <a:buFont typeface="Arial"/>
              <a:buChar char="•"/>
            </a:pPr>
            <a:r>
              <a:rPr lang="en-US" sz="2400" dirty="0" smtClean="0"/>
              <a:t>Comprehensive solutions will save time in the end</a:t>
            </a:r>
            <a:r>
              <a:rPr lang="en-US" sz="2400" dirty="0"/>
              <a:t> </a:t>
            </a:r>
            <a:r>
              <a:rPr lang="en-US" sz="2400" dirty="0" smtClean="0"/>
              <a:t>– and </a:t>
            </a:r>
            <a:r>
              <a:rPr lang="en-US" sz="2400" dirty="0" err="1" smtClean="0"/>
              <a:t>perfSONAR</a:t>
            </a:r>
            <a:r>
              <a:rPr lang="en-US" sz="2400" dirty="0" smtClean="0"/>
              <a:t> is that solution</a:t>
            </a:r>
          </a:p>
        </p:txBody>
      </p:sp>
      <p:sp>
        <p:nvSpPr>
          <p:cNvPr id="7" name="Title 1"/>
          <p:cNvSpPr>
            <a:spLocks noGrp="1"/>
          </p:cNvSpPr>
          <p:nvPr>
            <p:ph type="title"/>
          </p:nvPr>
        </p:nvSpPr>
        <p:spPr>
          <a:xfrm>
            <a:off x="0" y="205979"/>
            <a:ext cx="9144000" cy="857250"/>
          </a:xfrm>
        </p:spPr>
        <p:txBody>
          <a:bodyPr>
            <a:normAutofit/>
          </a:bodyPr>
          <a:lstStyle/>
          <a:p>
            <a:r>
              <a:rPr lang="en-US" sz="4000" dirty="0"/>
              <a:t>Success </a:t>
            </a:r>
            <a:r>
              <a:rPr lang="en-US" sz="4000" dirty="0" smtClean="0"/>
              <a:t>Stories</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10,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45</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5750028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Cases &amp; Success Stories</a:t>
            </a:r>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7"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KENET Workshop</a:t>
            </a:r>
            <a:endParaRPr lang="en-US" b="1" i="1" dirty="0" smtClean="0"/>
          </a:p>
          <a:p>
            <a:pPr algn="r"/>
            <a:endParaRPr lang="en-US" b="1" i="1" dirty="0" smtClean="0"/>
          </a:p>
          <a:p>
            <a:pPr algn="r"/>
            <a:r>
              <a:rPr lang="en-US" dirty="0" smtClean="0"/>
              <a:t>NSRC/IU</a:t>
            </a:r>
            <a:endParaRPr lang="en-US" dirty="0" smtClean="0"/>
          </a:p>
          <a:p>
            <a:pPr algn="r"/>
            <a:r>
              <a:rPr lang="en-US" dirty="0" smtClean="0"/>
              <a:t>September 2015</a:t>
            </a:r>
            <a:endParaRPr lang="en-US" dirty="0" smtClean="0"/>
          </a:p>
          <a:p>
            <a:pPr algn="r"/>
            <a:endParaRPr lang="en-US" dirty="0"/>
          </a:p>
        </p:txBody>
      </p:sp>
    </p:spTree>
    <p:extLst>
      <p:ext uri="{BB962C8B-B14F-4D97-AF65-F5344CB8AC3E}">
        <p14:creationId xmlns:p14="http://schemas.microsoft.com/office/powerpoint/2010/main" val="3745655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a:bodyPr>
          <a:lstStyle/>
          <a:p>
            <a:r>
              <a:rPr lang="en-US" dirty="0"/>
              <a:t>Success Stories - #2 Brown </a:t>
            </a:r>
            <a:r>
              <a:rPr lang="en-US" dirty="0" smtClean="0"/>
              <a:t>University</a:t>
            </a:r>
            <a:endParaRPr lang="en-US" dirty="0"/>
          </a:p>
        </p:txBody>
      </p:sp>
      <p:sp>
        <p:nvSpPr>
          <p:cNvPr id="4"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9/10/15</a:t>
            </a:fld>
            <a:endParaRPr lang="en-US" sz="800" dirty="0">
              <a:solidFill>
                <a:prstClr val="black"/>
              </a:solidFill>
              <a:latin typeface="Arial"/>
            </a:endParaRPr>
          </a:p>
        </p:txBody>
      </p:sp>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183" y="966054"/>
            <a:ext cx="6100317" cy="360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4059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1"/>
          <p:cNvSpPr>
            <a:spLocks noGrp="1"/>
          </p:cNvSpPr>
          <p:nvPr>
            <p:ph idx="1"/>
          </p:nvPr>
        </p:nvSpPr>
        <p:spPr>
          <a:xfrm>
            <a:off x="533400" y="1006078"/>
            <a:ext cx="8229600" cy="3394472"/>
          </a:xfrm>
        </p:spPr>
        <p:txBody>
          <a:bodyPr/>
          <a:lstStyle/>
          <a:p>
            <a:r>
              <a:rPr lang="en-US" dirty="0" smtClean="0">
                <a:latin typeface="Calibri" charset="0"/>
                <a:ea typeface="ＭＳ Ｐゴシック" charset="0"/>
                <a:cs typeface="ＭＳ Ｐゴシック" charset="0"/>
              </a:rPr>
              <a:t>Results to host behind </a:t>
            </a:r>
            <a:r>
              <a:rPr lang="en-US" dirty="0">
                <a:latin typeface="Calibri" charset="0"/>
                <a:ea typeface="ＭＳ Ｐゴシック" charset="0"/>
                <a:cs typeface="ＭＳ Ｐゴシック" charset="0"/>
              </a:rPr>
              <a:t>the firewall:</a:t>
            </a:r>
          </a:p>
        </p:txBody>
      </p:sp>
      <p:pic>
        <p:nvPicPr>
          <p:cNvPr id="378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1" y="1626730"/>
            <a:ext cx="9009096" cy="26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Success Stories - #2 Brown </a:t>
            </a:r>
            <a:r>
              <a:rPr lang="en-US" sz="4000" dirty="0" smtClean="0"/>
              <a:t>University Example</a:t>
            </a:r>
            <a:endParaRPr lang="en-US" sz="4000" dirty="0"/>
          </a:p>
        </p:txBody>
      </p:sp>
      <p:sp>
        <p:nvSpPr>
          <p:cNvPr id="7"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9/10/15</a:t>
            </a:fld>
            <a:endParaRPr lang="en-US" sz="800" dirty="0">
              <a:solidFill>
                <a:prstClr val="black"/>
              </a:solidFill>
              <a:latin typeface="Arial"/>
            </a:endParaRPr>
          </a:p>
        </p:txBody>
      </p:sp>
    </p:spTree>
    <p:extLst>
      <p:ext uri="{BB962C8B-B14F-4D97-AF65-F5344CB8AC3E}">
        <p14:creationId xmlns:p14="http://schemas.microsoft.com/office/powerpoint/2010/main" val="4122770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Content Placeholder 1"/>
          <p:cNvSpPr>
            <a:spLocks noGrp="1"/>
          </p:cNvSpPr>
          <p:nvPr>
            <p:ph idx="1"/>
          </p:nvPr>
        </p:nvSpPr>
        <p:spPr>
          <a:xfrm>
            <a:off x="533400" y="1006078"/>
            <a:ext cx="8229600" cy="3394472"/>
          </a:xfrm>
        </p:spPr>
        <p:txBody>
          <a:bodyPr/>
          <a:lstStyle/>
          <a:p>
            <a:r>
              <a:rPr lang="en-US">
                <a:latin typeface="Calibri" charset="0"/>
                <a:ea typeface="ＭＳ Ｐゴシック" charset="0"/>
                <a:cs typeface="ＭＳ Ｐゴシック" charset="0"/>
              </a:rPr>
              <a:t>In front of the firewall:</a:t>
            </a:r>
          </a:p>
        </p:txBody>
      </p:sp>
      <p:pic>
        <p:nvPicPr>
          <p:cNvPr id="399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70" y="1654048"/>
            <a:ext cx="8670130" cy="274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Success Stories - #2 Brown </a:t>
            </a:r>
            <a:r>
              <a:rPr lang="en-US" sz="4000" dirty="0" smtClean="0"/>
              <a:t>University Example</a:t>
            </a:r>
          </a:p>
        </p:txBody>
      </p:sp>
      <p:sp>
        <p:nvSpPr>
          <p:cNvPr id="7"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9/10/15</a:t>
            </a:fld>
            <a:endParaRPr lang="en-US" sz="800" dirty="0">
              <a:solidFill>
                <a:prstClr val="black"/>
              </a:solidFill>
              <a:latin typeface="Arial"/>
            </a:endParaRPr>
          </a:p>
        </p:txBody>
      </p:sp>
    </p:spTree>
    <p:extLst>
      <p:ext uri="{BB962C8B-B14F-4D97-AF65-F5344CB8AC3E}">
        <p14:creationId xmlns:p14="http://schemas.microsoft.com/office/powerpoint/2010/main" val="423482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1"/>
          <p:cNvSpPr>
            <a:spLocks noGrp="1"/>
          </p:cNvSpPr>
          <p:nvPr>
            <p:ph idx="1"/>
          </p:nvPr>
        </p:nvSpPr>
        <p:spPr>
          <a:xfrm>
            <a:off x="533400" y="1006078"/>
            <a:ext cx="8229600" cy="3394472"/>
          </a:xfrm>
        </p:spPr>
        <p:txBody>
          <a:bodyPr>
            <a:normAutofit fontScale="92500" lnSpcReduction="20000"/>
          </a:bodyPr>
          <a:lstStyle/>
          <a:p>
            <a:pPr>
              <a:lnSpc>
                <a:spcPct val="80000"/>
              </a:lnSpc>
            </a:pPr>
            <a:r>
              <a:rPr lang="en-US" sz="1700" dirty="0">
                <a:latin typeface="Calibri" charset="0"/>
                <a:ea typeface="ＭＳ Ｐゴシック" charset="0"/>
                <a:cs typeface="ＭＳ Ｐゴシック" charset="0"/>
              </a:rPr>
              <a:t>Want more proof – lets look at a measurement tool through the firewall.</a:t>
            </a:r>
          </a:p>
          <a:p>
            <a:pPr lvl="1">
              <a:lnSpc>
                <a:spcPct val="80000"/>
              </a:lnSpc>
            </a:pPr>
            <a:r>
              <a:rPr lang="en-US" sz="1600" dirty="0">
                <a:latin typeface="Calibri" charset="0"/>
                <a:ea typeface="ＭＳ Ｐゴシック" charset="0"/>
              </a:rPr>
              <a:t>Measurement tools emulate a well behaved application  </a:t>
            </a:r>
          </a:p>
          <a:p>
            <a:pPr>
              <a:lnSpc>
                <a:spcPct val="80000"/>
              </a:lnSpc>
            </a:pPr>
            <a:r>
              <a:rPr lang="en-US" sz="1700" dirty="0">
                <a:latin typeface="Calibri" charset="0"/>
                <a:ea typeface="ＭＳ Ｐゴシック" charset="0"/>
                <a:cs typeface="ＭＳ Ｐゴシック" charset="0"/>
              </a:rPr>
              <a:t>‘Outbound’, not filtered</a:t>
            </a:r>
            <a:r>
              <a:rPr lang="en-US" sz="1700" dirty="0" smtClean="0">
                <a:latin typeface="Calibri" charset="0"/>
                <a:ea typeface="ＭＳ Ｐゴシック" charset="0"/>
                <a:cs typeface="ＭＳ Ｐゴシック" charset="0"/>
              </a:rPr>
              <a:t>:</a:t>
            </a:r>
          </a:p>
          <a:p>
            <a:pPr>
              <a:lnSpc>
                <a:spcPct val="80000"/>
              </a:lnSpc>
            </a:pPr>
            <a:endParaRPr lang="en-US" sz="1700" dirty="0">
              <a:latin typeface="Calibri" charset="0"/>
              <a:ea typeface="ＭＳ Ｐゴシック" charset="0"/>
              <a:cs typeface="ＭＳ Ｐゴシック" charset="0"/>
            </a:endParaRPr>
          </a:p>
          <a:p>
            <a:pPr marL="457200" lvl="1" indent="0">
              <a:lnSpc>
                <a:spcPct val="80000"/>
              </a:lnSpc>
              <a:buNone/>
            </a:pPr>
            <a:r>
              <a:rPr lang="pl-PL" sz="1600" dirty="0" err="1">
                <a:latin typeface="Courier" charset="0"/>
                <a:ea typeface="ＭＳ Ｐゴシック" charset="0"/>
              </a:rPr>
              <a:t>nuttcp</a:t>
            </a:r>
            <a:r>
              <a:rPr lang="pl-PL" sz="1600" dirty="0">
                <a:latin typeface="Courier" charset="0"/>
                <a:ea typeface="ＭＳ Ｐゴシック" charset="0"/>
              </a:rPr>
              <a:t> -T 10 -i 1 -p 10200 bwctl.newy.net.internet2.edu</a:t>
            </a:r>
          </a:p>
          <a:p>
            <a:pPr marL="457200" lvl="1" indent="0">
              <a:lnSpc>
                <a:spcPct val="80000"/>
              </a:lnSpc>
              <a:buNone/>
            </a:pPr>
            <a:r>
              <a:rPr lang="pl-PL" sz="1600" dirty="0">
                <a:latin typeface="Courier" charset="0"/>
                <a:ea typeface="ＭＳ Ｐゴシック" charset="0"/>
              </a:rPr>
              <a:t>   92.3750 MB /   1.00 sec =  774.3069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111.8750 MB /   1.00 sec =  938.2879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111.8750 MB /   1.00 sec =  938.3019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111.7500 MB /   1.00 sec =  938.1606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111.8750 MB /   1.00 sec =  938.3198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111.8750 MB /   1.00 sec =  938.2653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111.8750 MB /   1.00 sec =  938.1931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111.9375 MB /   1.00 sec =  938.4808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111.6875 MB /   1.00 sec =  937.6941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111.8750 MB /   1.00 sec =  938.3610 </a:t>
            </a:r>
            <a:r>
              <a:rPr lang="pl-PL" sz="1600" dirty="0" err="1">
                <a:latin typeface="Courier" charset="0"/>
                <a:ea typeface="ＭＳ Ｐゴシック" charset="0"/>
              </a:rPr>
              <a:t>Mbps</a:t>
            </a:r>
            <a:r>
              <a:rPr lang="pl-PL" sz="1600" dirty="0">
                <a:latin typeface="Courier" charset="0"/>
                <a:ea typeface="ＭＳ Ｐゴシック" charset="0"/>
              </a:rPr>
              <a:t>     0 </a:t>
            </a:r>
            <a:r>
              <a:rPr lang="pl-PL" sz="1600" dirty="0" err="1">
                <a:latin typeface="Courier" charset="0"/>
                <a:ea typeface="ＭＳ Ｐゴシック" charset="0"/>
              </a:rPr>
              <a:t>retrans</a:t>
            </a:r>
            <a:endParaRPr lang="pl-PL" sz="1600" dirty="0">
              <a:latin typeface="Courier" charset="0"/>
              <a:ea typeface="ＭＳ Ｐゴシック" charset="0"/>
            </a:endParaRPr>
          </a:p>
          <a:p>
            <a:pPr marL="457200" lvl="1" indent="0">
              <a:lnSpc>
                <a:spcPct val="80000"/>
              </a:lnSpc>
              <a:buNone/>
            </a:pPr>
            <a:endParaRPr lang="pl-PL" sz="1600" dirty="0">
              <a:latin typeface="Courier" charset="0"/>
              <a:ea typeface="ＭＳ Ｐゴシック" charset="0"/>
            </a:endParaRPr>
          </a:p>
          <a:p>
            <a:pPr marL="457200" lvl="1" indent="0">
              <a:lnSpc>
                <a:spcPct val="80000"/>
              </a:lnSpc>
              <a:buNone/>
            </a:pPr>
            <a:r>
              <a:rPr lang="pl-PL" sz="1600" dirty="0">
                <a:latin typeface="Courier" charset="0"/>
                <a:ea typeface="ＭＳ Ｐゴシック" charset="0"/>
              </a:rPr>
              <a:t> 1107.9867 MB /  10.13 sec =  917.2914 </a:t>
            </a:r>
            <a:r>
              <a:rPr lang="pl-PL" sz="1600" dirty="0" err="1">
                <a:latin typeface="Courier" charset="0"/>
                <a:ea typeface="ＭＳ Ｐゴシック" charset="0"/>
              </a:rPr>
              <a:t>Mbps</a:t>
            </a:r>
            <a:r>
              <a:rPr lang="pl-PL" sz="1600" dirty="0">
                <a:latin typeface="Courier" charset="0"/>
                <a:ea typeface="ＭＳ Ｐゴシック" charset="0"/>
              </a:rPr>
              <a:t> 13 %TX 11 %RX 0 </a:t>
            </a:r>
            <a:r>
              <a:rPr lang="pl-PL" sz="1600" dirty="0" err="1">
                <a:latin typeface="Courier" charset="0"/>
                <a:ea typeface="ＭＳ Ｐゴシック" charset="0"/>
              </a:rPr>
              <a:t>retrans</a:t>
            </a:r>
            <a:r>
              <a:rPr lang="pl-PL" sz="1600" dirty="0">
                <a:latin typeface="Courier" charset="0"/>
                <a:ea typeface="ＭＳ Ｐゴシック" charset="0"/>
              </a:rPr>
              <a:t> 8.38 </a:t>
            </a:r>
            <a:r>
              <a:rPr lang="pl-PL" sz="1600" dirty="0" err="1">
                <a:latin typeface="Courier" charset="0"/>
                <a:ea typeface="ＭＳ Ｐゴシック" charset="0"/>
              </a:rPr>
              <a:t>msRTT</a:t>
            </a:r>
            <a:endParaRPr lang="pl-PL" sz="1600" dirty="0">
              <a:latin typeface="Courier" charset="0"/>
              <a:ea typeface="ＭＳ Ｐゴシック" charset="0"/>
            </a:endParaRPr>
          </a:p>
          <a:p>
            <a:pPr lvl="1">
              <a:lnSpc>
                <a:spcPct val="80000"/>
              </a:lnSpc>
            </a:pPr>
            <a:endParaRPr lang="en-US" sz="1600" dirty="0">
              <a:latin typeface="Calibri" charset="0"/>
              <a:ea typeface="ＭＳ Ｐゴシック" charset="0"/>
            </a:endParaRPr>
          </a:p>
        </p:txBody>
      </p:sp>
      <p:sp>
        <p:nvSpPr>
          <p:cNvPr id="4" name="Title 1"/>
          <p:cNvSpPr txBox="1">
            <a:spLocks/>
          </p:cNvSpPr>
          <p:nvPr/>
        </p:nvSpPr>
        <p:spPr>
          <a:xfrm>
            <a:off x="0" y="205979"/>
            <a:ext cx="9144000" cy="85725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Success Stories - #2 TCP </a:t>
            </a:r>
            <a:r>
              <a:rPr lang="en-US" sz="4000" dirty="0" smtClean="0"/>
              <a:t>Dynamics</a:t>
            </a:r>
            <a:endParaRPr lang="en-US" sz="4000" dirty="0"/>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9/10/15</a:t>
            </a:fld>
            <a:endParaRPr lang="en-US" sz="800" dirty="0">
              <a:solidFill>
                <a:prstClr val="black"/>
              </a:solidFill>
              <a:latin typeface="Arial"/>
            </a:endParaRPr>
          </a:p>
        </p:txBody>
      </p:sp>
    </p:spTree>
    <p:extLst>
      <p:ext uri="{BB962C8B-B14F-4D97-AF65-F5344CB8AC3E}">
        <p14:creationId xmlns:p14="http://schemas.microsoft.com/office/powerpoint/2010/main" val="26263336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Content Placeholder 1"/>
          <p:cNvSpPr>
            <a:spLocks noGrp="1"/>
          </p:cNvSpPr>
          <p:nvPr>
            <p:ph idx="1"/>
          </p:nvPr>
        </p:nvSpPr>
        <p:spPr>
          <a:xfrm>
            <a:off x="533400" y="1006078"/>
            <a:ext cx="8229600" cy="3394472"/>
          </a:xfrm>
        </p:spPr>
        <p:txBody>
          <a:bodyPr>
            <a:normAutofit fontScale="92500" lnSpcReduction="20000"/>
          </a:bodyPr>
          <a:lstStyle/>
          <a:p>
            <a:pPr>
              <a:lnSpc>
                <a:spcPct val="90000"/>
              </a:lnSpc>
            </a:pPr>
            <a:r>
              <a:rPr lang="en-US" sz="1900" dirty="0">
                <a:latin typeface="Calibri" charset="0"/>
                <a:ea typeface="ＭＳ Ｐゴシック" charset="0"/>
                <a:cs typeface="ＭＳ Ｐゴシック" charset="0"/>
              </a:rPr>
              <a:t>‘Inbound’, filtered</a:t>
            </a:r>
            <a:r>
              <a:rPr lang="en-US" sz="1900" dirty="0" smtClean="0">
                <a:latin typeface="Calibri" charset="0"/>
                <a:ea typeface="ＭＳ Ｐゴシック" charset="0"/>
                <a:cs typeface="ＭＳ Ｐゴシック" charset="0"/>
              </a:rPr>
              <a:t>:</a:t>
            </a:r>
          </a:p>
          <a:p>
            <a:pPr>
              <a:lnSpc>
                <a:spcPct val="90000"/>
              </a:lnSpc>
            </a:pPr>
            <a:endParaRPr lang="en-US" sz="1900" dirty="0">
              <a:latin typeface="Calibri" charset="0"/>
              <a:ea typeface="ＭＳ Ｐゴシック" charset="0"/>
              <a:cs typeface="ＭＳ Ｐゴシック" charset="0"/>
            </a:endParaRPr>
          </a:p>
          <a:p>
            <a:pPr marL="457200" lvl="1" indent="0">
              <a:lnSpc>
                <a:spcPct val="90000"/>
              </a:lnSpc>
              <a:buNone/>
            </a:pPr>
            <a:r>
              <a:rPr lang="pl-PL" sz="1500" dirty="0" err="1">
                <a:latin typeface="Courier" charset="0"/>
                <a:ea typeface="ＭＳ Ｐゴシック" charset="0"/>
              </a:rPr>
              <a:t>nuttcp</a:t>
            </a:r>
            <a:r>
              <a:rPr lang="pl-PL" sz="1500" dirty="0">
                <a:latin typeface="Courier" charset="0"/>
                <a:ea typeface="ＭＳ Ｐゴシック" charset="0"/>
              </a:rPr>
              <a:t> -r -T 10 -i 1 -p 10200 bwctl.newy.net.internet2.edu</a:t>
            </a:r>
          </a:p>
          <a:p>
            <a:pPr marL="457200" lvl="1" indent="0">
              <a:lnSpc>
                <a:spcPct val="90000"/>
              </a:lnSpc>
              <a:buNone/>
            </a:pPr>
            <a:r>
              <a:rPr lang="pl-PL" sz="1500" dirty="0">
                <a:latin typeface="Courier" charset="0"/>
                <a:ea typeface="ＭＳ Ｐゴシック" charset="0"/>
              </a:rPr>
              <a:t>    4.5625 MB /   1.00 sec =   38.1995 </a:t>
            </a:r>
            <a:r>
              <a:rPr lang="pl-PL" sz="1500" dirty="0" err="1">
                <a:latin typeface="Courier" charset="0"/>
                <a:ea typeface="ＭＳ Ｐゴシック" charset="0"/>
              </a:rPr>
              <a:t>Mbps</a:t>
            </a:r>
            <a:r>
              <a:rPr lang="pl-PL" sz="1500" dirty="0">
                <a:latin typeface="Courier" charset="0"/>
                <a:ea typeface="ＭＳ Ｐゴシック" charset="0"/>
              </a:rPr>
              <a:t>    13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4.8750 MB /   1.00 sec =   40.8956 </a:t>
            </a:r>
            <a:r>
              <a:rPr lang="pl-PL" sz="1500" dirty="0" err="1">
                <a:latin typeface="Courier" charset="0"/>
                <a:ea typeface="ＭＳ Ｐゴシック" charset="0"/>
              </a:rPr>
              <a:t>Mbps</a:t>
            </a:r>
            <a:r>
              <a:rPr lang="pl-PL" sz="1500" dirty="0">
                <a:latin typeface="Courier" charset="0"/>
                <a:ea typeface="ＭＳ Ｐゴシック" charset="0"/>
              </a:rPr>
              <a:t>     4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4.8750 MB /   1.00 sec =   40.8954 </a:t>
            </a:r>
            <a:r>
              <a:rPr lang="pl-PL" sz="1500" dirty="0" err="1">
                <a:latin typeface="Courier" charset="0"/>
                <a:ea typeface="ＭＳ Ｐゴシック" charset="0"/>
              </a:rPr>
              <a:t>Mbps</a:t>
            </a:r>
            <a:r>
              <a:rPr lang="pl-PL" sz="1500" dirty="0">
                <a:latin typeface="Courier" charset="0"/>
                <a:ea typeface="ＭＳ Ｐゴシック" charset="0"/>
              </a:rPr>
              <a:t>     6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6.4375 MB /   1.00 sec =   54.0024 </a:t>
            </a:r>
            <a:r>
              <a:rPr lang="pl-PL" sz="1500" dirty="0" err="1">
                <a:latin typeface="Courier" charset="0"/>
                <a:ea typeface="ＭＳ Ｐゴシック" charset="0"/>
              </a:rPr>
              <a:t>Mbps</a:t>
            </a:r>
            <a:r>
              <a:rPr lang="pl-PL" sz="1500" dirty="0">
                <a:latin typeface="Courier" charset="0"/>
                <a:ea typeface="ＭＳ Ｐゴシック" charset="0"/>
              </a:rPr>
              <a:t>     9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5.7500 MB /   1.00 sec =   48.2310 </a:t>
            </a:r>
            <a:r>
              <a:rPr lang="pl-PL" sz="1500" dirty="0" err="1">
                <a:latin typeface="Courier" charset="0"/>
                <a:ea typeface="ＭＳ Ｐゴシック" charset="0"/>
              </a:rPr>
              <a:t>Mbps</a:t>
            </a:r>
            <a:r>
              <a:rPr lang="pl-PL" sz="1500" dirty="0">
                <a:latin typeface="Courier" charset="0"/>
                <a:ea typeface="ＭＳ Ｐゴシック" charset="0"/>
              </a:rPr>
              <a:t>     8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5.8750 MB /   1.00 sec =   49.2880 </a:t>
            </a:r>
            <a:r>
              <a:rPr lang="pl-PL" sz="1500" dirty="0" err="1">
                <a:latin typeface="Courier" charset="0"/>
                <a:ea typeface="ＭＳ Ｐゴシック" charset="0"/>
              </a:rPr>
              <a:t>Mbps</a:t>
            </a:r>
            <a:r>
              <a:rPr lang="pl-PL" sz="1500" dirty="0">
                <a:latin typeface="Courier" charset="0"/>
                <a:ea typeface="ＭＳ Ｐゴシック" charset="0"/>
              </a:rPr>
              <a:t>     5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6.3125 MB /   1.00 sec =   52.9006 </a:t>
            </a:r>
            <a:r>
              <a:rPr lang="pl-PL" sz="1500" dirty="0" err="1">
                <a:latin typeface="Courier" charset="0"/>
                <a:ea typeface="ＭＳ Ｐゴシック" charset="0"/>
              </a:rPr>
              <a:t>Mbps</a:t>
            </a:r>
            <a:r>
              <a:rPr lang="pl-PL" sz="1500" dirty="0">
                <a:latin typeface="Courier" charset="0"/>
                <a:ea typeface="ＭＳ Ｐゴシック" charset="0"/>
              </a:rPr>
              <a:t>     3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5.3125 MB /   1.00 sec =   44.5653 </a:t>
            </a:r>
            <a:r>
              <a:rPr lang="pl-PL" sz="1500" dirty="0" err="1">
                <a:latin typeface="Courier" charset="0"/>
                <a:ea typeface="ＭＳ Ｐゴシック" charset="0"/>
              </a:rPr>
              <a:t>Mbps</a:t>
            </a:r>
            <a:r>
              <a:rPr lang="pl-PL" sz="1500" dirty="0">
                <a:latin typeface="Courier" charset="0"/>
                <a:ea typeface="ＭＳ Ｐゴシック" charset="0"/>
              </a:rPr>
              <a:t>     7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4.3125 MB /   1.00 sec =   36.2108 </a:t>
            </a:r>
            <a:r>
              <a:rPr lang="pl-PL" sz="1500" dirty="0" err="1">
                <a:latin typeface="Courier" charset="0"/>
                <a:ea typeface="ＭＳ Ｐゴシック" charset="0"/>
              </a:rPr>
              <a:t>Mbps</a:t>
            </a:r>
            <a:r>
              <a:rPr lang="pl-PL" sz="1500" dirty="0">
                <a:latin typeface="Courier" charset="0"/>
                <a:ea typeface="ＭＳ Ｐゴシック" charset="0"/>
              </a:rPr>
              <a:t>     7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5.1875 MB /   1.00 sec =   43.5186 </a:t>
            </a:r>
            <a:r>
              <a:rPr lang="pl-PL" sz="1500" dirty="0" err="1">
                <a:latin typeface="Courier" charset="0"/>
                <a:ea typeface="ＭＳ Ｐゴシック" charset="0"/>
              </a:rPr>
              <a:t>Mbps</a:t>
            </a:r>
            <a:r>
              <a:rPr lang="pl-PL" sz="1500" dirty="0">
                <a:latin typeface="Courier" charset="0"/>
                <a:ea typeface="ＭＳ Ｐゴシック" charset="0"/>
              </a:rPr>
              <a:t>     8 </a:t>
            </a:r>
            <a:r>
              <a:rPr lang="pl-PL" sz="1500" dirty="0" err="1">
                <a:latin typeface="Courier" charset="0"/>
                <a:ea typeface="ＭＳ Ｐゴシック" charset="0"/>
              </a:rPr>
              <a:t>retrans</a:t>
            </a:r>
            <a:endParaRPr lang="pl-PL" sz="1500" dirty="0">
              <a:latin typeface="Courier" charset="0"/>
              <a:ea typeface="ＭＳ Ｐゴシック" charset="0"/>
            </a:endParaRPr>
          </a:p>
          <a:p>
            <a:pPr marL="457200" lvl="1" indent="0">
              <a:lnSpc>
                <a:spcPct val="90000"/>
              </a:lnSpc>
              <a:buNone/>
            </a:pPr>
            <a:endParaRPr lang="pl-PL" sz="1500" dirty="0">
              <a:latin typeface="Courier" charset="0"/>
              <a:ea typeface="ＭＳ Ｐゴシック" charset="0"/>
            </a:endParaRPr>
          </a:p>
          <a:p>
            <a:pPr marL="457200" lvl="1" indent="0">
              <a:lnSpc>
                <a:spcPct val="90000"/>
              </a:lnSpc>
              <a:buNone/>
            </a:pPr>
            <a:r>
              <a:rPr lang="pl-PL" sz="1500" dirty="0">
                <a:latin typeface="Courier" charset="0"/>
                <a:ea typeface="ＭＳ Ｐゴシック" charset="0"/>
              </a:rPr>
              <a:t>   53.7519 MB /  10.07 sec =   44.7577 </a:t>
            </a:r>
            <a:r>
              <a:rPr lang="pl-PL" sz="1500" dirty="0" err="1">
                <a:latin typeface="Courier" charset="0"/>
                <a:ea typeface="ＭＳ Ｐゴシック" charset="0"/>
              </a:rPr>
              <a:t>Mbps</a:t>
            </a:r>
            <a:r>
              <a:rPr lang="pl-PL" sz="1500" dirty="0">
                <a:latin typeface="Courier" charset="0"/>
                <a:ea typeface="ＭＳ Ｐゴシック" charset="0"/>
              </a:rPr>
              <a:t> 0 %TX 1 %RX 70 </a:t>
            </a:r>
            <a:r>
              <a:rPr lang="pl-PL" sz="1500" dirty="0" err="1">
                <a:latin typeface="Courier" charset="0"/>
                <a:ea typeface="ＭＳ Ｐゴシック" charset="0"/>
              </a:rPr>
              <a:t>retrans</a:t>
            </a:r>
            <a:r>
              <a:rPr lang="pl-PL" sz="1500" dirty="0">
                <a:latin typeface="Courier" charset="0"/>
                <a:ea typeface="ＭＳ Ｐゴシック" charset="0"/>
              </a:rPr>
              <a:t> 8.29 </a:t>
            </a:r>
            <a:r>
              <a:rPr lang="pl-PL" sz="1500" dirty="0" err="1">
                <a:latin typeface="Courier" charset="0"/>
                <a:ea typeface="ＭＳ Ｐゴシック" charset="0"/>
              </a:rPr>
              <a:t>msRTT</a:t>
            </a:r>
            <a:endParaRPr lang="pl-PL" sz="1500" dirty="0">
              <a:latin typeface="Courier" charset="0"/>
              <a:ea typeface="ＭＳ Ｐゴシック" charset="0"/>
            </a:endParaRPr>
          </a:p>
          <a:p>
            <a:pPr lvl="1">
              <a:lnSpc>
                <a:spcPct val="90000"/>
              </a:lnSpc>
            </a:pPr>
            <a:endParaRPr lang="en-US" sz="1500" dirty="0">
              <a:latin typeface="Calibri" charset="0"/>
              <a:ea typeface="ＭＳ Ｐゴシック" charset="0"/>
            </a:endParaRPr>
          </a:p>
        </p:txBody>
      </p:sp>
      <p:sp>
        <p:nvSpPr>
          <p:cNvPr id="4" name="Title 1"/>
          <p:cNvSpPr txBox="1">
            <a:spLocks/>
          </p:cNvSpPr>
          <p:nvPr/>
        </p:nvSpPr>
        <p:spPr>
          <a:xfrm>
            <a:off x="457200" y="205979"/>
            <a:ext cx="8229600" cy="857250"/>
          </a:xfrm>
          <a:prstGeom prst="rect">
            <a:avLst/>
          </a:prstGeom>
        </p:spPr>
        <p:txBody>
          <a:bodyP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Success Stories - #2 TCP </a:t>
            </a:r>
            <a:r>
              <a:rPr lang="en-US" sz="4000" dirty="0" smtClean="0"/>
              <a:t>Dynamics Through Firewall</a:t>
            </a:r>
            <a:endParaRPr lang="en-US" sz="4000" dirty="0"/>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9/10/15</a:t>
            </a:fld>
            <a:endParaRPr lang="en-US" sz="800" dirty="0">
              <a:solidFill>
                <a:prstClr val="black"/>
              </a:solidFill>
              <a:latin typeface="Arial"/>
            </a:endParaRPr>
          </a:p>
        </p:txBody>
      </p:sp>
    </p:spTree>
    <p:extLst>
      <p:ext uri="{BB962C8B-B14F-4D97-AF65-F5344CB8AC3E}">
        <p14:creationId xmlns:p14="http://schemas.microsoft.com/office/powerpoint/2010/main" val="11511730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TotalTime>
  <Words>3415</Words>
  <Application>Microsoft Macintosh PowerPoint</Application>
  <PresentationFormat>On-screen Show (16:9)</PresentationFormat>
  <Paragraphs>486</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Use Cases &amp; Success Stories</vt:lpstr>
      <vt:lpstr>Success Stories</vt:lpstr>
      <vt:lpstr>Success Stories - #1 Failing Optic(s)</vt:lpstr>
      <vt:lpstr>Success Stories - #1 Failing Optic(s) ex 2</vt:lpstr>
      <vt:lpstr>Success Stories - #2 Brown University</vt:lpstr>
      <vt:lpstr>PowerPoint Presentation</vt:lpstr>
      <vt:lpstr>PowerPoint Presentation</vt:lpstr>
      <vt:lpstr>PowerPoint Presentation</vt:lpstr>
      <vt:lpstr>PowerPoint Presentation</vt:lpstr>
      <vt:lpstr>Success Stories - #2 tcptrace output: with and without a firewall </vt:lpstr>
      <vt:lpstr>Success Stories - #3 PSU</vt:lpstr>
      <vt:lpstr>Success Stories - #3 PSU</vt:lpstr>
      <vt:lpstr>Success Stories - #3 PSU</vt:lpstr>
      <vt:lpstr>Success Stories - #3 PSU</vt:lpstr>
      <vt:lpstr>Success Stories - #3 PSU</vt:lpstr>
      <vt:lpstr>Success Stories - #4 Host Tuning</vt:lpstr>
      <vt:lpstr>Success Stories - #4 Host Tuning</vt:lpstr>
      <vt:lpstr>Success Stories - #4 Host Tuning</vt:lpstr>
      <vt:lpstr>Success Stories - #4 Host Tuning</vt:lpstr>
      <vt:lpstr>Success Stories - #5 Bottleneck Link</vt:lpstr>
      <vt:lpstr>Success Stories - #6 R&amp;E vs. Commodity Routing</vt:lpstr>
      <vt:lpstr>Success Stories - #6 R&amp;E vs. Commodity Routing</vt:lpstr>
      <vt:lpstr>Success Stories - #6 R&amp;E vs. other R&amp;E</vt:lpstr>
      <vt:lpstr>Success Stories - #6 R&amp;E vs. other R&amp;E</vt:lpstr>
      <vt:lpstr>Success Stories - #7 Upstream Packet Loss</vt:lpstr>
      <vt:lpstr>Success Stories - #7 Upstream Packet Loss</vt:lpstr>
      <vt:lpstr>Success Stories - #8 Fiber Cut</vt:lpstr>
      <vt:lpstr>#9 Buffer Tuning Experiment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 Stories</vt:lpstr>
      <vt:lpstr>Use Cases &amp; Success Stories</vt:lpstr>
    </vt:vector>
  </TitlesOfParts>
  <Company>ESnet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Scott Chevalier</cp:lastModifiedBy>
  <cp:revision>45</cp:revision>
  <dcterms:created xsi:type="dcterms:W3CDTF">2014-10-22T19:46:15Z</dcterms:created>
  <dcterms:modified xsi:type="dcterms:W3CDTF">2015-09-10T14:28:13Z</dcterms:modified>
</cp:coreProperties>
</file>