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460" r:id="rId2"/>
    <p:sldId id="365" r:id="rId3"/>
    <p:sldId id="407" r:id="rId4"/>
    <p:sldId id="406" r:id="rId5"/>
    <p:sldId id="411" r:id="rId6"/>
    <p:sldId id="408" r:id="rId7"/>
    <p:sldId id="412" r:id="rId8"/>
    <p:sldId id="413" r:id="rId9"/>
    <p:sldId id="409" r:id="rId10"/>
    <p:sldId id="415" r:id="rId11"/>
    <p:sldId id="419" r:id="rId12"/>
    <p:sldId id="414" r:id="rId13"/>
    <p:sldId id="410" r:id="rId14"/>
    <p:sldId id="416" r:id="rId15"/>
    <p:sldId id="417" r:id="rId16"/>
    <p:sldId id="418" r:id="rId17"/>
    <p:sldId id="405" r:id="rId18"/>
    <p:sldId id="366" r:id="rId19"/>
    <p:sldId id="367" r:id="rId20"/>
    <p:sldId id="368" r:id="rId21"/>
    <p:sldId id="370" r:id="rId22"/>
    <p:sldId id="371" r:id="rId23"/>
    <p:sldId id="372" r:id="rId24"/>
    <p:sldId id="369" r:id="rId25"/>
    <p:sldId id="422" r:id="rId26"/>
    <p:sldId id="423" r:id="rId27"/>
    <p:sldId id="425" r:id="rId28"/>
    <p:sldId id="426" r:id="rId29"/>
    <p:sldId id="427" r:id="rId30"/>
    <p:sldId id="428" r:id="rId31"/>
    <p:sldId id="429" r:id="rId32"/>
    <p:sldId id="431" r:id="rId33"/>
    <p:sldId id="432" r:id="rId34"/>
    <p:sldId id="433" r:id="rId35"/>
    <p:sldId id="435" r:id="rId36"/>
    <p:sldId id="437" r:id="rId37"/>
    <p:sldId id="438" r:id="rId38"/>
    <p:sldId id="439" r:id="rId39"/>
    <p:sldId id="440" r:id="rId40"/>
    <p:sldId id="441" r:id="rId41"/>
    <p:sldId id="442" r:id="rId42"/>
    <p:sldId id="443"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1"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8" autoAdjust="0"/>
    <p:restoredTop sz="94660"/>
  </p:normalViewPr>
  <p:slideViewPr>
    <p:cSldViewPr snapToGrid="0" snapToObjects="1">
      <p:cViewPr varScale="1">
        <p:scale>
          <a:sx n="123" d="100"/>
          <a:sy n="123" d="100"/>
        </p:scale>
        <p:origin x="-88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9/8/15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9/8/15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a:t>
            </a:r>
            <a:r>
              <a:rPr lang="en-US" baseline="0" dirty="0" smtClean="0"/>
              <a:t> that NDT relies on TCP Reno – if you turn on NDT on your testers, they will be using a different stack than production DTNs.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Keep a network diagram with testing results during the entire process.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Have example ready for live testing if possible as well.</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 map on 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This is the user perspective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This is the user perspective with full routed network context (optical transport omitted)</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long clean test identifies a portion of the infrastructure that is likely not the problem</a:t>
            </a:r>
          </a:p>
          <a:p>
            <a:endParaRPr lang="en-US" baseline="0" dirty="0" smtClean="0"/>
          </a:p>
          <a:p>
            <a:r>
              <a:rPr lang="en-US" baseline="0" dirty="0" smtClean="0"/>
              <a:t>Note that short-distance tests do not identify clean components!!!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Test as much of the wide area path as you can – this</a:t>
            </a:r>
            <a:r>
              <a:rPr lang="en-US" baseline="0" dirty="0" smtClean="0"/>
              <a:t> gives the test similar TCP dynamics to the real traffic</a:t>
            </a:r>
          </a:p>
          <a:p>
            <a:endParaRPr lang="en-US" baseline="0" dirty="0" smtClean="0"/>
          </a:p>
          <a:p>
            <a:r>
              <a:rPr lang="en-US" baseline="0" dirty="0" smtClean="0"/>
              <a:t>From a single remote test host, using as much of the path as possible, run the longest clean test you can and the shortest dirty test you can that includes the path of the long clean test.</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Test as much of the wide area path as you can – this</a:t>
            </a:r>
            <a:r>
              <a:rPr lang="en-US" baseline="0" dirty="0" smtClean="0"/>
              <a:t> gives the test similar TCP dynamics to the real traffic</a:t>
            </a:r>
          </a:p>
          <a:p>
            <a:endParaRPr lang="en-US" baseline="0" dirty="0" smtClean="0"/>
          </a:p>
          <a:p>
            <a:r>
              <a:rPr lang="en-US" baseline="0" dirty="0" smtClean="0"/>
              <a:t>From a single remote test host, using as much of the path as possible, run the longest clean test you can and the shortest dirty test you can that includes the path of the long clean test.</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Work with your providers/regional partners to deploy </a:t>
            </a:r>
            <a:r>
              <a:rPr lang="en-US" dirty="0" err="1" smtClean="0"/>
              <a:t>pS</a:t>
            </a:r>
            <a:r>
              <a:rPr lang="en-US" dirty="0" smtClean="0"/>
              <a:t> devices to make more testing to</a:t>
            </a:r>
            <a:r>
              <a:rPr lang="en-US" baseline="0" dirty="0" smtClean="0"/>
              <a:t> better segment the network. Become ambassadors for the community and help to answer “Why should I install a black/</a:t>
            </a:r>
            <a:r>
              <a:rPr lang="en-US" baseline="0" dirty="0" err="1" smtClean="0"/>
              <a:t>hacakable</a:t>
            </a:r>
            <a:r>
              <a:rPr lang="en-US" baseline="0" dirty="0" smtClean="0"/>
              <a:t> box in my network?”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incredibly useful for doing testing.</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a:t>
            </a:r>
            <a:r>
              <a:rPr lang="en-US" baseline="0" dirty="0" smtClean="0"/>
              <a:t> this is all hard to explain, so treat it as ‘do it on your own’ if you are not comfortable with it</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26</a:t>
            </a:fld>
            <a:endParaRPr lang="en-US"/>
          </a:p>
        </p:txBody>
      </p:sp>
    </p:spTree>
    <p:extLst>
      <p:ext uri="{BB962C8B-B14F-4D97-AF65-F5344CB8AC3E}">
        <p14:creationId xmlns:p14="http://schemas.microsoft.com/office/powerpoint/2010/main" val="101267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 you need root to do this</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27</a:t>
            </a:fld>
            <a:endParaRPr lang="en-US"/>
          </a:p>
        </p:txBody>
      </p:sp>
    </p:spTree>
    <p:extLst>
      <p:ext uri="{BB962C8B-B14F-4D97-AF65-F5344CB8AC3E}">
        <p14:creationId xmlns:p14="http://schemas.microsoft.com/office/powerpoint/2010/main" val="1240124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 you need root to do this</a:t>
            </a:r>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28</a:t>
            </a:fld>
            <a:endParaRPr lang="en-US"/>
          </a:p>
        </p:txBody>
      </p:sp>
    </p:spTree>
    <p:extLst>
      <p:ext uri="{BB962C8B-B14F-4D97-AF65-F5344CB8AC3E}">
        <p14:creationId xmlns:p14="http://schemas.microsoft.com/office/powerpoint/2010/main" val="950290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 you need root to do this</a:t>
            </a:r>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29</a:t>
            </a:fld>
            <a:endParaRPr lang="en-US"/>
          </a:p>
        </p:txBody>
      </p:sp>
    </p:spTree>
    <p:extLst>
      <p:ext uri="{BB962C8B-B14F-4D97-AF65-F5344CB8AC3E}">
        <p14:creationId xmlns:p14="http://schemas.microsoft.com/office/powerpoint/2010/main" val="22155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 you need root to do this</a:t>
            </a:r>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30</a:t>
            </a:fld>
            <a:endParaRPr lang="en-US"/>
          </a:p>
        </p:txBody>
      </p:sp>
    </p:spTree>
    <p:extLst>
      <p:ext uri="{BB962C8B-B14F-4D97-AF65-F5344CB8AC3E}">
        <p14:creationId xmlns:p14="http://schemas.microsoft.com/office/powerpoint/2010/main" val="426388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 you need root to do this</a:t>
            </a:r>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31</a:t>
            </a:fld>
            <a:endParaRPr lang="en-US"/>
          </a:p>
        </p:txBody>
      </p:sp>
    </p:spTree>
    <p:extLst>
      <p:ext uri="{BB962C8B-B14F-4D97-AF65-F5344CB8AC3E}">
        <p14:creationId xmlns:p14="http://schemas.microsoft.com/office/powerpoint/2010/main" val="79060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a:t>
            </a:r>
            <a:r>
              <a:rPr lang="en-US" baseline="0" dirty="0" smtClean="0"/>
              <a:t> do your problems show up? Tickets? </a:t>
            </a:r>
            <a:r>
              <a:rPr lang="en-US" baseline="0" dirty="0" err="1" smtClean="0"/>
              <a:t>Nagios</a:t>
            </a:r>
            <a:r>
              <a:rPr lang="en-US" baseline="0" dirty="0" smtClean="0"/>
              <a:t>? (Deploy/incorporate </a:t>
            </a:r>
            <a:r>
              <a:rPr lang="en-US" baseline="0" dirty="0" err="1" smtClean="0"/>
              <a:t>Nagios</a:t>
            </a:r>
            <a:r>
              <a:rPr lang="en-US" baseline="0" dirty="0" smtClean="0"/>
              <a:t> alerts from </a:t>
            </a:r>
            <a:r>
              <a:rPr lang="en-US" baseline="0" dirty="0" err="1" smtClean="0"/>
              <a:t>pS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Typically you do this on your host – and not the server.  XPLOT installs for </a:t>
            </a:r>
            <a:r>
              <a:rPr lang="en-US" dirty="0" err="1" smtClean="0"/>
              <a:t>MacOX</a:t>
            </a:r>
            <a:r>
              <a:rPr lang="en-US" baseline="0" dirty="0" smtClean="0"/>
              <a:t> via </a:t>
            </a:r>
            <a:r>
              <a:rPr lang="en-US" baseline="0" dirty="0" err="1" smtClean="0"/>
              <a:t>macports</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35</a:t>
            </a:fld>
            <a:endParaRPr lang="en-US"/>
          </a:p>
        </p:txBody>
      </p:sp>
    </p:spTree>
    <p:extLst>
      <p:ext uri="{BB962C8B-B14F-4D97-AF65-F5344CB8AC3E}">
        <p14:creationId xmlns:p14="http://schemas.microsoft.com/office/powerpoint/2010/main" val="294345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know already that the link is congested, than congestion is the likely suspect…</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Part of the reason we install the packages prior to this talk</a:t>
            </a:r>
            <a:r>
              <a:rPr lang="en-US" baseline="0" dirty="0" smtClean="0"/>
              <a:t> is to be generating the data</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102858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91778"/>
            <a:ext cx="3810000" cy="3394472"/>
          </a:xfrm>
        </p:spPr>
        <p:txBody>
          <a:bodyPr>
            <a:normAutofit/>
          </a:bodyPr>
          <a:lstStyle>
            <a:lvl1pPr>
              <a:buClr>
                <a:schemeClr val="accent2"/>
              </a:buClr>
              <a:defRPr sz="2200"/>
            </a:lvl1pPr>
            <a:lvl2pPr>
              <a:buClr>
                <a:schemeClr val="accent1"/>
              </a:buClr>
              <a:defRPr sz="2000"/>
            </a:lvl2pPr>
            <a:lvl3pPr>
              <a:buClr>
                <a:schemeClr val="accent6"/>
              </a:buClr>
              <a:defRPr sz="1800"/>
            </a:lvl3pPr>
            <a:lvl4pPr>
              <a:buClr>
                <a:schemeClr val="accent2"/>
              </a:buClr>
              <a:defRPr sz="1600"/>
            </a:lvl4pPr>
            <a:lvl5pPr>
              <a:buClr>
                <a:schemeClr val="accent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895600" cy="273844"/>
          </a:xfrm>
        </p:spPr>
        <p:txBody>
          <a:bodyPr/>
          <a:lstStyle>
            <a:lvl1pPr>
              <a:defRPr>
                <a:ea typeface="ＭＳ Ｐゴシック" charset="-128"/>
                <a:cs typeface="ＭＳ Ｐゴシック" charset="-128"/>
              </a:defRPr>
            </a:lvl1pPr>
          </a:lstStyle>
          <a:p>
            <a:pPr>
              <a:defRPr/>
            </a:pPr>
            <a:fld id="{E760629E-A9CF-464C-8960-A2003B662CB3}" type="slidenum">
              <a:rPr lang="en-US"/>
              <a:pPr>
                <a:defRPr/>
              </a:pPr>
              <a:t>‹#›</a:t>
            </a:fld>
            <a:r>
              <a:rPr lang="en-US"/>
              <a:t> – </a:t>
            </a:r>
            <a:fld id="{1EA1B753-55F5-4749-883D-D3DD8194D39D}" type="datetime1">
              <a:rPr lang="en-US"/>
              <a:pPr>
                <a:defRPr/>
              </a:pPr>
              <a:t>9/8/15</a:t>
            </a:fld>
            <a:r>
              <a:rPr lang="en-US"/>
              <a:t>, © 2009 Internet2</a:t>
            </a:r>
          </a:p>
        </p:txBody>
      </p:sp>
    </p:spTree>
    <p:extLst>
      <p:ext uri="{BB962C8B-B14F-4D97-AF65-F5344CB8AC3E}">
        <p14:creationId xmlns:p14="http://schemas.microsoft.com/office/powerpoint/2010/main" val="88559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September 8,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September 8,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September 8,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g"/><Relationship Id="rId16" Type="http://schemas.openxmlformats.org/officeDocument/2006/relationships/image" Target="../media/image3.emf"/><Relationship Id="rId17" Type="http://schemas.openxmlformats.org/officeDocument/2006/relationships/image" Target="../media/image4.png"/><Relationship Id="rId1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3820"/>
            <a:ext cx="8229600" cy="3290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484525"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September 8,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pS-Logo.png"/>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pic>
        <p:nvPicPr>
          <p:cNvPr id="13" name="Picture 12" descr="GEANT_logo_2015.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4" name="Picture 13" descr="ESnet_Full_Logo_CMYK.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5" name="Picture 14" descr="internet2-black-red copy.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6" name="Picture 15" descr="1000px-Indiana_University_logotype_svg.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fasterdata.es.net/network-tuning/udp-tu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fasterdata.es.net/network-tuning/router-switch-buffer-size-issu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tcptrace.org/manual/index.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tats.es.net/ServicesDirectory/"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 Debugging Strategies</a:t>
            </a:r>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endParaRPr lang="en-US" b="1" i="1" dirty="0" smtClean="0"/>
          </a:p>
          <a:p>
            <a:pPr algn="r"/>
            <a:endParaRPr lang="en-US" b="1" i="1" dirty="0" smtClean="0"/>
          </a:p>
          <a:p>
            <a:pPr algn="r"/>
            <a:r>
              <a:rPr lang="en-US" dirty="0" smtClean="0"/>
              <a:t>NSRC/IU</a:t>
            </a:r>
            <a:endParaRPr lang="en-US" dirty="0" smtClean="0"/>
          </a:p>
          <a:p>
            <a:pPr algn="r"/>
            <a:r>
              <a:rPr lang="en-US" dirty="0" smtClean="0"/>
              <a:t>September 2015</a:t>
            </a:r>
            <a:endParaRPr lang="en-US" dirty="0" smtClean="0"/>
          </a:p>
          <a:p>
            <a:pPr algn="r"/>
            <a:endParaRPr lang="en-US" dirty="0"/>
          </a:p>
        </p:txBody>
      </p:sp>
    </p:spTree>
    <p:extLst>
      <p:ext uri="{BB962C8B-B14F-4D97-AF65-F5344CB8AC3E}">
        <p14:creationId xmlns:p14="http://schemas.microsoft.com/office/powerpoint/2010/main" val="253893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77500" lnSpcReduction="20000"/>
          </a:bodyPr>
          <a:lstStyle/>
          <a:p>
            <a:r>
              <a:rPr lang="en-US" dirty="0" smtClean="0"/>
              <a:t>Performance </a:t>
            </a:r>
            <a:r>
              <a:rPr lang="en-US" dirty="0"/>
              <a:t>Testing – Step </a:t>
            </a:r>
            <a:r>
              <a:rPr lang="en-US" dirty="0" smtClean="0"/>
              <a:t>3 (BWCTL) – cont.</a:t>
            </a:r>
          </a:p>
          <a:p>
            <a:pPr lvl="1"/>
            <a:r>
              <a:rPr lang="en-US" dirty="0" smtClean="0"/>
              <a:t>Our end goal is to pull out the ‘longest, cleanest’ path we can.  What does that mean?</a:t>
            </a:r>
          </a:p>
          <a:p>
            <a:pPr lvl="2"/>
            <a:r>
              <a:rPr lang="en-US" dirty="0" smtClean="0"/>
              <a:t>TCP dynamics tell us that throughput will be “high”, even with packet loss, when the latency is “small”.  This is why testing exclusively to something on your border, or at your regional network is not useful from a throughput standpoint</a:t>
            </a:r>
          </a:p>
          <a:p>
            <a:pPr lvl="2"/>
            <a:r>
              <a:rPr lang="en-US" dirty="0" smtClean="0"/>
              <a:t>If the original report is correct, and performance is ‘bad’ to the other end, we want to slowly back away away from that end until we can find where things look ‘good’.  </a:t>
            </a:r>
          </a:p>
          <a:p>
            <a:pPr lvl="3"/>
            <a:r>
              <a:rPr lang="en-US" dirty="0" smtClean="0"/>
              <a:t>Maybe this is to the regional network, maybe its to the backbone.  </a:t>
            </a:r>
          </a:p>
          <a:p>
            <a:pPr lvl="3"/>
            <a:r>
              <a:rPr lang="en-US" dirty="0" smtClean="0"/>
              <a:t>Maybe its to neither, and the problem is really on our network – this is why we need OWAMP to help with packet loss, we can’t rely on throughput alone.  </a:t>
            </a:r>
          </a:p>
          <a:p>
            <a:pPr lvl="2"/>
            <a:endParaRPr lang="en-US" dirty="0" smtClean="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10</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57281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55000" lnSpcReduction="20000"/>
          </a:bodyPr>
          <a:lstStyle/>
          <a:p>
            <a:r>
              <a:rPr lang="en-US" dirty="0" smtClean="0"/>
              <a:t>Performance </a:t>
            </a:r>
            <a:r>
              <a:rPr lang="en-US" dirty="0"/>
              <a:t>Testing – Step </a:t>
            </a:r>
            <a:r>
              <a:rPr lang="en-US" dirty="0" smtClean="0"/>
              <a:t>3 (BWCTL) – cont.</a:t>
            </a:r>
          </a:p>
          <a:p>
            <a:pPr lvl="1"/>
            <a:r>
              <a:rPr lang="en-US" dirty="0" smtClean="0"/>
              <a:t>What about UDP?</a:t>
            </a:r>
          </a:p>
          <a:p>
            <a:pPr lvl="2"/>
            <a:r>
              <a:rPr lang="en-US" dirty="0" smtClean="0"/>
              <a:t>UDP testing is a double edged sword:</a:t>
            </a:r>
          </a:p>
          <a:p>
            <a:pPr lvl="3"/>
            <a:r>
              <a:rPr lang="en-US" dirty="0" smtClean="0"/>
              <a:t>By default, most </a:t>
            </a:r>
            <a:r>
              <a:rPr lang="en-US" dirty="0" err="1" smtClean="0"/>
              <a:t>perfSONAR</a:t>
            </a:r>
            <a:r>
              <a:rPr lang="en-US" dirty="0" smtClean="0"/>
              <a:t> nodes disable the use of UDP for BWCTL (fear of packet cannon exposure).  To use this, it has to be enabled on an as-needed basis (normally via subnet access)</a:t>
            </a:r>
          </a:p>
          <a:p>
            <a:pPr lvl="3"/>
            <a:r>
              <a:rPr lang="en-US" dirty="0" smtClean="0"/>
              <a:t>UDP testing requires a lot of CPU and memory to work well. If your host doesn’t have the base hardware to support this, the results will appear limited, even if the network is fine.  See this write up from ESnet for </a:t>
            </a:r>
            <a:r>
              <a:rPr lang="en-US" dirty="0"/>
              <a:t>more information: </a:t>
            </a:r>
            <a:r>
              <a:rPr lang="en-US" dirty="0">
                <a:hlinkClick r:id="rId3"/>
              </a:rPr>
              <a:t>https://fasterdata.es.net/network-tuning/udp-tuning</a:t>
            </a:r>
            <a:r>
              <a:rPr lang="en-US" dirty="0" smtClean="0">
                <a:hlinkClick r:id="rId3"/>
              </a:rPr>
              <a:t>/</a:t>
            </a:r>
            <a:r>
              <a:rPr lang="en-US" dirty="0" smtClean="0"/>
              <a:t> </a:t>
            </a:r>
          </a:p>
          <a:p>
            <a:pPr lvl="2"/>
            <a:r>
              <a:rPr lang="en-US" dirty="0" smtClean="0"/>
              <a:t>If you are comfortable allowing UDP to be used, and know how to play with the </a:t>
            </a:r>
            <a:r>
              <a:rPr lang="en-US" dirty="0" err="1" smtClean="0"/>
              <a:t>bwctld.limits</a:t>
            </a:r>
            <a:r>
              <a:rPr lang="en-US" dirty="0" smtClean="0"/>
              <a:t> file to enable it, it can be useful for determining some things that TCP testing, and OWAMP, wouldn’t find:</a:t>
            </a:r>
          </a:p>
          <a:p>
            <a:pPr lvl="3"/>
            <a:r>
              <a:rPr lang="en-US" dirty="0" smtClean="0"/>
              <a:t>The limit at which packets are dropped without a back-off mechanism (e.g. this helps determine buffer limitations, or points of congestion)</a:t>
            </a:r>
          </a:p>
          <a:p>
            <a:pPr lvl="3"/>
            <a:r>
              <a:rPr lang="en-US" dirty="0" smtClean="0"/>
              <a:t> If adjusting size, burst rate, or inserting a rate limit have any impact</a:t>
            </a:r>
          </a:p>
          <a:p>
            <a:pPr lvl="1"/>
            <a:r>
              <a:rPr lang="en-US" dirty="0" smtClean="0"/>
              <a:t>The takeaway: TCP tools will work off the bat, UDP is harder to work with unless you know the people involved on the path, and can negotiate for resources.  </a:t>
            </a:r>
          </a:p>
          <a:p>
            <a:pPr lvl="2"/>
            <a:endParaRPr lang="en-US" dirty="0" smtClean="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0861080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85000" lnSpcReduction="20000"/>
          </a:bodyPr>
          <a:lstStyle/>
          <a:p>
            <a:r>
              <a:rPr lang="en-US" dirty="0" smtClean="0"/>
              <a:t>Performance </a:t>
            </a:r>
            <a:r>
              <a:rPr lang="en-US" dirty="0"/>
              <a:t>Testing – Step </a:t>
            </a:r>
            <a:r>
              <a:rPr lang="en-US" dirty="0" smtClean="0"/>
              <a:t>4 (Optional – NDT or other tools)</a:t>
            </a:r>
          </a:p>
          <a:p>
            <a:pPr lvl="1"/>
            <a:r>
              <a:rPr lang="en-US" dirty="0" smtClean="0"/>
              <a:t>OWAMP and BWCTL can get you most of the way you need to go.  </a:t>
            </a:r>
          </a:p>
          <a:p>
            <a:pPr lvl="1"/>
            <a:r>
              <a:rPr lang="en-US" dirty="0" smtClean="0"/>
              <a:t>NDT is popular, and if you have this available on either site or in the middle, you can use these results.  </a:t>
            </a:r>
          </a:p>
          <a:p>
            <a:pPr lvl="1"/>
            <a:r>
              <a:rPr lang="en-US" dirty="0" smtClean="0"/>
              <a:t>Launching from the command line may be better:</a:t>
            </a:r>
          </a:p>
          <a:p>
            <a:pPr lvl="2"/>
            <a:r>
              <a:rPr lang="en-US" sz="1100" dirty="0">
                <a:latin typeface="Courier"/>
                <a:cs typeface="Courier"/>
              </a:rPr>
              <a:t>web100clt -</a:t>
            </a:r>
            <a:r>
              <a:rPr lang="en-US" sz="1100" dirty="0" err="1">
                <a:latin typeface="Courier"/>
                <a:cs typeface="Courier"/>
              </a:rPr>
              <a:t>lll</a:t>
            </a:r>
            <a:r>
              <a:rPr lang="en-US" sz="1100" dirty="0">
                <a:latin typeface="Courier"/>
                <a:cs typeface="Courier"/>
              </a:rPr>
              <a:t> </a:t>
            </a:r>
            <a:r>
              <a:rPr lang="en-US" sz="1100" dirty="0" smtClean="0">
                <a:latin typeface="Courier"/>
                <a:cs typeface="Courier"/>
              </a:rPr>
              <a:t>–n $HOST</a:t>
            </a:r>
          </a:p>
          <a:p>
            <a:pPr lvl="1"/>
            <a:r>
              <a:rPr lang="en-US" dirty="0" smtClean="0"/>
              <a:t>This performs a bi-directional throughput test, and will spit out some analysis of the web100 variables.  Can be useful for determining if there are issues with the TCP flow.  </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833060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85000" lnSpcReduction="10000"/>
          </a:bodyPr>
          <a:lstStyle/>
          <a:p>
            <a:r>
              <a:rPr lang="en-US" dirty="0" smtClean="0"/>
              <a:t>Evaluation of Results</a:t>
            </a:r>
          </a:p>
          <a:p>
            <a:pPr lvl="1"/>
            <a:r>
              <a:rPr lang="en-US" dirty="0" smtClean="0"/>
              <a:t>Its important not to get ahead of yourself – do all the tests first to get a full picture based on the different metrics</a:t>
            </a:r>
          </a:p>
          <a:p>
            <a:pPr lvl="2"/>
            <a:r>
              <a:rPr lang="en-US" dirty="0" smtClean="0"/>
              <a:t>Don’t perform any false diagnostics until everything is known</a:t>
            </a:r>
          </a:p>
          <a:p>
            <a:pPr lvl="1"/>
            <a:r>
              <a:rPr lang="en-US" dirty="0" smtClean="0"/>
              <a:t>Go back to the regular testing after a day or two as well</a:t>
            </a:r>
          </a:p>
          <a:p>
            <a:pPr lvl="2"/>
            <a:r>
              <a:rPr lang="en-US" dirty="0" smtClean="0"/>
              <a:t>Do the results that are graphed look similar to what the live testing revealed?</a:t>
            </a:r>
          </a:p>
          <a:p>
            <a:pPr lvl="2"/>
            <a:r>
              <a:rPr lang="en-US" dirty="0" smtClean="0"/>
              <a:t>If not, maybe another round of live testing is in order</a:t>
            </a:r>
          </a:p>
          <a:p>
            <a:pPr lvl="1"/>
            <a:r>
              <a:rPr lang="en-US" dirty="0" smtClean="0"/>
              <a:t>Update/formalize the map of what you see</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9582844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dirty="0" smtClean="0"/>
              <a:t>Hypothesis &amp; Environmental Changes</a:t>
            </a:r>
          </a:p>
          <a:p>
            <a:pPr lvl="1"/>
            <a:r>
              <a:rPr lang="en-US" dirty="0" smtClean="0"/>
              <a:t>The data may start to show patterns:</a:t>
            </a:r>
          </a:p>
          <a:p>
            <a:pPr lvl="2"/>
            <a:r>
              <a:rPr lang="en-US" dirty="0" smtClean="0"/>
              <a:t>Perhaps good throughput is found up to one point, and then it degrades after that</a:t>
            </a:r>
          </a:p>
          <a:p>
            <a:pPr lvl="2"/>
            <a:r>
              <a:rPr lang="en-US" dirty="0" smtClean="0"/>
              <a:t>Perhaps throughput to *everything* is poor, except for a resource that is 1-5 </a:t>
            </a:r>
            <a:r>
              <a:rPr lang="en-US" dirty="0" err="1" smtClean="0"/>
              <a:t>msec</a:t>
            </a:r>
            <a:r>
              <a:rPr lang="en-US" dirty="0" smtClean="0"/>
              <a:t> away</a:t>
            </a:r>
          </a:p>
          <a:p>
            <a:pPr lvl="2"/>
            <a:r>
              <a:rPr lang="en-US" dirty="0" smtClean="0"/>
              <a:t>Perhaps packet loss is seen in a very specific location</a:t>
            </a:r>
          </a:p>
          <a:p>
            <a:pPr lvl="1"/>
            <a:r>
              <a:rPr lang="en-US" dirty="0" smtClean="0"/>
              <a:t>Using the map, mark off areas that are ‘clean’ versus those that warrant more attention</a:t>
            </a:r>
          </a:p>
          <a:p>
            <a:pPr lvl="2"/>
            <a:r>
              <a:rPr lang="en-US" dirty="0"/>
              <a:t>A</a:t>
            </a:r>
            <a:r>
              <a:rPr lang="en-US" dirty="0" smtClean="0"/>
              <a:t> section that shows higher throughput and zero packet loss doesn’t need additional scrutiny (be careful of TCP dynamics in this case)</a:t>
            </a:r>
          </a:p>
          <a:p>
            <a:pPr lvl="2"/>
            <a:r>
              <a:rPr lang="en-US" dirty="0" smtClean="0"/>
              <a:t>A section that shows a drop in throughput (either or both directions) and hints of packet loss should be looked at</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1612716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dirty="0" smtClean="0"/>
              <a:t>Hypothesis &amp; Environmental Changes – cont.</a:t>
            </a:r>
          </a:p>
          <a:p>
            <a:pPr lvl="1"/>
            <a:r>
              <a:rPr lang="en-US" dirty="0" smtClean="0"/>
              <a:t>Possible environmental things to examine:</a:t>
            </a:r>
          </a:p>
          <a:p>
            <a:pPr lvl="2"/>
            <a:r>
              <a:rPr lang="en-US" dirty="0" smtClean="0"/>
              <a:t>Using CACTI/MRTG/Cricket (etc.), what does the utilization profile look like, and do you see a pattern of errors/discards?  Remember, if you don’t see it at Layer 3, you might want to look at layer 2 or 1 …</a:t>
            </a:r>
          </a:p>
          <a:p>
            <a:pPr lvl="2"/>
            <a:r>
              <a:rPr lang="en-US" dirty="0" smtClean="0"/>
              <a:t>What does the tuning of the buffers for the devices look like?  Can the buffers be tuned at all?  See the ESnet resources for assistance: </a:t>
            </a:r>
            <a:r>
              <a:rPr lang="en-US" dirty="0">
                <a:hlinkClick r:id="rId3"/>
              </a:rPr>
              <a:t>http://fasterdata.es.net/network-tuning/router-switch-buffer-size-issues</a:t>
            </a:r>
            <a:r>
              <a:rPr lang="en-US" dirty="0" smtClean="0">
                <a:hlinkClick r:id="rId3"/>
              </a:rPr>
              <a:t>/</a:t>
            </a:r>
            <a:r>
              <a:rPr lang="en-US" dirty="0" smtClean="0"/>
              <a:t> </a:t>
            </a:r>
          </a:p>
          <a:p>
            <a:pPr lvl="2"/>
            <a:r>
              <a:rPr lang="en-US" dirty="0" smtClean="0"/>
              <a:t>Is there high ‘fan in’ or ‘fan out’?  This occurs when many smaller connections reach a larger or equal sized connection.</a:t>
            </a:r>
          </a:p>
          <a:p>
            <a:pPr lvl="1"/>
            <a:r>
              <a:rPr lang="en-US" dirty="0" smtClean="0"/>
              <a:t>After changes, its important to re-test to verify things.  </a:t>
            </a:r>
          </a:p>
          <a:p>
            <a:pPr lvl="2"/>
            <a:r>
              <a:rPr lang="en-US" dirty="0" smtClean="0"/>
              <a:t>Try to test after each small change – don’t fall into the trap of fixing many things, and then re-testing (fixing a network should be like fixing a car, it is not a random walk of possibilities).  </a:t>
            </a:r>
          </a:p>
          <a:p>
            <a:pPr lvl="2"/>
            <a:endParaRPr lang="en-US" dirty="0" smtClean="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499737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Putting Theory Into Practice</a:t>
            </a:r>
            <a:endParaRPr lang="en-US" dirty="0"/>
          </a:p>
        </p:txBody>
      </p:sp>
      <p:sp>
        <p:nvSpPr>
          <p:cNvPr id="3" name="Content Placeholder 2"/>
          <p:cNvSpPr>
            <a:spLocks noGrp="1"/>
          </p:cNvSpPr>
          <p:nvPr>
            <p:ph idx="1"/>
          </p:nvPr>
        </p:nvSpPr>
        <p:spPr>
          <a:xfrm>
            <a:off x="457200" y="1063229"/>
            <a:ext cx="8229600" cy="3531394"/>
          </a:xfrm>
        </p:spPr>
        <p:txBody>
          <a:bodyPr>
            <a:normAutofit/>
          </a:bodyPr>
          <a:lstStyle/>
          <a:p>
            <a:r>
              <a:rPr lang="en-US" dirty="0" smtClean="0"/>
              <a:t>Lets look at a real life example using some of the steps above.  </a:t>
            </a:r>
          </a:p>
          <a:p>
            <a:r>
              <a:rPr lang="en-US" dirty="0" smtClean="0"/>
              <a:t>Brevity is being employed, but please ask questions if you are not making the connections.  </a:t>
            </a:r>
          </a:p>
          <a:p>
            <a:pPr lvl="2"/>
            <a:endParaRPr lang="en-US" dirty="0" smtClean="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2374151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fontScale="90000"/>
          </a:bodyPr>
          <a:lstStyle/>
          <a:p>
            <a:r>
              <a:rPr lang="en-US" dirty="0" smtClean="0"/>
              <a:t>WAN Test Methodology – Problem Isolation</a:t>
            </a:r>
            <a:endParaRPr lang="en-US" dirty="0"/>
          </a:p>
        </p:txBody>
      </p:sp>
      <p:sp>
        <p:nvSpPr>
          <p:cNvPr id="3" name="Content Placeholder 2"/>
          <p:cNvSpPr>
            <a:spLocks noGrp="1"/>
          </p:cNvSpPr>
          <p:nvPr>
            <p:ph idx="1"/>
          </p:nvPr>
        </p:nvSpPr>
        <p:spPr>
          <a:xfrm>
            <a:off x="457200" y="1063229"/>
            <a:ext cx="8229600" cy="3531394"/>
          </a:xfrm>
        </p:spPr>
        <p:txBody>
          <a:bodyPr>
            <a:normAutofit fontScale="55000" lnSpcReduction="20000"/>
          </a:bodyPr>
          <a:lstStyle/>
          <a:p>
            <a:r>
              <a:rPr lang="en-US" dirty="0" smtClean="0"/>
              <a:t>We said it before, but it bears repeating: segment-to-segment testing is not helpful</a:t>
            </a:r>
          </a:p>
          <a:p>
            <a:pPr lvl="1"/>
            <a:r>
              <a:rPr lang="en-US" dirty="0" smtClean="0"/>
              <a:t>TCP dynamics will be different, and in this case all the pieces do not equal the whole</a:t>
            </a:r>
          </a:p>
          <a:p>
            <a:pPr lvl="2"/>
            <a:r>
              <a:rPr lang="en-US" dirty="0" smtClean="0"/>
              <a:t>E.g. high throughput on a 1ms path with high packet loss vs. the same segment in a longer 20ms path</a:t>
            </a:r>
          </a:p>
          <a:p>
            <a:pPr lvl="1"/>
            <a:r>
              <a:rPr lang="en-US" dirty="0" smtClean="0"/>
              <a:t>Problem links can test clean over short distances</a:t>
            </a:r>
          </a:p>
          <a:p>
            <a:pPr lvl="1"/>
            <a:r>
              <a:rPr lang="en-US" dirty="0" smtClean="0"/>
              <a:t>An exception to this is hops that go thru a firewall</a:t>
            </a:r>
          </a:p>
          <a:p>
            <a:r>
              <a:rPr lang="en-US" dirty="0" smtClean="0"/>
              <a:t>Run long-distance tests</a:t>
            </a:r>
          </a:p>
          <a:p>
            <a:pPr lvl="1"/>
            <a:r>
              <a:rPr lang="en-US" b="1" i="1" dirty="0" smtClean="0">
                <a:solidFill>
                  <a:srgbClr val="FF0000"/>
                </a:solidFill>
              </a:rPr>
              <a:t>Run the longest clean test you can</a:t>
            </a:r>
            <a:r>
              <a:rPr lang="en-US" dirty="0" smtClean="0"/>
              <a:t>, then look for the </a:t>
            </a:r>
            <a:r>
              <a:rPr lang="en-US" b="1" i="1" dirty="0" smtClean="0">
                <a:solidFill>
                  <a:srgbClr val="FF0000"/>
                </a:solidFill>
              </a:rPr>
              <a:t>shortest dirty test </a:t>
            </a:r>
            <a:r>
              <a:rPr lang="en-US" dirty="0" smtClean="0"/>
              <a:t>that includes the path of the clean test</a:t>
            </a:r>
          </a:p>
          <a:p>
            <a:r>
              <a:rPr lang="en-US" dirty="0" smtClean="0"/>
              <a:t>In order for this to work, the testers need to be already deployed when you start troubleshooting</a:t>
            </a:r>
          </a:p>
          <a:p>
            <a:pPr lvl="1"/>
            <a:r>
              <a:rPr lang="en-US" dirty="0" smtClean="0"/>
              <a:t>ESnet </a:t>
            </a:r>
            <a:r>
              <a:rPr lang="en-US" dirty="0"/>
              <a:t>has at least one perfSONAR host at each hub location.  </a:t>
            </a:r>
            <a:endParaRPr lang="en-US" dirty="0" smtClean="0"/>
          </a:p>
          <a:p>
            <a:pPr lvl="2"/>
            <a:r>
              <a:rPr lang="en-US" dirty="0" smtClean="0"/>
              <a:t>Many (most?) R&amp;E providers in the world have deployed at least 1</a:t>
            </a:r>
            <a:endParaRPr lang="en-US" dirty="0"/>
          </a:p>
          <a:p>
            <a:pPr lvl="1"/>
            <a:r>
              <a:rPr lang="en-US" dirty="0"/>
              <a:t>If your provider does not have perfSONAR </a:t>
            </a:r>
            <a:r>
              <a:rPr lang="en-US" dirty="0" smtClean="0"/>
              <a:t>deployed </a:t>
            </a:r>
            <a:r>
              <a:rPr lang="en-US" dirty="0"/>
              <a:t>ask them </a:t>
            </a:r>
            <a:r>
              <a:rPr lang="en-US" dirty="0" smtClean="0"/>
              <a:t>why, and then ask when </a:t>
            </a:r>
            <a:r>
              <a:rPr lang="en-US" dirty="0"/>
              <a:t>they will have it </a:t>
            </a:r>
            <a:r>
              <a:rPr lang="en-US" dirty="0" smtClean="0"/>
              <a:t>done</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584782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50"/>
            <a:ext cx="9143999" cy="857250"/>
          </a:xfrm>
        </p:spPr>
        <p:txBody>
          <a:bodyPr>
            <a:normAutofit fontScale="90000"/>
          </a:bodyPr>
          <a:lstStyle/>
          <a:p>
            <a:r>
              <a:rPr lang="en-US" dirty="0" smtClean="0"/>
              <a:t>Network Performance Troubleshooting Example</a:t>
            </a:r>
            <a:endParaRPr lang="en-US" dirty="0"/>
          </a:p>
        </p:txBody>
      </p:sp>
      <p:pic>
        <p:nvPicPr>
          <p:cNvPr id="6" name="Content Placeholder 5" descr="Visio-WAN-test-methodology-v4-abstract.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5208" t="10383" r="20686" b="12344"/>
          <a:stretch/>
        </p:blipFill>
        <p:spPr>
          <a:xfrm rot="5400000">
            <a:off x="2620408" y="-2625819"/>
            <a:ext cx="4243450" cy="10457141"/>
          </a:xfrm>
        </p:spPr>
      </p:pic>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8751836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50"/>
            <a:ext cx="9144000" cy="857250"/>
          </a:xfrm>
        </p:spPr>
        <p:txBody>
          <a:bodyPr>
            <a:noAutofit/>
          </a:bodyPr>
          <a:lstStyle/>
          <a:p>
            <a:r>
              <a:rPr lang="en-US" sz="4000" dirty="0" smtClean="0"/>
              <a:t>Wide Area Testing – Full Context</a:t>
            </a:r>
            <a:endParaRPr lang="en-US" sz="4000" dirty="0"/>
          </a:p>
        </p:txBody>
      </p:sp>
      <p:pic>
        <p:nvPicPr>
          <p:cNvPr id="7" name="Content Placeholder 6" descr="Visio-WAN-test-methodology-v4-baselin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1539" t="16822" r="19251" b="14455"/>
          <a:stretch/>
        </p:blipFill>
        <p:spPr>
          <a:xfrm rot="5400000">
            <a:off x="2252003" y="-1200458"/>
            <a:ext cx="3829303" cy="7668694"/>
          </a:xfrm>
        </p:spPr>
      </p:pic>
      <p:sp>
        <p:nvSpPr>
          <p:cNvPr id="10"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193217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Where to Start?</a:t>
            </a:r>
            <a:endParaRPr lang="en-US" dirty="0"/>
          </a:p>
        </p:txBody>
      </p:sp>
      <p:sp>
        <p:nvSpPr>
          <p:cNvPr id="3" name="Content Placeholder 2"/>
          <p:cNvSpPr>
            <a:spLocks noGrp="1"/>
          </p:cNvSpPr>
          <p:nvPr>
            <p:ph idx="1"/>
          </p:nvPr>
        </p:nvSpPr>
        <p:spPr>
          <a:xfrm>
            <a:off x="457200" y="1063229"/>
            <a:ext cx="8229600" cy="3531394"/>
          </a:xfrm>
        </p:spPr>
        <p:txBody>
          <a:bodyPr>
            <a:normAutofit fontScale="62500" lnSpcReduction="20000"/>
          </a:bodyPr>
          <a:lstStyle/>
          <a:p>
            <a:r>
              <a:rPr lang="en-US" dirty="0" err="1" smtClean="0"/>
              <a:t>perfSONAR</a:t>
            </a:r>
            <a:r>
              <a:rPr lang="en-US" dirty="0" smtClean="0"/>
              <a:t> was designed to debug end-to-end problems.  </a:t>
            </a:r>
          </a:p>
          <a:p>
            <a:pPr lvl="1"/>
            <a:r>
              <a:rPr lang="en-US" dirty="0" smtClean="0"/>
              <a:t>Easily deployed where it needs to be</a:t>
            </a:r>
          </a:p>
          <a:p>
            <a:pPr lvl="1"/>
            <a:r>
              <a:rPr lang="en-US" dirty="0" smtClean="0"/>
              <a:t>Selection of tools that can be invoked (remotely) on demand</a:t>
            </a:r>
          </a:p>
          <a:p>
            <a:pPr lvl="1"/>
            <a:r>
              <a:rPr lang="en-US" dirty="0" smtClean="0"/>
              <a:t>Ability to set up regular tests, and view a historical record</a:t>
            </a:r>
          </a:p>
          <a:p>
            <a:r>
              <a:rPr lang="en-US" dirty="0" smtClean="0"/>
              <a:t>Before starting any investigation, create a plan (perhaps share this with your helpdesk/operations team too …)</a:t>
            </a:r>
          </a:p>
          <a:p>
            <a:r>
              <a:rPr lang="en-US" dirty="0" smtClean="0"/>
              <a:t>As we get into this, we will be using a variation of ‘divide and conquer’, but we need to be careful:</a:t>
            </a:r>
          </a:p>
          <a:p>
            <a:pPr lvl="1"/>
            <a:r>
              <a:rPr lang="en-US" dirty="0" smtClean="0"/>
              <a:t>Segment by segment analysis is not helpful – this is not a ‘many parts make a whole’ problem, TCP doesn’t work that way</a:t>
            </a:r>
          </a:p>
          <a:p>
            <a:pPr lvl="1"/>
            <a:r>
              <a:rPr lang="en-US" dirty="0" smtClean="0"/>
              <a:t>We want to divide our path more intelligently, and build it/take it apart slowly.  Testing every single segment from ingress to egress is a false way to diagnose an end-to-end problem</a:t>
            </a:r>
            <a:endParaRPr lang="en-US" dirty="0"/>
          </a:p>
          <a:p>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9139301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50"/>
            <a:ext cx="9143999" cy="857250"/>
          </a:xfrm>
        </p:spPr>
        <p:txBody>
          <a:bodyPr>
            <a:noAutofit/>
          </a:bodyPr>
          <a:lstStyle/>
          <a:p>
            <a:r>
              <a:rPr lang="en-US" sz="4000" dirty="0" smtClean="0"/>
              <a:t>Wide Area Testing – Long Clean Test</a:t>
            </a:r>
            <a:endParaRPr lang="en-US" sz="4000" dirty="0"/>
          </a:p>
        </p:txBody>
      </p:sp>
      <p:pic>
        <p:nvPicPr>
          <p:cNvPr id="6" name="Content Placeholder 5" descr="Visio-WAN-test-methodology-v4-cleantest.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1101" t="10003" r="21046" b="12720"/>
          <a:stretch/>
        </p:blipFill>
        <p:spPr>
          <a:xfrm rot="5400000">
            <a:off x="2632172" y="-1736920"/>
            <a:ext cx="3768209" cy="8684532"/>
          </a:xfrm>
        </p:spPr>
      </p:pic>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1402444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50"/>
            <a:ext cx="9143999" cy="857250"/>
          </a:xfrm>
        </p:spPr>
        <p:txBody>
          <a:bodyPr>
            <a:noAutofit/>
          </a:bodyPr>
          <a:lstStyle/>
          <a:p>
            <a:r>
              <a:rPr lang="en-US" sz="3200" dirty="0" smtClean="0"/>
              <a:t>Wide Area Testing – Poorly Performing Tests Illustrate Likely Problem Areas</a:t>
            </a:r>
            <a:endParaRPr lang="en-US" sz="3200" dirty="0"/>
          </a:p>
        </p:txBody>
      </p:sp>
      <p:pic>
        <p:nvPicPr>
          <p:cNvPr id="7" name="Content Placeholder 6" descr="Visio-WAN-test-methodology-v3.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6513" t="22725" r="14226"/>
          <a:stretch/>
        </p:blipFill>
        <p:spPr>
          <a:xfrm rot="5400000">
            <a:off x="2416276" y="-1283721"/>
            <a:ext cx="4235248" cy="8153401"/>
          </a:xfrm>
        </p:spPr>
      </p:pic>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2921755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50"/>
            <a:ext cx="9143999" cy="857250"/>
          </a:xfrm>
        </p:spPr>
        <p:txBody>
          <a:bodyPr>
            <a:noAutofit/>
          </a:bodyPr>
          <a:lstStyle/>
          <a:p>
            <a:r>
              <a:rPr lang="en-US" sz="3200" dirty="0" smtClean="0"/>
              <a:t>Likely Problem Area</a:t>
            </a:r>
            <a:endParaRPr lang="en-US" sz="3200" dirty="0"/>
          </a:p>
        </p:txBody>
      </p:sp>
      <p:pic>
        <p:nvPicPr>
          <p:cNvPr id="4" name="Picture 3" descr="t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631912"/>
            <a:ext cx="8155905" cy="4242533"/>
          </a:xfrm>
          <a:prstGeom prst="rect">
            <a:avLst/>
          </a:prstGeom>
        </p:spPr>
      </p:pic>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8901996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sz="4000" dirty="0" smtClean="0"/>
              <a:t>Lessons From This Example</a:t>
            </a:r>
            <a:endParaRPr lang="en-US" sz="4000" dirty="0"/>
          </a:p>
        </p:txBody>
      </p:sp>
      <p:sp>
        <p:nvSpPr>
          <p:cNvPr id="3" name="Content Placeholder 2"/>
          <p:cNvSpPr>
            <a:spLocks noGrp="1"/>
          </p:cNvSpPr>
          <p:nvPr>
            <p:ph idx="1"/>
          </p:nvPr>
        </p:nvSpPr>
        <p:spPr>
          <a:xfrm>
            <a:off x="457200" y="1303820"/>
            <a:ext cx="5105400" cy="3290803"/>
          </a:xfrm>
        </p:spPr>
        <p:txBody>
          <a:bodyPr>
            <a:normAutofit fontScale="55000" lnSpcReduction="20000"/>
          </a:bodyPr>
          <a:lstStyle/>
          <a:p>
            <a:r>
              <a:rPr lang="en-US" dirty="0" smtClean="0"/>
              <a:t>This testing can be done quickly if perfSONAR is already deployed</a:t>
            </a:r>
          </a:p>
          <a:p>
            <a:r>
              <a:rPr lang="en-US" dirty="0" smtClean="0"/>
              <a:t>Huge productivity</a:t>
            </a:r>
          </a:p>
          <a:p>
            <a:pPr lvl="1"/>
            <a:r>
              <a:rPr lang="en-US" dirty="0" smtClean="0"/>
              <a:t>Reasonable hypothesis developed quickly</a:t>
            </a:r>
          </a:p>
          <a:p>
            <a:pPr lvl="1"/>
            <a:r>
              <a:rPr lang="en-US" dirty="0" smtClean="0"/>
              <a:t>Probable administrative domain identified</a:t>
            </a:r>
          </a:p>
          <a:p>
            <a:pPr lvl="1"/>
            <a:r>
              <a:rPr lang="en-US" dirty="0" smtClean="0"/>
              <a:t>Testing time can be short – an hour or so at most</a:t>
            </a:r>
          </a:p>
          <a:p>
            <a:r>
              <a:rPr lang="en-US" dirty="0" smtClean="0"/>
              <a:t>Without perfSONAR cases like this are very challenging</a:t>
            </a:r>
          </a:p>
          <a:p>
            <a:r>
              <a:rPr lang="en-US" dirty="0" smtClean="0"/>
              <a:t>Time to resolution measured in months</a:t>
            </a:r>
          </a:p>
          <a:p>
            <a:r>
              <a:rPr lang="en-US" dirty="0" smtClean="0"/>
              <a:t>In order to be useful for data-intensive science, the network must be fixable quickly, because it </a:t>
            </a:r>
            <a:r>
              <a:rPr lang="en-US" b="1" i="1" dirty="0" smtClean="0"/>
              <a:t>will</a:t>
            </a:r>
            <a:r>
              <a:rPr lang="en-US" dirty="0" smtClean="0"/>
              <a:t> break</a:t>
            </a:r>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4" name="Picture 3" descr="Attachment-1 cop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268" y="1819309"/>
            <a:ext cx="3664945" cy="1961003"/>
          </a:xfrm>
          <a:prstGeom prst="rect">
            <a:avLst/>
          </a:prstGeom>
        </p:spPr>
      </p:pic>
    </p:spTree>
    <p:extLst>
      <p:ext uri="{BB962C8B-B14F-4D97-AF65-F5344CB8AC3E}">
        <p14:creationId xmlns:p14="http://schemas.microsoft.com/office/powerpoint/2010/main" val="28736041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BWCTL 3</a:t>
            </a:r>
            <a:r>
              <a:rPr lang="en-US" baseline="30000" dirty="0" smtClean="0"/>
              <a:t>rd</a:t>
            </a:r>
            <a:r>
              <a:rPr lang="en-US" dirty="0" smtClean="0"/>
              <a:t> Party</a:t>
            </a:r>
            <a:endParaRPr lang="en-US" dirty="0"/>
          </a:p>
        </p:txBody>
      </p:sp>
      <p:sp>
        <p:nvSpPr>
          <p:cNvPr id="3" name="Content Placeholder 2"/>
          <p:cNvSpPr>
            <a:spLocks noGrp="1"/>
          </p:cNvSpPr>
          <p:nvPr>
            <p:ph idx="1"/>
          </p:nvPr>
        </p:nvSpPr>
        <p:spPr>
          <a:xfrm>
            <a:off x="457200" y="1063229"/>
            <a:ext cx="8229600" cy="3531394"/>
          </a:xfrm>
        </p:spPr>
        <p:txBody>
          <a:bodyPr>
            <a:normAutofit fontScale="77500" lnSpcReduction="20000"/>
          </a:bodyPr>
          <a:lstStyle/>
          <a:p>
            <a:pPr marL="0" indent="0">
              <a:buNone/>
            </a:pPr>
            <a:r>
              <a:rPr lang="en-US" sz="2000" dirty="0" err="1" smtClean="0">
                <a:latin typeface="Courier"/>
                <a:cs typeface="Courier"/>
              </a:rPr>
              <a:t>bwctl</a:t>
            </a:r>
            <a:r>
              <a:rPr lang="en-US" sz="2000" dirty="0">
                <a:latin typeface="Courier"/>
                <a:cs typeface="Courier"/>
              </a:rPr>
              <a:t> –f m –t 10 </a:t>
            </a:r>
            <a:r>
              <a:rPr lang="en-US" sz="2000" dirty="0" smtClean="0">
                <a:latin typeface="Courier"/>
                <a:cs typeface="Courier"/>
              </a:rPr>
              <a:t>–</a:t>
            </a:r>
            <a:r>
              <a:rPr lang="en-US" sz="2000" dirty="0" err="1" smtClean="0">
                <a:latin typeface="Courier"/>
                <a:cs typeface="Courier"/>
              </a:rPr>
              <a:t>i</a:t>
            </a:r>
            <a:r>
              <a:rPr lang="en-US" sz="2000" dirty="0" smtClean="0">
                <a:latin typeface="Courier"/>
                <a:cs typeface="Courier"/>
              </a:rPr>
              <a:t> 1 –</a:t>
            </a:r>
            <a:r>
              <a:rPr lang="en-US" sz="2000" dirty="0">
                <a:latin typeface="Courier"/>
                <a:cs typeface="Courier"/>
              </a:rPr>
              <a:t>c </a:t>
            </a:r>
            <a:r>
              <a:rPr lang="en-US" sz="2000" dirty="0" smtClean="0">
                <a:latin typeface="Courier"/>
                <a:cs typeface="Courier"/>
              </a:rPr>
              <a:t>172.31.5.21 –s 172.31.15.21</a:t>
            </a:r>
          </a:p>
          <a:p>
            <a:endParaRPr lang="en-US" dirty="0" smtClean="0"/>
          </a:p>
          <a:p>
            <a:r>
              <a:rPr lang="en-US" dirty="0" smtClean="0"/>
              <a:t>From a host that has a BWCTL client, I can launch a test to two “other” hosts.  </a:t>
            </a:r>
          </a:p>
          <a:p>
            <a:r>
              <a:rPr lang="en-US" dirty="0" smtClean="0"/>
              <a:t>Negotiation on timeslots and test parameters occurs between the 3 parties</a:t>
            </a:r>
          </a:p>
          <a:p>
            <a:r>
              <a:rPr lang="en-US" dirty="0" smtClean="0"/>
              <a:t>Results are returned to the host that initiated the test</a:t>
            </a:r>
          </a:p>
          <a:p>
            <a:r>
              <a:rPr lang="en-US" dirty="0" smtClean="0"/>
              <a:t>Why do we need this?</a:t>
            </a:r>
          </a:p>
          <a:p>
            <a:pPr lvl="1"/>
            <a:r>
              <a:rPr lang="en-US" dirty="0" smtClean="0"/>
              <a:t>Helps to debug our problem space.  I can sit on an ESnet host and launch a test from any of the above</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7025842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715566"/>
            <a:ext cx="7772400" cy="4149328"/>
          </a:xfrm>
        </p:spPr>
        <p:txBody>
          <a:bodyPr>
            <a:normAutofit fontScale="92500"/>
          </a:bodyPr>
          <a:lstStyle/>
          <a:p>
            <a:r>
              <a:rPr lang="en-US" sz="2800" dirty="0">
                <a:latin typeface="Calibri" charset="0"/>
                <a:ea typeface="ＭＳ Ｐゴシック" charset="0"/>
                <a:cs typeface="ＭＳ Ｐゴシック" charset="0"/>
              </a:rPr>
              <a:t>The TCP protocol hides performance details from the user</a:t>
            </a:r>
          </a:p>
          <a:p>
            <a:pPr lvl="1"/>
            <a:r>
              <a:rPr lang="en-US" sz="2600" dirty="0">
                <a:latin typeface="Calibri" charset="0"/>
                <a:ea typeface="ＭＳ Ｐゴシック" charset="0"/>
                <a:cs typeface="ＭＳ Ｐゴシック" charset="0"/>
              </a:rPr>
              <a:t>Unless the Kernel is instrumented with Web100/Web10G, getting a per flow record of occurrences such as retransmissions and timeouts is not readily available</a:t>
            </a:r>
          </a:p>
          <a:p>
            <a:r>
              <a:rPr lang="en-US" sz="2800" dirty="0">
                <a:latin typeface="Calibri" charset="0"/>
                <a:ea typeface="ＭＳ Ｐゴシック" charset="0"/>
                <a:cs typeface="ＭＳ Ｐゴシック" charset="0"/>
              </a:rPr>
              <a:t>There are two methods to learn more about the TCP stream of an application:</a:t>
            </a:r>
          </a:p>
          <a:p>
            <a:pPr lvl="1"/>
            <a:r>
              <a:rPr lang="en-US" sz="2600" b="1" i="1" dirty="0">
                <a:latin typeface="Calibri" charset="0"/>
                <a:ea typeface="ＭＳ Ｐゴシック" charset="0"/>
                <a:cs typeface="ＭＳ Ｐゴシック" charset="0"/>
              </a:rPr>
              <a:t>Application Instrumentation </a:t>
            </a:r>
            <a:r>
              <a:rPr lang="en-US" sz="2600" dirty="0">
                <a:latin typeface="Calibri" charset="0"/>
                <a:ea typeface="ＭＳ Ｐゴシック" charset="0"/>
                <a:cs typeface="ＭＳ Ｐゴシック" charset="0"/>
              </a:rPr>
              <a:t>– internal record keeping</a:t>
            </a:r>
          </a:p>
          <a:p>
            <a:pPr lvl="1"/>
            <a:r>
              <a:rPr lang="en-US" sz="2600" b="1" i="1" dirty="0">
                <a:latin typeface="Calibri" charset="0"/>
                <a:ea typeface="ＭＳ Ｐゴシック" charset="0"/>
                <a:cs typeface="ＭＳ Ｐゴシック" charset="0"/>
              </a:rPr>
              <a:t>Passive Observation </a:t>
            </a:r>
            <a:r>
              <a:rPr lang="en-US" sz="2600" dirty="0">
                <a:latin typeface="Calibri" charset="0"/>
                <a:ea typeface="ＭＳ Ｐゴシック" charset="0"/>
                <a:cs typeface="ＭＳ Ｐゴシック" charset="0"/>
              </a:rPr>
              <a:t>– from external applications</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t>Advanced Topics</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1591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18151B9-CF22-1341-A1FA-AF855BA4AD15}" type="slidenum">
              <a:rPr lang="en-US" sz="1000" smtClean="0">
                <a:solidFill>
                  <a:srgbClr val="7F7F7F"/>
                </a:solidFill>
              </a:rPr>
              <a:pPr algn="ctr"/>
              <a:t>25</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rPr>
              <a:t>© 2015, http://</a:t>
            </a:r>
            <a:r>
              <a:rPr lang="en-US" sz="1000" dirty="0" err="1" smtClean="0">
                <a:solidFill>
                  <a:schemeClr val="bg1">
                    <a:lumMod val="50000"/>
                  </a:schemeClr>
                </a:solidFill>
              </a:rPr>
              <a:t>www.perfsonar.net</a:t>
            </a:r>
            <a:endParaRPr lang="en-US" sz="1000" dirty="0">
              <a:solidFill>
                <a:schemeClr val="bg1">
                  <a:lumMod val="50000"/>
                </a:schemeClr>
              </a:solidFill>
            </a:endParaRPr>
          </a:p>
        </p:txBody>
      </p:sp>
    </p:spTree>
    <p:extLst>
      <p:ext uri="{BB962C8B-B14F-4D97-AF65-F5344CB8AC3E}">
        <p14:creationId xmlns:p14="http://schemas.microsoft.com/office/powerpoint/2010/main" val="40903772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617936"/>
            <a:ext cx="7772400" cy="4149328"/>
          </a:xfrm>
        </p:spPr>
        <p:txBody>
          <a:bodyPr>
            <a:normAutofit fontScale="85000" lnSpcReduction="20000"/>
          </a:bodyPr>
          <a:lstStyle/>
          <a:p>
            <a:pPr>
              <a:defRPr/>
            </a:pPr>
            <a:r>
              <a:rPr lang="en-US" sz="2800" dirty="0" smtClean="0">
                <a:latin typeface="Calibri" charset="0"/>
                <a:ea typeface="ＭＳ Ｐゴシック" charset="0"/>
                <a:cs typeface="ＭＳ Ｐゴシック" charset="0"/>
              </a:rPr>
              <a:t>Goals:</a:t>
            </a:r>
          </a:p>
          <a:p>
            <a:pPr lvl="1">
              <a:defRPr/>
            </a:pPr>
            <a:r>
              <a:rPr lang="en-US" sz="2600" dirty="0" smtClean="0">
                <a:latin typeface="Calibri" charset="0"/>
                <a:ea typeface="ＭＳ Ｐゴシック" charset="0"/>
                <a:cs typeface="ＭＳ Ｐゴシック" charset="0"/>
              </a:rPr>
              <a:t>Record of key metrics related to TCP</a:t>
            </a:r>
          </a:p>
          <a:p>
            <a:pPr lvl="1">
              <a:defRPr/>
            </a:pPr>
            <a:r>
              <a:rPr lang="en-US" sz="2600" dirty="0" smtClean="0">
                <a:latin typeface="Calibri" charset="0"/>
                <a:ea typeface="ＭＳ Ｐゴシック" charset="0"/>
                <a:cs typeface="ＭＳ Ｐゴシック" charset="0"/>
              </a:rPr>
              <a:t>Convert into statistics about a flow (e.g. count of packet types, time spent in sending </a:t>
            </a:r>
            <a:r>
              <a:rPr lang="en-US" sz="2600" dirty="0" err="1" smtClean="0">
                <a:latin typeface="Calibri" charset="0"/>
                <a:ea typeface="ＭＳ Ｐゴシック" charset="0"/>
                <a:cs typeface="ＭＳ Ｐゴシック" charset="0"/>
              </a:rPr>
              <a:t>vs</a:t>
            </a:r>
            <a:r>
              <a:rPr lang="en-US" sz="2600" dirty="0" smtClean="0">
                <a:latin typeface="Calibri" charset="0"/>
                <a:ea typeface="ＭＳ Ｐゴシック" charset="0"/>
                <a:cs typeface="ＭＳ Ｐゴシック" charset="0"/>
              </a:rPr>
              <a:t> stalled state, etc.)</a:t>
            </a:r>
          </a:p>
          <a:p>
            <a:pPr lvl="1">
              <a:defRPr/>
            </a:pPr>
            <a:r>
              <a:rPr lang="en-US" sz="2600" dirty="0" smtClean="0">
                <a:latin typeface="Calibri" charset="0"/>
                <a:ea typeface="ＭＳ Ｐゴシック" charset="0"/>
                <a:cs typeface="ＭＳ Ｐゴシック" charset="0"/>
              </a:rPr>
              <a:t>Graphical representation to illustrate performance over time</a:t>
            </a:r>
          </a:p>
          <a:p>
            <a:pPr lvl="1">
              <a:defRPr/>
            </a:pPr>
            <a:r>
              <a:rPr lang="en-US" sz="2600" dirty="0" smtClean="0">
                <a:latin typeface="Calibri" charset="0"/>
                <a:ea typeface="ＭＳ Ｐゴシック" charset="0"/>
                <a:cs typeface="ＭＳ Ｐゴシック" charset="0"/>
              </a:rPr>
              <a:t>Aid in debugging end to end behaviors of a target use/application</a:t>
            </a:r>
          </a:p>
          <a:p>
            <a:pPr>
              <a:defRPr/>
            </a:pPr>
            <a:r>
              <a:rPr lang="en-US" sz="2800" dirty="0" smtClean="0">
                <a:latin typeface="Calibri" charset="0"/>
                <a:ea typeface="ＭＳ Ｐゴシック" charset="0"/>
                <a:cs typeface="ＭＳ Ｐゴシック" charset="0"/>
              </a:rPr>
              <a:t>Tools:</a:t>
            </a:r>
          </a:p>
          <a:p>
            <a:pPr lvl="1">
              <a:defRPr/>
            </a:pPr>
            <a:r>
              <a:rPr lang="en-US" sz="2400" dirty="0" err="1" smtClean="0">
                <a:latin typeface="Calibri" charset="0"/>
                <a:ea typeface="ＭＳ Ｐゴシック" charset="0"/>
                <a:cs typeface="ＭＳ Ｐゴシック" charset="0"/>
              </a:rPr>
              <a:t>TCPDump</a:t>
            </a:r>
            <a:endParaRPr lang="en-US" sz="2400" dirty="0" smtClean="0">
              <a:latin typeface="Calibri" charset="0"/>
              <a:ea typeface="ＭＳ Ｐゴシック" charset="0"/>
              <a:cs typeface="ＭＳ Ｐゴシック" charset="0"/>
            </a:endParaRPr>
          </a:p>
          <a:p>
            <a:pPr lvl="1">
              <a:defRPr/>
            </a:pPr>
            <a:r>
              <a:rPr lang="en-US" sz="2400" dirty="0" err="1" smtClean="0">
                <a:latin typeface="Calibri" charset="0"/>
                <a:ea typeface="ＭＳ Ｐゴシック" charset="0"/>
                <a:cs typeface="ＭＳ Ｐゴシック" charset="0"/>
              </a:rPr>
              <a:t>TCPTrace</a:t>
            </a:r>
            <a:endParaRPr lang="en-US" sz="2400" dirty="0" smtClean="0">
              <a:latin typeface="Calibri" charset="0"/>
              <a:ea typeface="ＭＳ Ｐゴシック" charset="0"/>
              <a:cs typeface="ＭＳ Ｐゴシック" charset="0"/>
            </a:endParaRPr>
          </a:p>
          <a:p>
            <a:pPr lvl="1">
              <a:defRPr/>
            </a:pPr>
            <a:r>
              <a:rPr lang="en-US" sz="2400" dirty="0" err="1" smtClean="0">
                <a:latin typeface="Calibri" charset="0"/>
                <a:ea typeface="ＭＳ Ｐゴシック" charset="0"/>
                <a:cs typeface="ＭＳ Ｐゴシック" charset="0"/>
              </a:rPr>
              <a:t>XPLot</a:t>
            </a:r>
            <a:endParaRPr lang="en-US" sz="2400"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t>Advanced Topics</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784628"/>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26</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231034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739379"/>
            <a:ext cx="7772400" cy="3875484"/>
          </a:xfrm>
        </p:spPr>
        <p:txBody>
          <a:bodyPr>
            <a:normAutofit fontScale="85000" lnSpcReduction="20000"/>
          </a:bodyPr>
          <a:lstStyle/>
          <a:p>
            <a:pPr>
              <a:defRPr/>
            </a:pPr>
            <a:r>
              <a:rPr lang="en-US" sz="2800" dirty="0" smtClean="0">
                <a:latin typeface="Calibri" charset="0"/>
                <a:ea typeface="ＭＳ Ｐゴシック" charset="0"/>
                <a:cs typeface="ＭＳ Ｐゴシック" charset="0"/>
              </a:rPr>
              <a:t>Application designed to capture packets (headers normally, or with certain options entire data streams)</a:t>
            </a:r>
          </a:p>
          <a:p>
            <a:pPr>
              <a:defRPr/>
            </a:pPr>
            <a:r>
              <a:rPr lang="en-US" sz="2800" dirty="0" smtClean="0">
                <a:latin typeface="Calibri" charset="0"/>
                <a:ea typeface="ＭＳ Ｐゴシック" charset="0"/>
                <a:cs typeface="ＭＳ Ｐゴシック" charset="0"/>
              </a:rPr>
              <a:t>Designed to run on a target interface, with an expression that matches a specific pattern:</a:t>
            </a:r>
          </a:p>
          <a:p>
            <a:pPr lvl="1">
              <a:defRPr/>
            </a:pPr>
            <a:r>
              <a:rPr lang="en-US" sz="2600" dirty="0" smtClean="0">
                <a:latin typeface="Calibri" charset="0"/>
                <a:ea typeface="ＭＳ Ｐゴシック" charset="0"/>
                <a:cs typeface="ＭＳ Ｐゴシック" charset="0"/>
              </a:rPr>
              <a:t>E.g. </a:t>
            </a:r>
            <a:r>
              <a:rPr lang="en-US" sz="2600" i="1" dirty="0" smtClean="0">
                <a:latin typeface="Calibri" charset="0"/>
                <a:ea typeface="ＭＳ Ｐゴシック" charset="0"/>
                <a:cs typeface="ＭＳ Ｐゴシック" charset="0"/>
              </a:rPr>
              <a:t>capture all traffic on interface eth0 destined for subnet 192.168.1.0/24 </a:t>
            </a:r>
          </a:p>
          <a:p>
            <a:pPr lvl="1">
              <a:defRPr/>
            </a:pPr>
            <a:r>
              <a:rPr lang="en-US" sz="2600" dirty="0" smtClean="0">
                <a:latin typeface="Calibri" charset="0"/>
                <a:ea typeface="ＭＳ Ｐゴシック" charset="0"/>
                <a:cs typeface="ＭＳ Ｐゴシック" charset="0"/>
              </a:rPr>
              <a:t>or </a:t>
            </a:r>
            <a:r>
              <a:rPr lang="en-US" sz="2600" i="1" dirty="0" smtClean="0">
                <a:latin typeface="Calibri" charset="0"/>
                <a:ea typeface="ＭＳ Ｐゴシック" charset="0"/>
                <a:cs typeface="ＭＳ Ｐゴシック" charset="0"/>
              </a:rPr>
              <a:t>capture all traffic destined for port 5001</a:t>
            </a:r>
          </a:p>
          <a:p>
            <a:pPr>
              <a:defRPr/>
            </a:pPr>
            <a:r>
              <a:rPr lang="en-US" sz="2800" dirty="0" smtClean="0">
                <a:latin typeface="Calibri" charset="0"/>
                <a:ea typeface="ＭＳ Ｐゴシック" charset="0"/>
                <a:cs typeface="ＭＳ Ｐゴシック" charset="0"/>
              </a:rPr>
              <a:t>Goal is to capture all behavior</a:t>
            </a:r>
          </a:p>
          <a:p>
            <a:pPr lvl="1">
              <a:defRPr/>
            </a:pPr>
            <a:r>
              <a:rPr lang="en-US" sz="2600" dirty="0" smtClean="0">
                <a:latin typeface="Calibri" charset="0"/>
                <a:ea typeface="ＭＳ Ｐゴシック" charset="0"/>
                <a:cs typeface="ＭＳ Ｐゴシック" charset="0"/>
              </a:rPr>
              <a:t>Can isolate specific flows to a </a:t>
            </a:r>
            <a:r>
              <a:rPr lang="en-US" sz="2600" dirty="0" err="1" smtClean="0">
                <a:latin typeface="Calibri" charset="0"/>
                <a:ea typeface="ＭＳ Ｐゴシック" charset="0"/>
                <a:cs typeface="ＭＳ Ｐゴシック" charset="0"/>
              </a:rPr>
              <a:t>src</a:t>
            </a:r>
            <a:r>
              <a:rPr lang="en-US" sz="2600" dirty="0" smtClean="0">
                <a:latin typeface="Calibri" charset="0"/>
                <a:ea typeface="ＭＳ Ｐゴシック" charset="0"/>
                <a:cs typeface="ＭＳ Ｐゴシック" charset="0"/>
              </a:rPr>
              <a:t>/</a:t>
            </a:r>
            <a:r>
              <a:rPr lang="en-US" sz="2600" dirty="0" err="1" smtClean="0">
                <a:latin typeface="Calibri" charset="0"/>
                <a:ea typeface="ＭＳ Ｐゴシック" charset="0"/>
                <a:cs typeface="ＭＳ Ｐゴシック" charset="0"/>
              </a:rPr>
              <a:t>dst</a:t>
            </a:r>
            <a:r>
              <a:rPr lang="en-US" sz="2600" dirty="0" smtClean="0">
                <a:latin typeface="Calibri" charset="0"/>
                <a:ea typeface="ＭＳ Ｐゴシック" charset="0"/>
                <a:cs typeface="ＭＳ Ｐゴシック" charset="0"/>
              </a:rPr>
              <a:t> pair</a:t>
            </a:r>
          </a:p>
          <a:p>
            <a:pPr lvl="1">
              <a:defRPr/>
            </a:pPr>
            <a:r>
              <a:rPr lang="en-US" sz="2600" dirty="0" smtClean="0">
                <a:latin typeface="Calibri" charset="0"/>
                <a:ea typeface="ＭＳ Ｐゴシック" charset="0"/>
                <a:cs typeface="ＭＳ Ｐゴシック" charset="0"/>
              </a:rPr>
              <a:t>Can isolate specific applications if they are using specific port profiles</a:t>
            </a:r>
          </a:p>
          <a:p>
            <a:pPr lvl="1">
              <a:defRPr/>
            </a:pPr>
            <a:endParaRPr lang="en-US" dirty="0" smtClean="0">
              <a:latin typeface="Calibri" charset="0"/>
              <a:ea typeface="ＭＳ Ｐゴシック" charset="0"/>
              <a:cs typeface="ＭＳ Ｐゴシック" charset="0"/>
            </a:endParaRPr>
          </a:p>
        </p:txBody>
      </p:sp>
      <p:sp>
        <p:nvSpPr>
          <p:cNvPr id="6"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TCPDump</a:t>
            </a:r>
            <a:endParaRPr lang="en-US" sz="4000" dirty="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0" name="Slide Number Placeholder 5"/>
          <p:cNvSpPr txBox="1">
            <a:spLocks/>
          </p:cNvSpPr>
          <p:nvPr/>
        </p:nvSpPr>
        <p:spPr>
          <a:xfrm>
            <a:off x="8686800" y="481591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27</a:t>
            </a:fld>
            <a:endParaRPr lang="en-US" sz="1000" dirty="0">
              <a:solidFill>
                <a:srgbClr val="7F7F7F"/>
              </a:solidFill>
            </a:endParaRPr>
          </a:p>
        </p:txBody>
      </p:sp>
      <p:sp>
        <p:nvSpPr>
          <p:cNvPr id="11"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877764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891779"/>
            <a:ext cx="7772400" cy="3875484"/>
          </a:xfrm>
        </p:spPr>
        <p:txBody>
          <a:bodyPr>
            <a:normAutofit fontScale="92500" lnSpcReduction="20000"/>
          </a:bodyPr>
          <a:lstStyle/>
          <a:p>
            <a:pPr>
              <a:defRPr/>
            </a:pPr>
            <a:r>
              <a:rPr lang="en-US" sz="2800" dirty="0" smtClean="0">
                <a:latin typeface="Calibri" charset="0"/>
                <a:ea typeface="ＭＳ Ｐゴシック" charset="0"/>
                <a:cs typeface="ＭＳ Ｐゴシック" charset="0"/>
              </a:rPr>
              <a:t>Note: Will require interface to enter ‘promiscuous’ mode.</a:t>
            </a:r>
          </a:p>
          <a:p>
            <a:pPr lvl="1">
              <a:defRPr/>
            </a:pPr>
            <a:r>
              <a:rPr lang="en-US" sz="2600" dirty="0" err="1" smtClean="0">
                <a:latin typeface="Calibri" charset="0"/>
                <a:ea typeface="ＭＳ Ｐゴシック" charset="0"/>
                <a:cs typeface="ＭＳ Ｐゴシック" charset="0"/>
              </a:rPr>
              <a:t>SELinux</a:t>
            </a:r>
            <a:r>
              <a:rPr lang="en-US" sz="2600" dirty="0" smtClean="0">
                <a:latin typeface="Calibri" charset="0"/>
                <a:ea typeface="ＭＳ Ｐゴシック" charset="0"/>
                <a:cs typeface="ＭＳ Ｐゴシック" charset="0"/>
              </a:rPr>
              <a:t> may not like this</a:t>
            </a:r>
          </a:p>
          <a:p>
            <a:pPr lvl="1">
              <a:defRPr/>
            </a:pPr>
            <a:r>
              <a:rPr lang="en-US" sz="2600" dirty="0" smtClean="0">
                <a:latin typeface="Calibri" charset="0"/>
                <a:ea typeface="ＭＳ Ｐゴシック" charset="0"/>
                <a:cs typeface="ＭＳ Ｐゴシック" charset="0"/>
              </a:rPr>
              <a:t>Firewall/IDS on machine may not like it either</a:t>
            </a:r>
          </a:p>
          <a:p>
            <a:pPr lvl="1">
              <a:defRPr/>
            </a:pPr>
            <a:r>
              <a:rPr lang="en-US" sz="2600" dirty="0" smtClean="0">
                <a:latin typeface="Calibri" charset="0"/>
                <a:ea typeface="ＭＳ Ｐゴシック" charset="0"/>
                <a:cs typeface="ＭＳ Ｐゴシック" charset="0"/>
              </a:rPr>
              <a:t>Typically need to be root.  </a:t>
            </a:r>
          </a:p>
          <a:p>
            <a:pPr>
              <a:defRPr/>
            </a:pPr>
            <a:r>
              <a:rPr lang="en-US" sz="2800" dirty="0" smtClean="0">
                <a:latin typeface="Calibri" charset="0"/>
                <a:ea typeface="ＭＳ Ｐゴシック" charset="0"/>
                <a:cs typeface="ＭＳ Ｐゴシック" charset="0"/>
              </a:rPr>
              <a:t>Common Options:</a:t>
            </a:r>
          </a:p>
          <a:p>
            <a:pPr lvl="1">
              <a:defRPr/>
            </a:pPr>
            <a:r>
              <a:rPr lang="en-US" sz="2400" dirty="0" smtClean="0">
                <a:latin typeface="Calibri" charset="0"/>
                <a:ea typeface="ＭＳ Ｐゴシック" charset="0"/>
                <a:cs typeface="ＭＳ Ｐゴシック" charset="0"/>
              </a:rPr>
              <a:t>-A: ASCII output of packets (good if you are inspecting data contents)</a:t>
            </a:r>
          </a:p>
          <a:p>
            <a:pPr lvl="1">
              <a:defRPr/>
            </a:pPr>
            <a:r>
              <a:rPr lang="en-US" sz="2400" dirty="0" smtClean="0">
                <a:latin typeface="Calibri" charset="0"/>
                <a:ea typeface="ＭＳ Ｐゴシック" charset="0"/>
                <a:cs typeface="ＭＳ Ｐゴシック" charset="0"/>
              </a:rPr>
              <a:t>-c: Exit after ‘c’ packets (rather than waiting for SIGTERM)</a:t>
            </a:r>
          </a:p>
          <a:p>
            <a:pPr lvl="1">
              <a:defRPr/>
            </a:pPr>
            <a:r>
              <a:rPr lang="en-US" sz="2400" dirty="0" smtClean="0">
                <a:latin typeface="Calibri" charset="0"/>
                <a:ea typeface="ＭＳ Ｐゴシック" charset="0"/>
                <a:cs typeface="ＭＳ Ｐゴシック" charset="0"/>
              </a:rPr>
              <a:t>-I $INTERFACE: Specific interface to listen on (</a:t>
            </a:r>
            <a:r>
              <a:rPr lang="en-US" sz="2400" dirty="0" err="1" smtClean="0">
                <a:latin typeface="Calibri" charset="0"/>
                <a:ea typeface="ＭＳ Ｐゴシック" charset="0"/>
                <a:cs typeface="ＭＳ Ｐゴシック" charset="0"/>
              </a:rPr>
              <a:t>vs</a:t>
            </a:r>
            <a:r>
              <a:rPr lang="en-US" sz="2400" dirty="0" smtClean="0">
                <a:latin typeface="Calibri" charset="0"/>
                <a:ea typeface="ＭＳ Ｐゴシック" charset="0"/>
                <a:cs typeface="ＭＳ Ｐゴシック" charset="0"/>
              </a:rPr>
              <a:t> entire machine)</a:t>
            </a:r>
          </a:p>
          <a:p>
            <a:pPr lvl="1">
              <a:defRPr/>
            </a:pPr>
            <a:endParaRPr lang="en-US"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TCPDump</a:t>
            </a:r>
            <a:endParaRPr lang="en-US" sz="4000" dirty="0" smtClean="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1591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28</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2107361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685800" y="891779"/>
            <a:ext cx="7772400" cy="3875484"/>
          </a:xfrm>
        </p:spPr>
        <p:txBody>
          <a:bodyPr>
            <a:normAutofit fontScale="62500" lnSpcReduction="20000"/>
          </a:bodyPr>
          <a:lstStyle/>
          <a:p>
            <a:r>
              <a:rPr lang="en-US" sz="2800" dirty="0">
                <a:latin typeface="Calibri" charset="0"/>
                <a:ea typeface="ＭＳ Ｐゴシック" charset="0"/>
                <a:cs typeface="ＭＳ Ｐゴシック" charset="0"/>
              </a:rPr>
              <a:t>Common Options (cont.):</a:t>
            </a:r>
          </a:p>
          <a:p>
            <a:pPr lvl="1"/>
            <a:r>
              <a:rPr lang="en-US" sz="2400" dirty="0">
                <a:latin typeface="Calibri" charset="0"/>
                <a:ea typeface="ＭＳ Ｐゴシック" charset="0"/>
                <a:cs typeface="ＭＳ Ｐゴシック" charset="0"/>
              </a:rPr>
              <a:t>-n: Don’t convert addresses to names (e.g. useful if you want to see raw IPv4, IPv6 addresses, and ports)</a:t>
            </a:r>
          </a:p>
          <a:p>
            <a:pPr lvl="1"/>
            <a:r>
              <a:rPr lang="en-US" sz="2400" dirty="0">
                <a:latin typeface="Calibri" charset="0"/>
                <a:ea typeface="ＭＳ Ｐゴシック" charset="0"/>
                <a:cs typeface="ＭＳ Ｐゴシック" charset="0"/>
              </a:rPr>
              <a:t>-w $FILE: Write output to $FILE instead of STDOUT.  You will want to use this option if you plan to process the packets through </a:t>
            </a:r>
            <a:r>
              <a:rPr lang="en-US" sz="2400" dirty="0" err="1">
                <a:latin typeface="Calibri" charset="0"/>
                <a:ea typeface="ＭＳ Ｐゴシック" charset="0"/>
                <a:cs typeface="ＭＳ Ｐゴシック" charset="0"/>
              </a:rPr>
              <a:t>TCPTrace</a:t>
            </a:r>
            <a:endParaRPr lang="en-US" sz="2400" dirty="0">
              <a:latin typeface="Calibri" charset="0"/>
              <a:ea typeface="ＭＳ Ｐゴシック" charset="0"/>
              <a:cs typeface="ＭＳ Ｐゴシック" charset="0"/>
            </a:endParaRPr>
          </a:p>
          <a:p>
            <a:pPr lvl="1"/>
            <a:r>
              <a:rPr lang="en-US" sz="2400" dirty="0">
                <a:latin typeface="Calibri" charset="0"/>
                <a:ea typeface="ＭＳ Ｐゴシック" charset="0"/>
                <a:cs typeface="ＭＳ Ｐゴシック" charset="0"/>
              </a:rPr>
              <a:t>-x: Print packet data (in HEX).  Add another to see link layer header.  </a:t>
            </a:r>
          </a:p>
          <a:p>
            <a:pPr lvl="1"/>
            <a:r>
              <a:rPr lang="en-US" sz="2400" dirty="0">
                <a:latin typeface="Calibri" charset="0"/>
                <a:ea typeface="ＭＳ Ｐゴシック" charset="0"/>
                <a:cs typeface="ＭＳ Ｐゴシック" charset="0"/>
              </a:rPr>
              <a:t>-X: Print packet data (in HEX and ASCII). Add another to see link layer header.  </a:t>
            </a:r>
            <a:endParaRPr lang="en-US" sz="2400" dirty="0" smtClean="0">
              <a:latin typeface="Calibri" charset="0"/>
              <a:ea typeface="ＭＳ Ｐゴシック" charset="0"/>
              <a:cs typeface="ＭＳ Ｐゴシック" charset="0"/>
            </a:endParaRPr>
          </a:p>
          <a:p>
            <a:r>
              <a:rPr lang="en-US" sz="2600" dirty="0" smtClean="0">
                <a:latin typeface="Calibri" charset="0"/>
                <a:ea typeface="ＭＳ Ｐゴシック" charset="0"/>
                <a:cs typeface="ＭＳ Ｐゴシック" charset="0"/>
              </a:rPr>
              <a:t>A note about high-performance packet capture</a:t>
            </a:r>
          </a:p>
          <a:p>
            <a:pPr lvl="1"/>
            <a:r>
              <a:rPr lang="en-US" sz="2400" dirty="0" smtClean="0">
                <a:latin typeface="Calibri" charset="0"/>
                <a:ea typeface="ＭＳ Ｐゴシック" charset="0"/>
                <a:cs typeface="ＭＳ Ｐゴシック" charset="0"/>
              </a:rPr>
              <a:t>For performance debugging, you usually only need the headers</a:t>
            </a:r>
          </a:p>
          <a:p>
            <a:pPr lvl="1"/>
            <a:r>
              <a:rPr lang="en-US" sz="2400" dirty="0" smtClean="0">
                <a:latin typeface="Calibri" charset="0"/>
                <a:ea typeface="ＭＳ Ｐゴシック" charset="0"/>
                <a:cs typeface="ＭＳ Ｐゴシック" charset="0"/>
              </a:rPr>
              <a:t>We use the snapshot length to reduce the portion of the packet we write to disk</a:t>
            </a:r>
          </a:p>
          <a:p>
            <a:pPr lvl="1"/>
            <a:r>
              <a:rPr lang="en-US" sz="2400" dirty="0" smtClean="0">
                <a:latin typeface="Calibri" charset="0"/>
                <a:ea typeface="ＭＳ Ｐゴシック" charset="0"/>
                <a:cs typeface="ＭＳ Ｐゴシック" charset="0"/>
              </a:rPr>
              <a:t>-s 96 (or even –s 84) can be helpful (remember, perfSONAR hosts don’t usually have DTN disk subsystems!)</a:t>
            </a:r>
          </a:p>
          <a:p>
            <a:pPr lvl="1"/>
            <a:r>
              <a:rPr lang="en-US" sz="2400" dirty="0" smtClean="0">
                <a:latin typeface="Calibri" charset="0"/>
                <a:ea typeface="ＭＳ Ｐゴシック" charset="0"/>
                <a:cs typeface="ＭＳ Ｐゴシック" charset="0"/>
              </a:rPr>
              <a:t>Make sure tcpdump says “0 packets dropped by kernel” when you are done</a:t>
            </a:r>
          </a:p>
          <a:p>
            <a:pPr lvl="1"/>
            <a:r>
              <a:rPr lang="en-US" sz="2400" dirty="0" smtClean="0">
                <a:latin typeface="Calibri" charset="0"/>
                <a:ea typeface="ＭＳ Ｐゴシック" charset="0"/>
                <a:cs typeface="ＭＳ Ｐゴシック" charset="0"/>
              </a:rPr>
              <a:t>If for some reason your host isn’t using PF_RING (this is a </a:t>
            </a:r>
            <a:r>
              <a:rPr lang="en-US" sz="2400" dirty="0" err="1" smtClean="0">
                <a:latin typeface="Calibri" charset="0"/>
                <a:ea typeface="ＭＳ Ｐゴシック" charset="0"/>
                <a:cs typeface="ＭＳ Ｐゴシック" charset="0"/>
              </a:rPr>
              <a:t>linux</a:t>
            </a:r>
            <a:r>
              <a:rPr lang="en-US" sz="2400" dirty="0" smtClean="0">
                <a:latin typeface="Calibri" charset="0"/>
                <a:ea typeface="ＭＳ Ｐゴシック" charset="0"/>
                <a:cs typeface="ＭＳ Ｐゴシック" charset="0"/>
              </a:rPr>
              <a:t>-ism) then get a more up to date </a:t>
            </a:r>
            <a:r>
              <a:rPr lang="en-US" sz="2400" dirty="0" err="1" smtClean="0">
                <a:latin typeface="Calibri" charset="0"/>
                <a:ea typeface="ＭＳ Ｐゴシック" charset="0"/>
                <a:cs typeface="ＭＳ Ｐゴシック" charset="0"/>
              </a:rPr>
              <a:t>libpcap</a:t>
            </a:r>
            <a:r>
              <a:rPr lang="en-US" sz="2400" dirty="0" smtClean="0">
                <a:latin typeface="Calibri" charset="0"/>
                <a:ea typeface="ＭＳ Ｐゴシック" charset="0"/>
                <a:cs typeface="ＭＳ Ｐゴシック" charset="0"/>
              </a:rPr>
              <a:t> (look for this if it’s just impossible to write packet headers to disk without loss)</a:t>
            </a:r>
            <a:endParaRPr lang="en-US" sz="2400" dirty="0">
              <a:latin typeface="Calibri" charset="0"/>
              <a:ea typeface="ＭＳ Ｐゴシック" charset="0"/>
              <a:cs typeface="ＭＳ Ｐゴシック" charset="0"/>
            </a:endParaRPr>
          </a:p>
          <a:p>
            <a:pPr lvl="1"/>
            <a:endParaRPr lang="en-US" sz="2400" dirty="0">
              <a:latin typeface="Calibri" charset="0"/>
              <a:ea typeface="ＭＳ Ｐゴシック" charset="0"/>
              <a:cs typeface="ＭＳ Ｐゴシック" charset="0"/>
            </a:endParaRPr>
          </a:p>
          <a:p>
            <a:pPr lvl="1"/>
            <a:endParaRPr lang="en-US" sz="2400" dirty="0">
              <a:latin typeface="Calibri" charset="0"/>
              <a:ea typeface="ＭＳ Ｐゴシック" charset="0"/>
              <a:cs typeface="ＭＳ Ｐゴシック" charset="0"/>
            </a:endParaRPr>
          </a:p>
          <a:p>
            <a:pPr lvl="1"/>
            <a:endParaRPr lang="en-US" sz="2400" dirty="0">
              <a:latin typeface="Calibri" charset="0"/>
              <a:ea typeface="ＭＳ Ｐゴシック" charset="0"/>
              <a:cs typeface="ＭＳ Ｐゴシック" charset="0"/>
            </a:endParaRPr>
          </a:p>
          <a:p>
            <a:pPr lvl="1"/>
            <a:endParaRPr lang="en-US" dirty="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TCPDump</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2226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29</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441244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Developing a Plan</a:t>
            </a:r>
            <a:endParaRPr lang="en-US" dirty="0"/>
          </a:p>
        </p:txBody>
      </p:sp>
      <p:sp>
        <p:nvSpPr>
          <p:cNvPr id="3" name="Content Placeholder 2"/>
          <p:cNvSpPr>
            <a:spLocks noGrp="1"/>
          </p:cNvSpPr>
          <p:nvPr>
            <p:ph idx="1"/>
          </p:nvPr>
        </p:nvSpPr>
        <p:spPr>
          <a:xfrm>
            <a:off x="457201" y="1063229"/>
            <a:ext cx="4785368" cy="3531394"/>
          </a:xfrm>
        </p:spPr>
        <p:txBody>
          <a:bodyPr>
            <a:normAutofit fontScale="62500" lnSpcReduction="20000"/>
          </a:bodyPr>
          <a:lstStyle/>
          <a:p>
            <a:r>
              <a:rPr lang="en-US" dirty="0" smtClean="0"/>
              <a:t>Suggested Flow Chart:</a:t>
            </a:r>
          </a:p>
          <a:p>
            <a:pPr lvl="1"/>
            <a:r>
              <a:rPr lang="en-US" dirty="0" smtClean="0"/>
              <a:t>Problem Report</a:t>
            </a:r>
          </a:p>
          <a:p>
            <a:pPr lvl="1"/>
            <a:r>
              <a:rPr lang="en-US" dirty="0" smtClean="0"/>
              <a:t>Triage</a:t>
            </a:r>
          </a:p>
          <a:p>
            <a:pPr lvl="1"/>
            <a:r>
              <a:rPr lang="en-US" dirty="0" smtClean="0"/>
              <a:t>Resource Identification</a:t>
            </a:r>
          </a:p>
          <a:p>
            <a:pPr lvl="1"/>
            <a:r>
              <a:rPr lang="en-US" dirty="0" smtClean="0"/>
              <a:t>1</a:t>
            </a:r>
            <a:r>
              <a:rPr lang="en-US" baseline="30000" dirty="0" smtClean="0"/>
              <a:t>st</a:t>
            </a:r>
            <a:r>
              <a:rPr lang="en-US" dirty="0" smtClean="0"/>
              <a:t> Pass Fact Finding</a:t>
            </a:r>
          </a:p>
          <a:p>
            <a:pPr lvl="1"/>
            <a:r>
              <a:rPr lang="en-US" dirty="0" smtClean="0"/>
              <a:t>Performance Testing – Step 1 (Regular Testing Setup)</a:t>
            </a:r>
          </a:p>
          <a:p>
            <a:pPr lvl="1"/>
            <a:r>
              <a:rPr lang="en-US" dirty="0"/>
              <a:t>Performance Testing – Step </a:t>
            </a:r>
            <a:r>
              <a:rPr lang="en-US" dirty="0" smtClean="0"/>
              <a:t>2 (OWAMP)</a:t>
            </a:r>
          </a:p>
          <a:p>
            <a:pPr lvl="1"/>
            <a:r>
              <a:rPr lang="en-US" dirty="0"/>
              <a:t>Performance Testing – Step </a:t>
            </a:r>
            <a:r>
              <a:rPr lang="en-US" dirty="0" smtClean="0"/>
              <a:t>3 (BWCTL)</a:t>
            </a:r>
          </a:p>
          <a:p>
            <a:pPr lvl="1"/>
            <a:r>
              <a:rPr lang="en-US" dirty="0"/>
              <a:t>Performance Testing – Step </a:t>
            </a:r>
            <a:r>
              <a:rPr lang="en-US" dirty="0" smtClean="0"/>
              <a:t>4 (Optional – NDT or other tools)</a:t>
            </a:r>
          </a:p>
          <a:p>
            <a:pPr lvl="1"/>
            <a:r>
              <a:rPr lang="en-US" dirty="0" smtClean="0"/>
              <a:t>Evaluation of Results</a:t>
            </a:r>
          </a:p>
          <a:p>
            <a:pPr lvl="1"/>
            <a:r>
              <a:rPr lang="en-US" dirty="0" smtClean="0"/>
              <a:t>Hypothesis &amp; Environmental Changes</a:t>
            </a:r>
            <a:endParaRPr lang="en-US" dirty="0"/>
          </a:p>
          <a:p>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4" name="Picture 3" descr="9BcASc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280" y="1082791"/>
            <a:ext cx="3815644" cy="2146300"/>
          </a:xfrm>
          <a:prstGeom prst="rect">
            <a:avLst/>
          </a:prstGeom>
        </p:spPr>
      </p:pic>
    </p:spTree>
    <p:extLst>
      <p:ext uri="{BB962C8B-B14F-4D97-AF65-F5344CB8AC3E}">
        <p14:creationId xmlns:p14="http://schemas.microsoft.com/office/powerpoint/2010/main" val="40002852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891779"/>
            <a:ext cx="7772400" cy="3875484"/>
          </a:xfrm>
        </p:spPr>
        <p:txBody>
          <a:bodyPr>
            <a:normAutofit fontScale="77500" lnSpcReduction="20000"/>
          </a:bodyPr>
          <a:lstStyle/>
          <a:p>
            <a:pPr>
              <a:defRPr/>
            </a:pPr>
            <a:r>
              <a:rPr lang="en-US" sz="2800" dirty="0" smtClean="0">
                <a:latin typeface="Calibri" charset="0"/>
                <a:ea typeface="ＭＳ Ｐゴシック" charset="0"/>
                <a:cs typeface="ＭＳ Ｐゴシック" charset="0"/>
              </a:rPr>
              <a:t>Invocation:</a:t>
            </a:r>
          </a:p>
          <a:p>
            <a:pPr lvl="1">
              <a:defRPr/>
            </a:pPr>
            <a:r>
              <a:rPr lang="en-US" sz="1600" b="1" dirty="0" err="1" smtClean="0">
                <a:latin typeface="Courier"/>
                <a:ea typeface="ＭＳ Ｐゴシック" charset="0"/>
                <a:cs typeface="Courier"/>
              </a:rPr>
              <a:t>sudo</a:t>
            </a:r>
            <a:r>
              <a:rPr lang="en-US" sz="1600" b="1" dirty="0" smtClean="0">
                <a:latin typeface="Courier"/>
                <a:ea typeface="ＭＳ Ｐゴシック" charset="0"/>
                <a:cs typeface="Courier"/>
              </a:rPr>
              <a:t> </a:t>
            </a:r>
            <a:r>
              <a:rPr lang="en-US" sz="1600" b="1" dirty="0" err="1" smtClean="0">
                <a:latin typeface="Courier"/>
                <a:ea typeface="ＭＳ Ｐゴシック" charset="0"/>
                <a:cs typeface="Courier"/>
              </a:rPr>
              <a:t>tcpdump</a:t>
            </a:r>
            <a:r>
              <a:rPr lang="en-US" sz="1600" b="1" dirty="0" smtClean="0">
                <a:latin typeface="Courier"/>
                <a:ea typeface="ＭＳ Ｐゴシック" charset="0"/>
                <a:cs typeface="Courier"/>
              </a:rPr>
              <a:t> –</a:t>
            </a:r>
            <a:r>
              <a:rPr lang="en-US" sz="1600" b="1" dirty="0" err="1" smtClean="0">
                <a:latin typeface="Courier"/>
                <a:ea typeface="ＭＳ Ｐゴシック" charset="0"/>
                <a:cs typeface="Courier"/>
              </a:rPr>
              <a:t>i</a:t>
            </a:r>
            <a:r>
              <a:rPr lang="en-US" sz="1600" b="1" dirty="0" smtClean="0">
                <a:latin typeface="Courier"/>
                <a:ea typeface="ＭＳ Ｐゴシック" charset="0"/>
                <a:cs typeface="Courier"/>
              </a:rPr>
              <a:t> eth0 192.168.0.1</a:t>
            </a:r>
          </a:p>
          <a:p>
            <a:pPr lvl="2">
              <a:defRPr/>
            </a:pPr>
            <a:r>
              <a:rPr lang="en-US" sz="2400" dirty="0" smtClean="0">
                <a:latin typeface="Calibri" charset="0"/>
                <a:ea typeface="ＭＳ Ｐゴシック" charset="0"/>
                <a:cs typeface="ＭＳ Ｐゴシック" charset="0"/>
              </a:rPr>
              <a:t>or</a:t>
            </a:r>
            <a:endParaRPr lang="en-US" sz="2400" dirty="0">
              <a:latin typeface="Calibri" charset="0"/>
              <a:ea typeface="ＭＳ Ｐゴシック" charset="0"/>
              <a:cs typeface="ＭＳ Ｐゴシック" charset="0"/>
            </a:endParaRPr>
          </a:p>
          <a:p>
            <a:pPr lvl="1">
              <a:defRPr/>
            </a:pPr>
            <a:r>
              <a:rPr lang="en-US" sz="1600" b="1" dirty="0" err="1" smtClean="0">
                <a:latin typeface="Courier"/>
                <a:ea typeface="ＭＳ Ｐゴシック" charset="0"/>
                <a:cs typeface="Courier"/>
              </a:rPr>
              <a:t>sudo</a:t>
            </a:r>
            <a:r>
              <a:rPr lang="en-US" sz="1600" b="1" dirty="0" smtClean="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smtClean="0">
                <a:latin typeface="Courier"/>
                <a:ea typeface="ＭＳ Ｐゴシック" charset="0"/>
                <a:cs typeface="Courier"/>
              </a:rPr>
              <a:t>host 192.168.0.1</a:t>
            </a:r>
          </a:p>
          <a:p>
            <a:pPr lvl="2">
              <a:defRPr/>
            </a:pPr>
            <a:r>
              <a:rPr lang="en-US" sz="2400" dirty="0" smtClean="0">
                <a:latin typeface="Calibri" charset="0"/>
                <a:ea typeface="ＭＳ Ｐゴシック" charset="0"/>
                <a:cs typeface="ＭＳ Ｐゴシック" charset="0"/>
              </a:rPr>
              <a:t>Capture traffic from specific host (incoming and outgoing) on target interface.  </a:t>
            </a:r>
            <a:endParaRPr lang="en-US" sz="2400" dirty="0">
              <a:latin typeface="Calibri" charset="0"/>
              <a:ea typeface="ＭＳ Ｐゴシック" charset="0"/>
              <a:cs typeface="ＭＳ Ｐゴシック" charset="0"/>
            </a:endParaRPr>
          </a:p>
          <a:p>
            <a:pPr lvl="1">
              <a:defRPr/>
            </a:pPr>
            <a:r>
              <a:rPr lang="en-US" sz="1600" b="1" dirty="0" err="1" smtClean="0">
                <a:latin typeface="Courier"/>
                <a:ea typeface="ＭＳ Ｐゴシック" charset="0"/>
                <a:cs typeface="Courier"/>
              </a:rPr>
              <a:t>sudo</a:t>
            </a:r>
            <a:r>
              <a:rPr lang="en-US" sz="1600" b="1" dirty="0" smtClean="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smtClean="0">
                <a:latin typeface="Courier"/>
                <a:ea typeface="ＭＳ Ｐゴシック" charset="0"/>
                <a:cs typeface="Courier"/>
              </a:rPr>
              <a:t>net 192.168.0</a:t>
            </a:r>
          </a:p>
          <a:p>
            <a:pPr lvl="2">
              <a:defRPr/>
            </a:pPr>
            <a:r>
              <a:rPr lang="en-US" sz="2400" dirty="0">
                <a:latin typeface="Calibri" charset="0"/>
                <a:ea typeface="ＭＳ Ｐゴシック" charset="0"/>
                <a:cs typeface="ＭＳ Ｐゴシック" charset="0"/>
              </a:rPr>
              <a:t>Capture traffic from </a:t>
            </a:r>
            <a:r>
              <a:rPr lang="en-US" sz="2400" dirty="0" smtClean="0">
                <a:latin typeface="Calibri" charset="0"/>
                <a:ea typeface="ＭＳ Ｐゴシック" charset="0"/>
                <a:cs typeface="ＭＳ Ｐゴシック" charset="0"/>
              </a:rPr>
              <a:t>/24 subnet </a:t>
            </a:r>
            <a:r>
              <a:rPr lang="en-US" sz="2400" dirty="0">
                <a:latin typeface="Calibri" charset="0"/>
                <a:ea typeface="ＭＳ Ｐゴシック" charset="0"/>
                <a:cs typeface="ＭＳ Ｐゴシック" charset="0"/>
              </a:rPr>
              <a:t>(incoming </a:t>
            </a:r>
            <a:r>
              <a:rPr lang="en-US" sz="2400" dirty="0" smtClean="0">
                <a:latin typeface="Calibri" charset="0"/>
                <a:ea typeface="ＭＳ Ｐゴシック" charset="0"/>
                <a:cs typeface="ＭＳ Ｐゴシック" charset="0"/>
              </a:rPr>
              <a:t>and </a:t>
            </a:r>
            <a:r>
              <a:rPr lang="en-US" sz="2400" dirty="0">
                <a:latin typeface="Calibri" charset="0"/>
                <a:ea typeface="ＭＳ Ｐゴシック" charset="0"/>
                <a:cs typeface="ＭＳ Ｐゴシック" charset="0"/>
              </a:rPr>
              <a:t>outgoing) on target interface.  </a:t>
            </a:r>
            <a:endParaRPr lang="en-US" sz="2400" b="1" dirty="0" smtClean="0">
              <a:latin typeface="Courier"/>
              <a:ea typeface="ＭＳ Ｐゴシック" charset="0"/>
              <a:cs typeface="Courier"/>
            </a:endParaRPr>
          </a:p>
          <a:p>
            <a:pPr lvl="1">
              <a:defRPr/>
            </a:pPr>
            <a:r>
              <a:rPr lang="en-US" sz="1600" b="1" dirty="0" err="1">
                <a:latin typeface="Courier"/>
                <a:ea typeface="ＭＳ Ｐゴシック" charset="0"/>
                <a:cs typeface="Courier"/>
              </a:rPr>
              <a:t>sudo</a:t>
            </a:r>
            <a:r>
              <a:rPr lang="en-US" sz="1600" b="1" dirty="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smtClean="0">
                <a:latin typeface="Courier"/>
                <a:ea typeface="ＭＳ Ｐゴシック" charset="0"/>
                <a:cs typeface="Courier"/>
              </a:rPr>
              <a:t>port 5001</a:t>
            </a:r>
          </a:p>
          <a:p>
            <a:pPr lvl="2">
              <a:defRPr/>
            </a:pPr>
            <a:r>
              <a:rPr lang="en-US" sz="2400" dirty="0">
                <a:latin typeface="Calibri" charset="0"/>
                <a:ea typeface="ＭＳ Ｐゴシック" charset="0"/>
                <a:cs typeface="ＭＳ Ｐゴシック" charset="0"/>
              </a:rPr>
              <a:t>Capture traffic from specific </a:t>
            </a:r>
            <a:r>
              <a:rPr lang="en-US" sz="2400" dirty="0" smtClean="0">
                <a:latin typeface="Calibri" charset="0"/>
                <a:ea typeface="ＭＳ Ｐゴシック" charset="0"/>
                <a:cs typeface="ＭＳ Ｐゴシック" charset="0"/>
              </a:rPr>
              <a:t>port </a:t>
            </a:r>
            <a:r>
              <a:rPr lang="en-US" sz="2400" dirty="0">
                <a:latin typeface="Calibri" charset="0"/>
                <a:ea typeface="ＭＳ Ｐゴシック" charset="0"/>
                <a:cs typeface="ＭＳ Ｐゴシック" charset="0"/>
              </a:rPr>
              <a:t>(incoming </a:t>
            </a:r>
            <a:r>
              <a:rPr lang="en-US" sz="2400" dirty="0" smtClean="0">
                <a:latin typeface="Calibri" charset="0"/>
                <a:ea typeface="ＭＳ Ｐゴシック" charset="0"/>
                <a:cs typeface="ＭＳ Ｐゴシック" charset="0"/>
              </a:rPr>
              <a:t>and </a:t>
            </a:r>
            <a:r>
              <a:rPr lang="en-US" sz="2400" dirty="0">
                <a:latin typeface="Calibri" charset="0"/>
                <a:ea typeface="ＭＳ Ｐゴシック" charset="0"/>
                <a:cs typeface="ＭＳ Ｐゴシック" charset="0"/>
              </a:rPr>
              <a:t>outgoing) on target interface.  </a:t>
            </a:r>
            <a:endParaRPr lang="en-US" sz="2400" b="1" dirty="0" smtClean="0">
              <a:latin typeface="Courier"/>
              <a:ea typeface="ＭＳ Ｐゴシック" charset="0"/>
              <a:cs typeface="Courier"/>
            </a:endParaRPr>
          </a:p>
          <a:p>
            <a:pPr lvl="1">
              <a:defRPr/>
            </a:pPr>
            <a:r>
              <a:rPr lang="en-US" sz="1600" b="1" dirty="0" err="1">
                <a:latin typeface="Courier"/>
                <a:ea typeface="ＭＳ Ｐゴシック" charset="0"/>
                <a:cs typeface="Courier"/>
              </a:rPr>
              <a:t>sudo</a:t>
            </a:r>
            <a:r>
              <a:rPr lang="en-US" sz="1600" b="1" dirty="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err="1" smtClean="0">
                <a:latin typeface="Courier"/>
                <a:ea typeface="ＭＳ Ｐゴシック" charset="0"/>
                <a:cs typeface="Courier"/>
              </a:rPr>
              <a:t>portrange</a:t>
            </a:r>
            <a:r>
              <a:rPr lang="en-US" sz="1600" b="1" dirty="0" smtClean="0">
                <a:latin typeface="Courier"/>
                <a:ea typeface="ＭＳ Ｐゴシック" charset="0"/>
                <a:cs typeface="Courier"/>
              </a:rPr>
              <a:t> 100-200</a:t>
            </a:r>
          </a:p>
          <a:p>
            <a:pPr lvl="2">
              <a:defRPr/>
            </a:pPr>
            <a:r>
              <a:rPr lang="en-US" sz="2400" dirty="0">
                <a:latin typeface="Calibri" charset="0"/>
                <a:ea typeface="ＭＳ Ｐゴシック" charset="0"/>
                <a:cs typeface="ＭＳ Ｐゴシック" charset="0"/>
              </a:rPr>
              <a:t>Capture traffic from specific </a:t>
            </a:r>
            <a:r>
              <a:rPr lang="en-US" sz="2400" dirty="0" smtClean="0">
                <a:latin typeface="Calibri" charset="0"/>
                <a:ea typeface="ＭＳ Ｐゴシック" charset="0"/>
                <a:cs typeface="ＭＳ Ｐゴシック" charset="0"/>
              </a:rPr>
              <a:t>ports </a:t>
            </a:r>
            <a:r>
              <a:rPr lang="en-US" sz="2400" dirty="0">
                <a:latin typeface="Calibri" charset="0"/>
                <a:ea typeface="ＭＳ Ｐゴシック" charset="0"/>
                <a:cs typeface="ＭＳ Ｐゴシック" charset="0"/>
              </a:rPr>
              <a:t>(incoming </a:t>
            </a:r>
            <a:r>
              <a:rPr lang="en-US" sz="2400" dirty="0" smtClean="0">
                <a:latin typeface="Calibri" charset="0"/>
                <a:ea typeface="ＭＳ Ｐゴシック" charset="0"/>
                <a:cs typeface="ＭＳ Ｐゴシック" charset="0"/>
              </a:rPr>
              <a:t>and </a:t>
            </a:r>
            <a:r>
              <a:rPr lang="en-US" sz="2400" dirty="0">
                <a:latin typeface="Calibri" charset="0"/>
                <a:ea typeface="ＭＳ Ｐゴシック" charset="0"/>
                <a:cs typeface="ＭＳ Ｐゴシック" charset="0"/>
              </a:rPr>
              <a:t>outgoing) on target interface.  </a:t>
            </a:r>
          </a:p>
          <a:p>
            <a:pPr lvl="1">
              <a:defRPr/>
            </a:pPr>
            <a:endParaRPr lang="en-US" sz="1600" dirty="0">
              <a:latin typeface="Calibri" charset="0"/>
              <a:ea typeface="ＭＳ Ｐゴシック" charset="0"/>
              <a:cs typeface="ＭＳ Ｐゴシック" charset="0"/>
            </a:endParaRPr>
          </a:p>
          <a:p>
            <a:pPr lvl="1">
              <a:defRPr/>
            </a:pPr>
            <a:endParaRPr lang="en-US" sz="1600" dirty="0">
              <a:latin typeface="Calibri" charset="0"/>
              <a:ea typeface="ＭＳ Ｐゴシック" charset="0"/>
              <a:cs typeface="ＭＳ Ｐゴシック" charset="0"/>
            </a:endParaRPr>
          </a:p>
          <a:p>
            <a:pPr lvl="1">
              <a:defRPr/>
            </a:pPr>
            <a:endParaRPr lang="en-US" sz="1600" dirty="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TCPDump</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2226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30</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3084605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758429"/>
            <a:ext cx="7772400" cy="3875484"/>
          </a:xfrm>
        </p:spPr>
        <p:txBody>
          <a:bodyPr>
            <a:normAutofit fontScale="85000" lnSpcReduction="20000"/>
          </a:bodyPr>
          <a:lstStyle/>
          <a:p>
            <a:pPr>
              <a:defRPr/>
            </a:pPr>
            <a:r>
              <a:rPr lang="en-US" sz="2800" dirty="0" smtClean="0">
                <a:latin typeface="Calibri" charset="0"/>
                <a:ea typeface="ＭＳ Ｐゴシック" charset="0"/>
                <a:cs typeface="ＭＳ Ｐゴシック" charset="0"/>
              </a:rPr>
              <a:t>Invocation (cont.):</a:t>
            </a:r>
          </a:p>
          <a:p>
            <a:pPr lvl="1">
              <a:defRPr/>
            </a:pPr>
            <a:r>
              <a:rPr lang="en-US" sz="1600" b="1" dirty="0" err="1" smtClean="0">
                <a:latin typeface="Courier"/>
                <a:ea typeface="ＭＳ Ｐゴシック" charset="0"/>
                <a:cs typeface="Courier"/>
              </a:rPr>
              <a:t>sudo</a:t>
            </a:r>
            <a:r>
              <a:rPr lang="en-US" sz="1600" b="1" dirty="0" smtClean="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err="1" smtClean="0">
                <a:latin typeface="Courier"/>
                <a:ea typeface="ＭＳ Ｐゴシック" charset="0"/>
                <a:cs typeface="Courier"/>
              </a:rPr>
              <a:t>src</a:t>
            </a:r>
            <a:r>
              <a:rPr lang="en-US" sz="1600" b="1" dirty="0" smtClean="0">
                <a:latin typeface="Courier"/>
                <a:ea typeface="ＭＳ Ｐゴシック" charset="0"/>
                <a:cs typeface="Courier"/>
              </a:rPr>
              <a:t> 192.168.0.1</a:t>
            </a:r>
          </a:p>
          <a:p>
            <a:pPr lvl="2">
              <a:defRPr/>
            </a:pPr>
            <a:r>
              <a:rPr lang="en-US" sz="2400" dirty="0" smtClean="0">
                <a:latin typeface="Calibri" charset="0"/>
                <a:ea typeface="ＭＳ Ｐゴシック" charset="0"/>
                <a:cs typeface="ＭＳ Ｐゴシック" charset="0"/>
              </a:rPr>
              <a:t>Capture traffic where host is the </a:t>
            </a:r>
            <a:r>
              <a:rPr lang="en-US" sz="2400" dirty="0" err="1" smtClean="0">
                <a:latin typeface="Calibri" charset="0"/>
                <a:ea typeface="ＭＳ Ｐゴシック" charset="0"/>
                <a:cs typeface="ＭＳ Ｐゴシック" charset="0"/>
              </a:rPr>
              <a:t>src</a:t>
            </a:r>
            <a:r>
              <a:rPr lang="en-US" sz="2400" dirty="0" smtClean="0">
                <a:latin typeface="Calibri" charset="0"/>
                <a:ea typeface="ＭＳ Ｐゴシック" charset="0"/>
                <a:cs typeface="ＭＳ Ｐゴシック" charset="0"/>
              </a:rPr>
              <a:t>, on specific interface</a:t>
            </a:r>
          </a:p>
          <a:p>
            <a:pPr lvl="1">
              <a:defRPr/>
            </a:pPr>
            <a:r>
              <a:rPr lang="en-US" sz="1600" b="1" dirty="0" err="1">
                <a:latin typeface="Courier"/>
                <a:ea typeface="ＭＳ Ｐゴシック" charset="0"/>
                <a:cs typeface="Courier"/>
              </a:rPr>
              <a:t>sudo</a:t>
            </a:r>
            <a:r>
              <a:rPr lang="en-US" sz="1600" b="1" dirty="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err="1" smtClean="0">
                <a:latin typeface="Courier"/>
                <a:ea typeface="ＭＳ Ｐゴシック" charset="0"/>
                <a:cs typeface="Courier"/>
              </a:rPr>
              <a:t>dst</a:t>
            </a:r>
            <a:r>
              <a:rPr lang="en-US" sz="1600" b="1" dirty="0" smtClean="0">
                <a:latin typeface="Courier"/>
                <a:ea typeface="ＭＳ Ｐゴシック" charset="0"/>
                <a:cs typeface="Courier"/>
              </a:rPr>
              <a:t> net 192.168.0</a:t>
            </a:r>
            <a:endParaRPr lang="en-US" sz="1600" b="1" dirty="0">
              <a:latin typeface="Courier"/>
              <a:ea typeface="ＭＳ Ｐゴシック" charset="0"/>
              <a:cs typeface="Courier"/>
            </a:endParaRPr>
          </a:p>
          <a:p>
            <a:pPr lvl="2">
              <a:defRPr/>
            </a:pPr>
            <a:r>
              <a:rPr lang="en-US" sz="2400" dirty="0">
                <a:latin typeface="Calibri" charset="0"/>
                <a:ea typeface="ＭＳ Ｐゴシック" charset="0"/>
                <a:cs typeface="ＭＳ Ｐゴシック" charset="0"/>
              </a:rPr>
              <a:t>Capture traffic where </a:t>
            </a:r>
            <a:r>
              <a:rPr lang="en-US" sz="2400" dirty="0" smtClean="0">
                <a:latin typeface="Calibri" charset="0"/>
                <a:ea typeface="ＭＳ Ｐゴシック" charset="0"/>
                <a:cs typeface="ＭＳ Ｐゴシック" charset="0"/>
              </a:rPr>
              <a:t>/24 subnet </a:t>
            </a:r>
            <a:r>
              <a:rPr lang="en-US" sz="2400" dirty="0">
                <a:latin typeface="Calibri" charset="0"/>
                <a:ea typeface="ＭＳ Ｐゴシック" charset="0"/>
                <a:cs typeface="ＭＳ Ｐゴシック" charset="0"/>
              </a:rPr>
              <a:t>is the </a:t>
            </a:r>
            <a:r>
              <a:rPr lang="en-US" sz="2400" dirty="0" err="1" smtClean="0">
                <a:latin typeface="Calibri" charset="0"/>
                <a:ea typeface="ＭＳ Ｐゴシック" charset="0"/>
                <a:cs typeface="ＭＳ Ｐゴシック" charset="0"/>
              </a:rPr>
              <a:t>dst</a:t>
            </a:r>
            <a:r>
              <a:rPr lang="en-US" sz="2400" dirty="0" smtClean="0">
                <a:latin typeface="Calibri" charset="0"/>
                <a:ea typeface="ＭＳ Ｐゴシック" charset="0"/>
                <a:cs typeface="ＭＳ Ｐゴシック" charset="0"/>
              </a:rPr>
              <a:t>, </a:t>
            </a:r>
            <a:r>
              <a:rPr lang="en-US" sz="2400" dirty="0">
                <a:latin typeface="Calibri" charset="0"/>
                <a:ea typeface="ＭＳ Ｐゴシック" charset="0"/>
                <a:cs typeface="ＭＳ Ｐゴシック" charset="0"/>
              </a:rPr>
              <a:t>on specific </a:t>
            </a:r>
            <a:r>
              <a:rPr lang="en-US" sz="2400" dirty="0" smtClean="0">
                <a:latin typeface="Calibri" charset="0"/>
                <a:ea typeface="ＭＳ Ｐゴシック" charset="0"/>
                <a:cs typeface="ＭＳ Ｐゴシック" charset="0"/>
              </a:rPr>
              <a:t>interface</a:t>
            </a:r>
            <a:endParaRPr lang="en-US" sz="2400" dirty="0">
              <a:latin typeface="Calibri" charset="0"/>
              <a:ea typeface="ＭＳ Ｐゴシック" charset="0"/>
              <a:cs typeface="ＭＳ Ｐゴシック" charset="0"/>
            </a:endParaRPr>
          </a:p>
          <a:p>
            <a:pPr lvl="1">
              <a:defRPr/>
            </a:pPr>
            <a:r>
              <a:rPr lang="en-US" sz="1600" b="1" dirty="0" err="1">
                <a:latin typeface="Courier"/>
                <a:ea typeface="ＭＳ Ｐゴシック" charset="0"/>
                <a:cs typeface="Courier"/>
              </a:rPr>
              <a:t>sudo</a:t>
            </a:r>
            <a:r>
              <a:rPr lang="en-US" sz="1600" b="1" dirty="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err="1" smtClean="0">
                <a:latin typeface="Courier"/>
                <a:ea typeface="ＭＳ Ｐゴシック" charset="0"/>
                <a:cs typeface="Courier"/>
              </a:rPr>
              <a:t>src</a:t>
            </a:r>
            <a:r>
              <a:rPr lang="en-US" sz="1600" b="1" dirty="0" smtClean="0">
                <a:latin typeface="Courier"/>
                <a:ea typeface="ＭＳ Ｐゴシック" charset="0"/>
                <a:cs typeface="Courier"/>
              </a:rPr>
              <a:t> or </a:t>
            </a:r>
            <a:r>
              <a:rPr lang="en-US" sz="1600" b="1" dirty="0" err="1" smtClean="0">
                <a:latin typeface="Courier"/>
                <a:ea typeface="ＭＳ Ｐゴシック" charset="0"/>
                <a:cs typeface="Courier"/>
              </a:rPr>
              <a:t>dst</a:t>
            </a:r>
            <a:r>
              <a:rPr lang="en-US" sz="1600" b="1" dirty="0" smtClean="0">
                <a:latin typeface="Courier"/>
                <a:ea typeface="ＭＳ Ｐゴシック" charset="0"/>
                <a:cs typeface="Courier"/>
              </a:rPr>
              <a:t> port 5001</a:t>
            </a:r>
            <a:endParaRPr lang="en-US" sz="1600" b="1" dirty="0">
              <a:latin typeface="Courier"/>
              <a:ea typeface="ＭＳ Ｐゴシック" charset="0"/>
              <a:cs typeface="Courier"/>
            </a:endParaRPr>
          </a:p>
          <a:p>
            <a:pPr lvl="2">
              <a:defRPr/>
            </a:pPr>
            <a:r>
              <a:rPr lang="en-US" sz="2400" dirty="0">
                <a:latin typeface="Calibri" charset="0"/>
                <a:ea typeface="ＭＳ Ｐゴシック" charset="0"/>
                <a:cs typeface="ＭＳ Ｐゴシック" charset="0"/>
              </a:rPr>
              <a:t>Capture traffic where </a:t>
            </a:r>
            <a:r>
              <a:rPr lang="en-US" sz="2400" dirty="0" smtClean="0">
                <a:latin typeface="Calibri" charset="0"/>
                <a:ea typeface="ＭＳ Ｐゴシック" charset="0"/>
                <a:cs typeface="ＭＳ Ｐゴシック" charset="0"/>
              </a:rPr>
              <a:t>port 5001 is the destination, </a:t>
            </a:r>
            <a:r>
              <a:rPr lang="en-US" sz="2400" dirty="0">
                <a:latin typeface="Calibri" charset="0"/>
                <a:ea typeface="ＭＳ Ｐゴシック" charset="0"/>
                <a:cs typeface="ＭＳ Ｐゴシック" charset="0"/>
              </a:rPr>
              <a:t>on specific </a:t>
            </a:r>
            <a:r>
              <a:rPr lang="en-US" sz="2400" dirty="0" smtClean="0">
                <a:latin typeface="Calibri" charset="0"/>
                <a:ea typeface="ＭＳ Ｐゴシック" charset="0"/>
                <a:cs typeface="ＭＳ Ｐゴシック" charset="0"/>
              </a:rPr>
              <a:t>interface</a:t>
            </a:r>
            <a:endParaRPr lang="en-US" sz="2400" dirty="0">
              <a:latin typeface="Calibri" charset="0"/>
              <a:ea typeface="ＭＳ Ｐゴシック" charset="0"/>
              <a:cs typeface="ＭＳ Ｐゴシック" charset="0"/>
            </a:endParaRPr>
          </a:p>
          <a:p>
            <a:pPr lvl="1">
              <a:defRPr/>
            </a:pPr>
            <a:r>
              <a:rPr lang="en-US" sz="1600" b="1" dirty="0" err="1">
                <a:latin typeface="Courier"/>
                <a:ea typeface="ＭＳ Ｐゴシック" charset="0"/>
                <a:cs typeface="Courier"/>
              </a:rPr>
              <a:t>sudo</a:t>
            </a:r>
            <a:r>
              <a:rPr lang="en-US" sz="1600" b="1" dirty="0">
                <a:latin typeface="Courier"/>
                <a:ea typeface="ＭＳ Ｐゴシック" charset="0"/>
                <a:cs typeface="Courier"/>
              </a:rPr>
              <a:t> </a:t>
            </a:r>
            <a:r>
              <a:rPr lang="en-US" sz="1600" b="1" dirty="0" err="1">
                <a:latin typeface="Courier"/>
                <a:ea typeface="ＭＳ Ｐゴシック" charset="0"/>
                <a:cs typeface="Courier"/>
              </a:rPr>
              <a:t>tcpdump</a:t>
            </a:r>
            <a:r>
              <a:rPr lang="en-US" sz="1600" b="1" dirty="0">
                <a:latin typeface="Courier"/>
                <a:ea typeface="ＭＳ Ｐゴシック" charset="0"/>
                <a:cs typeface="Courier"/>
              </a:rPr>
              <a:t> –</a:t>
            </a:r>
            <a:r>
              <a:rPr lang="en-US" sz="1600" b="1" dirty="0" err="1">
                <a:latin typeface="Courier"/>
                <a:ea typeface="ＭＳ Ｐゴシック" charset="0"/>
                <a:cs typeface="Courier"/>
              </a:rPr>
              <a:t>i</a:t>
            </a:r>
            <a:r>
              <a:rPr lang="en-US" sz="1600" b="1" dirty="0">
                <a:latin typeface="Courier"/>
                <a:ea typeface="ＭＳ Ｐゴシック" charset="0"/>
                <a:cs typeface="Courier"/>
              </a:rPr>
              <a:t> eth0 </a:t>
            </a:r>
            <a:r>
              <a:rPr lang="en-US" sz="1600" b="1" dirty="0" err="1" smtClean="0">
                <a:latin typeface="Courier"/>
                <a:ea typeface="ＭＳ Ｐゴシック" charset="0"/>
                <a:cs typeface="Courier"/>
              </a:rPr>
              <a:t>tcp</a:t>
            </a:r>
            <a:r>
              <a:rPr lang="en-US" sz="1600" b="1" dirty="0" smtClean="0">
                <a:latin typeface="Courier"/>
                <a:ea typeface="ＭＳ Ｐゴシック" charset="0"/>
                <a:cs typeface="Courier"/>
              </a:rPr>
              <a:t> port 5001</a:t>
            </a:r>
            <a:endParaRPr lang="en-US" sz="1600" b="1" dirty="0">
              <a:latin typeface="Courier"/>
              <a:ea typeface="ＭＳ Ｐゴシック" charset="0"/>
              <a:cs typeface="Courier"/>
            </a:endParaRPr>
          </a:p>
          <a:p>
            <a:pPr lvl="2">
              <a:defRPr/>
            </a:pPr>
            <a:r>
              <a:rPr lang="en-US" sz="2400" dirty="0">
                <a:latin typeface="Calibri" charset="0"/>
                <a:ea typeface="ＭＳ Ｐゴシック" charset="0"/>
                <a:cs typeface="ＭＳ Ｐゴシック" charset="0"/>
              </a:rPr>
              <a:t>Capture traffic where </a:t>
            </a:r>
            <a:r>
              <a:rPr lang="en-US" sz="2400" dirty="0" smtClean="0">
                <a:latin typeface="Calibri" charset="0"/>
                <a:ea typeface="ＭＳ Ｐゴシック" charset="0"/>
                <a:cs typeface="ＭＳ Ｐゴシック" charset="0"/>
              </a:rPr>
              <a:t>port 5001 is used for TCP protocol only, </a:t>
            </a:r>
            <a:r>
              <a:rPr lang="en-US" sz="2400" dirty="0">
                <a:latin typeface="Calibri" charset="0"/>
                <a:ea typeface="ＭＳ Ｐゴシック" charset="0"/>
                <a:cs typeface="ＭＳ Ｐゴシック" charset="0"/>
              </a:rPr>
              <a:t>on specific </a:t>
            </a:r>
            <a:r>
              <a:rPr lang="en-US" sz="2400" dirty="0" smtClean="0">
                <a:latin typeface="Calibri" charset="0"/>
                <a:ea typeface="ＭＳ Ｐゴシック" charset="0"/>
                <a:cs typeface="ＭＳ Ｐゴシック" charset="0"/>
              </a:rPr>
              <a:t>interface</a:t>
            </a:r>
            <a:endParaRPr lang="en-US" sz="2400" dirty="0">
              <a:latin typeface="Calibri" charset="0"/>
              <a:ea typeface="ＭＳ Ｐゴシック" charset="0"/>
              <a:cs typeface="ＭＳ Ｐゴシック" charset="0"/>
            </a:endParaRPr>
          </a:p>
          <a:p>
            <a:pPr>
              <a:defRPr/>
            </a:pPr>
            <a:r>
              <a:rPr lang="en-US" sz="2800" dirty="0" smtClean="0">
                <a:latin typeface="Calibri" charset="0"/>
                <a:ea typeface="ＭＳ Ｐゴシック" charset="0"/>
                <a:cs typeface="ＭＳ Ｐゴシック" charset="0"/>
              </a:rPr>
              <a:t>Read man pages for more information</a:t>
            </a:r>
            <a:endParaRPr lang="en-US" sz="2800" dirty="0">
              <a:latin typeface="Calibri" charset="0"/>
              <a:ea typeface="ＭＳ Ｐゴシック" charset="0"/>
              <a:cs typeface="ＭＳ Ｐゴシック" charset="0"/>
            </a:endParaRPr>
          </a:p>
          <a:p>
            <a:pPr lvl="1">
              <a:defRPr/>
            </a:pPr>
            <a:endParaRPr lang="en-US" sz="2600" dirty="0">
              <a:latin typeface="Calibri" charset="0"/>
              <a:ea typeface="ＭＳ Ｐゴシック" charset="0"/>
              <a:cs typeface="ＭＳ Ｐゴシック" charset="0"/>
            </a:endParaRPr>
          </a:p>
          <a:p>
            <a:pPr marL="457200" lvl="1" indent="0">
              <a:buFont typeface="Arial" charset="0"/>
              <a:buNone/>
              <a:defRPr/>
            </a:pPr>
            <a:endParaRPr lang="en-US" sz="1600" dirty="0">
              <a:latin typeface="Calibri" charset="0"/>
              <a:ea typeface="ＭＳ Ｐゴシック" charset="0"/>
              <a:cs typeface="ＭＳ Ｐゴシック" charset="0"/>
            </a:endParaRPr>
          </a:p>
          <a:p>
            <a:pPr lvl="1">
              <a:defRPr/>
            </a:pPr>
            <a:endParaRPr lang="en-US" sz="1600" dirty="0">
              <a:latin typeface="Calibri" charset="0"/>
              <a:ea typeface="ＭＳ Ｐゴシック" charset="0"/>
              <a:cs typeface="ＭＳ Ｐゴシック" charset="0"/>
            </a:endParaRPr>
          </a:p>
          <a:p>
            <a:pPr lvl="1">
              <a:defRPr/>
            </a:pPr>
            <a:endParaRPr lang="en-US" sz="1600" dirty="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sz="2400" dirty="0" smtClean="0">
              <a:latin typeface="Calibri" charset="0"/>
              <a:ea typeface="ＭＳ Ｐゴシック" charset="0"/>
              <a:cs typeface="ＭＳ Ｐゴシック" charset="0"/>
            </a:endParaRPr>
          </a:p>
          <a:p>
            <a:pPr lvl="1">
              <a:defRPr/>
            </a:pPr>
            <a:endParaRPr lang="en-US"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TCPDump</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25206"/>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31</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1393317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715566"/>
            <a:ext cx="7772400" cy="4149328"/>
          </a:xfrm>
        </p:spPr>
        <p:txBody>
          <a:bodyPr>
            <a:normAutofit fontScale="77500" lnSpcReduction="20000"/>
          </a:bodyPr>
          <a:lstStyle/>
          <a:p>
            <a:pPr>
              <a:defRPr/>
            </a:pPr>
            <a:r>
              <a:rPr lang="en-US" sz="2800" dirty="0" err="1" smtClean="0">
                <a:latin typeface="Calibri" charset="0"/>
                <a:ea typeface="ＭＳ Ｐゴシック" charset="0"/>
                <a:cs typeface="ＭＳ Ｐゴシック" charset="0"/>
              </a:rPr>
              <a:t>TCPDump</a:t>
            </a:r>
            <a:r>
              <a:rPr lang="en-US" sz="2800" dirty="0" smtClean="0">
                <a:latin typeface="Calibri" charset="0"/>
                <a:ea typeface="ＭＳ Ｐゴシック" charset="0"/>
                <a:cs typeface="ＭＳ Ｐゴシック" charset="0"/>
              </a:rPr>
              <a:t> captures packets according to specific filters, </a:t>
            </a:r>
            <a:r>
              <a:rPr lang="en-US" sz="2800" dirty="0" err="1" smtClean="0">
                <a:latin typeface="Calibri" charset="0"/>
                <a:ea typeface="ＭＳ Ｐゴシック" charset="0"/>
                <a:cs typeface="ＭＳ Ｐゴシック" charset="0"/>
              </a:rPr>
              <a:t>TCPTrace</a:t>
            </a:r>
            <a:r>
              <a:rPr lang="en-US" sz="2800" dirty="0" smtClean="0">
                <a:latin typeface="Calibri" charset="0"/>
                <a:ea typeface="ＭＳ Ｐゴシック" charset="0"/>
                <a:cs typeface="ＭＳ Ｐゴシック" charset="0"/>
              </a:rPr>
              <a:t> will analyze the gathered data</a:t>
            </a:r>
          </a:p>
          <a:p>
            <a:pPr lvl="1">
              <a:defRPr/>
            </a:pPr>
            <a:r>
              <a:rPr lang="en-US" sz="2600" dirty="0" smtClean="0">
                <a:latin typeface="Calibri" charset="0"/>
                <a:ea typeface="ＭＳ Ｐゴシック" charset="0"/>
                <a:cs typeface="ＭＳ Ｐゴシック" charset="0"/>
              </a:rPr>
              <a:t>Processes entire dump file</a:t>
            </a:r>
          </a:p>
          <a:p>
            <a:pPr lvl="1">
              <a:defRPr/>
            </a:pPr>
            <a:r>
              <a:rPr lang="en-US" sz="2600" dirty="0" smtClean="0">
                <a:latin typeface="Calibri" charset="0"/>
                <a:ea typeface="ＭＳ Ｐゴシック" charset="0"/>
                <a:cs typeface="ＭＳ Ｐゴシック" charset="0"/>
              </a:rPr>
              <a:t>Splits contents into specific flows (e.g. specific </a:t>
            </a:r>
            <a:r>
              <a:rPr lang="en-US" sz="2600" dirty="0" err="1" smtClean="0">
                <a:latin typeface="Calibri" charset="0"/>
                <a:ea typeface="ＭＳ Ｐゴシック" charset="0"/>
                <a:cs typeface="ＭＳ Ｐゴシック" charset="0"/>
              </a:rPr>
              <a:t>src</a:t>
            </a:r>
            <a:r>
              <a:rPr lang="en-US" sz="2600" dirty="0" smtClean="0">
                <a:latin typeface="Calibri" charset="0"/>
                <a:ea typeface="ＭＳ Ｐゴシック" charset="0"/>
                <a:cs typeface="ＭＳ Ｐゴシック" charset="0"/>
              </a:rPr>
              <a:t>/</a:t>
            </a:r>
            <a:r>
              <a:rPr lang="en-US" sz="2600" dirty="0" err="1" smtClean="0">
                <a:latin typeface="Calibri" charset="0"/>
                <a:ea typeface="ＭＳ Ｐゴシック" charset="0"/>
                <a:cs typeface="ＭＳ Ｐゴシック" charset="0"/>
              </a:rPr>
              <a:t>dst</a:t>
            </a:r>
            <a:r>
              <a:rPr lang="en-US" sz="2600" dirty="0" smtClean="0">
                <a:latin typeface="Calibri" charset="0"/>
                <a:ea typeface="ＭＳ Ｐゴシック" charset="0"/>
                <a:cs typeface="ＭＳ Ｐゴシック" charset="0"/>
              </a:rPr>
              <a:t>/port pairs based on dump contents).  Multiple flows per file is possible</a:t>
            </a:r>
          </a:p>
          <a:p>
            <a:pPr lvl="1">
              <a:defRPr/>
            </a:pPr>
            <a:r>
              <a:rPr lang="en-US" sz="2600" dirty="0" smtClean="0">
                <a:latin typeface="Calibri" charset="0"/>
                <a:ea typeface="ＭＳ Ｐゴシック" charset="0"/>
                <a:cs typeface="ＭＳ Ｐゴシック" charset="0"/>
              </a:rPr>
              <a:t>Outputs statistics</a:t>
            </a:r>
          </a:p>
          <a:p>
            <a:pPr lvl="1">
              <a:defRPr/>
            </a:pPr>
            <a:r>
              <a:rPr lang="en-US" sz="2600" dirty="0" smtClean="0">
                <a:latin typeface="Calibri" charset="0"/>
                <a:ea typeface="ＭＳ Ｐゴシック" charset="0"/>
                <a:cs typeface="ＭＳ Ｐゴシック" charset="0"/>
              </a:rPr>
              <a:t>Produces </a:t>
            </a:r>
            <a:r>
              <a:rPr lang="en-US" sz="2600" dirty="0" err="1" smtClean="0">
                <a:latin typeface="Calibri" charset="0"/>
                <a:ea typeface="ＭＳ Ｐゴシック" charset="0"/>
                <a:cs typeface="ＭＳ Ｐゴシック" charset="0"/>
              </a:rPr>
              <a:t>XPlot</a:t>
            </a:r>
            <a:r>
              <a:rPr lang="en-US" sz="2600" dirty="0" smtClean="0">
                <a:latin typeface="Calibri" charset="0"/>
                <a:ea typeface="ＭＳ Ｐゴシック" charset="0"/>
                <a:cs typeface="ＭＳ Ｐゴシック" charset="0"/>
              </a:rPr>
              <a:t> ready graphs</a:t>
            </a:r>
          </a:p>
          <a:p>
            <a:pPr>
              <a:defRPr/>
            </a:pPr>
            <a:r>
              <a:rPr lang="en-US" sz="2800" dirty="0" smtClean="0">
                <a:latin typeface="Calibri" charset="0"/>
                <a:ea typeface="ＭＳ Ｐゴシック" charset="0"/>
                <a:cs typeface="ＭＳ Ｐゴシック" charset="0"/>
              </a:rPr>
              <a:t>Goal is to organize the haphazard nature of a dump file into specific interactions</a:t>
            </a:r>
          </a:p>
          <a:p>
            <a:pPr lvl="1">
              <a:defRPr/>
            </a:pPr>
            <a:r>
              <a:rPr lang="en-US" sz="2600" dirty="0" smtClean="0">
                <a:latin typeface="Calibri" charset="0"/>
                <a:ea typeface="ＭＳ Ｐゴシック" charset="0"/>
                <a:cs typeface="ＭＳ Ｐゴシック" charset="0"/>
              </a:rPr>
              <a:t>packets arrive in pseudo-order for a given flow, multiple flows in the same file may interleave</a:t>
            </a:r>
          </a:p>
          <a:p>
            <a:pPr lvl="1">
              <a:defRPr/>
            </a:pPr>
            <a:r>
              <a:rPr lang="en-US" sz="2600" dirty="0" smtClean="0">
                <a:latin typeface="Calibri" charset="0"/>
                <a:ea typeface="ＭＳ Ｐゴシック" charset="0"/>
                <a:cs typeface="ＭＳ Ｐゴシック" charset="0"/>
              </a:rPr>
              <a:t>Track individual operations (e.g. sending packets in a TCP window, tracking timers, retransmissions, duplicate ACKs, etc.)</a:t>
            </a:r>
            <a:endParaRPr lang="en-US"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TCPTrace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txBox="1">
            <a:spLocks/>
          </p:cNvSpPr>
          <p:nvPr/>
        </p:nvSpPr>
        <p:spPr>
          <a:xfrm>
            <a:off x="8772588" y="4818758"/>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32</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9039581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685800" y="891779"/>
            <a:ext cx="7772400" cy="4149328"/>
          </a:xfrm>
        </p:spPr>
        <p:txBody>
          <a:bodyPr/>
          <a:lstStyle/>
          <a:p>
            <a:r>
              <a:rPr lang="en-US" sz="2800">
                <a:latin typeface="Calibri" charset="0"/>
                <a:ea typeface="ＭＳ Ｐゴシック" charset="0"/>
                <a:cs typeface="ＭＳ Ｐゴシック" charset="0"/>
              </a:rPr>
              <a:t>Common Options:</a:t>
            </a:r>
          </a:p>
          <a:p>
            <a:pPr lvl="1"/>
            <a:r>
              <a:rPr lang="en-US" sz="2600">
                <a:latin typeface="Calibri" charset="0"/>
                <a:ea typeface="ＭＳ Ｐゴシック" charset="0"/>
                <a:cs typeface="ＭＳ Ｐゴシック" charset="0"/>
              </a:rPr>
              <a:t>-b: Brief output</a:t>
            </a:r>
          </a:p>
          <a:p>
            <a:pPr lvl="1"/>
            <a:r>
              <a:rPr lang="en-US" sz="2600">
                <a:latin typeface="Calibri" charset="0"/>
                <a:ea typeface="ＭＳ Ｐゴシック" charset="0"/>
                <a:cs typeface="ＭＳ Ｐゴシック" charset="0"/>
              </a:rPr>
              <a:t>-l: Long Output (suggested)</a:t>
            </a:r>
          </a:p>
          <a:p>
            <a:pPr lvl="1"/>
            <a:r>
              <a:rPr lang="en-US" sz="2600">
                <a:latin typeface="Calibri" charset="0"/>
                <a:ea typeface="ＭＳ Ｐゴシック" charset="0"/>
                <a:cs typeface="ＭＳ Ｐゴシック" charset="0"/>
              </a:rPr>
              <a:t>-W: Report on congestion window</a:t>
            </a:r>
          </a:p>
          <a:p>
            <a:pPr lvl="1"/>
            <a:r>
              <a:rPr lang="en-US" sz="2600">
                <a:latin typeface="Calibri" charset="0"/>
                <a:ea typeface="ＭＳ Ｐゴシック" charset="0"/>
                <a:cs typeface="ＭＳ Ｐゴシック" charset="0"/>
              </a:rPr>
              <a:t>-G: Output all graphs (recommended, although the TSG and TLine are the most commonly used)</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TCPTrace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785519"/>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33</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1089797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603648"/>
            <a:ext cx="7772400" cy="4149328"/>
          </a:xfrm>
        </p:spPr>
        <p:txBody>
          <a:bodyPr>
            <a:normAutofit fontScale="77500" lnSpcReduction="20000"/>
          </a:bodyPr>
          <a:lstStyle/>
          <a:p>
            <a:pPr>
              <a:defRPr/>
            </a:pPr>
            <a:r>
              <a:rPr lang="en-US" sz="2800" dirty="0">
                <a:latin typeface="Calibri" charset="0"/>
                <a:ea typeface="ＭＳ Ｐゴシック" charset="0"/>
                <a:cs typeface="ＭＳ Ｐゴシック" charset="0"/>
              </a:rPr>
              <a:t>Invocation</a:t>
            </a:r>
            <a:r>
              <a:rPr lang="en-US" sz="2800" dirty="0" smtClean="0">
                <a:latin typeface="Calibri" charset="0"/>
                <a:ea typeface="ＭＳ Ｐゴシック" charset="0"/>
                <a:cs typeface="ＭＳ Ｐゴシック" charset="0"/>
              </a:rPr>
              <a:t>:</a:t>
            </a:r>
          </a:p>
          <a:p>
            <a:pPr lvl="1">
              <a:defRPr/>
            </a:pPr>
            <a:r>
              <a:rPr lang="en-US" sz="1600" b="1" dirty="0" err="1" smtClean="0">
                <a:latin typeface="Courier"/>
                <a:ea typeface="ＭＳ Ｐゴシック" charset="0"/>
                <a:cs typeface="Courier"/>
              </a:rPr>
              <a:t>tcptrace</a:t>
            </a:r>
            <a:r>
              <a:rPr lang="en-US" sz="1600" b="1" dirty="0" smtClean="0">
                <a:latin typeface="Courier"/>
                <a:ea typeface="ＭＳ Ｐゴシック" charset="0"/>
                <a:cs typeface="Courier"/>
              </a:rPr>
              <a:t> –</a:t>
            </a:r>
            <a:r>
              <a:rPr lang="en-US" sz="1600" b="1" dirty="0" err="1" smtClean="0">
                <a:latin typeface="Courier"/>
                <a:ea typeface="ＭＳ Ｐゴシック" charset="0"/>
                <a:cs typeface="Courier"/>
              </a:rPr>
              <a:t>lW</a:t>
            </a:r>
            <a:r>
              <a:rPr lang="en-US" sz="1600" b="1" dirty="0" smtClean="0">
                <a:latin typeface="Courier"/>
                <a:ea typeface="ＭＳ Ｐゴシック" charset="0"/>
                <a:cs typeface="Courier"/>
              </a:rPr>
              <a:t> ~/</a:t>
            </a:r>
            <a:r>
              <a:rPr lang="en-US" sz="1600" b="1" dirty="0" err="1" smtClean="0">
                <a:latin typeface="Courier"/>
                <a:ea typeface="ＭＳ Ｐゴシック" charset="0"/>
                <a:cs typeface="Courier"/>
              </a:rPr>
              <a:t>iperf.dmp</a:t>
            </a:r>
            <a:endParaRPr lang="en-US" sz="1600" b="1" dirty="0">
              <a:latin typeface="Courier"/>
              <a:ea typeface="ＭＳ Ｐゴシック" charset="0"/>
              <a:cs typeface="Courier"/>
            </a:endParaRPr>
          </a:p>
          <a:p>
            <a:pPr lvl="2">
              <a:defRPr/>
            </a:pPr>
            <a:r>
              <a:rPr lang="en-US" sz="2400" dirty="0" smtClean="0">
                <a:latin typeface="Calibri" charset="0"/>
                <a:ea typeface="ＭＳ Ｐゴシック" charset="0"/>
                <a:cs typeface="ＭＳ Ｐゴシック" charset="0"/>
              </a:rPr>
              <a:t>Output long analysis  with congestion window information for target dump file</a:t>
            </a:r>
            <a:endParaRPr lang="en-US" sz="2400" dirty="0">
              <a:latin typeface="Calibri" charset="0"/>
              <a:ea typeface="ＭＳ Ｐゴシック" charset="0"/>
              <a:cs typeface="ＭＳ Ｐゴシック" charset="0"/>
            </a:endParaRPr>
          </a:p>
          <a:p>
            <a:pPr lvl="1">
              <a:defRPr/>
            </a:pPr>
            <a:r>
              <a:rPr lang="en-US" sz="1600" b="1" dirty="0" err="1">
                <a:latin typeface="Courier"/>
                <a:ea typeface="ＭＳ Ｐゴシック" charset="0"/>
                <a:cs typeface="Courier"/>
              </a:rPr>
              <a:t>tcptrace</a:t>
            </a:r>
            <a:r>
              <a:rPr lang="en-US" sz="1600" b="1" dirty="0">
                <a:latin typeface="Courier"/>
                <a:ea typeface="ＭＳ Ｐゴシック" charset="0"/>
                <a:cs typeface="Courier"/>
              </a:rPr>
              <a:t> </a:t>
            </a:r>
            <a:r>
              <a:rPr lang="en-US" sz="1600" b="1" dirty="0" smtClean="0">
                <a:latin typeface="Courier"/>
                <a:ea typeface="ＭＳ Ｐゴシック" charset="0"/>
                <a:cs typeface="Courier"/>
              </a:rPr>
              <a:t>–G </a:t>
            </a:r>
            <a:r>
              <a:rPr lang="en-US" sz="1600" b="1" dirty="0">
                <a:latin typeface="Courier"/>
                <a:ea typeface="ＭＳ Ｐゴシック" charset="0"/>
                <a:cs typeface="Courier"/>
              </a:rPr>
              <a:t>~/</a:t>
            </a:r>
            <a:r>
              <a:rPr lang="en-US" sz="1600" b="1" dirty="0" err="1">
                <a:latin typeface="Courier"/>
                <a:ea typeface="ＭＳ Ｐゴシック" charset="0"/>
                <a:cs typeface="Courier"/>
              </a:rPr>
              <a:t>iperf.dmp</a:t>
            </a:r>
            <a:endParaRPr lang="en-US" sz="1600" b="1" dirty="0">
              <a:latin typeface="Courier"/>
              <a:ea typeface="ＭＳ Ｐゴシック" charset="0"/>
              <a:cs typeface="Courier"/>
            </a:endParaRPr>
          </a:p>
          <a:p>
            <a:pPr lvl="2">
              <a:defRPr/>
            </a:pPr>
            <a:r>
              <a:rPr lang="en-US" sz="2400" dirty="0" smtClean="0">
                <a:latin typeface="Calibri" charset="0"/>
                <a:ea typeface="ＭＳ Ｐゴシック" charset="0"/>
                <a:cs typeface="ＭＳ Ｐゴシック" charset="0"/>
              </a:rPr>
              <a:t>Generate all graphs for target dump file</a:t>
            </a:r>
          </a:p>
          <a:p>
            <a:pPr lvl="2">
              <a:defRPr/>
            </a:pPr>
            <a:r>
              <a:rPr lang="en-US" sz="2400" dirty="0" smtClean="0">
                <a:latin typeface="Calibri" charset="0"/>
                <a:ea typeface="ＭＳ Ｐゴシック" charset="0"/>
                <a:cs typeface="ＭＳ Ｐゴシック" charset="0"/>
              </a:rPr>
              <a:t>Note there are a couple of graph types:</a:t>
            </a:r>
          </a:p>
          <a:p>
            <a:pPr lvl="3">
              <a:defRPr/>
            </a:pPr>
            <a:r>
              <a:rPr lang="en-US" sz="2200" dirty="0">
                <a:solidFill>
                  <a:srgbClr val="FF0000"/>
                </a:solidFill>
                <a:latin typeface="Calibri" charset="0"/>
                <a:ea typeface="ＭＳ Ｐゴシック" charset="0"/>
                <a:cs typeface="ＭＳ Ｐゴシック" charset="0"/>
              </a:rPr>
              <a:t>Time Sequence Graph (TSG</a:t>
            </a:r>
            <a:r>
              <a:rPr lang="en-US" sz="2200" dirty="0" smtClean="0">
                <a:solidFill>
                  <a:srgbClr val="FF0000"/>
                </a:solidFill>
                <a:latin typeface="Calibri" charset="0"/>
                <a:ea typeface="ＭＳ Ｐゴシック" charset="0"/>
                <a:cs typeface="ＭＳ Ｐゴシック" charset="0"/>
              </a:rPr>
              <a:t>)</a:t>
            </a:r>
            <a:endParaRPr lang="en-US" sz="2200" dirty="0">
              <a:solidFill>
                <a:srgbClr val="FF0000"/>
              </a:solidFill>
              <a:latin typeface="Calibri" charset="0"/>
              <a:ea typeface="ＭＳ Ｐゴシック" charset="0"/>
              <a:cs typeface="ＭＳ Ｐゴシック" charset="0"/>
            </a:endParaRPr>
          </a:p>
          <a:p>
            <a:pPr lvl="3">
              <a:defRPr/>
            </a:pPr>
            <a:r>
              <a:rPr lang="en-US" sz="2200" dirty="0">
                <a:latin typeface="Calibri" charset="0"/>
                <a:ea typeface="ＭＳ Ｐゴシック" charset="0"/>
                <a:cs typeface="ＭＳ Ｐゴシック" charset="0"/>
              </a:rPr>
              <a:t>Throughput Graph (TPUT)</a:t>
            </a:r>
          </a:p>
          <a:p>
            <a:pPr lvl="3">
              <a:defRPr/>
            </a:pPr>
            <a:r>
              <a:rPr lang="en-US" sz="2200" dirty="0">
                <a:latin typeface="Calibri" charset="0"/>
                <a:ea typeface="ＭＳ Ｐゴシック" charset="0"/>
                <a:cs typeface="ＭＳ Ｐゴシック" charset="0"/>
              </a:rPr>
              <a:t>RTT Graph (RTT)</a:t>
            </a:r>
          </a:p>
          <a:p>
            <a:pPr lvl="3">
              <a:defRPr/>
            </a:pPr>
            <a:r>
              <a:rPr lang="en-US" sz="2200" dirty="0">
                <a:latin typeface="Calibri" charset="0"/>
                <a:ea typeface="ＭＳ Ｐゴシック" charset="0"/>
                <a:cs typeface="ＭＳ Ｐゴシック" charset="0"/>
              </a:rPr>
              <a:t>Outstanding Data Graph (OWIN)</a:t>
            </a:r>
          </a:p>
          <a:p>
            <a:pPr lvl="3">
              <a:defRPr/>
            </a:pPr>
            <a:r>
              <a:rPr lang="en-US" sz="2200" dirty="0">
                <a:latin typeface="Calibri" charset="0"/>
                <a:ea typeface="ＭＳ Ｐゴシック" charset="0"/>
                <a:cs typeface="ＭＳ Ｐゴシック" charset="0"/>
              </a:rPr>
              <a:t>Segment Size Graph (SSIZE)</a:t>
            </a:r>
          </a:p>
          <a:p>
            <a:pPr lvl="3">
              <a:defRPr/>
            </a:pPr>
            <a:r>
              <a:rPr lang="en-US" sz="2200" dirty="0">
                <a:latin typeface="Calibri" charset="0"/>
                <a:ea typeface="ＭＳ Ｐゴシック" charset="0"/>
                <a:cs typeface="ＭＳ Ｐゴシック" charset="0"/>
              </a:rPr>
              <a:t>Time-Line Graph (TLINE)</a:t>
            </a:r>
            <a:endParaRPr lang="en-US" sz="2200" dirty="0" smtClean="0">
              <a:latin typeface="Calibri" charset="0"/>
              <a:ea typeface="ＭＳ Ｐゴシック" charset="0"/>
              <a:cs typeface="ＭＳ Ｐゴシック" charset="0"/>
            </a:endParaRPr>
          </a:p>
          <a:p>
            <a:pPr lvl="2">
              <a:defRPr/>
            </a:pPr>
            <a:r>
              <a:rPr lang="en-US" sz="2400" dirty="0">
                <a:latin typeface="Calibri" charset="0"/>
                <a:ea typeface="ＭＳ Ｐゴシック" charset="0"/>
                <a:cs typeface="ＭＳ Ｐゴシック" charset="0"/>
                <a:hlinkClick r:id="rId2"/>
              </a:rPr>
              <a:t>http://www.tcptrace.org/manual/</a:t>
            </a:r>
            <a:r>
              <a:rPr lang="en-US" sz="2400" dirty="0" smtClean="0">
                <a:latin typeface="Calibri" charset="0"/>
                <a:ea typeface="ＭＳ Ｐゴシック" charset="0"/>
                <a:cs typeface="ＭＳ Ｐゴシック" charset="0"/>
                <a:hlinkClick r:id="rId2"/>
              </a:rPr>
              <a:t>index.html</a:t>
            </a:r>
            <a:r>
              <a:rPr lang="en-US" sz="2400" dirty="0" smtClean="0">
                <a:latin typeface="Calibri" charset="0"/>
                <a:ea typeface="ＭＳ Ｐゴシック" charset="0"/>
                <a:cs typeface="ＭＳ Ｐゴシック" charset="0"/>
              </a:rPr>
              <a:t> </a:t>
            </a:r>
          </a:p>
          <a:p>
            <a:pPr>
              <a:defRPr/>
            </a:pPr>
            <a:r>
              <a:rPr lang="en-US" sz="2800" dirty="0">
                <a:latin typeface="Calibri" charset="0"/>
                <a:ea typeface="ＭＳ Ｐゴシック" charset="0"/>
                <a:cs typeface="ＭＳ Ｐゴシック" charset="0"/>
              </a:rPr>
              <a:t>Read man pages for more information</a:t>
            </a:r>
          </a:p>
          <a:p>
            <a:pPr lvl="2">
              <a:defRPr/>
            </a:pPr>
            <a:endParaRPr lang="en-US" sz="2400" dirty="0">
              <a:latin typeface="Calibri" charset="0"/>
              <a:ea typeface="ＭＳ Ｐゴシック" charset="0"/>
              <a:cs typeface="ＭＳ Ｐゴシック" charset="0"/>
            </a:endParaRPr>
          </a:p>
          <a:p>
            <a:pPr marL="457200" lvl="1" indent="0">
              <a:buFont typeface="Arial" charset="0"/>
              <a:buNone/>
              <a:defRPr/>
            </a:pPr>
            <a:endParaRPr lang="en-US" sz="2600" dirty="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TCPTrace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2226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34</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5751820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685800" y="762001"/>
            <a:ext cx="7772400" cy="3965972"/>
          </a:xfrm>
        </p:spPr>
        <p:txBody>
          <a:bodyPr>
            <a:normAutofit fontScale="70000" lnSpcReduction="20000"/>
          </a:bodyPr>
          <a:lstStyle/>
          <a:p>
            <a:pPr>
              <a:defRPr/>
            </a:pPr>
            <a:r>
              <a:rPr lang="en-US" sz="2800" dirty="0" smtClean="0">
                <a:latin typeface="Calibri" charset="0"/>
                <a:ea typeface="ＭＳ Ｐゴシック" charset="0"/>
                <a:cs typeface="ＭＳ Ｐゴシック" charset="0"/>
              </a:rPr>
              <a:t>Visualization tool for plotting complex data sets.  </a:t>
            </a:r>
          </a:p>
          <a:p>
            <a:pPr lvl="1">
              <a:defRPr/>
            </a:pPr>
            <a:r>
              <a:rPr lang="en-US" sz="2600" dirty="0" smtClean="0">
                <a:latin typeface="Calibri" charset="0"/>
                <a:ea typeface="ＭＳ Ｐゴシック" charset="0"/>
                <a:cs typeface="ＭＳ Ｐゴシック" charset="0"/>
              </a:rPr>
              <a:t>Supports multiple plots on a single graph</a:t>
            </a:r>
          </a:p>
          <a:p>
            <a:pPr lvl="1">
              <a:defRPr/>
            </a:pPr>
            <a:r>
              <a:rPr lang="en-US" sz="2600" dirty="0" smtClean="0">
                <a:latin typeface="Calibri" charset="0"/>
                <a:ea typeface="ＭＳ Ｐゴシック" charset="0"/>
                <a:cs typeface="ＭＳ Ｐゴシック" charset="0"/>
              </a:rPr>
              <a:t>Color or mono options</a:t>
            </a:r>
          </a:p>
          <a:p>
            <a:pPr>
              <a:defRPr/>
            </a:pPr>
            <a:r>
              <a:rPr lang="en-US" sz="2800" dirty="0" smtClean="0">
                <a:latin typeface="Calibri" charset="0"/>
                <a:ea typeface="ＭＳ Ｐゴシック" charset="0"/>
                <a:cs typeface="ＭＳ Ｐゴシック" charset="0"/>
              </a:rPr>
              <a:t>Simple interface to allow click/drag zooming over interesting regions.  </a:t>
            </a:r>
            <a:endParaRPr lang="en-US" sz="2600" dirty="0" smtClean="0">
              <a:latin typeface="Calibri" charset="0"/>
              <a:ea typeface="ＭＳ Ｐゴシック" charset="0"/>
              <a:cs typeface="ＭＳ Ｐゴシック" charset="0"/>
            </a:endParaRPr>
          </a:p>
          <a:p>
            <a:pPr>
              <a:defRPr/>
            </a:pPr>
            <a:r>
              <a:rPr lang="en-US" sz="2800" dirty="0" smtClean="0">
                <a:latin typeface="Calibri" charset="0"/>
                <a:ea typeface="ＭＳ Ｐゴシック" charset="0"/>
                <a:cs typeface="ＭＳ Ｐゴシック" charset="0"/>
              </a:rPr>
              <a:t>Invocation:</a:t>
            </a:r>
          </a:p>
          <a:p>
            <a:pPr lvl="1">
              <a:defRPr/>
            </a:pPr>
            <a:r>
              <a:rPr lang="en-US" sz="1600" b="1" dirty="0" err="1" smtClean="0">
                <a:latin typeface="Courier"/>
                <a:ea typeface="ＭＳ Ｐゴシック" charset="0"/>
                <a:cs typeface="Courier"/>
              </a:rPr>
              <a:t>xplot</a:t>
            </a:r>
            <a:r>
              <a:rPr lang="en-US" sz="1600" b="1" dirty="0" smtClean="0">
                <a:latin typeface="Courier"/>
                <a:ea typeface="ＭＳ Ｐゴシック" charset="0"/>
                <a:cs typeface="Courier"/>
              </a:rPr>
              <a:t> </a:t>
            </a:r>
            <a:r>
              <a:rPr lang="en-US" sz="1600" b="1" dirty="0" err="1" smtClean="0">
                <a:latin typeface="Courier"/>
                <a:ea typeface="ＭＳ Ｐゴシック" charset="0"/>
                <a:cs typeface="Courier"/>
              </a:rPr>
              <a:t>graph.xpl</a:t>
            </a:r>
            <a:r>
              <a:rPr lang="en-US" sz="1600" b="1" dirty="0" smtClean="0">
                <a:latin typeface="Courier"/>
                <a:ea typeface="ＭＳ Ｐゴシック" charset="0"/>
                <a:cs typeface="Courier"/>
              </a:rPr>
              <a:t> </a:t>
            </a:r>
            <a:endParaRPr lang="en-US" sz="1600" b="1" dirty="0">
              <a:latin typeface="Courier"/>
              <a:ea typeface="ＭＳ Ｐゴシック" charset="0"/>
              <a:cs typeface="Courier"/>
            </a:endParaRPr>
          </a:p>
          <a:p>
            <a:pPr lvl="2">
              <a:defRPr/>
            </a:pPr>
            <a:r>
              <a:rPr lang="en-US" sz="2400" dirty="0" smtClean="0">
                <a:latin typeface="Calibri" charset="0"/>
                <a:ea typeface="ＭＳ Ｐゴシック" charset="0"/>
                <a:cs typeface="ＭＳ Ｐゴシック" charset="0"/>
              </a:rPr>
              <a:t>Display graph generated from </a:t>
            </a:r>
            <a:r>
              <a:rPr lang="en-US" sz="2400" dirty="0" err="1" smtClean="0">
                <a:latin typeface="Calibri" charset="0"/>
                <a:ea typeface="ＭＳ Ｐゴシック" charset="0"/>
                <a:cs typeface="ＭＳ Ｐゴシック" charset="0"/>
              </a:rPr>
              <a:t>tcptrace</a:t>
            </a:r>
            <a:r>
              <a:rPr lang="en-US" sz="2400" dirty="0" smtClean="0">
                <a:latin typeface="Calibri" charset="0"/>
                <a:ea typeface="ＭＳ Ｐゴシック" charset="0"/>
                <a:cs typeface="ＭＳ Ｐゴシック" charset="0"/>
              </a:rPr>
              <a:t> (‘-G option over target </a:t>
            </a:r>
            <a:r>
              <a:rPr lang="en-US" sz="2400" dirty="0" err="1" smtClean="0">
                <a:latin typeface="Calibri" charset="0"/>
                <a:ea typeface="ＭＳ Ｐゴシック" charset="0"/>
                <a:cs typeface="ＭＳ Ｐゴシック" charset="0"/>
              </a:rPr>
              <a:t>dumpfile</a:t>
            </a:r>
            <a:r>
              <a:rPr lang="en-US" sz="2400" dirty="0" smtClean="0">
                <a:latin typeface="Calibri" charset="0"/>
                <a:ea typeface="ＭＳ Ｐゴシック" charset="0"/>
                <a:cs typeface="ＭＳ Ｐゴシック" charset="0"/>
              </a:rPr>
              <a:t>’).  </a:t>
            </a:r>
          </a:p>
          <a:p>
            <a:pPr lvl="2">
              <a:defRPr/>
            </a:pPr>
            <a:r>
              <a:rPr lang="en-US" sz="2400" dirty="0" smtClean="0">
                <a:latin typeface="Calibri" charset="0"/>
                <a:ea typeface="ＭＳ Ｐゴシック" charset="0"/>
                <a:cs typeface="ＭＳ Ｐゴシック" charset="0"/>
              </a:rPr>
              <a:t>The TSG (Time Series Graph) is the most useful to see events over time</a:t>
            </a:r>
          </a:p>
          <a:p>
            <a:pPr lvl="1">
              <a:defRPr/>
            </a:pPr>
            <a:r>
              <a:rPr lang="en-US" sz="1600" b="1" dirty="0" err="1">
                <a:latin typeface="Courier"/>
                <a:ea typeface="ＭＳ Ｐゴシック" charset="0"/>
                <a:cs typeface="Courier"/>
              </a:rPr>
              <a:t>xplot</a:t>
            </a:r>
            <a:r>
              <a:rPr lang="en-US" sz="1600" b="1" dirty="0">
                <a:latin typeface="Courier"/>
                <a:ea typeface="ＭＳ Ｐゴシック" charset="0"/>
                <a:cs typeface="Courier"/>
              </a:rPr>
              <a:t> -y ’</a:t>
            </a:r>
            <a:r>
              <a:rPr lang="en-US" sz="1600" b="1" dirty="0" err="1">
                <a:latin typeface="Courier"/>
                <a:ea typeface="ＭＳ Ｐゴシック" charset="0"/>
                <a:cs typeface="Courier"/>
              </a:rPr>
              <a:t>yrange</a:t>
            </a:r>
            <a:r>
              <a:rPr lang="en-US" sz="1600" b="1" dirty="0" smtClean="0">
                <a:latin typeface="Courier"/>
                <a:ea typeface="ＭＳ Ｐゴシック" charset="0"/>
                <a:cs typeface="Courier"/>
              </a:rPr>
              <a:t>’ graph1.xpl graph2.xpl </a:t>
            </a:r>
            <a:endParaRPr lang="en-US" sz="1600" b="1" dirty="0">
              <a:latin typeface="Courier"/>
              <a:ea typeface="ＭＳ Ｐゴシック" charset="0"/>
              <a:cs typeface="Courier"/>
            </a:endParaRPr>
          </a:p>
          <a:p>
            <a:pPr lvl="2">
              <a:defRPr/>
            </a:pPr>
            <a:r>
              <a:rPr lang="en-US" sz="2400" dirty="0" smtClean="0">
                <a:latin typeface="Calibri" charset="0"/>
                <a:ea typeface="ＭＳ Ｐゴシック" charset="0"/>
                <a:cs typeface="ＭＳ Ｐゴシック" charset="0"/>
              </a:rPr>
              <a:t>Open 2 graphs, use a common ‘y’ axis (assists with seeing a relative slope for ‘throughput’</a:t>
            </a:r>
            <a:endParaRPr lang="en-US" sz="3000" dirty="0" smtClean="0">
              <a:latin typeface="Calibri" charset="0"/>
              <a:ea typeface="ＭＳ Ｐゴシック" charset="0"/>
              <a:cs typeface="ＭＳ Ｐゴシック" charset="0"/>
            </a:endParaRPr>
          </a:p>
          <a:p>
            <a:pPr>
              <a:defRPr/>
            </a:pPr>
            <a:r>
              <a:rPr lang="en-US" sz="2800" dirty="0">
                <a:latin typeface="Calibri" charset="0"/>
                <a:ea typeface="ＭＳ Ｐゴシック" charset="0"/>
                <a:cs typeface="ＭＳ Ｐゴシック" charset="0"/>
              </a:rPr>
              <a:t>Read man pages for more </a:t>
            </a:r>
            <a:r>
              <a:rPr lang="en-US" sz="2800" dirty="0" smtClean="0">
                <a:latin typeface="Calibri" charset="0"/>
                <a:ea typeface="ＭＳ Ｐゴシック" charset="0"/>
                <a:cs typeface="ＭＳ Ｐゴシック" charset="0"/>
              </a:rPr>
              <a:t>information</a:t>
            </a:r>
            <a:endParaRPr lang="en-US" sz="2800" dirty="0">
              <a:latin typeface="Calibri" charset="0"/>
              <a:ea typeface="ＭＳ Ｐゴシック" charset="0"/>
              <a:cs typeface="ＭＳ Ｐゴシック" charset="0"/>
            </a:endParaRPr>
          </a:p>
          <a:p>
            <a:pPr>
              <a:defRPr/>
            </a:pPr>
            <a:endParaRPr lang="en-US" sz="2400" dirty="0" smtClean="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XPlot</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1591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35</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5124748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685800" y="891779"/>
            <a:ext cx="7772400" cy="4149328"/>
          </a:xfrm>
        </p:spPr>
        <p:txBody>
          <a:bodyPr>
            <a:normAutofit/>
          </a:bodyPr>
          <a:lstStyle/>
          <a:p>
            <a:r>
              <a:rPr lang="en-US" sz="2400" dirty="0">
                <a:latin typeface="Calibri" charset="0"/>
                <a:ea typeface="ＭＳ Ｐゴシック" charset="0"/>
                <a:cs typeface="ＭＳ Ｐゴシック" charset="0"/>
              </a:rPr>
              <a:t>Select 2 Hosts</a:t>
            </a:r>
          </a:p>
          <a:p>
            <a:r>
              <a:rPr lang="en-US" sz="2400" dirty="0">
                <a:latin typeface="Calibri" charset="0"/>
                <a:ea typeface="ＭＳ Ｐゴシック" charset="0"/>
                <a:cs typeface="ＭＳ Ｐゴシック" charset="0"/>
              </a:rPr>
              <a:t>Run “</a:t>
            </a:r>
            <a:r>
              <a:rPr lang="en-US" altLang="ja-JP" sz="2400" dirty="0" err="1">
                <a:latin typeface="Calibri" charset="0"/>
                <a:ea typeface="ＭＳ Ｐゴシック" charset="0"/>
                <a:cs typeface="ＭＳ Ｐゴシック" charset="0"/>
              </a:rPr>
              <a:t>iperf</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server on the first, client on the second</a:t>
            </a:r>
          </a:p>
          <a:p>
            <a:r>
              <a:rPr lang="en-US" sz="2400" dirty="0">
                <a:latin typeface="Calibri" charset="0"/>
                <a:ea typeface="ＭＳ Ｐゴシック" charset="0"/>
                <a:cs typeface="ＭＳ Ｐゴシック" charset="0"/>
              </a:rPr>
              <a:t>Run “</a:t>
            </a:r>
            <a:r>
              <a:rPr lang="en-US" altLang="ja-JP" sz="2400" dirty="0" err="1">
                <a:latin typeface="Calibri" charset="0"/>
                <a:ea typeface="ＭＳ Ｐゴシック" charset="0"/>
                <a:cs typeface="ＭＳ Ｐゴシック" charset="0"/>
              </a:rPr>
              <a:t>tcpdump</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on the client side or server side (its often good to do both, and compare)</a:t>
            </a:r>
          </a:p>
          <a:p>
            <a:r>
              <a:rPr lang="en-US" sz="2400" dirty="0">
                <a:latin typeface="Calibri" charset="0"/>
                <a:ea typeface="ＭＳ Ｐゴシック" charset="0"/>
                <a:cs typeface="ＭＳ Ｐゴシック" charset="0"/>
              </a:rPr>
              <a:t>Stop “</a:t>
            </a:r>
            <a:r>
              <a:rPr lang="en-US" altLang="ja-JP" sz="2400" dirty="0" err="1">
                <a:latin typeface="Calibri" charset="0"/>
                <a:ea typeface="ＭＳ Ｐゴシック" charset="0"/>
                <a:cs typeface="ＭＳ Ｐゴシック" charset="0"/>
              </a:rPr>
              <a:t>tcpdump</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after </a:t>
            </a:r>
            <a:r>
              <a:rPr lang="en-US" altLang="ja-JP" sz="2400" dirty="0" err="1">
                <a:latin typeface="Calibri" charset="0"/>
                <a:ea typeface="ＭＳ Ｐゴシック" charset="0"/>
                <a:cs typeface="ＭＳ Ｐゴシック" charset="0"/>
              </a:rPr>
              <a:t>iperf</a:t>
            </a:r>
            <a:r>
              <a:rPr lang="en-US" altLang="ja-JP" sz="2400" dirty="0">
                <a:latin typeface="Calibri" charset="0"/>
                <a:ea typeface="ＭＳ Ｐゴシック" charset="0"/>
                <a:cs typeface="ＭＳ Ｐゴシック" charset="0"/>
              </a:rPr>
              <a:t> session has completed</a:t>
            </a:r>
          </a:p>
          <a:p>
            <a:r>
              <a:rPr lang="en-US" sz="2400" dirty="0">
                <a:latin typeface="Calibri" charset="0"/>
                <a:ea typeface="ＭＳ Ｐゴシック" charset="0"/>
                <a:cs typeface="ＭＳ Ｐゴシック" charset="0"/>
              </a:rPr>
              <a:t>Run “</a:t>
            </a:r>
            <a:r>
              <a:rPr lang="en-US" altLang="ja-JP" sz="2400" dirty="0" err="1">
                <a:latin typeface="Calibri" charset="0"/>
                <a:ea typeface="ＭＳ Ｐゴシック" charset="0"/>
                <a:cs typeface="ＭＳ Ｐゴシック" charset="0"/>
              </a:rPr>
              <a:t>tcptrace</a:t>
            </a:r>
            <a:r>
              <a:rPr lang="en-US" altLang="ja-JP" sz="2400" dirty="0">
                <a:latin typeface="Calibri" charset="0"/>
                <a:ea typeface="ＭＳ Ｐゴシック" charset="0"/>
                <a:cs typeface="ＭＳ Ｐゴシック" charset="0"/>
              </a:rPr>
              <a:t> -G </a:t>
            </a:r>
            <a:r>
              <a:rPr lang="en-US" altLang="ja-JP" sz="2400" dirty="0" err="1">
                <a:latin typeface="Calibri" charset="0"/>
                <a:ea typeface="ＭＳ Ｐゴシック" charset="0"/>
                <a:cs typeface="ＭＳ Ｐゴシック" charset="0"/>
              </a:rPr>
              <a:t>dumpfile.dmp</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over the collected </a:t>
            </a:r>
            <a:r>
              <a:rPr lang="en-US" sz="2400" dirty="0">
                <a:latin typeface="Calibri" charset="0"/>
                <a:ea typeface="ＭＳ Ｐゴシック" charset="0"/>
                <a:cs typeface="ＭＳ Ｐゴシック" charset="0"/>
              </a:rPr>
              <a:t>“</a:t>
            </a:r>
            <a:r>
              <a:rPr lang="en-US" altLang="ja-JP" sz="2400" dirty="0" err="1">
                <a:latin typeface="Calibri" charset="0"/>
                <a:ea typeface="ＭＳ Ｐゴシック" charset="0"/>
                <a:cs typeface="ＭＳ Ｐゴシック" charset="0"/>
              </a:rPr>
              <a:t>tcpdump</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data</a:t>
            </a:r>
          </a:p>
          <a:p>
            <a:r>
              <a:rPr lang="en-US" sz="2400" dirty="0">
                <a:latin typeface="Calibri" charset="0"/>
                <a:ea typeface="ＭＳ Ｐゴシック" charset="0"/>
                <a:cs typeface="ＭＳ Ｐゴシック" charset="0"/>
              </a:rPr>
              <a:t>Use “</a:t>
            </a:r>
            <a:r>
              <a:rPr lang="en-US" altLang="ja-JP" sz="2400" dirty="0" err="1">
                <a:latin typeface="Calibri" charset="0"/>
                <a:ea typeface="ＭＳ Ｐゴシック" charset="0"/>
                <a:cs typeface="ＭＳ Ｐゴシック" charset="0"/>
              </a:rPr>
              <a:t>xplot</a:t>
            </a:r>
            <a:r>
              <a:rPr 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 to view TSG (Time Series Graph) and </a:t>
            </a:r>
            <a:r>
              <a:rPr lang="en-US" altLang="ja-JP" sz="2400" dirty="0" err="1">
                <a:latin typeface="Calibri" charset="0"/>
                <a:ea typeface="ＭＳ Ｐゴシック" charset="0"/>
                <a:cs typeface="ＭＳ Ｐゴシック" charset="0"/>
              </a:rPr>
              <a:t>TLine</a:t>
            </a:r>
            <a:r>
              <a:rPr lang="en-US" altLang="ja-JP" sz="2400" dirty="0">
                <a:latin typeface="Calibri" charset="0"/>
                <a:ea typeface="ＭＳ Ｐゴシック" charset="0"/>
                <a:cs typeface="ＭＳ Ｐゴシック" charset="0"/>
              </a:rPr>
              <a:t> (Time Line Graph) </a:t>
            </a:r>
          </a:p>
          <a:p>
            <a:endParaRPr lang="en-US" sz="2400" dirty="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791869"/>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36</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6032238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2" descr="20120822-Iperf-Ser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0700"/>
            <a:ext cx="9829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09564"/>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37</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6980229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2" descr="20120822-Iperf-Cli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4350"/>
            <a:ext cx="9829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1591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38</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1103021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2" descr="20120822-TSG-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314" y="741760"/>
            <a:ext cx="7524220" cy="395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789755"/>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39</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8162422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dirty="0" smtClean="0"/>
              <a:t>Problem Report</a:t>
            </a:r>
          </a:p>
          <a:p>
            <a:pPr lvl="1"/>
            <a:r>
              <a:rPr lang="en-US" dirty="0" smtClean="0"/>
              <a:t>Typically this comes in the form of a ticket, or from a user directly</a:t>
            </a:r>
          </a:p>
          <a:p>
            <a:pPr lvl="1"/>
            <a:r>
              <a:rPr lang="en-US" dirty="0" smtClean="0"/>
              <a:t>Try to get as much info as you can – and remember this may goes beyond it being a ‘network’ issue (e.g. remember that hosts and applications matter too)</a:t>
            </a:r>
          </a:p>
          <a:p>
            <a:pPr lvl="2"/>
            <a:r>
              <a:rPr lang="en-US" dirty="0" smtClean="0"/>
              <a:t>Problem seen from where to where?</a:t>
            </a:r>
          </a:p>
          <a:p>
            <a:pPr lvl="2"/>
            <a:r>
              <a:rPr lang="en-US" dirty="0" smtClean="0"/>
              <a:t>Observed when?</a:t>
            </a:r>
          </a:p>
          <a:p>
            <a:pPr lvl="2"/>
            <a:r>
              <a:rPr lang="en-US" dirty="0" smtClean="0"/>
              <a:t>Host(s) used?</a:t>
            </a:r>
          </a:p>
          <a:p>
            <a:pPr lvl="2"/>
            <a:r>
              <a:rPr lang="en-US" dirty="0" smtClean="0"/>
              <a:t>Applications used?</a:t>
            </a:r>
          </a:p>
          <a:p>
            <a:pPr lvl="2"/>
            <a:r>
              <a:rPr lang="en-US" dirty="0" smtClean="0"/>
              <a:t>Is it repeatable?</a:t>
            </a:r>
          </a:p>
          <a:p>
            <a:pPr lvl="2"/>
            <a:r>
              <a:rPr lang="en-US" dirty="0" smtClean="0"/>
              <a:t>Prior problems for this set of circumstances?</a:t>
            </a:r>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2172950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1" descr="20120822-TSG-Midd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1" y="645319"/>
            <a:ext cx="7632567" cy="400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815914"/>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40</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1823120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1" descr="20120822-TLine-SYN-SYN-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9140" y="673385"/>
            <a:ext cx="7168930" cy="394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6" name="Date Placeholder 3"/>
          <p:cNvSpPr txBox="1">
            <a:spLocks/>
          </p:cNvSpPr>
          <p:nvPr/>
        </p:nvSpPr>
        <p:spPr>
          <a:xfrm>
            <a:off x="7259425" y="4765113"/>
            <a:ext cx="1316207"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ＭＳ Ｐゴシック" charset="-128"/>
                <a:cs typeface="ＭＳ Ｐゴシック"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6F1344-68C9-A64B-BA6F-34AA95D5BD6D}" type="datetime4">
              <a:rPr lang="en-US" smtClean="0"/>
              <a:pPr/>
              <a:t>September 8, 2015</a:t>
            </a:fld>
            <a:endParaRPr lang="en-US" dirty="0"/>
          </a:p>
        </p:txBody>
      </p:sp>
      <p:sp>
        <p:nvSpPr>
          <p:cNvPr id="9" name="Slide Number Placeholder 5"/>
          <p:cNvSpPr txBox="1">
            <a:spLocks/>
          </p:cNvSpPr>
          <p:nvPr/>
        </p:nvSpPr>
        <p:spPr>
          <a:xfrm>
            <a:off x="8772588" y="4812408"/>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41</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5433870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1" descr="20120822-TLine-Data_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8990" y="726282"/>
            <a:ext cx="7109080" cy="390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Example Use Case</a:t>
            </a:r>
            <a:endParaRPr lang="en-US" sz="4000" dirty="0"/>
          </a:p>
        </p:txBody>
      </p:sp>
      <p:sp>
        <p:nvSpPr>
          <p:cNvPr id="11"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2" name="Slide Number Placeholder 5"/>
          <p:cNvSpPr txBox="1">
            <a:spLocks/>
          </p:cNvSpPr>
          <p:nvPr/>
        </p:nvSpPr>
        <p:spPr>
          <a:xfrm>
            <a:off x="8772588" y="4842555"/>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42</a:t>
            </a:fld>
            <a:endParaRPr lang="en-US" sz="1000" dirty="0">
              <a:solidFill>
                <a:srgbClr val="7F7F7F"/>
              </a:solidFill>
            </a:endParaRPr>
          </a:p>
        </p:txBody>
      </p:sp>
      <p:sp>
        <p:nvSpPr>
          <p:cNvPr id="13"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6586649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685800" y="794842"/>
            <a:ext cx="7772400" cy="3965972"/>
          </a:xfrm>
        </p:spPr>
        <p:txBody>
          <a:bodyPr>
            <a:normAutofit fontScale="85000" lnSpcReduction="10000"/>
          </a:bodyPr>
          <a:lstStyle/>
          <a:p>
            <a:pPr>
              <a:defRPr/>
            </a:pPr>
            <a:r>
              <a:rPr lang="en-US" sz="2800" dirty="0" smtClean="0">
                <a:latin typeface="Calibri" charset="0"/>
                <a:ea typeface="ＭＳ Ｐゴシック" charset="0"/>
                <a:cs typeface="ＭＳ Ｐゴシック" charset="0"/>
              </a:rPr>
              <a:t>2 Situations to simulate:</a:t>
            </a:r>
          </a:p>
          <a:p>
            <a:pPr lvl="1">
              <a:defRPr/>
            </a:pPr>
            <a:r>
              <a:rPr lang="en-US" sz="2600" dirty="0" smtClean="0">
                <a:latin typeface="Calibri" charset="0"/>
                <a:ea typeface="ＭＳ Ｐゴシック" charset="0"/>
                <a:cs typeface="ＭＳ Ｐゴシック" charset="0"/>
              </a:rPr>
              <a:t>“Outbound” Bypassing Firewall</a:t>
            </a:r>
          </a:p>
          <a:p>
            <a:pPr lvl="2">
              <a:defRPr/>
            </a:pPr>
            <a:r>
              <a:rPr lang="en-US" sz="2400" dirty="0" smtClean="0">
                <a:latin typeface="Calibri" charset="0"/>
                <a:ea typeface="ＭＳ Ｐゴシック" charset="0"/>
                <a:cs typeface="ＭＳ Ｐゴシック" charset="0"/>
              </a:rPr>
              <a:t>Firewall will </a:t>
            </a:r>
            <a:r>
              <a:rPr lang="en-US" sz="2400" b="1" i="1" dirty="0" smtClean="0">
                <a:latin typeface="Calibri" charset="0"/>
                <a:ea typeface="ＭＳ Ｐゴシック" charset="0"/>
                <a:cs typeface="ＭＳ Ｐゴシック" charset="0"/>
              </a:rPr>
              <a:t>normally</a:t>
            </a:r>
            <a:r>
              <a:rPr lang="en-US" sz="2400" dirty="0" smtClean="0">
                <a:latin typeface="Calibri" charset="0"/>
                <a:ea typeface="ＭＳ Ｐゴシック" charset="0"/>
                <a:cs typeface="ＭＳ Ｐゴシック" charset="0"/>
              </a:rPr>
              <a:t> not impact traffic leaving the domain.  Will pass through device, but should not be inspected</a:t>
            </a:r>
          </a:p>
          <a:p>
            <a:pPr lvl="1">
              <a:defRPr/>
            </a:pPr>
            <a:r>
              <a:rPr lang="en-US" sz="2600" dirty="0" smtClean="0">
                <a:latin typeface="Calibri" charset="0"/>
                <a:ea typeface="ＭＳ Ｐゴシック" charset="0"/>
                <a:cs typeface="ＭＳ Ｐゴシック" charset="0"/>
              </a:rPr>
              <a:t>“Inbound” Through Firewall</a:t>
            </a:r>
          </a:p>
          <a:p>
            <a:pPr lvl="2">
              <a:defRPr/>
            </a:pPr>
            <a:r>
              <a:rPr lang="en-US" sz="2200" dirty="0" err="1" smtClean="0">
                <a:latin typeface="Calibri" charset="0"/>
                <a:ea typeface="ＭＳ Ｐゴシック" charset="0"/>
                <a:cs typeface="ＭＳ Ｐゴシック" charset="0"/>
              </a:rPr>
              <a:t>Statefull</a:t>
            </a:r>
            <a:r>
              <a:rPr lang="en-US" sz="2200" dirty="0" smtClean="0">
                <a:latin typeface="Calibri" charset="0"/>
                <a:ea typeface="ＭＳ Ｐゴシック" charset="0"/>
                <a:cs typeface="ＭＳ Ｐゴシック" charset="0"/>
              </a:rPr>
              <a:t> firewall process:</a:t>
            </a:r>
          </a:p>
          <a:p>
            <a:pPr lvl="3">
              <a:defRPr/>
            </a:pPr>
            <a:r>
              <a:rPr lang="en-US" sz="2000" dirty="0" smtClean="0">
                <a:latin typeface="Calibri" charset="0"/>
                <a:ea typeface="ＭＳ Ｐゴシック" charset="0"/>
                <a:cs typeface="ＭＳ Ｐゴシック" charset="0"/>
              </a:rPr>
              <a:t>Inspect packet header</a:t>
            </a:r>
          </a:p>
          <a:p>
            <a:pPr lvl="3">
              <a:defRPr/>
            </a:pPr>
            <a:r>
              <a:rPr lang="en-US" sz="2000" dirty="0">
                <a:latin typeface="Calibri" charset="0"/>
                <a:ea typeface="ＭＳ Ｐゴシック" charset="0"/>
                <a:cs typeface="ＭＳ Ｐゴシック" charset="0"/>
              </a:rPr>
              <a:t>I</a:t>
            </a:r>
            <a:r>
              <a:rPr lang="en-US" sz="2000" dirty="0" smtClean="0">
                <a:latin typeface="Calibri" charset="0"/>
                <a:ea typeface="ＭＳ Ｐゴシック" charset="0"/>
                <a:cs typeface="ＭＳ Ｐゴシック" charset="0"/>
              </a:rPr>
              <a:t>f on cleared list, send to output queue for switch/router processing</a:t>
            </a:r>
          </a:p>
          <a:p>
            <a:pPr lvl="3">
              <a:defRPr/>
            </a:pPr>
            <a:r>
              <a:rPr lang="en-US" sz="2000" dirty="0" smtClean="0">
                <a:latin typeface="Calibri" charset="0"/>
                <a:ea typeface="ＭＳ Ｐゴシック" charset="0"/>
                <a:cs typeface="ＭＳ Ｐゴシック" charset="0"/>
              </a:rPr>
              <a:t>If not on cleared list, inspect and make decision</a:t>
            </a:r>
          </a:p>
          <a:p>
            <a:pPr lvl="3">
              <a:defRPr/>
            </a:pPr>
            <a:r>
              <a:rPr lang="en-US" sz="2000" dirty="0" smtClean="0">
                <a:latin typeface="Calibri" charset="0"/>
                <a:ea typeface="ＭＳ Ｐゴシック" charset="0"/>
                <a:cs typeface="ＭＳ Ｐゴシック" charset="0"/>
              </a:rPr>
              <a:t>If cleared, send to switch/router processing.  </a:t>
            </a:r>
          </a:p>
          <a:p>
            <a:pPr lvl="3">
              <a:defRPr/>
            </a:pPr>
            <a:r>
              <a:rPr lang="en-US" sz="2000" dirty="0" smtClean="0">
                <a:latin typeface="Calibri" charset="0"/>
                <a:ea typeface="ＭＳ Ｐゴシック" charset="0"/>
                <a:cs typeface="ＭＳ Ｐゴシック" charset="0"/>
              </a:rPr>
              <a:t>If rejected, drop packet and blacklist interactions as needed.  </a:t>
            </a:r>
          </a:p>
          <a:p>
            <a:pPr lvl="2">
              <a:defRPr/>
            </a:pPr>
            <a:r>
              <a:rPr lang="en-US" sz="2200" dirty="0" smtClean="0">
                <a:latin typeface="Calibri" charset="0"/>
                <a:ea typeface="ＭＳ Ｐゴシック" charset="0"/>
                <a:cs typeface="ＭＳ Ｐゴシック" charset="0"/>
              </a:rPr>
              <a:t>Process slows down all traffic, even those that match a white list  </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Experimentation</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788828"/>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43</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8883462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685800" y="891779"/>
            <a:ext cx="7772400" cy="4149328"/>
          </a:xfrm>
        </p:spPr>
        <p:txBody>
          <a:bodyPr/>
          <a:lstStyle/>
          <a:p>
            <a:r>
              <a:rPr lang="en-US" sz="2800">
                <a:latin typeface="Calibri" charset="0"/>
                <a:ea typeface="ＭＳ Ｐゴシック" charset="0"/>
                <a:cs typeface="ＭＳ Ｐゴシック" charset="0"/>
              </a:rPr>
              <a:t>Run “</a:t>
            </a:r>
            <a:r>
              <a:rPr lang="en-US" altLang="ja-JP" sz="2800">
                <a:latin typeface="Calibri" charset="0"/>
                <a:ea typeface="ＭＳ Ｐゴシック" charset="0"/>
                <a:cs typeface="ＭＳ Ｐゴシック" charset="0"/>
              </a:rPr>
              <a:t>nuttcp</a:t>
            </a:r>
            <a:r>
              <a:rPr 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 server:</a:t>
            </a:r>
          </a:p>
          <a:p>
            <a:pPr lvl="1"/>
            <a:r>
              <a:rPr lang="en-US" sz="1600">
                <a:latin typeface="Courier" charset="0"/>
                <a:ea typeface="ＭＳ Ｐゴシック" charset="0"/>
                <a:cs typeface="Courier" charset="0"/>
              </a:rPr>
              <a:t>nuttcp -S -p 10200 --nofork</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Server Side (Outbound)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txBox="1">
            <a:spLocks/>
          </p:cNvSpPr>
          <p:nvPr/>
        </p:nvSpPr>
        <p:spPr>
          <a:xfrm>
            <a:off x="8686800" y="47782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44</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5156846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685800" y="891779"/>
            <a:ext cx="7772400" cy="4149328"/>
          </a:xfrm>
        </p:spPr>
        <p:txBody>
          <a:bodyPr>
            <a:normAutofit fontScale="55000" lnSpcReduction="20000"/>
          </a:bodyPr>
          <a:lstStyle/>
          <a:p>
            <a:pPr>
              <a:defRPr/>
            </a:pPr>
            <a:r>
              <a:rPr lang="en-US" sz="2800" dirty="0" smtClean="0">
                <a:latin typeface="Calibri" charset="0"/>
                <a:ea typeface="ＭＳ Ｐゴシック" charset="0"/>
                <a:cs typeface="ＭＳ Ｐゴシック" charset="0"/>
              </a:rPr>
              <a:t>Start “</a:t>
            </a:r>
            <a:r>
              <a:rPr lang="en-US" sz="2800" dirty="0" err="1" smtClean="0">
                <a:latin typeface="Calibri" charset="0"/>
                <a:ea typeface="ＭＳ Ｐゴシック" charset="0"/>
                <a:cs typeface="ＭＳ Ｐゴシック" charset="0"/>
              </a:rPr>
              <a:t>tcpdump</a:t>
            </a:r>
            <a:r>
              <a:rPr lang="en-US" sz="2800" dirty="0" smtClean="0">
                <a:latin typeface="Calibri" charset="0"/>
                <a:ea typeface="ＭＳ Ｐゴシック" charset="0"/>
                <a:cs typeface="ＭＳ Ｐゴシック" charset="0"/>
              </a:rPr>
              <a:t>” on interface (note – isolate traffic to server’s IP Address/Port as needed):</a:t>
            </a:r>
          </a:p>
          <a:p>
            <a:pPr lvl="1">
              <a:defRPr/>
            </a:pPr>
            <a:r>
              <a:rPr lang="en-US" sz="1600" dirty="0" err="1">
                <a:latin typeface="Courier"/>
                <a:ea typeface="ＭＳ Ｐゴシック" charset="0"/>
                <a:cs typeface="Courier"/>
              </a:rPr>
              <a:t>sudo</a:t>
            </a:r>
            <a:r>
              <a:rPr lang="en-US" sz="1600" dirty="0">
                <a:latin typeface="Courier"/>
                <a:ea typeface="ＭＳ Ｐゴシック" charset="0"/>
                <a:cs typeface="Courier"/>
              </a:rPr>
              <a:t> </a:t>
            </a:r>
            <a:r>
              <a:rPr lang="en-US" sz="1600" dirty="0" err="1">
                <a:latin typeface="Courier"/>
                <a:ea typeface="ＭＳ Ｐゴシック" charset="0"/>
                <a:cs typeface="Courier"/>
              </a:rPr>
              <a:t>tcpdump</a:t>
            </a:r>
            <a:r>
              <a:rPr lang="en-US" sz="1600" dirty="0">
                <a:latin typeface="Courier"/>
                <a:ea typeface="ＭＳ Ｐゴシック" charset="0"/>
                <a:cs typeface="Courier"/>
              </a:rPr>
              <a:t> -</a:t>
            </a:r>
            <a:r>
              <a:rPr lang="en-US" sz="1600" dirty="0" err="1">
                <a:latin typeface="Courier"/>
                <a:ea typeface="ＭＳ Ｐゴシック" charset="0"/>
                <a:cs typeface="Courier"/>
              </a:rPr>
              <a:t>i</a:t>
            </a:r>
            <a:r>
              <a:rPr lang="en-US" sz="1600" dirty="0">
                <a:latin typeface="Courier"/>
                <a:ea typeface="ＭＳ Ｐゴシック" charset="0"/>
                <a:cs typeface="Courier"/>
              </a:rPr>
              <a:t> eth1 -w nuttcp1.dmp net  64.57.17.66</a:t>
            </a:r>
          </a:p>
          <a:p>
            <a:pPr lvl="1">
              <a:defRPr/>
            </a:pPr>
            <a:r>
              <a:rPr lang="en-US" sz="1600" dirty="0" err="1">
                <a:latin typeface="Courier"/>
                <a:ea typeface="ＭＳ Ｐゴシック" charset="0"/>
                <a:cs typeface="Courier"/>
              </a:rPr>
              <a:t>tcpdump</a:t>
            </a:r>
            <a:r>
              <a:rPr lang="en-US" sz="1600" dirty="0">
                <a:latin typeface="Courier"/>
                <a:ea typeface="ＭＳ Ｐゴシック" charset="0"/>
                <a:cs typeface="Courier"/>
              </a:rPr>
              <a:t>: listening on eth1, link-type EN10MB (Ethernet), capture size 96 bytes</a:t>
            </a:r>
          </a:p>
          <a:p>
            <a:pPr>
              <a:defRPr/>
            </a:pPr>
            <a:r>
              <a:rPr lang="en-US" sz="3000" dirty="0" smtClean="0">
                <a:latin typeface="Calibri" charset="0"/>
                <a:ea typeface="ＭＳ Ｐゴシック" charset="0"/>
                <a:cs typeface="ＭＳ Ｐゴシック" charset="0"/>
              </a:rPr>
              <a:t>Run “</a:t>
            </a:r>
            <a:r>
              <a:rPr lang="en-US" sz="3000" dirty="0" err="1" smtClean="0">
                <a:latin typeface="Calibri" charset="0"/>
                <a:ea typeface="ＭＳ Ｐゴシック" charset="0"/>
                <a:cs typeface="ＭＳ Ｐゴシック" charset="0"/>
              </a:rPr>
              <a:t>nuttcp</a:t>
            </a:r>
            <a:r>
              <a:rPr lang="en-US" sz="3000" dirty="0" smtClean="0">
                <a:latin typeface="Calibri" charset="0"/>
                <a:ea typeface="ＭＳ Ｐゴシック" charset="0"/>
                <a:cs typeface="ＭＳ Ｐゴシック" charset="0"/>
              </a:rPr>
              <a:t>” client:</a:t>
            </a:r>
          </a:p>
          <a:p>
            <a:pPr lvl="1">
              <a:defRPr/>
            </a:pPr>
            <a:r>
              <a:rPr lang="pl-PL" sz="1600" dirty="0" err="1" smtClean="0">
                <a:latin typeface="Courier"/>
                <a:ea typeface="ＭＳ Ｐゴシック" charset="0"/>
                <a:cs typeface="Courier"/>
              </a:rPr>
              <a:t>nuttcp</a:t>
            </a:r>
            <a:r>
              <a:rPr lang="pl-PL" sz="1600" dirty="0" smtClean="0">
                <a:latin typeface="Courier"/>
                <a:ea typeface="ＭＳ Ｐゴシック" charset="0"/>
                <a:cs typeface="Courier"/>
              </a:rPr>
              <a:t> </a:t>
            </a:r>
            <a:r>
              <a:rPr lang="pl-PL" sz="1600" dirty="0">
                <a:latin typeface="Courier"/>
                <a:ea typeface="ＭＳ Ｐゴシック" charset="0"/>
                <a:cs typeface="Courier"/>
              </a:rPr>
              <a:t>-T 10 -i 1 -p 10200 bwctl.newy.net.internet2.edu</a:t>
            </a:r>
          </a:p>
          <a:p>
            <a:pPr lvl="1">
              <a:defRPr/>
            </a:pPr>
            <a:r>
              <a:rPr lang="pl-PL" sz="1600" dirty="0">
                <a:latin typeface="Courier"/>
                <a:ea typeface="ＭＳ Ｐゴシック" charset="0"/>
                <a:cs typeface="Courier"/>
              </a:rPr>
              <a:t>   92.3750 MB /   1.00 sec =  774.3069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938.2879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938.3019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111.7500 MB /   1.00 sec =  938.1606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938.3198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938.2653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938.1931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111.9375 MB /   1.00 sec =  938.4808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111.6875 MB /   1.00 sec =  937.6941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111.8750 MB /   1.00 sec =  938.3610 </a:t>
            </a:r>
            <a:r>
              <a:rPr lang="pl-PL" sz="1600" dirty="0" err="1">
                <a:latin typeface="Courier"/>
                <a:ea typeface="ＭＳ Ｐゴシック" charset="0"/>
                <a:cs typeface="Courier"/>
              </a:rPr>
              <a:t>Mbps</a:t>
            </a:r>
            <a:r>
              <a:rPr lang="pl-PL" sz="1600" dirty="0">
                <a:latin typeface="Courier"/>
                <a:ea typeface="ＭＳ Ｐゴシック" charset="0"/>
                <a:cs typeface="Courier"/>
              </a:rPr>
              <a:t>     0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1107.9867 MB /  10.13 sec =  917.2914 </a:t>
            </a:r>
            <a:r>
              <a:rPr lang="pl-PL" sz="1600" dirty="0" err="1">
                <a:latin typeface="Courier"/>
                <a:ea typeface="ＭＳ Ｐゴシック" charset="0"/>
                <a:cs typeface="Courier"/>
              </a:rPr>
              <a:t>Mbps</a:t>
            </a:r>
            <a:r>
              <a:rPr lang="pl-PL" sz="1600" dirty="0">
                <a:latin typeface="Courier"/>
                <a:ea typeface="ＭＳ Ｐゴシック" charset="0"/>
                <a:cs typeface="Courier"/>
              </a:rPr>
              <a:t> 13 %TX 11 %RX 0 </a:t>
            </a:r>
            <a:r>
              <a:rPr lang="pl-PL" sz="1600" dirty="0" err="1">
                <a:latin typeface="Courier"/>
                <a:ea typeface="ＭＳ Ｐゴシック" charset="0"/>
                <a:cs typeface="Courier"/>
              </a:rPr>
              <a:t>retrans</a:t>
            </a:r>
            <a:r>
              <a:rPr lang="pl-PL" sz="1600" dirty="0">
                <a:latin typeface="Courier"/>
                <a:ea typeface="ＭＳ Ｐゴシック" charset="0"/>
                <a:cs typeface="Courier"/>
              </a:rPr>
              <a:t> 8.38 </a:t>
            </a:r>
            <a:r>
              <a:rPr lang="pl-PL" sz="1600" dirty="0" err="1" smtClean="0">
                <a:latin typeface="Courier"/>
                <a:ea typeface="ＭＳ Ｐゴシック" charset="0"/>
                <a:cs typeface="Courier"/>
              </a:rPr>
              <a:t>msRTT</a:t>
            </a:r>
            <a:endParaRPr lang="pl-PL" sz="1600" dirty="0" smtClean="0">
              <a:latin typeface="Courier"/>
              <a:ea typeface="ＭＳ Ｐゴシック" charset="0"/>
              <a:cs typeface="Courier"/>
            </a:endParaRPr>
          </a:p>
          <a:p>
            <a:pPr>
              <a:defRPr/>
            </a:pPr>
            <a:r>
              <a:rPr lang="en-US" sz="3000" dirty="0" smtClean="0">
                <a:latin typeface="Calibri" charset="0"/>
                <a:ea typeface="ＭＳ Ｐゴシック" charset="0"/>
                <a:cs typeface="ＭＳ Ｐゴシック" charset="0"/>
              </a:rPr>
              <a:t>Complete “</a:t>
            </a:r>
            <a:r>
              <a:rPr lang="en-US" sz="3000" dirty="0" err="1" smtClean="0">
                <a:latin typeface="Calibri" charset="0"/>
                <a:ea typeface="ＭＳ Ｐゴシック" charset="0"/>
                <a:cs typeface="ＭＳ Ｐゴシック" charset="0"/>
              </a:rPr>
              <a:t>tcpdump</a:t>
            </a:r>
            <a:r>
              <a:rPr lang="en-US" sz="3000" dirty="0" smtClean="0">
                <a:latin typeface="Calibri" charset="0"/>
                <a:ea typeface="ＭＳ Ｐゴシック" charset="0"/>
                <a:cs typeface="ＭＳ Ｐゴシック" charset="0"/>
              </a:rPr>
              <a:t>”:</a:t>
            </a:r>
          </a:p>
          <a:p>
            <a:pPr lvl="1">
              <a:defRPr/>
            </a:pPr>
            <a:r>
              <a:rPr lang="en-US" sz="1600" dirty="0">
                <a:latin typeface="Courier"/>
                <a:ea typeface="ＭＳ Ｐゴシック" charset="0"/>
                <a:cs typeface="Courier"/>
              </a:rPr>
              <a:t>974685 packets captured</a:t>
            </a:r>
          </a:p>
          <a:p>
            <a:pPr lvl="1">
              <a:defRPr/>
            </a:pPr>
            <a:r>
              <a:rPr lang="en-US" sz="1600" dirty="0">
                <a:latin typeface="Courier"/>
                <a:ea typeface="ＭＳ Ｐゴシック" charset="0"/>
                <a:cs typeface="Courier"/>
              </a:rPr>
              <a:t>978481 packets received by filter</a:t>
            </a:r>
          </a:p>
          <a:p>
            <a:pPr lvl="1">
              <a:defRPr/>
            </a:pPr>
            <a:r>
              <a:rPr lang="en-US" sz="1600" dirty="0">
                <a:solidFill>
                  <a:srgbClr val="FF0000"/>
                </a:solidFill>
                <a:latin typeface="Courier"/>
                <a:ea typeface="ＭＳ Ｐゴシック" charset="0"/>
                <a:cs typeface="Courier"/>
              </a:rPr>
              <a:t>3795 packets dropped by </a:t>
            </a:r>
            <a:r>
              <a:rPr lang="en-US" sz="1600" dirty="0" smtClean="0">
                <a:solidFill>
                  <a:srgbClr val="FF0000"/>
                </a:solidFill>
                <a:latin typeface="Courier"/>
                <a:ea typeface="ＭＳ Ｐゴシック" charset="0"/>
                <a:cs typeface="Courier"/>
              </a:rPr>
              <a:t>kernel*</a:t>
            </a:r>
          </a:p>
          <a:p>
            <a:pPr lvl="1">
              <a:defRPr/>
            </a:pPr>
            <a:endParaRPr lang="en-US" sz="1600" dirty="0">
              <a:solidFill>
                <a:srgbClr val="FF0000"/>
              </a:solidFill>
              <a:latin typeface="Courier"/>
              <a:ea typeface="ＭＳ Ｐゴシック" charset="0"/>
              <a:cs typeface="Courier"/>
            </a:endParaRPr>
          </a:p>
          <a:p>
            <a:pPr marL="457200" lvl="1" indent="0">
              <a:buFont typeface="Arial" charset="0"/>
              <a:buNone/>
              <a:defRPr/>
            </a:pPr>
            <a:r>
              <a:rPr lang="en-US" sz="1600" dirty="0" smtClean="0">
                <a:solidFill>
                  <a:srgbClr val="FF0000"/>
                </a:solidFill>
                <a:latin typeface="Courier"/>
                <a:ea typeface="ＭＳ Ｐゴシック" charset="0"/>
                <a:cs typeface="Courier"/>
              </a:rPr>
              <a:t>* Older versions of </a:t>
            </a:r>
            <a:r>
              <a:rPr lang="en-US" sz="1600" dirty="0" err="1" smtClean="0">
                <a:solidFill>
                  <a:srgbClr val="FF0000"/>
                </a:solidFill>
                <a:latin typeface="Courier"/>
                <a:ea typeface="ＭＳ Ｐゴシック" charset="0"/>
                <a:cs typeface="Courier"/>
              </a:rPr>
              <a:t>TCPdump</a:t>
            </a:r>
            <a:r>
              <a:rPr lang="en-US" sz="1600" dirty="0" smtClean="0">
                <a:solidFill>
                  <a:srgbClr val="FF0000"/>
                </a:solidFill>
                <a:latin typeface="Courier"/>
                <a:ea typeface="ＭＳ Ｐゴシック" charset="0"/>
                <a:cs typeface="Courier"/>
              </a:rPr>
              <a:t> have buffer problems, drops occur at high rates</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Client Side (Outbound)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18856"/>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45</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4500257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685800" y="891779"/>
            <a:ext cx="7772400" cy="4149328"/>
          </a:xfrm>
        </p:spPr>
        <p:txBody>
          <a:bodyPr>
            <a:normAutofit fontScale="77500" lnSpcReduction="20000"/>
          </a:bodyPr>
          <a:lstStyle/>
          <a:p>
            <a:pPr>
              <a:defRPr/>
            </a:pPr>
            <a:r>
              <a:rPr lang="en-US" sz="2800" dirty="0" smtClean="0">
                <a:latin typeface="Calibri" charset="0"/>
                <a:ea typeface="ＭＳ Ｐゴシック" charset="0"/>
                <a:cs typeface="ＭＳ Ｐゴシック" charset="0"/>
              </a:rPr>
              <a:t>Perform “</a:t>
            </a:r>
            <a:r>
              <a:rPr lang="en-US" sz="2800" dirty="0" err="1" smtClean="0">
                <a:latin typeface="Calibri" charset="0"/>
                <a:ea typeface="ＭＳ Ｐゴシック" charset="0"/>
                <a:cs typeface="ＭＳ Ｐゴシック" charset="0"/>
              </a:rPr>
              <a:t>tcptrace</a:t>
            </a:r>
            <a:r>
              <a:rPr lang="en-US" sz="2800" dirty="0" smtClean="0">
                <a:latin typeface="Calibri" charset="0"/>
                <a:ea typeface="ＭＳ Ｐゴシック" charset="0"/>
                <a:cs typeface="ＭＳ Ｐゴシック" charset="0"/>
              </a:rPr>
              <a:t>” analyses:</a:t>
            </a:r>
          </a:p>
          <a:p>
            <a:pPr lvl="1">
              <a:defRPr/>
            </a:pPr>
            <a:r>
              <a:rPr lang="en-US" sz="1200" dirty="0" err="1">
                <a:latin typeface="Courier"/>
                <a:ea typeface="ＭＳ Ｐゴシック" charset="0"/>
                <a:cs typeface="Courier"/>
              </a:rPr>
              <a:t>tcptrace</a:t>
            </a:r>
            <a:r>
              <a:rPr lang="en-US" sz="1200" dirty="0">
                <a:latin typeface="Courier"/>
                <a:ea typeface="ＭＳ Ｐゴシック" charset="0"/>
                <a:cs typeface="Courier"/>
              </a:rPr>
              <a:t> -l nuttcp1.dmp</a:t>
            </a:r>
          </a:p>
          <a:p>
            <a:pPr lvl="1">
              <a:defRPr/>
            </a:pPr>
            <a:endParaRPr lang="en-US" sz="1200" dirty="0">
              <a:latin typeface="Courier"/>
              <a:ea typeface="ＭＳ Ｐゴシック" charset="0"/>
              <a:cs typeface="Courier"/>
            </a:endParaRPr>
          </a:p>
          <a:p>
            <a:pPr lvl="1">
              <a:defRPr/>
            </a:pPr>
            <a:r>
              <a:rPr lang="en-US" sz="1200" dirty="0">
                <a:latin typeface="Courier"/>
                <a:ea typeface="ＭＳ Ｐゴシック" charset="0"/>
                <a:cs typeface="Courier"/>
              </a:rPr>
              <a:t>1 </a:t>
            </a:r>
            <a:r>
              <a:rPr lang="en-US" sz="1200" dirty="0" err="1">
                <a:latin typeface="Courier"/>
                <a:ea typeface="ＭＳ Ｐゴシック" charset="0"/>
                <a:cs typeface="Courier"/>
              </a:rPr>
              <a:t>arg</a:t>
            </a:r>
            <a:r>
              <a:rPr lang="en-US" sz="1200" dirty="0">
                <a:latin typeface="Courier"/>
                <a:ea typeface="ＭＳ Ｐゴシック" charset="0"/>
                <a:cs typeface="Courier"/>
              </a:rPr>
              <a:t> remaining, starting with 'nuttcp1.dmp'</a:t>
            </a:r>
          </a:p>
          <a:p>
            <a:pPr lvl="1">
              <a:defRPr/>
            </a:pPr>
            <a:r>
              <a:rPr lang="en-US" sz="1200" dirty="0" err="1">
                <a:latin typeface="Courier"/>
                <a:ea typeface="ＭＳ Ｐゴシック" charset="0"/>
                <a:cs typeface="Courier"/>
              </a:rPr>
              <a:t>Ostermann's</a:t>
            </a:r>
            <a:r>
              <a:rPr lang="en-US" sz="1200" dirty="0">
                <a:latin typeface="Courier"/>
                <a:ea typeface="ＭＳ Ｐゴシック" charset="0"/>
                <a:cs typeface="Courier"/>
              </a:rPr>
              <a:t> </a:t>
            </a:r>
            <a:r>
              <a:rPr lang="en-US" sz="1200" dirty="0" err="1">
                <a:latin typeface="Courier"/>
                <a:ea typeface="ＭＳ Ｐゴシック" charset="0"/>
                <a:cs typeface="Courier"/>
              </a:rPr>
              <a:t>tcptrace</a:t>
            </a:r>
            <a:r>
              <a:rPr lang="en-US" sz="1200" dirty="0">
                <a:latin typeface="Courier"/>
                <a:ea typeface="ＭＳ Ｐゴシック" charset="0"/>
                <a:cs typeface="Courier"/>
              </a:rPr>
              <a:t> -- version 6.6.7 -- Thu Nov  4, 2004</a:t>
            </a:r>
          </a:p>
          <a:p>
            <a:pPr lvl="1">
              <a:defRPr/>
            </a:pPr>
            <a:endParaRPr lang="en-US" sz="1200" dirty="0">
              <a:latin typeface="Courier"/>
              <a:ea typeface="ＭＳ Ｐゴシック" charset="0"/>
              <a:cs typeface="Courier"/>
            </a:endParaRPr>
          </a:p>
          <a:p>
            <a:pPr lvl="1">
              <a:defRPr/>
            </a:pPr>
            <a:r>
              <a:rPr lang="en-US" sz="1200" dirty="0">
                <a:latin typeface="Courier"/>
                <a:ea typeface="ＭＳ Ｐゴシック" charset="0"/>
                <a:cs typeface="Courier"/>
              </a:rPr>
              <a:t>974685 packets seen, 974685 TCP packets traced</a:t>
            </a:r>
          </a:p>
          <a:p>
            <a:pPr lvl="1">
              <a:defRPr/>
            </a:pPr>
            <a:r>
              <a:rPr lang="en-US" sz="1200" dirty="0">
                <a:latin typeface="Courier"/>
                <a:ea typeface="ＭＳ Ｐゴシック" charset="0"/>
                <a:cs typeface="Courier"/>
              </a:rPr>
              <a:t>elapsed </a:t>
            </a:r>
            <a:r>
              <a:rPr lang="en-US" sz="1200" dirty="0" err="1">
                <a:latin typeface="Courier"/>
                <a:ea typeface="ＭＳ Ｐゴシック" charset="0"/>
                <a:cs typeface="Courier"/>
              </a:rPr>
              <a:t>wallclock</a:t>
            </a:r>
            <a:r>
              <a:rPr lang="en-US" sz="1200" dirty="0">
                <a:latin typeface="Courier"/>
                <a:ea typeface="ＭＳ Ｐゴシック" charset="0"/>
                <a:cs typeface="Courier"/>
              </a:rPr>
              <a:t> time: 0:00:00.622323, 1566204 </a:t>
            </a:r>
            <a:r>
              <a:rPr lang="en-US" sz="1200" dirty="0" err="1">
                <a:latin typeface="Courier"/>
                <a:ea typeface="ＭＳ Ｐゴシック" charset="0"/>
                <a:cs typeface="Courier"/>
              </a:rPr>
              <a:t>pkts</a:t>
            </a:r>
            <a:r>
              <a:rPr lang="en-US" sz="1200" dirty="0">
                <a:latin typeface="Courier"/>
                <a:ea typeface="ＭＳ Ｐゴシック" charset="0"/>
                <a:cs typeface="Courier"/>
              </a:rPr>
              <a:t>/sec analyzed</a:t>
            </a:r>
          </a:p>
          <a:p>
            <a:pPr lvl="1">
              <a:defRPr/>
            </a:pPr>
            <a:r>
              <a:rPr lang="en-US" sz="1200" dirty="0">
                <a:latin typeface="Courier"/>
                <a:ea typeface="ＭＳ Ｐゴシック" charset="0"/>
                <a:cs typeface="Courier"/>
              </a:rPr>
              <a:t>trace file elapsed time: 0:00:10.215806</a:t>
            </a:r>
          </a:p>
          <a:p>
            <a:pPr lvl="1">
              <a:defRPr/>
            </a:pPr>
            <a:r>
              <a:rPr lang="en-US" sz="1200" dirty="0">
                <a:latin typeface="Courier"/>
                <a:ea typeface="ＭＳ Ｐゴシック" charset="0"/>
                <a:cs typeface="Courier"/>
              </a:rPr>
              <a:t>TCP connection info:</a:t>
            </a:r>
          </a:p>
          <a:p>
            <a:pPr lvl="1">
              <a:defRPr/>
            </a:pPr>
            <a:r>
              <a:rPr lang="en-US" sz="1200" dirty="0">
                <a:latin typeface="Courier"/>
                <a:ea typeface="ＭＳ Ｐゴシック" charset="0"/>
                <a:cs typeface="Courier"/>
              </a:rPr>
              <a:t>2 TCP connections traced</a:t>
            </a:r>
            <a:r>
              <a:rPr lang="en-US" sz="1200" dirty="0" smtClean="0">
                <a:latin typeface="Courier"/>
                <a:ea typeface="ＭＳ Ｐゴシック" charset="0"/>
                <a:cs typeface="Courier"/>
              </a:rPr>
              <a:t>:</a:t>
            </a:r>
          </a:p>
          <a:p>
            <a:pPr>
              <a:defRPr/>
            </a:pPr>
            <a:r>
              <a:rPr lang="en-US" sz="2800" dirty="0">
                <a:latin typeface="Calibri" charset="0"/>
                <a:ea typeface="ＭＳ Ｐゴシック" charset="0"/>
                <a:cs typeface="ＭＳ Ｐゴシック" charset="0"/>
              </a:rPr>
              <a:t>Perform “</a:t>
            </a:r>
            <a:r>
              <a:rPr lang="en-US" sz="2800" dirty="0" err="1">
                <a:latin typeface="Calibri" charset="0"/>
                <a:ea typeface="ＭＳ Ｐゴシック" charset="0"/>
                <a:cs typeface="ＭＳ Ｐゴシック" charset="0"/>
              </a:rPr>
              <a:t>tcptrace</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graph generation:</a:t>
            </a:r>
          </a:p>
          <a:p>
            <a:pPr lvl="1">
              <a:defRPr/>
            </a:pPr>
            <a:r>
              <a:rPr lang="en-US" sz="1300" dirty="0" err="1">
                <a:latin typeface="Courier"/>
                <a:ea typeface="ＭＳ Ｐゴシック" charset="0"/>
                <a:cs typeface="Courier"/>
              </a:rPr>
              <a:t>tcptrace</a:t>
            </a:r>
            <a:r>
              <a:rPr lang="en-US" sz="1300" dirty="0">
                <a:latin typeface="Courier"/>
                <a:ea typeface="ＭＳ Ｐゴシック" charset="0"/>
                <a:cs typeface="Courier"/>
              </a:rPr>
              <a:t> -G nuttcp1.dmp</a:t>
            </a:r>
          </a:p>
          <a:p>
            <a:pPr lvl="1">
              <a:defRPr/>
            </a:pPr>
            <a:r>
              <a:rPr lang="en-US" sz="1300" dirty="0">
                <a:latin typeface="Courier"/>
                <a:ea typeface="ＭＳ Ｐゴシック" charset="0"/>
                <a:cs typeface="Courier"/>
              </a:rPr>
              <a:t>1 </a:t>
            </a:r>
            <a:r>
              <a:rPr lang="en-US" sz="1300" dirty="0" err="1">
                <a:latin typeface="Courier"/>
                <a:ea typeface="ＭＳ Ｐゴシック" charset="0"/>
                <a:cs typeface="Courier"/>
              </a:rPr>
              <a:t>arg</a:t>
            </a:r>
            <a:r>
              <a:rPr lang="en-US" sz="1300" dirty="0">
                <a:latin typeface="Courier"/>
                <a:ea typeface="ＭＳ Ｐゴシック" charset="0"/>
                <a:cs typeface="Courier"/>
              </a:rPr>
              <a:t> remaining, starting with 'nuttcp1.dmp'</a:t>
            </a:r>
          </a:p>
          <a:p>
            <a:pPr lvl="1">
              <a:defRPr/>
            </a:pPr>
            <a:r>
              <a:rPr lang="en-US" sz="1300" dirty="0" err="1">
                <a:latin typeface="Courier"/>
                <a:ea typeface="ＭＳ Ｐゴシック" charset="0"/>
                <a:cs typeface="Courier"/>
              </a:rPr>
              <a:t>Ostermann's</a:t>
            </a:r>
            <a:r>
              <a:rPr lang="en-US" sz="1300" dirty="0">
                <a:latin typeface="Courier"/>
                <a:ea typeface="ＭＳ Ｐゴシック" charset="0"/>
                <a:cs typeface="Courier"/>
              </a:rPr>
              <a:t> </a:t>
            </a:r>
            <a:r>
              <a:rPr lang="en-US" sz="1300" dirty="0" err="1">
                <a:latin typeface="Courier"/>
                <a:ea typeface="ＭＳ Ｐゴシック" charset="0"/>
                <a:cs typeface="Courier"/>
              </a:rPr>
              <a:t>tcptrace</a:t>
            </a:r>
            <a:r>
              <a:rPr lang="en-US" sz="1300" dirty="0">
                <a:latin typeface="Courier"/>
                <a:ea typeface="ＭＳ Ｐゴシック" charset="0"/>
                <a:cs typeface="Courier"/>
              </a:rPr>
              <a:t> -- version 6.6.7 -- Thu Nov  4, 2004</a:t>
            </a:r>
          </a:p>
          <a:p>
            <a:pPr lvl="1">
              <a:defRPr/>
            </a:pPr>
            <a:endParaRPr lang="en-US" sz="1300" dirty="0">
              <a:latin typeface="Courier"/>
              <a:ea typeface="ＭＳ Ｐゴシック" charset="0"/>
              <a:cs typeface="Courier"/>
            </a:endParaRPr>
          </a:p>
          <a:p>
            <a:pPr lvl="1">
              <a:defRPr/>
            </a:pPr>
            <a:r>
              <a:rPr lang="en-US" sz="1300" dirty="0">
                <a:latin typeface="Courier"/>
                <a:ea typeface="ＭＳ Ｐゴシック" charset="0"/>
                <a:cs typeface="Courier"/>
              </a:rPr>
              <a:t>974685 packets seen, 974685 TCP packets traced</a:t>
            </a:r>
          </a:p>
          <a:p>
            <a:pPr lvl="1">
              <a:defRPr/>
            </a:pPr>
            <a:r>
              <a:rPr lang="en-US" sz="1300" dirty="0">
                <a:latin typeface="Courier"/>
                <a:ea typeface="ＭＳ Ｐゴシック" charset="0"/>
                <a:cs typeface="Courier"/>
              </a:rPr>
              <a:t>elapsed </a:t>
            </a:r>
            <a:r>
              <a:rPr lang="en-US" sz="1300" dirty="0" err="1">
                <a:latin typeface="Courier"/>
                <a:ea typeface="ＭＳ Ｐゴシック" charset="0"/>
                <a:cs typeface="Courier"/>
              </a:rPr>
              <a:t>wallclock</a:t>
            </a:r>
            <a:r>
              <a:rPr lang="en-US" sz="1300" dirty="0">
                <a:latin typeface="Courier"/>
                <a:ea typeface="ＭＳ Ｐゴシック" charset="0"/>
                <a:cs typeface="Courier"/>
              </a:rPr>
              <a:t> time: 0:00:33.083618, 29461 </a:t>
            </a:r>
            <a:r>
              <a:rPr lang="en-US" sz="1300" dirty="0" err="1">
                <a:latin typeface="Courier"/>
                <a:ea typeface="ＭＳ Ｐゴシック" charset="0"/>
                <a:cs typeface="Courier"/>
              </a:rPr>
              <a:t>pkts</a:t>
            </a:r>
            <a:r>
              <a:rPr lang="en-US" sz="1300" dirty="0">
                <a:latin typeface="Courier"/>
                <a:ea typeface="ＭＳ Ｐゴシック" charset="0"/>
                <a:cs typeface="Courier"/>
              </a:rPr>
              <a:t>/sec analyzed</a:t>
            </a:r>
          </a:p>
          <a:p>
            <a:pPr lvl="1">
              <a:defRPr/>
            </a:pPr>
            <a:r>
              <a:rPr lang="en-US" sz="1300" dirty="0">
                <a:latin typeface="Courier"/>
                <a:ea typeface="ＭＳ Ｐゴシック" charset="0"/>
                <a:cs typeface="Courier"/>
              </a:rPr>
              <a:t>trace file elapsed time: 0:00:10.215806</a:t>
            </a:r>
          </a:p>
          <a:p>
            <a:pPr lvl="1">
              <a:defRPr/>
            </a:pPr>
            <a:r>
              <a:rPr lang="en-US" sz="1300" dirty="0">
                <a:latin typeface="Courier"/>
                <a:ea typeface="ＭＳ Ｐゴシック" charset="0"/>
                <a:cs typeface="Courier"/>
              </a:rPr>
              <a:t>TCP connection info:</a:t>
            </a:r>
          </a:p>
          <a:p>
            <a:pPr lvl="1">
              <a:defRPr/>
            </a:pPr>
            <a:r>
              <a:rPr lang="en-US" sz="1300" dirty="0">
                <a:latin typeface="Courier"/>
                <a:ea typeface="ＭＳ Ｐゴシック" charset="0"/>
                <a:cs typeface="Courier"/>
              </a:rPr>
              <a:t>  1: perfsonar.hep.brown.edu:47617 - nms-rthr2.newy32aoa.net.internet2.edu:5000 (a2b)    18&gt;   17&lt;  (complete)</a:t>
            </a:r>
          </a:p>
          <a:p>
            <a:pPr lvl="1">
              <a:defRPr/>
            </a:pPr>
            <a:r>
              <a:rPr lang="en-US" sz="1300" dirty="0">
                <a:latin typeface="Courier"/>
                <a:ea typeface="ＭＳ Ｐゴシック" charset="0"/>
                <a:cs typeface="Courier"/>
              </a:rPr>
              <a:t>  2: perfsonar.hep.brown.edu:60349 - nms-rthr2.newy32aoa.net.internet2.edu:10200 (c2d) 845988&gt; 128662&lt;  (complete)</a:t>
            </a:r>
          </a:p>
          <a:p>
            <a:pPr lvl="1">
              <a:defRPr/>
            </a:pPr>
            <a:endParaRPr lang="en-US" sz="2600" dirty="0">
              <a:latin typeface="Calibri" charset="0"/>
              <a:ea typeface="ＭＳ Ｐゴシック" charset="0"/>
              <a:cs typeface="ＭＳ Ｐゴシック" charset="0"/>
            </a:endParaRPr>
          </a:p>
          <a:p>
            <a:pPr marL="0" indent="0">
              <a:buFont typeface="Arial" charset="0"/>
              <a:buNone/>
              <a:defRPr/>
            </a:pPr>
            <a:endParaRPr lang="en-US" sz="2600" dirty="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Analysis (Outbound)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7909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46</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8098392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1" descr="Screen Shot 2013-03-20 at 6.55.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401" y="713773"/>
            <a:ext cx="5752887" cy="387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(Outbound)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7909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47</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9285810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2" descr="Screen Shot 2013-01-07 at 1.47.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428" y="663178"/>
            <a:ext cx="6337515" cy="39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(Outbound)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0152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48</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6410332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685800" y="891779"/>
            <a:ext cx="7772400" cy="4149328"/>
          </a:xfrm>
        </p:spPr>
        <p:txBody>
          <a:bodyPr/>
          <a:lstStyle/>
          <a:p>
            <a:r>
              <a:rPr lang="en-US" sz="2800">
                <a:latin typeface="Calibri" charset="0"/>
                <a:ea typeface="ＭＳ Ｐゴシック" charset="0"/>
                <a:cs typeface="ＭＳ Ｐゴシック" charset="0"/>
              </a:rPr>
              <a:t>Run “</a:t>
            </a:r>
            <a:r>
              <a:rPr lang="en-US" altLang="ja-JP" sz="2800">
                <a:latin typeface="Calibri" charset="0"/>
                <a:ea typeface="ＭＳ Ｐゴシック" charset="0"/>
                <a:cs typeface="ＭＳ Ｐゴシック" charset="0"/>
              </a:rPr>
              <a:t>nuttcp</a:t>
            </a:r>
            <a:r>
              <a:rPr lang="en-US" sz="2800">
                <a:latin typeface="Calibri" charset="0"/>
                <a:ea typeface="ＭＳ Ｐゴシック" charset="0"/>
                <a:cs typeface="ＭＳ Ｐゴシック" charset="0"/>
              </a:rPr>
              <a:t>”</a:t>
            </a:r>
            <a:r>
              <a:rPr lang="en-US" altLang="ja-JP" sz="2800">
                <a:latin typeface="Calibri" charset="0"/>
                <a:ea typeface="ＭＳ Ｐゴシック" charset="0"/>
                <a:cs typeface="ＭＳ Ｐゴシック" charset="0"/>
              </a:rPr>
              <a:t> server:</a:t>
            </a:r>
          </a:p>
          <a:p>
            <a:pPr lvl="1"/>
            <a:r>
              <a:rPr lang="en-US" sz="1600">
                <a:latin typeface="Courier" charset="0"/>
                <a:ea typeface="ＭＳ Ｐゴシック" charset="0"/>
                <a:cs typeface="Courier" charset="0"/>
              </a:rPr>
              <a:t>nuttcp -S -p 10200 --nofork</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Server (Inbound)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794054"/>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49</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646365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8"/>
            <a:ext cx="8229600" cy="3697586"/>
          </a:xfrm>
        </p:spPr>
        <p:txBody>
          <a:bodyPr>
            <a:normAutofit fontScale="62500" lnSpcReduction="20000"/>
          </a:bodyPr>
          <a:lstStyle/>
          <a:p>
            <a:r>
              <a:rPr lang="en-US" dirty="0" smtClean="0"/>
              <a:t>Triage</a:t>
            </a:r>
          </a:p>
          <a:p>
            <a:pPr lvl="1"/>
            <a:r>
              <a:rPr lang="en-US" dirty="0" smtClean="0"/>
              <a:t>An offshoot of the previous step – weigh the items from the report and look for the low-hanging fruit.  In particular:</a:t>
            </a:r>
          </a:p>
          <a:p>
            <a:pPr lvl="2"/>
            <a:r>
              <a:rPr lang="en-US" dirty="0" smtClean="0"/>
              <a:t>Make sure the host(s) are tuned for the job they are trying to do, and that the application is working correctly.  </a:t>
            </a:r>
          </a:p>
          <a:p>
            <a:r>
              <a:rPr lang="en-US" dirty="0" smtClean="0"/>
              <a:t>Resource Identification</a:t>
            </a:r>
          </a:p>
          <a:p>
            <a:pPr lvl="1"/>
            <a:r>
              <a:rPr lang="en-US" dirty="0" err="1" smtClean="0"/>
              <a:t>perfSONAR</a:t>
            </a:r>
            <a:r>
              <a:rPr lang="en-US" dirty="0" smtClean="0"/>
              <a:t> at each ‘end’ is a must.  If you don’t have it, spend the 30 minutes to get a host running (placement at the border, or where the user’s resources are to start).  Get it on the other end too.  </a:t>
            </a:r>
          </a:p>
          <a:p>
            <a:pPr lvl="1"/>
            <a:r>
              <a:rPr lang="en-US" dirty="0" smtClean="0"/>
              <a:t>Location of </a:t>
            </a:r>
            <a:r>
              <a:rPr lang="en-US" dirty="0" err="1" smtClean="0"/>
              <a:t>perfSONAR</a:t>
            </a:r>
            <a:r>
              <a:rPr lang="en-US" dirty="0" smtClean="0"/>
              <a:t> resources ‘in the middle’ comes next:</a:t>
            </a:r>
          </a:p>
          <a:p>
            <a:pPr lvl="2"/>
            <a:r>
              <a:rPr lang="en-US" dirty="0" smtClean="0"/>
              <a:t>Do a quick </a:t>
            </a:r>
            <a:r>
              <a:rPr lang="en-US" dirty="0" err="1" smtClean="0"/>
              <a:t>traceroute</a:t>
            </a:r>
            <a:r>
              <a:rPr lang="en-US" dirty="0" smtClean="0"/>
              <a:t> to see the networks involved.  </a:t>
            </a:r>
          </a:p>
          <a:p>
            <a:pPr lvl="2"/>
            <a:r>
              <a:rPr lang="en-US" dirty="0" smtClean="0"/>
              <a:t>Use the </a:t>
            </a:r>
            <a:r>
              <a:rPr lang="en-US" dirty="0" err="1" smtClean="0"/>
              <a:t>perfSONAR</a:t>
            </a:r>
            <a:r>
              <a:rPr lang="en-US" dirty="0" smtClean="0"/>
              <a:t> </a:t>
            </a:r>
            <a:r>
              <a:rPr lang="en-US" dirty="0"/>
              <a:t>directory (</a:t>
            </a:r>
            <a:r>
              <a:rPr lang="en-US" dirty="0">
                <a:hlinkClick r:id="rId3"/>
              </a:rPr>
              <a:t>http://stats.es.net/ServicesDirectory</a:t>
            </a:r>
            <a:r>
              <a:rPr lang="en-US" dirty="0" smtClean="0">
                <a:hlinkClick r:id="rId3"/>
              </a:rPr>
              <a:t>/</a:t>
            </a:r>
            <a:r>
              <a:rPr lang="en-US" dirty="0" smtClean="0"/>
              <a:t>) to locate servers on those networks.  We don’t need full coverage at this point, but its good to find things.  </a:t>
            </a:r>
          </a:p>
          <a:p>
            <a:pPr lvl="2"/>
            <a:r>
              <a:rPr lang="en-US" dirty="0" smtClean="0"/>
              <a:t>Try to get LAN maps for the ‘ends’ if you can as well.  Knowing exactly what sits between the user and the border will help you later.</a:t>
            </a:r>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0426299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685800" y="891779"/>
            <a:ext cx="7772400" cy="4149328"/>
          </a:xfrm>
        </p:spPr>
        <p:txBody>
          <a:bodyPr>
            <a:normAutofit fontScale="62500" lnSpcReduction="20000"/>
          </a:bodyPr>
          <a:lstStyle/>
          <a:p>
            <a:pPr>
              <a:defRPr/>
            </a:pPr>
            <a:r>
              <a:rPr lang="en-US" sz="2800" dirty="0" smtClean="0">
                <a:latin typeface="Calibri" charset="0"/>
                <a:ea typeface="ＭＳ Ｐゴシック" charset="0"/>
                <a:cs typeface="ＭＳ Ｐゴシック" charset="0"/>
              </a:rPr>
              <a:t>Start “</a:t>
            </a:r>
            <a:r>
              <a:rPr lang="en-US" sz="2800" dirty="0" err="1" smtClean="0">
                <a:latin typeface="Calibri" charset="0"/>
                <a:ea typeface="ＭＳ Ｐゴシック" charset="0"/>
                <a:cs typeface="ＭＳ Ｐゴシック" charset="0"/>
              </a:rPr>
              <a:t>tcpdump</a:t>
            </a:r>
            <a:r>
              <a:rPr lang="en-US" sz="2800" dirty="0" smtClean="0">
                <a:latin typeface="Calibri" charset="0"/>
                <a:ea typeface="ＭＳ Ｐゴシック" charset="0"/>
                <a:cs typeface="ＭＳ Ｐゴシック" charset="0"/>
              </a:rPr>
              <a:t>” on interface (note – isolate traffic to server’s IP Address/Port as needed):</a:t>
            </a:r>
          </a:p>
          <a:p>
            <a:pPr lvl="1">
              <a:defRPr/>
            </a:pPr>
            <a:r>
              <a:rPr lang="en-US" sz="1600" dirty="0" err="1">
                <a:latin typeface="Courier"/>
                <a:ea typeface="ＭＳ Ｐゴシック" charset="0"/>
                <a:cs typeface="Courier"/>
              </a:rPr>
              <a:t>sudo</a:t>
            </a:r>
            <a:r>
              <a:rPr lang="en-US" sz="1600" dirty="0">
                <a:latin typeface="Courier"/>
                <a:ea typeface="ＭＳ Ｐゴシック" charset="0"/>
                <a:cs typeface="Courier"/>
              </a:rPr>
              <a:t> </a:t>
            </a:r>
            <a:r>
              <a:rPr lang="en-US" sz="1600" dirty="0" err="1">
                <a:latin typeface="Courier"/>
                <a:ea typeface="ＭＳ Ｐゴシック" charset="0"/>
                <a:cs typeface="Courier"/>
              </a:rPr>
              <a:t>tcpdump</a:t>
            </a:r>
            <a:r>
              <a:rPr lang="en-US" sz="1600" dirty="0">
                <a:latin typeface="Courier"/>
                <a:ea typeface="ＭＳ Ｐゴシック" charset="0"/>
                <a:cs typeface="Courier"/>
              </a:rPr>
              <a:t> -</a:t>
            </a:r>
            <a:r>
              <a:rPr lang="en-US" sz="1600" dirty="0" err="1">
                <a:latin typeface="Courier"/>
                <a:ea typeface="ＭＳ Ｐゴシック" charset="0"/>
                <a:cs typeface="Courier"/>
              </a:rPr>
              <a:t>i</a:t>
            </a:r>
            <a:r>
              <a:rPr lang="en-US" sz="1600" dirty="0">
                <a:latin typeface="Courier"/>
                <a:ea typeface="ＭＳ Ｐゴシック" charset="0"/>
                <a:cs typeface="Courier"/>
              </a:rPr>
              <a:t> eth1 -w </a:t>
            </a:r>
            <a:r>
              <a:rPr lang="en-US" sz="1600" dirty="0" smtClean="0">
                <a:latin typeface="Courier"/>
                <a:ea typeface="ＭＳ Ｐゴシック" charset="0"/>
                <a:cs typeface="Courier"/>
              </a:rPr>
              <a:t>nuttcp2.dmp </a:t>
            </a:r>
            <a:r>
              <a:rPr lang="en-US" sz="1600" dirty="0">
                <a:latin typeface="Courier"/>
                <a:ea typeface="ＭＳ Ｐゴシック" charset="0"/>
                <a:cs typeface="Courier"/>
              </a:rPr>
              <a:t>net  64.57.17.66</a:t>
            </a:r>
          </a:p>
          <a:p>
            <a:pPr lvl="1">
              <a:defRPr/>
            </a:pPr>
            <a:r>
              <a:rPr lang="en-US" sz="1600" dirty="0" err="1">
                <a:latin typeface="Courier"/>
                <a:ea typeface="ＭＳ Ｐゴシック" charset="0"/>
                <a:cs typeface="Courier"/>
              </a:rPr>
              <a:t>tcpdump</a:t>
            </a:r>
            <a:r>
              <a:rPr lang="en-US" sz="1600" dirty="0">
                <a:latin typeface="Courier"/>
                <a:ea typeface="ＭＳ Ｐゴシック" charset="0"/>
                <a:cs typeface="Courier"/>
              </a:rPr>
              <a:t>: listening on eth1, link-type EN10MB (Ethernet), capture size 96 bytes</a:t>
            </a:r>
          </a:p>
          <a:p>
            <a:pPr>
              <a:defRPr/>
            </a:pPr>
            <a:r>
              <a:rPr lang="en-US" sz="3000" dirty="0" smtClean="0">
                <a:latin typeface="Calibri" charset="0"/>
                <a:ea typeface="ＭＳ Ｐゴシック" charset="0"/>
                <a:cs typeface="ＭＳ Ｐゴシック" charset="0"/>
              </a:rPr>
              <a:t>Run “</a:t>
            </a:r>
            <a:r>
              <a:rPr lang="en-US" sz="3000" dirty="0" err="1" smtClean="0">
                <a:latin typeface="Calibri" charset="0"/>
                <a:ea typeface="ＭＳ Ｐゴシック" charset="0"/>
                <a:cs typeface="ＭＳ Ｐゴシック" charset="0"/>
              </a:rPr>
              <a:t>nuttcp</a:t>
            </a:r>
            <a:r>
              <a:rPr lang="en-US" sz="3000" dirty="0" smtClean="0">
                <a:latin typeface="Calibri" charset="0"/>
                <a:ea typeface="ＭＳ Ｐゴシック" charset="0"/>
                <a:cs typeface="ＭＳ Ｐゴシック" charset="0"/>
              </a:rPr>
              <a:t>” client:</a:t>
            </a:r>
          </a:p>
          <a:p>
            <a:pPr lvl="1">
              <a:defRPr/>
            </a:pPr>
            <a:r>
              <a:rPr lang="pl-PL" sz="1600" dirty="0" err="1">
                <a:latin typeface="Courier"/>
                <a:ea typeface="ＭＳ Ｐゴシック" charset="0"/>
                <a:cs typeface="Courier"/>
              </a:rPr>
              <a:t>nuttcp</a:t>
            </a:r>
            <a:r>
              <a:rPr lang="pl-PL" sz="1600" dirty="0">
                <a:latin typeface="Courier"/>
                <a:ea typeface="ＭＳ Ｐゴシック" charset="0"/>
                <a:cs typeface="Courier"/>
              </a:rPr>
              <a:t> -r -T 10 -i 1 -p 10200 bwctl.newy.net.internet2.edu</a:t>
            </a:r>
          </a:p>
          <a:p>
            <a:pPr lvl="1">
              <a:defRPr/>
            </a:pPr>
            <a:r>
              <a:rPr lang="pl-PL" sz="1600" dirty="0">
                <a:latin typeface="Courier"/>
                <a:ea typeface="ＭＳ Ｐゴシック" charset="0"/>
                <a:cs typeface="Courier"/>
              </a:rPr>
              <a:t>    4.5625 MB /   1.00 sec =   38.1995 </a:t>
            </a:r>
            <a:r>
              <a:rPr lang="pl-PL" sz="1600" dirty="0" err="1">
                <a:latin typeface="Courier"/>
                <a:ea typeface="ＭＳ Ｐゴシック" charset="0"/>
                <a:cs typeface="Courier"/>
              </a:rPr>
              <a:t>Mbps</a:t>
            </a:r>
            <a:r>
              <a:rPr lang="pl-PL" sz="1600" dirty="0">
                <a:latin typeface="Courier"/>
                <a:ea typeface="ＭＳ Ｐゴシック" charset="0"/>
                <a:cs typeface="Courier"/>
              </a:rPr>
              <a:t>    13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4.8750 MB /   1.00 sec =   40.8956 </a:t>
            </a:r>
            <a:r>
              <a:rPr lang="pl-PL" sz="1600" dirty="0" err="1">
                <a:latin typeface="Courier"/>
                <a:ea typeface="ＭＳ Ｐゴシック" charset="0"/>
                <a:cs typeface="Courier"/>
              </a:rPr>
              <a:t>Mbps</a:t>
            </a:r>
            <a:r>
              <a:rPr lang="pl-PL" sz="1600" dirty="0">
                <a:latin typeface="Courier"/>
                <a:ea typeface="ＭＳ Ｐゴシック" charset="0"/>
                <a:cs typeface="Courier"/>
              </a:rPr>
              <a:t>     4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4.8750 MB /   1.00 sec =   40.8954 </a:t>
            </a:r>
            <a:r>
              <a:rPr lang="pl-PL" sz="1600" dirty="0" err="1">
                <a:latin typeface="Courier"/>
                <a:ea typeface="ＭＳ Ｐゴシック" charset="0"/>
                <a:cs typeface="Courier"/>
              </a:rPr>
              <a:t>Mbps</a:t>
            </a:r>
            <a:r>
              <a:rPr lang="pl-PL" sz="1600" dirty="0">
                <a:latin typeface="Courier"/>
                <a:ea typeface="ＭＳ Ｐゴシック" charset="0"/>
                <a:cs typeface="Courier"/>
              </a:rPr>
              <a:t>     6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6.4375 MB /   1.00 sec =   54.0024 </a:t>
            </a:r>
            <a:r>
              <a:rPr lang="pl-PL" sz="1600" dirty="0" err="1">
                <a:latin typeface="Courier"/>
                <a:ea typeface="ＭＳ Ｐゴシック" charset="0"/>
                <a:cs typeface="Courier"/>
              </a:rPr>
              <a:t>Mbps</a:t>
            </a:r>
            <a:r>
              <a:rPr lang="pl-PL" sz="1600" dirty="0">
                <a:latin typeface="Courier"/>
                <a:ea typeface="ＭＳ Ｐゴシック" charset="0"/>
                <a:cs typeface="Courier"/>
              </a:rPr>
              <a:t>     9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5.7500 MB /   1.00 sec =   48.2310 </a:t>
            </a:r>
            <a:r>
              <a:rPr lang="pl-PL" sz="1600" dirty="0" err="1">
                <a:latin typeface="Courier"/>
                <a:ea typeface="ＭＳ Ｐゴシック" charset="0"/>
                <a:cs typeface="Courier"/>
              </a:rPr>
              <a:t>Mbps</a:t>
            </a:r>
            <a:r>
              <a:rPr lang="pl-PL" sz="1600" dirty="0">
                <a:latin typeface="Courier"/>
                <a:ea typeface="ＭＳ Ｐゴシック" charset="0"/>
                <a:cs typeface="Courier"/>
              </a:rPr>
              <a:t>     8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5.8750 MB /   1.00 sec =   49.2880 </a:t>
            </a:r>
            <a:r>
              <a:rPr lang="pl-PL" sz="1600" dirty="0" err="1">
                <a:latin typeface="Courier"/>
                <a:ea typeface="ＭＳ Ｐゴシック" charset="0"/>
                <a:cs typeface="Courier"/>
              </a:rPr>
              <a:t>Mbps</a:t>
            </a:r>
            <a:r>
              <a:rPr lang="pl-PL" sz="1600" dirty="0">
                <a:latin typeface="Courier"/>
                <a:ea typeface="ＭＳ Ｐゴシック" charset="0"/>
                <a:cs typeface="Courier"/>
              </a:rPr>
              <a:t>     5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6.3125 MB /   1.00 sec =   52.9006 </a:t>
            </a:r>
            <a:r>
              <a:rPr lang="pl-PL" sz="1600" dirty="0" err="1">
                <a:latin typeface="Courier"/>
                <a:ea typeface="ＭＳ Ｐゴシック" charset="0"/>
                <a:cs typeface="Courier"/>
              </a:rPr>
              <a:t>Mbps</a:t>
            </a:r>
            <a:r>
              <a:rPr lang="pl-PL" sz="1600" dirty="0">
                <a:latin typeface="Courier"/>
                <a:ea typeface="ＭＳ Ｐゴシック" charset="0"/>
                <a:cs typeface="Courier"/>
              </a:rPr>
              <a:t>     3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5.3125 MB /   1.00 sec =   44.5653 </a:t>
            </a:r>
            <a:r>
              <a:rPr lang="pl-PL" sz="1600" dirty="0" err="1">
                <a:latin typeface="Courier"/>
                <a:ea typeface="ＭＳ Ｐゴシック" charset="0"/>
                <a:cs typeface="Courier"/>
              </a:rPr>
              <a:t>Mbps</a:t>
            </a:r>
            <a:r>
              <a:rPr lang="pl-PL" sz="1600" dirty="0">
                <a:latin typeface="Courier"/>
                <a:ea typeface="ＭＳ Ｐゴシック" charset="0"/>
                <a:cs typeface="Courier"/>
              </a:rPr>
              <a:t>     7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4.3125 MB /   1.00 sec =   36.2108 </a:t>
            </a:r>
            <a:r>
              <a:rPr lang="pl-PL" sz="1600" dirty="0" err="1">
                <a:latin typeface="Courier"/>
                <a:ea typeface="ＭＳ Ｐゴシック" charset="0"/>
                <a:cs typeface="Courier"/>
              </a:rPr>
              <a:t>Mbps</a:t>
            </a:r>
            <a:r>
              <a:rPr lang="pl-PL" sz="1600" dirty="0">
                <a:latin typeface="Courier"/>
                <a:ea typeface="ＭＳ Ｐゴシック" charset="0"/>
                <a:cs typeface="Courier"/>
              </a:rPr>
              <a:t>     7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5.1875 MB /   1.00 sec =   43.5186 </a:t>
            </a:r>
            <a:r>
              <a:rPr lang="pl-PL" sz="1600" dirty="0" err="1">
                <a:latin typeface="Courier"/>
                <a:ea typeface="ＭＳ Ｐゴシック" charset="0"/>
                <a:cs typeface="Courier"/>
              </a:rPr>
              <a:t>Mbps</a:t>
            </a:r>
            <a:r>
              <a:rPr lang="pl-PL" sz="1600" dirty="0">
                <a:latin typeface="Courier"/>
                <a:ea typeface="ＭＳ Ｐゴシック" charset="0"/>
                <a:cs typeface="Courier"/>
              </a:rPr>
              <a:t>     8 </a:t>
            </a:r>
            <a:r>
              <a:rPr lang="pl-PL" sz="1600" dirty="0" err="1">
                <a:latin typeface="Courier"/>
                <a:ea typeface="ＭＳ Ｐゴシック" charset="0"/>
                <a:cs typeface="Courier"/>
              </a:rPr>
              <a:t>retrans</a:t>
            </a:r>
            <a:endParaRPr lang="pl-PL" sz="1600" dirty="0">
              <a:latin typeface="Courier"/>
              <a:ea typeface="ＭＳ Ｐゴシック" charset="0"/>
              <a:cs typeface="Courier"/>
            </a:endParaRPr>
          </a:p>
          <a:p>
            <a:pPr lvl="1">
              <a:defRPr/>
            </a:pPr>
            <a:endParaRPr lang="pl-PL" sz="1600" dirty="0">
              <a:latin typeface="Courier"/>
              <a:ea typeface="ＭＳ Ｐゴシック" charset="0"/>
              <a:cs typeface="Courier"/>
            </a:endParaRPr>
          </a:p>
          <a:p>
            <a:pPr lvl="1">
              <a:defRPr/>
            </a:pPr>
            <a:r>
              <a:rPr lang="pl-PL" sz="1600" dirty="0">
                <a:latin typeface="Courier"/>
                <a:ea typeface="ＭＳ Ｐゴシック" charset="0"/>
                <a:cs typeface="Courier"/>
              </a:rPr>
              <a:t>   53.7519 MB /  10.07 sec =   44.7577 </a:t>
            </a:r>
            <a:r>
              <a:rPr lang="pl-PL" sz="1600" dirty="0" err="1">
                <a:latin typeface="Courier"/>
                <a:ea typeface="ＭＳ Ｐゴシック" charset="0"/>
                <a:cs typeface="Courier"/>
              </a:rPr>
              <a:t>Mbps</a:t>
            </a:r>
            <a:r>
              <a:rPr lang="pl-PL" sz="1600" dirty="0">
                <a:latin typeface="Courier"/>
                <a:ea typeface="ＭＳ Ｐゴシック" charset="0"/>
                <a:cs typeface="Courier"/>
              </a:rPr>
              <a:t> 0 %TX 1 %RX 70 </a:t>
            </a:r>
            <a:r>
              <a:rPr lang="pl-PL" sz="1600" dirty="0" err="1">
                <a:latin typeface="Courier"/>
                <a:ea typeface="ＭＳ Ｐゴシック" charset="0"/>
                <a:cs typeface="Courier"/>
              </a:rPr>
              <a:t>retrans</a:t>
            </a:r>
            <a:r>
              <a:rPr lang="pl-PL" sz="1600" dirty="0">
                <a:latin typeface="Courier"/>
                <a:ea typeface="ＭＳ Ｐゴシック" charset="0"/>
                <a:cs typeface="Courier"/>
              </a:rPr>
              <a:t> 8.29 </a:t>
            </a:r>
            <a:r>
              <a:rPr lang="pl-PL" sz="1600" dirty="0" err="1" smtClean="0">
                <a:latin typeface="Courier"/>
                <a:ea typeface="ＭＳ Ｐゴシック" charset="0"/>
                <a:cs typeface="Courier"/>
              </a:rPr>
              <a:t>msRTT</a:t>
            </a:r>
            <a:endParaRPr lang="pl-PL" sz="1600" dirty="0" smtClean="0">
              <a:latin typeface="Courier"/>
              <a:ea typeface="ＭＳ Ｐゴシック" charset="0"/>
              <a:cs typeface="Courier"/>
            </a:endParaRPr>
          </a:p>
          <a:p>
            <a:pPr>
              <a:defRPr/>
            </a:pPr>
            <a:r>
              <a:rPr lang="en-US" sz="3200" dirty="0" smtClean="0">
                <a:latin typeface="Calibri" charset="0"/>
                <a:ea typeface="ＭＳ Ｐゴシック" charset="0"/>
                <a:cs typeface="ＭＳ Ｐゴシック" charset="0"/>
              </a:rPr>
              <a:t>Complete “</a:t>
            </a:r>
            <a:r>
              <a:rPr lang="en-US" sz="3200" dirty="0" err="1" smtClean="0">
                <a:latin typeface="Calibri" charset="0"/>
                <a:ea typeface="ＭＳ Ｐゴシック" charset="0"/>
                <a:cs typeface="ＭＳ Ｐゴシック" charset="0"/>
              </a:rPr>
              <a:t>tcpdump</a:t>
            </a:r>
            <a:r>
              <a:rPr lang="en-US" sz="3200" dirty="0" smtClean="0">
                <a:latin typeface="Calibri" charset="0"/>
                <a:ea typeface="ＭＳ Ｐゴシック" charset="0"/>
                <a:cs typeface="ＭＳ Ｐゴシック" charset="0"/>
              </a:rPr>
              <a:t>”:</a:t>
            </a:r>
          </a:p>
          <a:p>
            <a:pPr lvl="1">
              <a:defRPr/>
            </a:pPr>
            <a:r>
              <a:rPr lang="en-US" sz="1600" dirty="0">
                <a:latin typeface="Courier"/>
                <a:ea typeface="ＭＳ Ｐゴシック" charset="0"/>
                <a:cs typeface="Courier"/>
              </a:rPr>
              <a:t>62681 packets captured</a:t>
            </a:r>
          </a:p>
          <a:p>
            <a:pPr lvl="1">
              <a:defRPr/>
            </a:pPr>
            <a:r>
              <a:rPr lang="en-US" sz="1600" dirty="0">
                <a:latin typeface="Courier"/>
                <a:ea typeface="ＭＳ Ｐゴシック" charset="0"/>
                <a:cs typeface="Courier"/>
              </a:rPr>
              <a:t>62683 packets received by filter</a:t>
            </a:r>
          </a:p>
          <a:p>
            <a:pPr lvl="1">
              <a:defRPr/>
            </a:pPr>
            <a:r>
              <a:rPr lang="en-US" sz="1600" dirty="0">
                <a:latin typeface="Courier"/>
                <a:ea typeface="ＭＳ Ｐゴシック" charset="0"/>
                <a:cs typeface="Courier"/>
              </a:rPr>
              <a:t>0 packets dropped by kernel</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Client (Inbound)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163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50</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207776048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685800" y="891779"/>
            <a:ext cx="7772400" cy="4149328"/>
          </a:xfrm>
        </p:spPr>
        <p:txBody>
          <a:bodyPr>
            <a:normAutofit fontScale="77500" lnSpcReduction="20000"/>
          </a:bodyPr>
          <a:lstStyle/>
          <a:p>
            <a:pPr>
              <a:defRPr/>
            </a:pPr>
            <a:r>
              <a:rPr lang="en-US" sz="2800" dirty="0" smtClean="0">
                <a:latin typeface="Calibri" charset="0"/>
                <a:ea typeface="ＭＳ Ｐゴシック" charset="0"/>
                <a:cs typeface="ＭＳ Ｐゴシック" charset="0"/>
              </a:rPr>
              <a:t>Perform “</a:t>
            </a:r>
            <a:r>
              <a:rPr lang="en-US" sz="2800" dirty="0" err="1" smtClean="0">
                <a:latin typeface="Calibri" charset="0"/>
                <a:ea typeface="ＭＳ Ｐゴシック" charset="0"/>
                <a:cs typeface="ＭＳ Ｐゴシック" charset="0"/>
              </a:rPr>
              <a:t>tcptrace</a:t>
            </a:r>
            <a:r>
              <a:rPr lang="en-US" sz="2800" dirty="0" smtClean="0">
                <a:latin typeface="Calibri" charset="0"/>
                <a:ea typeface="ＭＳ Ｐゴシック" charset="0"/>
                <a:cs typeface="ＭＳ Ｐゴシック" charset="0"/>
              </a:rPr>
              <a:t>” analyses:</a:t>
            </a:r>
          </a:p>
          <a:p>
            <a:pPr lvl="1">
              <a:defRPr/>
            </a:pPr>
            <a:r>
              <a:rPr lang="en-US" sz="1200" dirty="0" err="1">
                <a:latin typeface="Courier"/>
                <a:ea typeface="ＭＳ Ｐゴシック" charset="0"/>
                <a:cs typeface="Courier"/>
              </a:rPr>
              <a:t>tcptrace</a:t>
            </a:r>
            <a:r>
              <a:rPr lang="en-US" sz="1200" dirty="0">
                <a:latin typeface="Courier"/>
                <a:ea typeface="ＭＳ Ｐゴシック" charset="0"/>
                <a:cs typeface="Courier"/>
              </a:rPr>
              <a:t> -l nuttcp2.dmp</a:t>
            </a:r>
          </a:p>
          <a:p>
            <a:pPr lvl="1">
              <a:defRPr/>
            </a:pPr>
            <a:r>
              <a:rPr lang="en-US" sz="1200" dirty="0">
                <a:latin typeface="Courier"/>
                <a:ea typeface="ＭＳ Ｐゴシック" charset="0"/>
                <a:cs typeface="Courier"/>
              </a:rPr>
              <a:t>1 </a:t>
            </a:r>
            <a:r>
              <a:rPr lang="en-US" sz="1200" dirty="0" err="1">
                <a:latin typeface="Courier"/>
                <a:ea typeface="ＭＳ Ｐゴシック" charset="0"/>
                <a:cs typeface="Courier"/>
              </a:rPr>
              <a:t>arg</a:t>
            </a:r>
            <a:r>
              <a:rPr lang="en-US" sz="1200" dirty="0">
                <a:latin typeface="Courier"/>
                <a:ea typeface="ＭＳ Ｐゴシック" charset="0"/>
                <a:cs typeface="Courier"/>
              </a:rPr>
              <a:t> remaining, starting with 'nuttcp2.dmp'</a:t>
            </a:r>
          </a:p>
          <a:p>
            <a:pPr lvl="1">
              <a:defRPr/>
            </a:pPr>
            <a:r>
              <a:rPr lang="en-US" sz="1200" dirty="0" err="1">
                <a:latin typeface="Courier"/>
                <a:ea typeface="ＭＳ Ｐゴシック" charset="0"/>
                <a:cs typeface="Courier"/>
              </a:rPr>
              <a:t>Ostermann's</a:t>
            </a:r>
            <a:r>
              <a:rPr lang="en-US" sz="1200" dirty="0">
                <a:latin typeface="Courier"/>
                <a:ea typeface="ＭＳ Ｐゴシック" charset="0"/>
                <a:cs typeface="Courier"/>
              </a:rPr>
              <a:t> </a:t>
            </a:r>
            <a:r>
              <a:rPr lang="en-US" sz="1200" dirty="0" err="1">
                <a:latin typeface="Courier"/>
                <a:ea typeface="ＭＳ Ｐゴシック" charset="0"/>
                <a:cs typeface="Courier"/>
              </a:rPr>
              <a:t>tcptrace</a:t>
            </a:r>
            <a:r>
              <a:rPr lang="en-US" sz="1200" dirty="0">
                <a:latin typeface="Courier"/>
                <a:ea typeface="ＭＳ Ｐゴシック" charset="0"/>
                <a:cs typeface="Courier"/>
              </a:rPr>
              <a:t> -- version 6.6.7 -- Thu Nov  4, 2004</a:t>
            </a:r>
          </a:p>
          <a:p>
            <a:pPr lvl="1">
              <a:defRPr/>
            </a:pPr>
            <a:endParaRPr lang="en-US" sz="1200" dirty="0">
              <a:latin typeface="Courier"/>
              <a:ea typeface="ＭＳ Ｐゴシック" charset="0"/>
              <a:cs typeface="Courier"/>
            </a:endParaRPr>
          </a:p>
          <a:p>
            <a:pPr lvl="1">
              <a:defRPr/>
            </a:pPr>
            <a:r>
              <a:rPr lang="en-US" sz="1200" dirty="0">
                <a:latin typeface="Courier"/>
                <a:ea typeface="ＭＳ Ｐゴシック" charset="0"/>
                <a:cs typeface="Courier"/>
              </a:rPr>
              <a:t>62681 packets seen, 62681 TCP packets traced</a:t>
            </a:r>
          </a:p>
          <a:p>
            <a:pPr lvl="1">
              <a:defRPr/>
            </a:pPr>
            <a:r>
              <a:rPr lang="en-US" sz="1200" dirty="0">
                <a:latin typeface="Courier"/>
                <a:ea typeface="ＭＳ Ｐゴシック" charset="0"/>
                <a:cs typeface="Courier"/>
              </a:rPr>
              <a:t>elapsed </a:t>
            </a:r>
            <a:r>
              <a:rPr lang="en-US" sz="1200" dirty="0" err="1">
                <a:latin typeface="Courier"/>
                <a:ea typeface="ＭＳ Ｐゴシック" charset="0"/>
                <a:cs typeface="Courier"/>
              </a:rPr>
              <a:t>wallclock</a:t>
            </a:r>
            <a:r>
              <a:rPr lang="en-US" sz="1200" dirty="0">
                <a:latin typeface="Courier"/>
                <a:ea typeface="ＭＳ Ｐゴシック" charset="0"/>
                <a:cs typeface="Courier"/>
              </a:rPr>
              <a:t> time: 0:00:00.126221, 496597 </a:t>
            </a:r>
            <a:r>
              <a:rPr lang="en-US" sz="1200" dirty="0" err="1">
                <a:latin typeface="Courier"/>
                <a:ea typeface="ＭＳ Ｐゴシック" charset="0"/>
                <a:cs typeface="Courier"/>
              </a:rPr>
              <a:t>pkts</a:t>
            </a:r>
            <a:r>
              <a:rPr lang="en-US" sz="1200" dirty="0">
                <a:latin typeface="Courier"/>
                <a:ea typeface="ＭＳ Ｐゴシック" charset="0"/>
                <a:cs typeface="Courier"/>
              </a:rPr>
              <a:t>/sec analyzed</a:t>
            </a:r>
          </a:p>
          <a:p>
            <a:pPr lvl="1">
              <a:defRPr/>
            </a:pPr>
            <a:r>
              <a:rPr lang="en-US" sz="1200" dirty="0">
                <a:latin typeface="Courier"/>
                <a:ea typeface="ＭＳ Ｐゴシック" charset="0"/>
                <a:cs typeface="Courier"/>
              </a:rPr>
              <a:t>trace file elapsed time: 0:00:10.188876</a:t>
            </a:r>
          </a:p>
          <a:p>
            <a:pPr lvl="1">
              <a:defRPr/>
            </a:pPr>
            <a:r>
              <a:rPr lang="en-US" sz="1200" dirty="0">
                <a:latin typeface="Courier"/>
                <a:ea typeface="ＭＳ Ｐゴシック" charset="0"/>
                <a:cs typeface="Courier"/>
              </a:rPr>
              <a:t>TCP connection info:</a:t>
            </a:r>
          </a:p>
          <a:p>
            <a:pPr lvl="1">
              <a:defRPr/>
            </a:pPr>
            <a:r>
              <a:rPr lang="en-US" sz="1200" dirty="0">
                <a:latin typeface="Courier"/>
                <a:ea typeface="ＭＳ Ｐゴシック" charset="0"/>
                <a:cs typeface="Courier"/>
              </a:rPr>
              <a:t>2 TCP connections traced</a:t>
            </a:r>
            <a:r>
              <a:rPr lang="en-US" sz="1200" dirty="0" smtClean="0">
                <a:latin typeface="Courier"/>
                <a:ea typeface="ＭＳ Ｐゴシック" charset="0"/>
                <a:cs typeface="Courier"/>
              </a:rPr>
              <a:t>:</a:t>
            </a:r>
          </a:p>
          <a:p>
            <a:pPr>
              <a:defRPr/>
            </a:pPr>
            <a:r>
              <a:rPr lang="en-US" sz="3000" dirty="0" smtClean="0">
                <a:latin typeface="Calibri" charset="0"/>
                <a:ea typeface="ＭＳ Ｐゴシック" charset="0"/>
                <a:cs typeface="ＭＳ Ｐゴシック" charset="0"/>
              </a:rPr>
              <a:t>Perform </a:t>
            </a:r>
            <a:r>
              <a:rPr lang="en-US" sz="3000" dirty="0">
                <a:latin typeface="Calibri" charset="0"/>
                <a:ea typeface="ＭＳ Ｐゴシック" charset="0"/>
                <a:cs typeface="ＭＳ Ｐゴシック" charset="0"/>
              </a:rPr>
              <a:t>“</a:t>
            </a:r>
            <a:r>
              <a:rPr lang="en-US" sz="3000" dirty="0" err="1">
                <a:latin typeface="Calibri" charset="0"/>
                <a:ea typeface="ＭＳ Ｐゴシック" charset="0"/>
                <a:cs typeface="ＭＳ Ｐゴシック" charset="0"/>
              </a:rPr>
              <a:t>tcptrace</a:t>
            </a:r>
            <a:r>
              <a:rPr lang="en-US" sz="3000" dirty="0">
                <a:latin typeface="Calibri" charset="0"/>
                <a:ea typeface="ＭＳ Ｐゴシック" charset="0"/>
                <a:cs typeface="ＭＳ Ｐゴシック" charset="0"/>
              </a:rPr>
              <a:t>” </a:t>
            </a:r>
            <a:r>
              <a:rPr lang="en-US" sz="3000" dirty="0" smtClean="0">
                <a:latin typeface="Calibri" charset="0"/>
                <a:ea typeface="ＭＳ Ｐゴシック" charset="0"/>
                <a:cs typeface="ＭＳ Ｐゴシック" charset="0"/>
              </a:rPr>
              <a:t>graph generation:</a:t>
            </a:r>
          </a:p>
          <a:p>
            <a:pPr lvl="1">
              <a:defRPr/>
            </a:pPr>
            <a:r>
              <a:rPr lang="en-US" sz="1300" dirty="0" err="1">
                <a:latin typeface="Courier"/>
                <a:ea typeface="ＭＳ Ｐゴシック" charset="0"/>
                <a:cs typeface="Courier"/>
              </a:rPr>
              <a:t>tcptrace</a:t>
            </a:r>
            <a:r>
              <a:rPr lang="en-US" sz="1300" dirty="0">
                <a:latin typeface="Courier"/>
                <a:ea typeface="ＭＳ Ｐゴシック" charset="0"/>
                <a:cs typeface="Courier"/>
              </a:rPr>
              <a:t> -G nuttcp2.dmp</a:t>
            </a:r>
          </a:p>
          <a:p>
            <a:pPr lvl="1">
              <a:defRPr/>
            </a:pPr>
            <a:r>
              <a:rPr lang="en-US" sz="1300" dirty="0">
                <a:latin typeface="Courier"/>
                <a:ea typeface="ＭＳ Ｐゴシック" charset="0"/>
                <a:cs typeface="Courier"/>
              </a:rPr>
              <a:t>1 </a:t>
            </a:r>
            <a:r>
              <a:rPr lang="en-US" sz="1300" dirty="0" err="1">
                <a:latin typeface="Courier"/>
                <a:ea typeface="ＭＳ Ｐゴシック" charset="0"/>
                <a:cs typeface="Courier"/>
              </a:rPr>
              <a:t>arg</a:t>
            </a:r>
            <a:r>
              <a:rPr lang="en-US" sz="1300" dirty="0">
                <a:latin typeface="Courier"/>
                <a:ea typeface="ＭＳ Ｐゴシック" charset="0"/>
                <a:cs typeface="Courier"/>
              </a:rPr>
              <a:t> remaining, starting with 'nuttcp2.dmp'</a:t>
            </a:r>
          </a:p>
          <a:p>
            <a:pPr lvl="1">
              <a:defRPr/>
            </a:pPr>
            <a:r>
              <a:rPr lang="en-US" sz="1300" dirty="0" err="1">
                <a:latin typeface="Courier"/>
                <a:ea typeface="ＭＳ Ｐゴシック" charset="0"/>
                <a:cs typeface="Courier"/>
              </a:rPr>
              <a:t>Ostermann's</a:t>
            </a:r>
            <a:r>
              <a:rPr lang="en-US" sz="1300" dirty="0">
                <a:latin typeface="Courier"/>
                <a:ea typeface="ＭＳ Ｐゴシック" charset="0"/>
                <a:cs typeface="Courier"/>
              </a:rPr>
              <a:t> </a:t>
            </a:r>
            <a:r>
              <a:rPr lang="en-US" sz="1300" dirty="0" err="1">
                <a:latin typeface="Courier"/>
                <a:ea typeface="ＭＳ Ｐゴシック" charset="0"/>
                <a:cs typeface="Courier"/>
              </a:rPr>
              <a:t>tcptrace</a:t>
            </a:r>
            <a:r>
              <a:rPr lang="en-US" sz="1300" dirty="0">
                <a:latin typeface="Courier"/>
                <a:ea typeface="ＭＳ Ｐゴシック" charset="0"/>
                <a:cs typeface="Courier"/>
              </a:rPr>
              <a:t> -- version 6.6.7 -- Thu Nov  4, 2004</a:t>
            </a:r>
          </a:p>
          <a:p>
            <a:pPr lvl="1">
              <a:defRPr/>
            </a:pPr>
            <a:endParaRPr lang="en-US" sz="1300" dirty="0">
              <a:latin typeface="Courier"/>
              <a:ea typeface="ＭＳ Ｐゴシック" charset="0"/>
              <a:cs typeface="Courier"/>
            </a:endParaRPr>
          </a:p>
          <a:p>
            <a:pPr lvl="1">
              <a:defRPr/>
            </a:pPr>
            <a:r>
              <a:rPr lang="en-US" sz="1300" dirty="0">
                <a:latin typeface="Courier"/>
                <a:ea typeface="ＭＳ Ｐゴシック" charset="0"/>
                <a:cs typeface="Courier"/>
              </a:rPr>
              <a:t>62681 packets seen, 62681 TCP packets traced</a:t>
            </a:r>
          </a:p>
          <a:p>
            <a:pPr lvl="1">
              <a:defRPr/>
            </a:pPr>
            <a:r>
              <a:rPr lang="en-US" sz="1300" dirty="0">
                <a:latin typeface="Courier"/>
                <a:ea typeface="ＭＳ Ｐゴシック" charset="0"/>
                <a:cs typeface="Courier"/>
              </a:rPr>
              <a:t>elapsed </a:t>
            </a:r>
            <a:r>
              <a:rPr lang="en-US" sz="1300" dirty="0" err="1">
                <a:latin typeface="Courier"/>
                <a:ea typeface="ＭＳ Ｐゴシック" charset="0"/>
                <a:cs typeface="Courier"/>
              </a:rPr>
              <a:t>wallclock</a:t>
            </a:r>
            <a:r>
              <a:rPr lang="en-US" sz="1300" dirty="0">
                <a:latin typeface="Courier"/>
                <a:ea typeface="ＭＳ Ｐゴシック" charset="0"/>
                <a:cs typeface="Courier"/>
              </a:rPr>
              <a:t> time: 0:00:02.285531, 27425 </a:t>
            </a:r>
            <a:r>
              <a:rPr lang="en-US" sz="1300" dirty="0" err="1">
                <a:latin typeface="Courier"/>
                <a:ea typeface="ＭＳ Ｐゴシック" charset="0"/>
                <a:cs typeface="Courier"/>
              </a:rPr>
              <a:t>pkts</a:t>
            </a:r>
            <a:r>
              <a:rPr lang="en-US" sz="1300" dirty="0">
                <a:latin typeface="Courier"/>
                <a:ea typeface="ＭＳ Ｐゴシック" charset="0"/>
                <a:cs typeface="Courier"/>
              </a:rPr>
              <a:t>/sec analyzed</a:t>
            </a:r>
          </a:p>
          <a:p>
            <a:pPr lvl="1">
              <a:defRPr/>
            </a:pPr>
            <a:r>
              <a:rPr lang="en-US" sz="1300" dirty="0">
                <a:latin typeface="Courier"/>
                <a:ea typeface="ＭＳ Ｐゴシック" charset="0"/>
                <a:cs typeface="Courier"/>
              </a:rPr>
              <a:t>trace file elapsed time: 0:00:10.188876</a:t>
            </a:r>
          </a:p>
          <a:p>
            <a:pPr lvl="1">
              <a:defRPr/>
            </a:pPr>
            <a:r>
              <a:rPr lang="en-US" sz="1300" dirty="0">
                <a:latin typeface="Courier"/>
                <a:ea typeface="ＭＳ Ｐゴシック" charset="0"/>
                <a:cs typeface="Courier"/>
              </a:rPr>
              <a:t>TCP connection info:</a:t>
            </a:r>
          </a:p>
          <a:p>
            <a:pPr lvl="1">
              <a:defRPr/>
            </a:pPr>
            <a:r>
              <a:rPr lang="en-US" sz="1300" dirty="0">
                <a:latin typeface="Courier"/>
                <a:ea typeface="ＭＳ Ｐゴシック" charset="0"/>
                <a:cs typeface="Courier"/>
              </a:rPr>
              <a:t>  1: perfsonar.hep.brown.edu:50560 - nms-rthr2.newy32aoa.net.internet2.edu:5000 (a2b)     8&gt;    7&lt;  (complete)</a:t>
            </a:r>
          </a:p>
          <a:p>
            <a:pPr lvl="1">
              <a:defRPr/>
            </a:pPr>
            <a:r>
              <a:rPr lang="en-US" sz="1300" dirty="0">
                <a:latin typeface="Courier"/>
                <a:ea typeface="ＭＳ Ｐゴシック" charset="0"/>
                <a:cs typeface="Courier"/>
              </a:rPr>
              <a:t>  2: nms-rthr2.newy32aoa.net.internet2.edu:45075 - perfsonar.hep.brown.edu:10200 (c2d) 41205&gt; 21461&lt;  (complete)</a:t>
            </a:r>
            <a:endParaRPr lang="en-US" sz="2600" dirty="0">
              <a:latin typeface="Calibri" charset="0"/>
              <a:ea typeface="ＭＳ Ｐゴシック" charset="0"/>
              <a:cs typeface="ＭＳ Ｐゴシック" charset="0"/>
            </a:endParaRPr>
          </a:p>
          <a:p>
            <a:pPr marL="0" indent="0">
              <a:buFont typeface="Arial" charset="0"/>
              <a:buNone/>
              <a:defRPr/>
            </a:pPr>
            <a:endParaRPr lang="en-US" sz="2600" dirty="0">
              <a:latin typeface="Calibri" charset="0"/>
              <a:ea typeface="ＭＳ Ｐゴシック" charset="0"/>
              <a:cs typeface="ＭＳ Ｐゴシック" charset="0"/>
            </a:endParaRP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Analysis (Inbound)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79455" y="4781782"/>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51</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8078404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1" descr="Screen Shot 2013-03-20 at 6.55.5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239" y="715566"/>
            <a:ext cx="6080179" cy="383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(Inbound)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22263"/>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52</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8319247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1" descr="Screen Shot 2013-01-07 at 1.51.5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0067" y="628651"/>
            <a:ext cx="6019800" cy="391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(Inbound)</a:t>
            </a:r>
            <a:endParaRPr lang="en-US" sz="4000" dirty="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0" name="Slide Number Placeholder 5"/>
          <p:cNvSpPr txBox="1">
            <a:spLocks/>
          </p:cNvSpPr>
          <p:nvPr/>
        </p:nvSpPr>
        <p:spPr>
          <a:xfrm>
            <a:off x="8686800" y="4815914"/>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53</a:t>
            </a:fld>
            <a:endParaRPr lang="en-US" sz="1000" dirty="0">
              <a:solidFill>
                <a:srgbClr val="7F7F7F"/>
              </a:solidFill>
            </a:endParaRPr>
          </a:p>
        </p:txBody>
      </p:sp>
      <p:sp>
        <p:nvSpPr>
          <p:cNvPr id="11"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42235682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1" descr="Screen Shot 2013-01-07 at 1.52.0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1" y="652463"/>
            <a:ext cx="5926667" cy="38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(Inbound)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772588" y="47824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54</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15904354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1" descr="Screen Shot 2013-01-07 at 1.52.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1736" y="683246"/>
            <a:ext cx="6094540" cy="396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Plotting (Inbound – Zoomed)</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815914"/>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55</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3986349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1" descr="Screen Shot 2013-03-20 at 6.55.5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1185863"/>
            <a:ext cx="44116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2" descr="Screen Shot 2013-03-20 at 6.55.5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85863"/>
            <a:ext cx="4710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Slope = Throughput</a:t>
            </a:r>
            <a:endParaRPr lang="en-US" sz="4000" dirty="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0" name="Slide Number Placeholder 5"/>
          <p:cNvSpPr txBox="1">
            <a:spLocks/>
          </p:cNvSpPr>
          <p:nvPr/>
        </p:nvSpPr>
        <p:spPr>
          <a:xfrm>
            <a:off x="8686800" y="47824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56</a:t>
            </a:fld>
            <a:endParaRPr lang="en-US" sz="1000" dirty="0">
              <a:solidFill>
                <a:srgbClr val="7F7F7F"/>
              </a:solidFill>
            </a:endParaRPr>
          </a:p>
        </p:txBody>
      </p:sp>
      <p:sp>
        <p:nvSpPr>
          <p:cNvPr id="11"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321930612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685800" y="891779"/>
            <a:ext cx="7772400" cy="4149328"/>
          </a:xfrm>
        </p:spPr>
        <p:txBody>
          <a:bodyPr/>
          <a:lstStyle/>
          <a:p>
            <a:r>
              <a:rPr lang="en-US" sz="2800">
                <a:latin typeface="Calibri" charset="0"/>
                <a:ea typeface="ＭＳ Ｐゴシック" charset="0"/>
                <a:cs typeface="ＭＳ Ｐゴシック" charset="0"/>
              </a:rPr>
              <a:t>Lower level tools can help diagnose what the higher level tools are seeing</a:t>
            </a:r>
          </a:p>
          <a:p>
            <a:r>
              <a:rPr lang="en-US" sz="2800">
                <a:latin typeface="Calibri" charset="0"/>
                <a:ea typeface="ＭＳ Ｐゴシック" charset="0"/>
                <a:cs typeface="ＭＳ Ｐゴシック" charset="0"/>
              </a:rPr>
              <a:t>Low throughput is the result of all network problems when using TCP</a:t>
            </a:r>
          </a:p>
          <a:p>
            <a:pPr lvl="1"/>
            <a:r>
              <a:rPr lang="en-US" sz="2600">
                <a:latin typeface="Calibri" charset="0"/>
                <a:ea typeface="ＭＳ Ｐゴシック" charset="0"/>
                <a:cs typeface="ＭＳ Ｐゴシック" charset="0"/>
              </a:rPr>
              <a:t>OOP</a:t>
            </a:r>
          </a:p>
          <a:p>
            <a:pPr lvl="1"/>
            <a:r>
              <a:rPr lang="en-US" sz="2600">
                <a:latin typeface="Calibri" charset="0"/>
                <a:ea typeface="ＭＳ Ｐゴシック" charset="0"/>
                <a:cs typeface="ＭＳ Ｐゴシック" charset="0"/>
              </a:rPr>
              <a:t>Loss</a:t>
            </a:r>
          </a:p>
          <a:p>
            <a:pPr lvl="1"/>
            <a:r>
              <a:rPr lang="en-US" sz="2600">
                <a:latin typeface="Calibri" charset="0"/>
                <a:ea typeface="ＭＳ Ｐゴシック" charset="0"/>
                <a:cs typeface="ＭＳ Ｐゴシック" charset="0"/>
              </a:rPr>
              <a:t>Retransmissions/Timeouts</a:t>
            </a:r>
          </a:p>
        </p:txBody>
      </p:sp>
      <p:sp>
        <p:nvSpPr>
          <p:cNvPr id="5" name="Title 1"/>
          <p:cNvSpPr txBox="1">
            <a:spLocks/>
          </p:cNvSpPr>
          <p:nvPr/>
        </p:nvSpPr>
        <p:spPr>
          <a:xfrm>
            <a:off x="0" y="205979"/>
            <a:ext cx="9144000" cy="857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Conclusions</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txBox="1">
            <a:spLocks/>
          </p:cNvSpPr>
          <p:nvPr/>
        </p:nvSpPr>
        <p:spPr>
          <a:xfrm>
            <a:off x="8686800" y="4778277"/>
            <a:ext cx="371412"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8151B9-CF22-1341-A1FA-AF855BA4AD15}" type="slidenum">
              <a:rPr lang="en-US" sz="1000" smtClean="0">
                <a:solidFill>
                  <a:srgbClr val="7F7F7F"/>
                </a:solidFill>
              </a:rPr>
              <a:pPr/>
              <a:t>57</a:t>
            </a:fld>
            <a:endParaRPr lang="en-US" sz="1000" dirty="0">
              <a:solidFill>
                <a:srgbClr val="7F7F7F"/>
              </a:solidFill>
            </a:endParaRPr>
          </a:p>
        </p:txBody>
      </p:sp>
      <p:sp>
        <p:nvSpPr>
          <p:cNvPr id="10" name="Footer Placeholder 4"/>
          <p:cNvSpPr txBox="1">
            <a:spLocks/>
          </p:cNvSpPr>
          <p:nvPr/>
        </p:nvSpPr>
        <p:spPr>
          <a:xfrm>
            <a:off x="137160" y="4760814"/>
            <a:ext cx="2079778"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7F7F7F"/>
                </a:solidFill>
              </a:rPr>
              <a:t>© 2015, http://</a:t>
            </a:r>
            <a:r>
              <a:rPr lang="en-US" sz="1000" dirty="0" err="1" smtClean="0">
                <a:solidFill>
                  <a:srgbClr val="7F7F7F"/>
                </a:solidFill>
              </a:rPr>
              <a:t>www.perfsonar.net</a:t>
            </a:r>
            <a:endParaRPr lang="en-US" sz="1000" dirty="0">
              <a:solidFill>
                <a:srgbClr val="7F7F7F"/>
              </a:solidFill>
            </a:endParaRPr>
          </a:p>
        </p:txBody>
      </p:sp>
    </p:spTree>
    <p:extLst>
      <p:ext uri="{BB962C8B-B14F-4D97-AF65-F5344CB8AC3E}">
        <p14:creationId xmlns:p14="http://schemas.microsoft.com/office/powerpoint/2010/main" val="81325356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 Debugging Strategies</a:t>
            </a:r>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5"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endParaRPr lang="en-US" b="1" i="1" dirty="0" smtClean="0"/>
          </a:p>
          <a:p>
            <a:pPr algn="r"/>
            <a:endParaRPr lang="en-US" b="1" i="1" dirty="0" smtClean="0"/>
          </a:p>
          <a:p>
            <a:pPr algn="r"/>
            <a:r>
              <a:rPr lang="en-US" dirty="0" smtClean="0"/>
              <a:t>NSRC/IU</a:t>
            </a:r>
            <a:endParaRPr lang="en-US" dirty="0" smtClean="0"/>
          </a:p>
          <a:p>
            <a:pPr algn="r"/>
            <a:r>
              <a:rPr lang="en-US" dirty="0" smtClean="0"/>
              <a:t>September 2015</a:t>
            </a:r>
            <a:endParaRPr lang="en-US" dirty="0" smtClean="0"/>
          </a:p>
          <a:p>
            <a:pPr algn="r"/>
            <a:endParaRPr lang="en-US" dirty="0"/>
          </a:p>
        </p:txBody>
      </p:sp>
    </p:spTree>
    <p:extLst>
      <p:ext uri="{BB962C8B-B14F-4D97-AF65-F5344CB8AC3E}">
        <p14:creationId xmlns:p14="http://schemas.microsoft.com/office/powerpoint/2010/main" val="359645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dirty="0" smtClean="0"/>
              <a:t>1</a:t>
            </a:r>
            <a:r>
              <a:rPr lang="en-US" baseline="30000" dirty="0" smtClean="0"/>
              <a:t>st</a:t>
            </a:r>
            <a:r>
              <a:rPr lang="en-US" dirty="0" smtClean="0"/>
              <a:t> Pass Fact Finding</a:t>
            </a:r>
          </a:p>
          <a:p>
            <a:pPr lvl="1"/>
            <a:r>
              <a:rPr lang="en-US" dirty="0" smtClean="0"/>
              <a:t>With a sheet of paper (or electronic paper), start making notes:</a:t>
            </a:r>
          </a:p>
          <a:p>
            <a:pPr lvl="2"/>
            <a:r>
              <a:rPr lang="en-US" dirty="0" smtClean="0"/>
              <a:t>The </a:t>
            </a:r>
            <a:r>
              <a:rPr lang="en-US" dirty="0" err="1" smtClean="0"/>
              <a:t>traceroute</a:t>
            </a:r>
            <a:r>
              <a:rPr lang="en-US" dirty="0" smtClean="0"/>
              <a:t> and reverse </a:t>
            </a:r>
            <a:r>
              <a:rPr lang="en-US" dirty="0" err="1" smtClean="0"/>
              <a:t>traceroute</a:t>
            </a:r>
            <a:r>
              <a:rPr lang="en-US" dirty="0" smtClean="0"/>
              <a:t> between the resources.  What does these look like?  Are they the same, or different?</a:t>
            </a:r>
          </a:p>
          <a:p>
            <a:pPr lvl="2"/>
            <a:r>
              <a:rPr lang="en-US" dirty="0" smtClean="0"/>
              <a:t>If you have the LAN maps, do you see any abnormalities?  Mark locations where there are bandwidth step-downs (e.g. multiple 1Gs into a 10G, etc.). </a:t>
            </a:r>
          </a:p>
          <a:p>
            <a:pPr lvl="2"/>
            <a:r>
              <a:rPr lang="en-US" dirty="0" smtClean="0"/>
              <a:t>If you are using CACTI/Cricket/MRTG/etc., look at the utilization, drops, and errors from the interfaces that make up the network path.  Is congestion a factor?  Are there patterns of errors/drops consistent with use, or do they look constant?</a:t>
            </a:r>
          </a:p>
          <a:p>
            <a:pPr lvl="2"/>
            <a:r>
              <a:rPr lang="en-US" dirty="0" smtClean="0"/>
              <a:t>If you have access to regional/national data for the above two items – try to do the same as well.  You do not need to have all the answers at this stage</a:t>
            </a:r>
          </a:p>
          <a:p>
            <a:pPr lvl="1"/>
            <a:r>
              <a:rPr lang="en-US" dirty="0" smtClean="0"/>
              <a:t>As in the experimental method, make a hypothesis</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90346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62500" lnSpcReduction="20000"/>
          </a:bodyPr>
          <a:lstStyle/>
          <a:p>
            <a:r>
              <a:rPr lang="en-US" dirty="0" smtClean="0"/>
              <a:t>Performance Testing – Step 1 (Regular Testing Setup)</a:t>
            </a:r>
          </a:p>
          <a:p>
            <a:pPr lvl="1"/>
            <a:r>
              <a:rPr lang="en-US" dirty="0" smtClean="0"/>
              <a:t>Using your </a:t>
            </a:r>
            <a:r>
              <a:rPr lang="en-US" dirty="0" err="1" smtClean="0"/>
              <a:t>perfSONAR</a:t>
            </a:r>
            <a:r>
              <a:rPr lang="en-US" dirty="0" smtClean="0"/>
              <a:t> Toolkit – establish some regular tests:</a:t>
            </a:r>
          </a:p>
          <a:p>
            <a:pPr lvl="2"/>
            <a:r>
              <a:rPr lang="en-US" dirty="0" smtClean="0"/>
              <a:t>To the remote end having problems</a:t>
            </a:r>
          </a:p>
          <a:p>
            <a:pPr lvl="2"/>
            <a:r>
              <a:rPr lang="en-US" dirty="0" smtClean="0"/>
              <a:t>To the regional that remote end connects to</a:t>
            </a:r>
          </a:p>
          <a:p>
            <a:pPr lvl="2"/>
            <a:r>
              <a:rPr lang="en-US" dirty="0" smtClean="0"/>
              <a:t>To the backbone location the regional may use (e.g. Internet2 POP in some city)</a:t>
            </a:r>
          </a:p>
          <a:p>
            <a:pPr lvl="2"/>
            <a:r>
              <a:rPr lang="en-US" dirty="0" smtClean="0"/>
              <a:t>To your regional</a:t>
            </a:r>
          </a:p>
          <a:p>
            <a:pPr lvl="2"/>
            <a:r>
              <a:rPr lang="en-US" dirty="0" smtClean="0"/>
              <a:t>To your network demarcation (if you are testing from behind a firewall)</a:t>
            </a:r>
          </a:p>
          <a:p>
            <a:pPr lvl="1"/>
            <a:r>
              <a:rPr lang="en-US" dirty="0" smtClean="0"/>
              <a:t>OWAMP tests are *very* important, we want to know packet loss</a:t>
            </a:r>
          </a:p>
          <a:p>
            <a:pPr lvl="1"/>
            <a:r>
              <a:rPr lang="en-US" dirty="0" smtClean="0"/>
              <a:t>BWCTL tests are also important, we want to see throughput.  Note that for ‘close’ things (your network demarcation and your regional), throughput may be ‘good’, even in the case of packet loss.  </a:t>
            </a:r>
          </a:p>
          <a:p>
            <a:pPr lvl="1"/>
            <a:r>
              <a:rPr lang="en-US" dirty="0" smtClean="0"/>
              <a:t>It takes a couple of days to get good data, but don’t let that stop you from continuing with the steps</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7</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647062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8"/>
            <a:ext cx="8229600" cy="3697586"/>
          </a:xfrm>
        </p:spPr>
        <p:txBody>
          <a:bodyPr>
            <a:normAutofit fontScale="62500" lnSpcReduction="20000"/>
          </a:bodyPr>
          <a:lstStyle/>
          <a:p>
            <a:r>
              <a:rPr lang="en-US" dirty="0" smtClean="0"/>
              <a:t>Performance </a:t>
            </a:r>
            <a:r>
              <a:rPr lang="en-US" dirty="0"/>
              <a:t>Testing – Step </a:t>
            </a:r>
            <a:r>
              <a:rPr lang="en-US" dirty="0" smtClean="0"/>
              <a:t>2 (OWAMP)</a:t>
            </a:r>
          </a:p>
          <a:p>
            <a:pPr lvl="1"/>
            <a:r>
              <a:rPr lang="en-US" dirty="0" smtClean="0"/>
              <a:t>‘</a:t>
            </a:r>
            <a:r>
              <a:rPr lang="en-US" dirty="0" err="1" smtClean="0"/>
              <a:t>owping</a:t>
            </a:r>
            <a:r>
              <a:rPr lang="en-US" dirty="0" smtClean="0"/>
              <a:t>’ is the tool we are going to use:</a:t>
            </a:r>
          </a:p>
          <a:p>
            <a:pPr lvl="2"/>
            <a:r>
              <a:rPr lang="en-US" sz="1400" dirty="0" err="1" smtClean="0">
                <a:latin typeface="Courier"/>
                <a:cs typeface="Courier"/>
              </a:rPr>
              <a:t>owping</a:t>
            </a:r>
            <a:r>
              <a:rPr lang="en-US" sz="1400" dirty="0" smtClean="0">
                <a:latin typeface="Courier"/>
                <a:cs typeface="Courier"/>
              </a:rPr>
              <a:t> $HOST</a:t>
            </a:r>
            <a:endParaRPr lang="en-US" sz="1400" dirty="0">
              <a:latin typeface="Courier"/>
              <a:cs typeface="Courier"/>
            </a:endParaRPr>
          </a:p>
          <a:p>
            <a:pPr lvl="1"/>
            <a:r>
              <a:rPr lang="en-US" dirty="0" smtClean="0"/>
              <a:t>Twiddle some of the options:</a:t>
            </a:r>
          </a:p>
          <a:p>
            <a:pPr lvl="2"/>
            <a:r>
              <a:rPr lang="en-US" dirty="0" smtClean="0"/>
              <a:t>-c: number of packets sent, e.g. –c 1000 = 1000 packets in the session</a:t>
            </a:r>
          </a:p>
          <a:p>
            <a:pPr lvl="2"/>
            <a:r>
              <a:rPr lang="en-US" dirty="0" smtClean="0"/>
              <a:t>-</a:t>
            </a:r>
            <a:r>
              <a:rPr lang="en-US" dirty="0" err="1" smtClean="0"/>
              <a:t>i</a:t>
            </a:r>
            <a:r>
              <a:rPr lang="en-US" dirty="0" smtClean="0"/>
              <a:t>: interval between packets, e.g. –</a:t>
            </a:r>
            <a:r>
              <a:rPr lang="en-US" dirty="0" err="1" smtClean="0"/>
              <a:t>i</a:t>
            </a:r>
            <a:r>
              <a:rPr lang="en-US" dirty="0" smtClean="0"/>
              <a:t> .01 = send 100 packets per second</a:t>
            </a:r>
          </a:p>
          <a:p>
            <a:pPr lvl="2"/>
            <a:r>
              <a:rPr lang="en-US" dirty="0" smtClean="0"/>
              <a:t>-s: size of the packets sent, e.g. –s100 = 100 byte (pre header) size of packets</a:t>
            </a:r>
          </a:p>
          <a:p>
            <a:pPr lvl="1"/>
            <a:r>
              <a:rPr lang="en-US" dirty="0" smtClean="0"/>
              <a:t>Note that twiddling the options does increase the length of time of the test, and possibly the bandwidth used.  For example:</a:t>
            </a:r>
          </a:p>
          <a:p>
            <a:pPr lvl="2"/>
            <a:r>
              <a:rPr lang="en-US" dirty="0" err="1" smtClean="0"/>
              <a:t>owping</a:t>
            </a:r>
            <a:r>
              <a:rPr lang="en-US" dirty="0" smtClean="0"/>
              <a:t> –c 1000 –I .01 –s 100 will send 1000 packets, of 100 bytes in size, where 100 packets are sent ever second.  The entire test will take 10 seconds total.  </a:t>
            </a:r>
          </a:p>
          <a:p>
            <a:pPr lvl="1"/>
            <a:r>
              <a:rPr lang="en-US" dirty="0" smtClean="0"/>
              <a:t>What we want to do is tickle situations where the devices in the path may be congested on a micro scale.  If we run a long enough test, we could see packet loss or out of order behavior.   </a:t>
            </a:r>
          </a:p>
          <a:p>
            <a:pPr lvl="1"/>
            <a:r>
              <a:rPr lang="en-US" dirty="0" smtClean="0"/>
              <a:t>Test against the opposite end, and to things in the middle.  Keep good notes.  </a:t>
            </a:r>
          </a:p>
          <a:p>
            <a:pPr lvl="2"/>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8</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0855113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41"/>
            <a:ext cx="8229600" cy="857250"/>
          </a:xfrm>
        </p:spPr>
        <p:txBody>
          <a:bodyPr>
            <a:normAutofit/>
          </a:bodyPr>
          <a:lstStyle/>
          <a:p>
            <a:r>
              <a:rPr lang="en-US" dirty="0" smtClean="0"/>
              <a:t>Describing the Steps</a:t>
            </a:r>
            <a:endParaRPr lang="en-US" dirty="0"/>
          </a:p>
        </p:txBody>
      </p:sp>
      <p:sp>
        <p:nvSpPr>
          <p:cNvPr id="3" name="Content Placeholder 2"/>
          <p:cNvSpPr>
            <a:spLocks noGrp="1"/>
          </p:cNvSpPr>
          <p:nvPr>
            <p:ph idx="1"/>
          </p:nvPr>
        </p:nvSpPr>
        <p:spPr>
          <a:xfrm>
            <a:off x="457200" y="1063229"/>
            <a:ext cx="8229600" cy="3531394"/>
          </a:xfrm>
        </p:spPr>
        <p:txBody>
          <a:bodyPr>
            <a:normAutofit fontScale="62500" lnSpcReduction="20000"/>
          </a:bodyPr>
          <a:lstStyle/>
          <a:p>
            <a:r>
              <a:rPr lang="en-US" dirty="0" smtClean="0"/>
              <a:t>Performance </a:t>
            </a:r>
            <a:r>
              <a:rPr lang="en-US" dirty="0"/>
              <a:t>Testing – Step </a:t>
            </a:r>
            <a:r>
              <a:rPr lang="en-US" dirty="0" smtClean="0"/>
              <a:t>3 (BWCTL)</a:t>
            </a:r>
          </a:p>
          <a:p>
            <a:pPr lvl="1"/>
            <a:r>
              <a:rPr lang="en-US" dirty="0" smtClean="0"/>
              <a:t>As in the previous case, we are going to test to the other end, and to things in the middle with BWCTL:</a:t>
            </a:r>
          </a:p>
          <a:p>
            <a:pPr lvl="2"/>
            <a:r>
              <a:rPr lang="en-US" sz="800" dirty="0" err="1">
                <a:latin typeface="Courier"/>
                <a:cs typeface="Courier"/>
              </a:rPr>
              <a:t>bwctl</a:t>
            </a:r>
            <a:r>
              <a:rPr lang="en-US" sz="800" dirty="0">
                <a:latin typeface="Courier"/>
                <a:cs typeface="Courier"/>
              </a:rPr>
              <a:t> -T iperf3 -f m -t 20 -</a:t>
            </a:r>
            <a:r>
              <a:rPr lang="en-US" sz="800" dirty="0" err="1">
                <a:latin typeface="Courier"/>
                <a:cs typeface="Courier"/>
              </a:rPr>
              <a:t>i</a:t>
            </a:r>
            <a:r>
              <a:rPr lang="en-US" sz="800" dirty="0">
                <a:latin typeface="Courier"/>
                <a:cs typeface="Courier"/>
              </a:rPr>
              <a:t> 1 </a:t>
            </a:r>
            <a:r>
              <a:rPr lang="en-US" sz="800" dirty="0" smtClean="0">
                <a:latin typeface="Courier"/>
                <a:cs typeface="Courier"/>
              </a:rPr>
              <a:t>–c $HOST</a:t>
            </a:r>
          </a:p>
          <a:p>
            <a:pPr lvl="2"/>
            <a:r>
              <a:rPr lang="en-US" sz="800" dirty="0" err="1">
                <a:latin typeface="Courier"/>
                <a:cs typeface="Courier"/>
              </a:rPr>
              <a:t>bwctl</a:t>
            </a:r>
            <a:r>
              <a:rPr lang="en-US" sz="800" dirty="0">
                <a:latin typeface="Courier"/>
                <a:cs typeface="Courier"/>
              </a:rPr>
              <a:t> -T iperf3 -f m -t 20 -</a:t>
            </a:r>
            <a:r>
              <a:rPr lang="en-US" sz="800" dirty="0" err="1">
                <a:latin typeface="Courier"/>
                <a:cs typeface="Courier"/>
              </a:rPr>
              <a:t>i</a:t>
            </a:r>
            <a:r>
              <a:rPr lang="en-US" sz="800" dirty="0">
                <a:latin typeface="Courier"/>
                <a:cs typeface="Courier"/>
              </a:rPr>
              <a:t> 1 </a:t>
            </a:r>
            <a:r>
              <a:rPr lang="en-US" sz="800" dirty="0" smtClean="0">
                <a:latin typeface="Courier"/>
                <a:cs typeface="Courier"/>
              </a:rPr>
              <a:t>–s $HOST</a:t>
            </a:r>
          </a:p>
          <a:p>
            <a:pPr lvl="1"/>
            <a:r>
              <a:rPr lang="en-US" dirty="0" smtClean="0"/>
              <a:t>Suggestions on use:</a:t>
            </a:r>
          </a:p>
          <a:p>
            <a:pPr lvl="2"/>
            <a:r>
              <a:rPr lang="en-US" dirty="0" smtClean="0"/>
              <a:t>Use iperf3 or </a:t>
            </a:r>
            <a:r>
              <a:rPr lang="en-US" dirty="0" err="1" smtClean="0"/>
              <a:t>nuttcp</a:t>
            </a:r>
            <a:r>
              <a:rPr lang="en-US" dirty="0" smtClean="0"/>
              <a:t> as the tool (avoid </a:t>
            </a:r>
            <a:r>
              <a:rPr lang="en-US" dirty="0" err="1" smtClean="0"/>
              <a:t>iperf</a:t>
            </a:r>
            <a:r>
              <a:rPr lang="en-US" dirty="0" smtClean="0"/>
              <a:t>)</a:t>
            </a:r>
          </a:p>
          <a:p>
            <a:pPr lvl="2"/>
            <a:r>
              <a:rPr lang="en-US" dirty="0" smtClean="0"/>
              <a:t>Always set the ‘-f’ flag to be ‘m’ (easier to read the output)</a:t>
            </a:r>
          </a:p>
          <a:p>
            <a:pPr lvl="2"/>
            <a:r>
              <a:rPr lang="en-US" dirty="0" smtClean="0"/>
              <a:t>Tests should be between 20-30 seconds, and use an interval of 1-2.  This will let you see TCP behavior as it rises and falls (and gives you sufficient time to ramp up speed and window size)</a:t>
            </a:r>
          </a:p>
          <a:p>
            <a:pPr lvl="2"/>
            <a:r>
              <a:rPr lang="en-US" dirty="0" smtClean="0"/>
              <a:t>Avoid parallel streams to start – see what a delicate single stream will do.</a:t>
            </a:r>
          </a:p>
          <a:p>
            <a:pPr lvl="2"/>
            <a:r>
              <a:rPr lang="en-US" dirty="0" smtClean="0"/>
              <a:t>Run both directions (-c and –s) for each target.  We want to see patterns, and make sure they are consistent.  </a:t>
            </a:r>
          </a:p>
          <a:p>
            <a:pPr lvl="1"/>
            <a:r>
              <a:rPr lang="en-US" dirty="0" smtClean="0"/>
              <a:t>Make sure we are recording things – if possible draw a map between the networks and decorate the links with these speeds</a:t>
            </a:r>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259299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1736</TotalTime>
  <Words>5964</Words>
  <Application>Microsoft Macintosh PowerPoint</Application>
  <PresentationFormat>On-screen Show (16:9)</PresentationFormat>
  <Paragraphs>666</Paragraphs>
  <Slides>58</Slides>
  <Notes>30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Network Debugging Strategies</vt:lpstr>
      <vt:lpstr>Where to Start?</vt:lpstr>
      <vt:lpstr>Developing a Plan</vt:lpstr>
      <vt:lpstr>Describing the Steps</vt:lpstr>
      <vt:lpstr>Describing the Steps</vt:lpstr>
      <vt:lpstr>Describing the Steps</vt:lpstr>
      <vt:lpstr>Describing the Steps</vt:lpstr>
      <vt:lpstr>Describing the Steps</vt:lpstr>
      <vt:lpstr>Describing the Steps</vt:lpstr>
      <vt:lpstr>Describing the Steps</vt:lpstr>
      <vt:lpstr>Describing the Steps</vt:lpstr>
      <vt:lpstr>Describing the Steps</vt:lpstr>
      <vt:lpstr>Describing the Steps</vt:lpstr>
      <vt:lpstr>Describing the Steps</vt:lpstr>
      <vt:lpstr>Describing the Steps</vt:lpstr>
      <vt:lpstr>Putting Theory Into Practice</vt:lpstr>
      <vt:lpstr>WAN Test Methodology – Problem Isolation</vt:lpstr>
      <vt:lpstr>Network Performance Troubleshooting Example</vt:lpstr>
      <vt:lpstr>Wide Area Testing – Full Context</vt:lpstr>
      <vt:lpstr>Wide Area Testing – Long Clean Test</vt:lpstr>
      <vt:lpstr>Wide Area Testing – Poorly Performing Tests Illustrate Likely Problem Areas</vt:lpstr>
      <vt:lpstr>Likely Problem Area</vt:lpstr>
      <vt:lpstr>Lessons From This Example</vt:lpstr>
      <vt:lpstr>BWCTL 3rd Party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Debugging Strategies</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Scott Chevalier</cp:lastModifiedBy>
  <cp:revision>59</cp:revision>
  <dcterms:created xsi:type="dcterms:W3CDTF">2014-10-22T19:46:15Z</dcterms:created>
  <dcterms:modified xsi:type="dcterms:W3CDTF">2015-09-08T12:03:47Z</dcterms:modified>
</cp:coreProperties>
</file>