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3" r:id="rId2"/>
    <p:sldId id="406" r:id="rId3"/>
    <p:sldId id="411" r:id="rId4"/>
    <p:sldId id="416" r:id="rId5"/>
    <p:sldId id="417" r:id="rId6"/>
    <p:sldId id="418" r:id="rId7"/>
    <p:sldId id="419" r:id="rId8"/>
    <p:sldId id="407" r:id="rId9"/>
    <p:sldId id="412" r:id="rId10"/>
    <p:sldId id="420" r:id="rId11"/>
    <p:sldId id="421" r:id="rId12"/>
    <p:sldId id="408" r:id="rId13"/>
    <p:sldId id="413" r:id="rId14"/>
    <p:sldId id="422" r:id="rId15"/>
    <p:sldId id="409" r:id="rId16"/>
    <p:sldId id="414" r:id="rId17"/>
    <p:sldId id="410" r:id="rId18"/>
    <p:sldId id="415" r:id="rId19"/>
    <p:sldId id="42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288" y="-1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80FC-0759-CA42-B022-0B54C3274F97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778ED-C302-B741-917D-3C5036AAD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1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92A4-9BD9-794B-BE3A-04EDF069D8A0}" type="datetimeFigureOut">
              <a:rPr lang="en-US" smtClean="0"/>
              <a:t>8/24/15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EA6F8-B5AB-8342-9AB7-A6984D898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69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is all a suggestion – it may not work this way.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This is all a suggestion – it may not work this way. 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This is all a suggestion – it may not work this way.  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mtClean="0"/>
              <a:t>This is all a suggestion – it may not work this way. 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All of this</a:t>
            </a:r>
            <a:r>
              <a:rPr lang="en-US" baseline="0" dirty="0" smtClean="0"/>
              <a:t> is ‘hard’ </a:t>
            </a:r>
            <a:r>
              <a:rPr lang="en-US" baseline="0" dirty="0" err="1" smtClean="0"/>
              <a:t>becase</a:t>
            </a:r>
            <a:r>
              <a:rPr lang="en-US" baseline="0" dirty="0" smtClean="0"/>
              <a:t> we have to run across networks we don’t always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Everyone</a:t>
            </a:r>
            <a:r>
              <a:rPr lang="en-US" baseline="0" dirty="0" smtClean="0"/>
              <a:t> has a different idea of what their network looks like – and that adds to the complications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Paths vary –</a:t>
            </a:r>
            <a:r>
              <a:rPr lang="en-US" baseline="0" dirty="0" smtClean="0"/>
              <a:t> still why we need monitoring available everywhere.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Example – you can do your network right, it doesn’t matter when you</a:t>
            </a:r>
            <a:r>
              <a:rPr lang="en-US" baseline="0" dirty="0" smtClean="0"/>
              <a:t> need to pull things out of something that doesn’t work right.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08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731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24" y="62332"/>
            <a:ext cx="1659476" cy="584204"/>
          </a:xfrm>
          <a:prstGeom prst="rect">
            <a:avLst/>
          </a:prstGeom>
        </p:spPr>
      </p:pic>
      <p:pic>
        <p:nvPicPr>
          <p:cNvPr id="10" name="Picture 9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2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1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960"/>
            <a:ext cx="24892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/>
              <a:t>August 24,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4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/>
              <a:t>August 24,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3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/>
              <a:t>August 24,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6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2014, http://www.perfsonar.net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9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emf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454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3820"/>
            <a:ext cx="8229600" cy="3290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5" y="4765113"/>
            <a:ext cx="10911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DD59F-C534-4D4F-A6CF-3A829D753E0A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4760814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2014,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5113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51B9-CF22-1341-A1FA-AF855BA4AD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513636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10" name="Picture 9" descr="pS-Logo.png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75234"/>
            <a:ext cx="1587422" cy="348658"/>
          </a:xfrm>
          <a:prstGeom prst="rect">
            <a:avLst/>
          </a:prstGeom>
        </p:spPr>
      </p:pic>
      <p:pic>
        <p:nvPicPr>
          <p:cNvPr id="13" name="Picture 12" descr="GEANT_logo_2015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8" y="4538879"/>
            <a:ext cx="904933" cy="452467"/>
          </a:xfrm>
          <a:prstGeom prst="rect">
            <a:avLst/>
          </a:prstGeom>
        </p:spPr>
      </p:pic>
      <p:pic>
        <p:nvPicPr>
          <p:cNvPr id="14" name="Picture 13" descr="ESnet_Full_Logo_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0" y="4675616"/>
            <a:ext cx="966829" cy="283213"/>
          </a:xfrm>
          <a:prstGeom prst="rect">
            <a:avLst/>
          </a:prstGeom>
        </p:spPr>
      </p:pic>
      <p:pic>
        <p:nvPicPr>
          <p:cNvPr id="15" name="Picture 14" descr="internet2-black-red copy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1" y="4665694"/>
            <a:ext cx="620625" cy="454014"/>
          </a:xfrm>
          <a:prstGeom prst="rect">
            <a:avLst/>
          </a:prstGeom>
        </p:spPr>
      </p:pic>
      <p:pic>
        <p:nvPicPr>
          <p:cNvPr id="16" name="Picture 15" descr="1000px-Indiana_University_logotype_svg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7" y="4715503"/>
            <a:ext cx="1445907" cy="2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asterdata.es.net/campusCIplanni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es.net/maddash/" TargetMode="External"/><Relationship Id="rId4" Type="http://schemas.openxmlformats.org/officeDocument/2006/relationships/hyperlink" Target="http://ps-dashboard.es.net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erfsonar.net" TargetMode="External"/><Relationship Id="rId3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Collaboration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23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Behavior cannot be localized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Lets say the frog data lives here – on the </a:t>
            </a:r>
            <a:r>
              <a:rPr lang="en-US" sz="1800" dirty="0" err="1" smtClean="0"/>
              <a:t>Swampwater</a:t>
            </a:r>
            <a:r>
              <a:rPr lang="en-US" sz="1800" dirty="0" smtClean="0"/>
              <a:t> Tech campus (specifically the cluster in the lower left).</a:t>
            </a:r>
          </a:p>
          <a:p>
            <a:r>
              <a:rPr lang="en-US" sz="1800" dirty="0" smtClean="0"/>
              <a:t>What do we think is going to happen?</a:t>
            </a:r>
          </a:p>
          <a:p>
            <a:pPr lvl="1"/>
            <a:r>
              <a:rPr lang="en-US" sz="1800" dirty="0" smtClean="0"/>
              <a:t>1Gbps bottleneck</a:t>
            </a:r>
          </a:p>
          <a:p>
            <a:pPr lvl="1"/>
            <a:r>
              <a:rPr lang="en-US" sz="1800" dirty="0" smtClean="0"/>
              <a:t>Local congestion</a:t>
            </a:r>
          </a:p>
          <a:p>
            <a:pPr lvl="1"/>
            <a:r>
              <a:rPr lang="en-US" sz="1800" dirty="0" smtClean="0"/>
              <a:t>Possible firewall</a:t>
            </a:r>
          </a:p>
          <a:p>
            <a:r>
              <a:rPr lang="en-US" sz="1800" dirty="0" smtClean="0"/>
              <a:t>Prediction:</a:t>
            </a:r>
          </a:p>
          <a:p>
            <a:pPr lvl="1"/>
            <a:r>
              <a:rPr lang="en-US" sz="1800" dirty="0" smtClean="0"/>
              <a:t>Pain</a:t>
            </a:r>
          </a:p>
          <a:p>
            <a:pPr lvl="1"/>
            <a:r>
              <a:rPr lang="en-US" sz="1800" dirty="0" smtClean="0"/>
              <a:t>Suffering</a:t>
            </a:r>
          </a:p>
          <a:p>
            <a:pPr lvl="1"/>
            <a:r>
              <a:rPr lang="en-US" sz="1800" dirty="0" smtClean="0"/>
              <a:t>Use of portable media seems likely</a:t>
            </a:r>
          </a:p>
          <a:p>
            <a:r>
              <a:rPr lang="en-US" sz="1800" dirty="0" smtClean="0"/>
              <a:t>Do we have any recourse?</a:t>
            </a:r>
          </a:p>
          <a:p>
            <a:pPr lvl="1"/>
            <a:endParaRPr lang="en-US" sz="1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10" name="Content Placeholder 5" descr="fan-in-slow-uplink-no-text-v2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5840"/>
          <a:stretch/>
        </p:blipFill>
        <p:spPr>
          <a:xfrm>
            <a:off x="3977667" y="1104900"/>
            <a:ext cx="6116796" cy="3767540"/>
          </a:xfrm>
        </p:spPr>
      </p:pic>
    </p:spTree>
    <p:extLst>
      <p:ext uri="{BB962C8B-B14F-4D97-AF65-F5344CB8AC3E}">
        <p14:creationId xmlns:p14="http://schemas.microsoft.com/office/powerpoint/2010/main" val="48042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Behavior cannot be localized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2660175"/>
            <a:ext cx="8229600" cy="1655717"/>
          </a:xfrm>
        </p:spPr>
        <p:txBody>
          <a:bodyPr>
            <a:noAutofit/>
          </a:bodyPr>
          <a:lstStyle/>
          <a:p>
            <a:pPr lvl="1"/>
            <a:r>
              <a:rPr lang="en-US" sz="1600" dirty="0" smtClean="0"/>
              <a:t>Reproducible over time</a:t>
            </a:r>
          </a:p>
          <a:p>
            <a:pPr lvl="1"/>
            <a:r>
              <a:rPr lang="en-US" sz="1600" dirty="0" smtClean="0"/>
              <a:t>Localized to a specific location, or a larger area</a:t>
            </a:r>
          </a:p>
          <a:p>
            <a:r>
              <a:rPr lang="en-US" sz="1600" dirty="0" smtClean="0"/>
              <a:t>The regional networks, working with campuses, as well as national providers, are a part of this.  </a:t>
            </a:r>
          </a:p>
          <a:p>
            <a:pPr lvl="1"/>
            <a:r>
              <a:rPr lang="en-US" sz="1600" dirty="0" smtClean="0"/>
              <a:t>Deployment of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as a service to users</a:t>
            </a:r>
          </a:p>
          <a:p>
            <a:pPr lvl="1"/>
            <a:r>
              <a:rPr lang="en-US" sz="1600" dirty="0" smtClean="0"/>
              <a:t>Coordinating efforts to measure results a priori </a:t>
            </a:r>
          </a:p>
          <a:p>
            <a:pPr lvl="1"/>
            <a:r>
              <a:rPr lang="en-US" sz="1600" dirty="0" smtClean="0"/>
              <a:t>Serving as the task master for making sure things can be fixed</a:t>
            </a:r>
          </a:p>
          <a:p>
            <a:pPr lvl="1"/>
            <a:endParaRPr lang="en-US" sz="16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533401" y="585311"/>
            <a:ext cx="5257477" cy="2536162"/>
          </a:xfrm>
        </p:spPr>
        <p:txBody>
          <a:bodyPr>
            <a:noAutofit/>
          </a:bodyPr>
          <a:lstStyle/>
          <a:p>
            <a:r>
              <a:rPr lang="en-US" sz="1600" dirty="0" smtClean="0"/>
              <a:t>Investments in CI technology are a good thing – no one will dispute that</a:t>
            </a:r>
          </a:p>
          <a:p>
            <a:r>
              <a:rPr lang="en-US" sz="1600" dirty="0" smtClean="0"/>
              <a:t>The broken networks of others will harm the progress of the prepared</a:t>
            </a:r>
          </a:p>
          <a:p>
            <a:r>
              <a:rPr lang="en-US" sz="1600" dirty="0" err="1" smtClean="0"/>
              <a:t>perfSONAR</a:t>
            </a:r>
            <a:r>
              <a:rPr lang="en-US" sz="1600" dirty="0" smtClean="0"/>
              <a:t> won’t fix all of these networks – but it is a way to tell (quickly) if the problem is:</a:t>
            </a:r>
          </a:p>
          <a:p>
            <a:pPr lvl="1"/>
            <a:r>
              <a:rPr lang="en-US" sz="1600" dirty="0" smtClean="0"/>
              <a:t>Related to the network,</a:t>
            </a:r>
            <a:r>
              <a:rPr lang="en-US" sz="1600" dirty="0"/>
              <a:t> </a:t>
            </a:r>
            <a:r>
              <a:rPr lang="en-US" sz="1600" dirty="0" smtClean="0"/>
              <a:t>or some other factor (app choice, host tuning)</a:t>
            </a:r>
          </a:p>
        </p:txBody>
      </p:sp>
      <p:pic>
        <p:nvPicPr>
          <p:cNvPr id="9" name="Picture 8" descr="Attachment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46" y="720685"/>
            <a:ext cx="2784754" cy="276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5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of the CI Landscape</a:t>
            </a:r>
          </a:p>
          <a:p>
            <a:r>
              <a:rPr lang="en-US" sz="3200" dirty="0" smtClean="0"/>
              <a:t>Good behavior cannot be localized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The role of the regional operator</a:t>
            </a:r>
          </a:p>
          <a:p>
            <a:r>
              <a:rPr lang="en-US" sz="3200" dirty="0" smtClean="0"/>
              <a:t>Possible outcomes</a:t>
            </a:r>
          </a:p>
          <a:p>
            <a:r>
              <a:rPr lang="en-US" sz="3200" dirty="0" smtClean="0"/>
              <a:t>Suggested Approach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9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Regionals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Lead by Example</a:t>
            </a:r>
          </a:p>
          <a:p>
            <a:pPr lvl="1"/>
            <a:r>
              <a:rPr lang="en-US" sz="1600" dirty="0" smtClean="0"/>
              <a:t>CC-NIE encouraged the construction of a Campus CI plan.  Regionals that applied were told to make a Regional CI plan.  Some are stored here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https://fasterdata.es.net/campusCIplanning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If the regional *</a:t>
            </a:r>
            <a:r>
              <a:rPr lang="en-US" sz="1600" b="1" i="1" dirty="0" smtClean="0"/>
              <a:t>doesn’t have one</a:t>
            </a:r>
            <a:r>
              <a:rPr lang="en-US" sz="1600" dirty="0" smtClean="0"/>
              <a:t>*, they should make one before their next annual meeting.  </a:t>
            </a:r>
          </a:p>
          <a:p>
            <a:pPr lvl="2"/>
            <a:r>
              <a:rPr lang="en-US" sz="1600" dirty="0" smtClean="0"/>
              <a:t>How does one do this – ask all your constituents to contribute *</a:t>
            </a:r>
            <a:r>
              <a:rPr lang="en-US" sz="1600" b="1" i="1" dirty="0" smtClean="0"/>
              <a:t>their</a:t>
            </a:r>
            <a:r>
              <a:rPr lang="en-US" sz="1600" dirty="0" smtClean="0"/>
              <a:t>* CI plans</a:t>
            </a:r>
            <a:endParaRPr lang="en-US" sz="1600" dirty="0"/>
          </a:p>
          <a:p>
            <a:pPr lvl="2"/>
            <a:r>
              <a:rPr lang="en-US" sz="1600" dirty="0" smtClean="0"/>
              <a:t>This becomes an exercise that all are a part of, and all feel ownership of</a:t>
            </a:r>
          </a:p>
          <a:p>
            <a:pPr lvl="1"/>
            <a:r>
              <a:rPr lang="en-US" sz="1600" dirty="0" smtClean="0"/>
              <a:t>Take charge when it comes to knowing the traffic profiles – use </a:t>
            </a:r>
            <a:r>
              <a:rPr lang="en-US" sz="1600" dirty="0" err="1" smtClean="0"/>
              <a:t>netflow</a:t>
            </a:r>
            <a:r>
              <a:rPr lang="en-US" sz="1600" dirty="0"/>
              <a:t> </a:t>
            </a:r>
            <a:r>
              <a:rPr lang="en-US" sz="1600" dirty="0" smtClean="0"/>
              <a:t>to learn more about what is going on.  See periodic flows from A to B, ask what they are doing?</a:t>
            </a:r>
          </a:p>
          <a:p>
            <a:pPr lvl="2"/>
            <a:r>
              <a:rPr lang="en-US" sz="1600" dirty="0" smtClean="0"/>
              <a:t>Partnerships and relationships matter – someone is more likely to tell you if something is wrong if they know you, and if you are checking on them</a:t>
            </a:r>
          </a:p>
          <a:p>
            <a:pPr lvl="2"/>
            <a:r>
              <a:rPr lang="en-US" sz="1600" dirty="0" smtClean="0"/>
              <a:t>Suffering in silence is common – break the mold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4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Regionals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565637"/>
            <a:ext cx="8229600" cy="4090903"/>
          </a:xfrm>
        </p:spPr>
        <p:txBody>
          <a:bodyPr>
            <a:noAutofit/>
          </a:bodyPr>
          <a:lstStyle/>
          <a:p>
            <a:r>
              <a:rPr lang="en-US" sz="2400" dirty="0" smtClean="0"/>
              <a:t>Technology Leader</a:t>
            </a:r>
          </a:p>
          <a:p>
            <a:pPr lvl="1"/>
            <a:r>
              <a:rPr lang="en-US" sz="1800" dirty="0"/>
              <a:t>If you haven’t deployed </a:t>
            </a:r>
            <a:r>
              <a:rPr lang="en-US" sz="1800" dirty="0" err="1"/>
              <a:t>perfSONAR</a:t>
            </a:r>
            <a:r>
              <a:rPr lang="en-US" sz="1800" dirty="0"/>
              <a:t>, what are you waiting for?  If you don’t do it, why would a campus you serve feel they need to?  </a:t>
            </a:r>
            <a:r>
              <a:rPr lang="en-US" sz="1800" dirty="0" smtClean="0"/>
              <a:t>In </a:t>
            </a:r>
            <a:r>
              <a:rPr lang="en-US" sz="1800" dirty="0"/>
              <a:t>the reverse direction, will a campus feel you are supporting them if you don’t have a server available to detect problems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In addition to making </a:t>
            </a:r>
            <a:r>
              <a:rPr lang="en-US" sz="1800" dirty="0" err="1" smtClean="0"/>
              <a:t>perfSONAR</a:t>
            </a:r>
            <a:r>
              <a:rPr lang="en-US" sz="1800" dirty="0" smtClean="0"/>
              <a:t> available, be a leader when it comes to tracking status:</a:t>
            </a:r>
          </a:p>
          <a:p>
            <a:pPr lvl="2"/>
            <a:r>
              <a:rPr lang="en-US" sz="1800" dirty="0" smtClean="0"/>
              <a:t>Set up a </a:t>
            </a:r>
            <a:r>
              <a:rPr lang="en-US" sz="1800" dirty="0" err="1" smtClean="0"/>
              <a:t>maddash</a:t>
            </a:r>
            <a:r>
              <a:rPr lang="en-US" sz="1800" dirty="0"/>
              <a:t> (</a:t>
            </a:r>
            <a:r>
              <a:rPr lang="en-US" sz="1800" dirty="0">
                <a:hlinkClick r:id="rId3"/>
              </a:rPr>
              <a:t>http://software.es.net/maddash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) instance as a service for your customers.</a:t>
            </a:r>
          </a:p>
          <a:p>
            <a:pPr lvl="3"/>
            <a:r>
              <a:rPr lang="en-US" dirty="0">
                <a:hlinkClick r:id="rId4"/>
              </a:rPr>
              <a:t>http://ps-</a:t>
            </a:r>
            <a:r>
              <a:rPr lang="en-US" dirty="0" smtClean="0">
                <a:hlinkClick r:id="rId4"/>
              </a:rPr>
              <a:t>dashboard.es.net</a:t>
            </a:r>
            <a:r>
              <a:rPr lang="en-US" dirty="0" smtClean="0"/>
              <a:t> </a:t>
            </a:r>
          </a:p>
          <a:p>
            <a:pPr lvl="2"/>
            <a:r>
              <a:rPr lang="en-US" sz="1800" dirty="0" smtClean="0"/>
              <a:t>There is some initial pain – getting it set up and getting it configured.  Then the pain of seeing that people are in fact suffering</a:t>
            </a:r>
          </a:p>
          <a:p>
            <a:pPr lvl="2"/>
            <a:r>
              <a:rPr lang="en-US" sz="1800" dirty="0" smtClean="0"/>
              <a:t>A dedicated person helps with this – a ‘Regional Champion’</a:t>
            </a:r>
            <a:endParaRPr lang="en-US" sz="1800" dirty="0"/>
          </a:p>
          <a:p>
            <a:pPr lvl="1"/>
            <a:endParaRPr lang="en-US" sz="1800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7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of the CI Landscape</a:t>
            </a:r>
          </a:p>
          <a:p>
            <a:r>
              <a:rPr lang="en-US" sz="3200" dirty="0" smtClean="0"/>
              <a:t>Good behavior cannot be localized</a:t>
            </a:r>
          </a:p>
          <a:p>
            <a:r>
              <a:rPr lang="en-US" sz="3200" dirty="0" smtClean="0"/>
              <a:t>The role of the regional operator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Possible outcomes</a:t>
            </a:r>
          </a:p>
          <a:p>
            <a:r>
              <a:rPr lang="en-US" sz="3200" dirty="0" smtClean="0"/>
              <a:t>Suggested Approach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Outcomes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Understanding and characterizing performance is important because it improves the network for everyone</a:t>
            </a:r>
          </a:p>
          <a:p>
            <a:pPr lvl="1"/>
            <a:r>
              <a:rPr lang="en-US" sz="1600" dirty="0" smtClean="0"/>
              <a:t>Getting a functional dashboard makes the record of performance public and accountable</a:t>
            </a:r>
          </a:p>
          <a:p>
            <a:pPr lvl="1"/>
            <a:r>
              <a:rPr lang="en-US" sz="1600" dirty="0" smtClean="0"/>
              <a:t>Just by setting things up, problems will be discovered and fixed</a:t>
            </a:r>
          </a:p>
          <a:p>
            <a:pPr lvl="2"/>
            <a:r>
              <a:rPr lang="en-US" sz="1600" dirty="0" smtClean="0"/>
              <a:t>That router with small buffers</a:t>
            </a:r>
          </a:p>
          <a:p>
            <a:pPr lvl="2"/>
            <a:r>
              <a:rPr lang="en-US" sz="1600" dirty="0" smtClean="0"/>
              <a:t>That failing optic</a:t>
            </a:r>
          </a:p>
          <a:p>
            <a:pPr lvl="2"/>
            <a:r>
              <a:rPr lang="en-US" sz="1600" dirty="0" smtClean="0"/>
              <a:t>That congestion between the HPC facility and the border</a:t>
            </a:r>
          </a:p>
          <a:p>
            <a:r>
              <a:rPr lang="en-US" sz="1600" dirty="0" smtClean="0"/>
              <a:t>When people can visualize what is going on, a sense of competition can develop</a:t>
            </a:r>
          </a:p>
          <a:p>
            <a:pPr lvl="1"/>
            <a:r>
              <a:rPr lang="en-US" sz="1600" dirty="0" smtClean="0"/>
              <a:t>Making the network better – perhaps by upgrading capacity, perhaps with a Science DMZ</a:t>
            </a:r>
            <a:endParaRPr lang="en-US" sz="1600" dirty="0"/>
          </a:p>
          <a:p>
            <a:r>
              <a:rPr lang="en-US" sz="1600" dirty="0" smtClean="0"/>
              <a:t>Science outcomes are improved across the board.</a:t>
            </a:r>
          </a:p>
          <a:p>
            <a:pPr lvl="1"/>
            <a:r>
              <a:rPr lang="en-US" sz="1600" dirty="0" smtClean="0"/>
              <a:t>We can move the frog DNA because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tells us the network is clean.  We learn more about frogs, or cure cancer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8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of the CI Landscape</a:t>
            </a:r>
          </a:p>
          <a:p>
            <a:r>
              <a:rPr lang="en-US" sz="3200" dirty="0" smtClean="0"/>
              <a:t>Good behavior cannot be localized</a:t>
            </a:r>
          </a:p>
          <a:p>
            <a:r>
              <a:rPr lang="en-US" sz="3200" dirty="0" smtClean="0"/>
              <a:t>The role of the regional operator</a:t>
            </a:r>
          </a:p>
          <a:p>
            <a:r>
              <a:rPr lang="en-US" sz="3200" dirty="0" smtClean="0"/>
              <a:t>Possible outcomes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Suggested Approach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3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Suggested Path Forward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7160" y="606873"/>
            <a:ext cx="6940818" cy="2380763"/>
          </a:xfrm>
        </p:spPr>
        <p:txBody>
          <a:bodyPr>
            <a:noAutofit/>
          </a:bodyPr>
          <a:lstStyle/>
          <a:p>
            <a:r>
              <a:rPr lang="en-US" sz="1400" dirty="0" smtClean="0"/>
              <a:t>This is not an ordered list, but rather a list of suggestions that will get us all into the category of success: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Investment in infrastructure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Servers are not expensive, and they will be used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For those that can afford to, donate resources to those that otherwise wouldn’t or couldn’t afford the cost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Pay the initial pain tax on configuration, establish baselines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Cultivate a culture of urgency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Someone needs to ‘own’ the project, a person with a name and contact address.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Regular meetings </a:t>
            </a:r>
            <a:r>
              <a:rPr lang="en-US" sz="1200" dirty="0" smtClean="0">
                <a:solidFill>
                  <a:srgbClr val="000000"/>
                </a:solidFill>
              </a:rPr>
              <a:t>to build </a:t>
            </a:r>
            <a:r>
              <a:rPr lang="en-US" sz="1200" dirty="0">
                <a:solidFill>
                  <a:srgbClr val="000000"/>
                </a:solidFill>
              </a:rPr>
              <a:t>relationships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2" name="Picture 1" descr="68p1sP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49" y="904836"/>
            <a:ext cx="2243251" cy="2389063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half" idx="1"/>
          </p:nvPr>
        </p:nvSpPr>
        <p:spPr>
          <a:xfrm>
            <a:off x="137160" y="2692323"/>
            <a:ext cx="8601012" cy="1540729"/>
          </a:xfrm>
        </p:spPr>
        <p:txBody>
          <a:bodyPr>
            <a:noAutofit/>
          </a:bodyPr>
          <a:lstStyle/>
          <a:p>
            <a:pPr lvl="2"/>
            <a:endParaRPr lang="en-US" sz="1400" dirty="0" smtClean="0">
              <a:solidFill>
                <a:srgbClr val="000000"/>
              </a:solidFill>
            </a:endParaRP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Fix problems as they happen, and don’t hope they will go away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Encourage participation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Everyone in a region has ownership of a resource like a community dashboard.  Let them be a part of the configuration and debugging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</a:rPr>
              <a:t>Force change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When problems are discovered with customers – offer constructive ways to fix</a:t>
            </a:r>
          </a:p>
          <a:p>
            <a:pPr lvl="2"/>
            <a:r>
              <a:rPr lang="en-US" sz="1200" dirty="0" smtClean="0">
                <a:solidFill>
                  <a:srgbClr val="000000"/>
                </a:solidFill>
              </a:rPr>
              <a:t>When problems are discovered further downstream, be vocal in making sure someone addresses them</a:t>
            </a:r>
          </a:p>
        </p:txBody>
      </p:sp>
    </p:spTree>
    <p:extLst>
      <p:ext uri="{BB962C8B-B14F-4D97-AF65-F5344CB8AC3E}">
        <p14:creationId xmlns:p14="http://schemas.microsoft.com/office/powerpoint/2010/main" val="1335159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Regional Collaboration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159515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This document is a result of work by the </a:t>
            </a:r>
            <a:r>
              <a:rPr lang="en-US" sz="1000" dirty="0" err="1"/>
              <a:t>perfSONAR</a:t>
            </a:r>
            <a:r>
              <a:rPr lang="en-US" sz="1000" dirty="0"/>
              <a:t> Project (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www.perfsonar.net</a:t>
            </a:r>
            <a:r>
              <a:rPr lang="en-US" sz="1000" dirty="0" smtClean="0"/>
              <a:t>) </a:t>
            </a:r>
            <a:r>
              <a:rPr lang="en-US" sz="1000" dirty="0"/>
              <a:t>and is licensed under CC BY-SA 4.0 (</a:t>
            </a:r>
            <a:r>
              <a:rPr lang="en-US" sz="1000" dirty="0">
                <a:hlinkClick r:id="rId3"/>
              </a:rPr>
              <a:t>https://creativecommons.org/licenses/by-sa/4.0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)</a:t>
            </a:r>
            <a:r>
              <a:rPr lang="en-US" sz="1000" dirty="0"/>
              <a:t>.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64267" y="2828717"/>
            <a:ext cx="70866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i="1" dirty="0" smtClean="0"/>
              <a:t>Event</a:t>
            </a:r>
          </a:p>
          <a:p>
            <a:pPr algn="r"/>
            <a:endParaRPr lang="en-US" b="1" i="1" dirty="0" smtClean="0"/>
          </a:p>
          <a:p>
            <a:pPr algn="r"/>
            <a:r>
              <a:rPr lang="en-US" dirty="0" smtClean="0"/>
              <a:t>Presenter, Organization, Email</a:t>
            </a:r>
          </a:p>
          <a:p>
            <a:pPr algn="r"/>
            <a:r>
              <a:rPr lang="en-US" dirty="0" smtClean="0"/>
              <a:t>Date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Review of the CI Landscape</a:t>
            </a:r>
          </a:p>
          <a:p>
            <a:r>
              <a:rPr lang="en-US" sz="3200" dirty="0" smtClean="0"/>
              <a:t>Good behavior cannot be localized</a:t>
            </a:r>
          </a:p>
          <a:p>
            <a:r>
              <a:rPr lang="en-US" sz="3200" dirty="0" smtClean="0"/>
              <a:t>The role of the regional operator</a:t>
            </a:r>
          </a:p>
          <a:p>
            <a:r>
              <a:rPr lang="en-US" sz="3200" dirty="0" smtClean="0"/>
              <a:t>Possible outcomes</a:t>
            </a:r>
          </a:p>
          <a:p>
            <a:r>
              <a:rPr lang="en-US" sz="3200" dirty="0" smtClean="0"/>
              <a:t>Suggested Approach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68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the CI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interconnections (at a high level) are well known on networks.</a:t>
            </a:r>
            <a:endParaRPr lang="en-US" sz="1800" dirty="0"/>
          </a:p>
          <a:p>
            <a:pPr lvl="1"/>
            <a:r>
              <a:rPr lang="en-US" sz="1800" dirty="0" smtClean="0"/>
              <a:t>Campuses maintain their LAN, and connect to a regional provider, commodity provider, or perhaps to Internet2 directly</a:t>
            </a:r>
          </a:p>
          <a:p>
            <a:pPr lvl="1"/>
            <a:r>
              <a:rPr lang="en-US" sz="1800" dirty="0" smtClean="0"/>
              <a:t>Regional networks peer with other regional networks, Internet2, ESnet, and commodity providers</a:t>
            </a:r>
          </a:p>
          <a:p>
            <a:pPr lvl="1"/>
            <a:r>
              <a:rPr lang="en-US" sz="1800" dirty="0" smtClean="0"/>
              <a:t>National backbones peer with each other, and meet at exchange points for other connectivity options</a:t>
            </a:r>
            <a:endParaRPr lang="en-US" sz="18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019299"/>
            <a:ext cx="6730683" cy="30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the CI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There is a lot of autonomy on the details of how all these things works – conceptually its all a network.  </a:t>
            </a:r>
          </a:p>
          <a:p>
            <a:pPr lvl="1"/>
            <a:r>
              <a:rPr lang="en-US" sz="1600" dirty="0" smtClean="0"/>
              <a:t>Some may use Layer 2 primarily, others Layer 3</a:t>
            </a:r>
          </a:p>
          <a:p>
            <a:pPr lvl="1"/>
            <a:r>
              <a:rPr lang="en-US" sz="1600" dirty="0" smtClean="0"/>
              <a:t>Some connections are bigger than others, some more numerous</a:t>
            </a:r>
          </a:p>
          <a:p>
            <a:pPr lvl="1"/>
            <a:r>
              <a:rPr lang="en-US" sz="1600" dirty="0" smtClean="0"/>
              <a:t>Firewalls and protection devices may hide in plain sight</a:t>
            </a:r>
          </a:p>
          <a:p>
            <a:r>
              <a:rPr lang="en-US" sz="1600" dirty="0" smtClean="0"/>
              <a:t>With everyone operating their own independent kingdom, we are all bound by protocols such as BGP and TCP to make sure it all ‘works’.  </a:t>
            </a:r>
          </a:p>
          <a:p>
            <a:pPr lvl="1"/>
            <a:r>
              <a:rPr lang="en-US" sz="1600" dirty="0" smtClean="0"/>
              <a:t>Performance is not a requirement for BGP, or TCP</a:t>
            </a:r>
          </a:p>
          <a:p>
            <a:pPr lvl="1"/>
            <a:r>
              <a:rPr lang="en-US" sz="1600" dirty="0" smtClean="0"/>
              <a:t>Ensuring things are working is easy</a:t>
            </a:r>
          </a:p>
          <a:p>
            <a:pPr lvl="1"/>
            <a:r>
              <a:rPr lang="en-US" sz="1600" dirty="0" smtClean="0"/>
              <a:t>Ensuring things are working well is challenging</a:t>
            </a:r>
            <a:endParaRPr lang="en-US" sz="160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2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646965"/>
            <a:ext cx="4483100" cy="21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the CI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It can be challenging to review every single use case for every single user.  </a:t>
            </a:r>
          </a:p>
          <a:p>
            <a:pPr lvl="1"/>
            <a:r>
              <a:rPr lang="en-US" sz="1800" dirty="0" smtClean="0"/>
              <a:t>Really, things should just plug in and work, right?</a:t>
            </a:r>
          </a:p>
          <a:p>
            <a:pPr lvl="1"/>
            <a:r>
              <a:rPr lang="en-US" sz="1800" dirty="0" smtClean="0"/>
              <a:t>As a network engineer, do we know (or care) that the below behavior happens 100s of times per day?  Sometimes </a:t>
            </a:r>
            <a:r>
              <a:rPr lang="en-US" sz="1800" dirty="0" smtClean="0"/>
              <a:t>successfully, </a:t>
            </a:r>
            <a:r>
              <a:rPr lang="en-US" sz="1800" dirty="0" smtClean="0"/>
              <a:t>sometimes not?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32" y="1614534"/>
            <a:ext cx="5699168" cy="33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the CI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4521716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not being successful part is troubling</a:t>
            </a:r>
          </a:p>
          <a:p>
            <a:pPr lvl="1"/>
            <a:r>
              <a:rPr lang="en-US" sz="2000" dirty="0" smtClean="0"/>
              <a:t>A campus can be viewed as a set of customers</a:t>
            </a:r>
            <a:r>
              <a:rPr lang="en-US" sz="2000" dirty="0"/>
              <a:t> </a:t>
            </a:r>
            <a:r>
              <a:rPr lang="en-US" sz="2000" dirty="0" smtClean="0"/>
              <a:t>– each with a world view</a:t>
            </a:r>
          </a:p>
          <a:p>
            <a:r>
              <a:rPr lang="en-US" sz="2000" dirty="0" smtClean="0"/>
              <a:t>We want to do right by all of them, where can we start?</a:t>
            </a:r>
          </a:p>
          <a:p>
            <a:r>
              <a:rPr lang="en-US" sz="2000" dirty="0" smtClean="0"/>
              <a:t>First and foremost – we need a mechanism in place to debug things that go wrong.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science-matri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16" y="654537"/>
            <a:ext cx="4010821" cy="40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the CI Landscape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88867" cy="4090903"/>
          </a:xfrm>
        </p:spPr>
        <p:txBody>
          <a:bodyPr>
            <a:noAutofit/>
          </a:bodyPr>
          <a:lstStyle/>
          <a:p>
            <a:r>
              <a:rPr lang="en-US" sz="1800" dirty="0" smtClean="0"/>
              <a:t>To get us closer to this – its going to require the assistance of all levels</a:t>
            </a:r>
            <a:endParaRPr lang="en-US" sz="1800" dirty="0"/>
          </a:p>
          <a:p>
            <a:r>
              <a:rPr lang="en-US" sz="1800" dirty="0" smtClean="0"/>
              <a:t>Regional networks are critical to this process – and have visibility into the last mile connectivity for universities more than a backbone can. 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8" name="Picture 7" descr="7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4" y="1455279"/>
            <a:ext cx="5901266" cy="35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54537"/>
            <a:ext cx="8229600" cy="4090903"/>
          </a:xfrm>
        </p:spPr>
        <p:txBody>
          <a:bodyPr>
            <a:noAutofit/>
          </a:bodyPr>
          <a:lstStyle/>
          <a:p>
            <a:r>
              <a:rPr lang="en-US" sz="3200" dirty="0" smtClean="0"/>
              <a:t>Review of the CI Landscape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Good behavior cannot be localized</a:t>
            </a:r>
          </a:p>
          <a:p>
            <a:r>
              <a:rPr lang="en-US" sz="3200" dirty="0" smtClean="0"/>
              <a:t>The role of the regional operator</a:t>
            </a:r>
          </a:p>
          <a:p>
            <a:r>
              <a:rPr lang="en-US" sz="3200" dirty="0" smtClean="0"/>
              <a:t>Possible outcomes</a:t>
            </a:r>
          </a:p>
          <a:p>
            <a:r>
              <a:rPr lang="en-US" sz="3200" dirty="0" smtClean="0"/>
              <a:t>Suggested Approach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1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692"/>
            <a:ext cx="8229600" cy="6929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Good Behavior cannot be localized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527537"/>
            <a:ext cx="8229600" cy="4090903"/>
          </a:xfrm>
        </p:spPr>
        <p:txBody>
          <a:bodyPr>
            <a:noAutofit/>
          </a:bodyPr>
          <a:lstStyle/>
          <a:p>
            <a:r>
              <a:rPr lang="en-US" sz="2000" dirty="0" smtClean="0"/>
              <a:t>Lets say that some campus spends a lot of time on their new CC-NIE grant – they design a pretty rocking network that meets the needs of all of their campus customers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What happens when a campus DTN user tries to move some data from </a:t>
            </a:r>
            <a:r>
              <a:rPr lang="en-US" sz="2000" dirty="0" err="1" smtClean="0"/>
              <a:t>Swampwater</a:t>
            </a:r>
            <a:r>
              <a:rPr lang="en-US" sz="2000" dirty="0" smtClean="0"/>
              <a:t> Tech – where her oldest and most trusted collaborator is storing 40PB of frog DNA?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59425" y="4765113"/>
            <a:ext cx="1316207" cy="273844"/>
          </a:xfrm>
        </p:spPr>
        <p:txBody>
          <a:bodyPr/>
          <a:lstStyle/>
          <a:p>
            <a:fld id="{B56F1344-68C9-A64B-BA6F-34AA95D5BD6D}" type="datetime4">
              <a:rPr lang="en-US" smtClean="0"/>
              <a:t>August 24,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9" name="Content Placeholder 5" descr="science-dmz-aggregate-jt-talk-v2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2572538" y="1203640"/>
            <a:ext cx="4869662" cy="2678127"/>
          </a:xfrm>
        </p:spPr>
      </p:pic>
    </p:spTree>
    <p:extLst>
      <p:ext uri="{BB962C8B-B14F-4D97-AF65-F5344CB8AC3E}">
        <p14:creationId xmlns:p14="http://schemas.microsoft.com/office/powerpoint/2010/main" val="14916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1719</Words>
  <Application>Microsoft Macintosh PowerPoint</Application>
  <PresentationFormat>On-screen Show (16:9)</PresentationFormat>
  <Paragraphs>219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Regional Collaboration</vt:lpstr>
      <vt:lpstr>Outline</vt:lpstr>
      <vt:lpstr>Review of the CI Landscape</vt:lpstr>
      <vt:lpstr>Review of the CI Landscape</vt:lpstr>
      <vt:lpstr>Review of the CI Landscape</vt:lpstr>
      <vt:lpstr>Review of the CI Landscape</vt:lpstr>
      <vt:lpstr>Review of the CI Landscape</vt:lpstr>
      <vt:lpstr>Outline</vt:lpstr>
      <vt:lpstr>Good Behavior cannot be localized</vt:lpstr>
      <vt:lpstr>Good Behavior cannot be localized</vt:lpstr>
      <vt:lpstr>Good Behavior cannot be localized</vt:lpstr>
      <vt:lpstr>Outline</vt:lpstr>
      <vt:lpstr>The Role of Regionals</vt:lpstr>
      <vt:lpstr>The Role of Regionals</vt:lpstr>
      <vt:lpstr>Outline</vt:lpstr>
      <vt:lpstr>Possible Outcomes</vt:lpstr>
      <vt:lpstr>Outline</vt:lpstr>
      <vt:lpstr>Suggested Path Forward</vt:lpstr>
      <vt:lpstr>Regional Collaboration</vt:lpstr>
    </vt:vector>
  </TitlesOfParts>
  <Company>ESnet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Zurawski</dc:creator>
  <cp:lastModifiedBy>Jason Zurawski</cp:lastModifiedBy>
  <cp:revision>49</cp:revision>
  <dcterms:created xsi:type="dcterms:W3CDTF">2014-10-22T19:46:15Z</dcterms:created>
  <dcterms:modified xsi:type="dcterms:W3CDTF">2015-08-24T19:34:55Z</dcterms:modified>
</cp:coreProperties>
</file>