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6"/>
  </p:notesMasterIdLst>
  <p:handoutMasterIdLst>
    <p:handoutMasterId r:id="rId97"/>
  </p:handoutMasterIdLst>
  <p:sldIdLst>
    <p:sldId id="551" r:id="rId2"/>
    <p:sldId id="425" r:id="rId3"/>
    <p:sldId id="446" r:id="rId4"/>
    <p:sldId id="451" r:id="rId5"/>
    <p:sldId id="456" r:id="rId6"/>
    <p:sldId id="460" r:id="rId7"/>
    <p:sldId id="452" r:id="rId8"/>
    <p:sldId id="459" r:id="rId9"/>
    <p:sldId id="461" r:id="rId10"/>
    <p:sldId id="462" r:id="rId11"/>
    <p:sldId id="453" r:id="rId12"/>
    <p:sldId id="458" r:id="rId13"/>
    <p:sldId id="454" r:id="rId14"/>
    <p:sldId id="464" r:id="rId15"/>
    <p:sldId id="463" r:id="rId16"/>
    <p:sldId id="455" r:id="rId17"/>
    <p:sldId id="469" r:id="rId18"/>
    <p:sldId id="471" r:id="rId19"/>
    <p:sldId id="474" r:id="rId20"/>
    <p:sldId id="475" r:id="rId21"/>
    <p:sldId id="442" r:id="rId22"/>
    <p:sldId id="447" r:id="rId23"/>
    <p:sldId id="476" r:id="rId24"/>
    <p:sldId id="477" r:id="rId25"/>
    <p:sldId id="479" r:id="rId26"/>
    <p:sldId id="480" r:id="rId27"/>
    <p:sldId id="478" r:id="rId28"/>
    <p:sldId id="481" r:id="rId29"/>
    <p:sldId id="443" r:id="rId30"/>
    <p:sldId id="448" r:id="rId31"/>
    <p:sldId id="482" r:id="rId32"/>
    <p:sldId id="487" r:id="rId33"/>
    <p:sldId id="486" r:id="rId34"/>
    <p:sldId id="444" r:id="rId35"/>
    <p:sldId id="488" r:id="rId36"/>
    <p:sldId id="489" r:id="rId37"/>
    <p:sldId id="491" r:id="rId38"/>
    <p:sldId id="490" r:id="rId39"/>
    <p:sldId id="517" r:id="rId40"/>
    <p:sldId id="492" r:id="rId41"/>
    <p:sldId id="494" r:id="rId42"/>
    <p:sldId id="495" r:id="rId43"/>
    <p:sldId id="497" r:id="rId44"/>
    <p:sldId id="496" r:id="rId45"/>
    <p:sldId id="445" r:id="rId46"/>
    <p:sldId id="450" r:id="rId47"/>
    <p:sldId id="498" r:id="rId48"/>
    <p:sldId id="500" r:id="rId49"/>
    <p:sldId id="499" r:id="rId50"/>
    <p:sldId id="515" r:id="rId51"/>
    <p:sldId id="516" r:id="rId52"/>
    <p:sldId id="504" r:id="rId53"/>
    <p:sldId id="505" r:id="rId54"/>
    <p:sldId id="506" r:id="rId55"/>
    <p:sldId id="511" r:id="rId56"/>
    <p:sldId id="507" r:id="rId57"/>
    <p:sldId id="508" r:id="rId58"/>
    <p:sldId id="512" r:id="rId59"/>
    <p:sldId id="509" r:id="rId60"/>
    <p:sldId id="510" r:id="rId61"/>
    <p:sldId id="513" r:id="rId62"/>
    <p:sldId id="518" r:id="rId63"/>
    <p:sldId id="519" r:id="rId64"/>
    <p:sldId id="529" r:id="rId65"/>
    <p:sldId id="531" r:id="rId66"/>
    <p:sldId id="520" r:id="rId67"/>
    <p:sldId id="521" r:id="rId68"/>
    <p:sldId id="522" r:id="rId69"/>
    <p:sldId id="523" r:id="rId70"/>
    <p:sldId id="524" r:id="rId71"/>
    <p:sldId id="525" r:id="rId72"/>
    <p:sldId id="526" r:id="rId73"/>
    <p:sldId id="532" r:id="rId74"/>
    <p:sldId id="533" r:id="rId75"/>
    <p:sldId id="534" r:id="rId76"/>
    <p:sldId id="535" r:id="rId77"/>
    <p:sldId id="536" r:id="rId78"/>
    <p:sldId id="537" r:id="rId79"/>
    <p:sldId id="538" r:id="rId80"/>
    <p:sldId id="539" r:id="rId81"/>
    <p:sldId id="540" r:id="rId82"/>
    <p:sldId id="541" r:id="rId83"/>
    <p:sldId id="542" r:id="rId84"/>
    <p:sldId id="543" r:id="rId85"/>
    <p:sldId id="544" r:id="rId86"/>
    <p:sldId id="545" r:id="rId87"/>
    <p:sldId id="546" r:id="rId88"/>
    <p:sldId id="547" r:id="rId89"/>
    <p:sldId id="548" r:id="rId90"/>
    <p:sldId id="549" r:id="rId91"/>
    <p:sldId id="550" r:id="rId92"/>
    <p:sldId id="528" r:id="rId93"/>
    <p:sldId id="514" r:id="rId94"/>
    <p:sldId id="552" r:id="rId9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B1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3" autoAdjust="0"/>
    <p:restoredTop sz="90498" autoAdjust="0"/>
  </p:normalViewPr>
  <p:slideViewPr>
    <p:cSldViewPr snapToGrid="0" snapToObjects="1">
      <p:cViewPr>
        <p:scale>
          <a:sx n="100" d="100"/>
          <a:sy n="100" d="100"/>
        </p:scale>
        <p:origin x="-1064" y="-114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handoutMaster" Target="handoutMasters/handout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980FC-0759-CA42-B022-0B54C3274F97}" type="datetimeFigureOut">
              <a:rPr lang="en-US" smtClean="0"/>
              <a:t>8/24/15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2778ED-C302-B741-917D-3C5036AAD3C0}" type="slidenum">
              <a:rPr lang="en-US" smtClean="0"/>
              <a:t>‹#›</a:t>
            </a:fld>
            <a:endParaRPr lang="en-US"/>
          </a:p>
        </p:txBody>
      </p:sp>
    </p:spTree>
    <p:extLst>
      <p:ext uri="{BB962C8B-B14F-4D97-AF65-F5344CB8AC3E}">
        <p14:creationId xmlns:p14="http://schemas.microsoft.com/office/powerpoint/2010/main" val="2104110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C92A4-9BD9-794B-BE3A-04EDF069D8A0}" type="datetimeFigureOut">
              <a:rPr lang="en-US" smtClean="0"/>
              <a:t>8/24/15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EA6F8-B5AB-8342-9AB7-A6984D898A5F}" type="slidenum">
              <a:rPr lang="en-US" smtClean="0"/>
              <a:t>‹#›</a:t>
            </a:fld>
            <a:endParaRPr lang="en-US"/>
          </a:p>
        </p:txBody>
      </p:sp>
    </p:spTree>
    <p:extLst>
      <p:ext uri="{BB962C8B-B14F-4D97-AF65-F5344CB8AC3E}">
        <p14:creationId xmlns:p14="http://schemas.microsoft.com/office/powerpoint/2010/main" val="8628690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11</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12</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13</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14</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15</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16</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17</a:t>
            </a:fld>
            <a:endParaRPr lang="en-US"/>
          </a:p>
        </p:txBody>
      </p:sp>
    </p:spTree>
    <p:extLst>
      <p:ext uri="{BB962C8B-B14F-4D97-AF65-F5344CB8AC3E}">
        <p14:creationId xmlns:p14="http://schemas.microsoft.com/office/powerpoint/2010/main" val="49513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Remember that BWCTL will only tell us the ‘results’ of the white part of the tight link – that is the constraining factor.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18</a:t>
            </a:fld>
            <a:endParaRPr lang="en-US"/>
          </a:p>
        </p:txBody>
      </p:sp>
    </p:spTree>
    <p:extLst>
      <p:ext uri="{BB962C8B-B14F-4D97-AF65-F5344CB8AC3E}">
        <p14:creationId xmlns:p14="http://schemas.microsoft.com/office/powerpoint/2010/main" val="984534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20</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21</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22</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23</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24</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25</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26</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27</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28</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29</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30</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31</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32</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33</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34</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35</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36</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37</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38</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39</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40</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41</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42</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43</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44</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45</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46</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Better view of increasing the max window size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Normal, 9000 MTU, and increased</a:t>
            </a:r>
            <a:r>
              <a:rPr lang="en-US" baseline="0" dirty="0" smtClean="0"/>
              <a:t> window.  This is what all science hosts need to have applied</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Normal, 9000 MTU, and increased</a:t>
            </a:r>
            <a:r>
              <a:rPr lang="en-US" baseline="0" dirty="0" smtClean="0"/>
              <a:t> window.  This is what all science hosts need to have applied</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Host mismatch – 1G to 10G is ok,</a:t>
            </a:r>
            <a:r>
              <a:rPr lang="en-US" baseline="0" dirty="0" smtClean="0"/>
              <a:t> opposite is not true</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50</a:t>
            </a:fld>
            <a:endParaRPr lang="en-US"/>
          </a:p>
        </p:txBody>
      </p:sp>
    </p:spTree>
    <p:extLst>
      <p:ext uri="{BB962C8B-B14F-4D97-AF65-F5344CB8AC3E}">
        <p14:creationId xmlns:p14="http://schemas.microsoft.com/office/powerpoint/2010/main" val="60611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6</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Example of the differences between well tuned/well</a:t>
            </a:r>
            <a:r>
              <a:rPr lang="en-US" baseline="0" dirty="0" smtClean="0"/>
              <a:t> provisioned hosts.  Little differences matter.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52</a:t>
            </a:fld>
            <a:endParaRPr lang="en-US"/>
          </a:p>
        </p:txBody>
      </p:sp>
    </p:spTree>
    <p:extLst>
      <p:ext uri="{BB962C8B-B14F-4D97-AF65-F5344CB8AC3E}">
        <p14:creationId xmlns:p14="http://schemas.microsoft.com/office/powerpoint/2010/main" val="87609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Example of the differences between well tuned/well</a:t>
            </a:r>
            <a:r>
              <a:rPr lang="en-US" baseline="0" dirty="0" smtClean="0"/>
              <a:t> provisioned hosts.  Little differences matter.  </a:t>
            </a:r>
            <a:endParaRPr lang="en-US" dirty="0" smtClean="0"/>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53</a:t>
            </a:fld>
            <a:endParaRPr lang="en-US"/>
          </a:p>
        </p:txBody>
      </p:sp>
    </p:spTree>
    <p:extLst>
      <p:ext uri="{BB962C8B-B14F-4D97-AF65-F5344CB8AC3E}">
        <p14:creationId xmlns:p14="http://schemas.microsoft.com/office/powerpoint/2010/main" val="1021304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Example of the differences between well tuned/well</a:t>
            </a:r>
            <a:r>
              <a:rPr lang="en-US" baseline="0" dirty="0" smtClean="0"/>
              <a:t> provisioned hosts.  Little differences matter.  </a:t>
            </a:r>
            <a:endParaRPr lang="en-US" dirty="0" smtClean="0"/>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54</a:t>
            </a:fld>
            <a:endParaRPr lang="en-US"/>
          </a:p>
        </p:txBody>
      </p:sp>
    </p:spTree>
    <p:extLst>
      <p:ext uri="{BB962C8B-B14F-4D97-AF65-F5344CB8AC3E}">
        <p14:creationId xmlns:p14="http://schemas.microsoft.com/office/powerpoint/2010/main" val="16654058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55</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56</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57</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58</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59</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60</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61</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7</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62</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dirty="0" smtClean="0"/>
              <a:t>End to end performance verification</a:t>
            </a:r>
            <a:r>
              <a:rPr lang="en-US" baseline="0" dirty="0" smtClean="0"/>
              <a:t> is not a typical thing that is tested for – but al science is end to end.  </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203C2CCC-44D0-4B40-9343-1A28B1A2D90A}" type="slidenum">
              <a:rPr lang="en-US" smtClean="0"/>
              <a:pPr/>
              <a:t>65</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93</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8</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9</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10</a:t>
            </a:fld>
            <a:endParaRPr lang="en-US"/>
          </a:p>
        </p:txBody>
      </p:sp>
    </p:spTree>
    <p:extLst>
      <p:ext uri="{BB962C8B-B14F-4D97-AF65-F5344CB8AC3E}">
        <p14:creationId xmlns:p14="http://schemas.microsoft.com/office/powerpoint/2010/main" val="173977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008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11731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37D02EB-EFB2-E944-906C-6B0B3656AE66}"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9" name="Picture 8"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4524" y="62332"/>
            <a:ext cx="1659476" cy="584204"/>
          </a:xfrm>
          <a:prstGeom prst="rect">
            <a:avLst/>
          </a:prstGeom>
        </p:spPr>
      </p:pic>
      <p:pic>
        <p:nvPicPr>
          <p:cNvPr id="12" name="Picture 11"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97252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4BF85-6724-7746-892C-99A666CD0FDC}"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94652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894F4-C880-0145-BDFC-915B56A8AAB6}"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85790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60378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4800" y="960"/>
            <a:ext cx="2489200" cy="876300"/>
          </a:xfrm>
          <a:prstGeom prst="rect">
            <a:avLst/>
          </a:prstGeom>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2C40-988E-A444-8E8A-8658EA9E716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10" name="Picture 9"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406759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FAA685-74BB-F34C-B5BF-B085B898A22D}" type="datetime4">
              <a:rPr lang="en-US" smtClean="0"/>
              <a:t>August 24,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82764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A9D82-4964-D74E-90EC-68E038D794A0}" type="datetime4">
              <a:rPr lang="en-US" smtClean="0"/>
              <a:t>August 24, 2015</a:t>
            </a:fld>
            <a:endParaRPr lang="en-US"/>
          </a:p>
        </p:txBody>
      </p:sp>
      <p:sp>
        <p:nvSpPr>
          <p:cNvPr id="8" name="Footer Placeholder 7"/>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9" name="Slide Number Placeholder 8"/>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97464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A4862-CC71-1B4F-BA1F-CB9F1108FA5A}" type="datetime4">
              <a:rPr lang="en-US" smtClean="0"/>
              <a:t>August 24, 2015</a:t>
            </a:fld>
            <a:endParaRPr lang="en-US"/>
          </a:p>
        </p:txBody>
      </p:sp>
      <p:sp>
        <p:nvSpPr>
          <p:cNvPr id="4" name="Footer Placeholder 3"/>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5" name="Slide Number Placeholder 4"/>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42623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16267-7E8E-1A44-9AC2-A6932219FE06}" type="datetime4">
              <a:rPr lang="en-US" smtClean="0"/>
              <a:t>August 24, 2015</a:t>
            </a:fld>
            <a:endParaRPr lang="en-US"/>
          </a:p>
        </p:txBody>
      </p:sp>
      <p:sp>
        <p:nvSpPr>
          <p:cNvPr id="3" name="Footer Placeholder 2"/>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4" name="Slide Number Placeholder 3"/>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40579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FDB78-6C5B-5140-A11F-40441205BC01}" type="datetime4">
              <a:rPr lang="en-US" smtClean="0"/>
              <a:t>August 24,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52086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6C0A6-736A-374F-A0CB-D5CAC8EB7A9E}" type="datetime4">
              <a:rPr lang="en-US" smtClean="0"/>
              <a:t>August 24,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552797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5" Type="http://schemas.openxmlformats.org/officeDocument/2006/relationships/image" Target="../media/image3.emf"/><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4541"/>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3821"/>
            <a:ext cx="8229600" cy="32908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484527" y="4765113"/>
            <a:ext cx="1091107"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57BDD59F-C534-4D4F-A6CF-3A829D753E0A}" type="datetime4">
              <a:rPr lang="en-US" smtClean="0"/>
              <a:t>August 24, 2015</a:t>
            </a:fld>
            <a:endParaRPr lang="en-US" dirty="0"/>
          </a:p>
        </p:txBody>
      </p:sp>
      <p:sp>
        <p:nvSpPr>
          <p:cNvPr id="5" name="Footer Placeholder 4"/>
          <p:cNvSpPr>
            <a:spLocks noGrp="1"/>
          </p:cNvSpPr>
          <p:nvPr>
            <p:ph type="ftr" sz="quarter" idx="3"/>
          </p:nvPr>
        </p:nvSpPr>
        <p:spPr>
          <a:xfrm>
            <a:off x="137160" y="4760814"/>
            <a:ext cx="2079778" cy="273844"/>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4"/>
          </p:nvPr>
        </p:nvSpPr>
        <p:spPr>
          <a:xfrm>
            <a:off x="8686800" y="4765113"/>
            <a:ext cx="371412"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318151B9-CF22-1341-A1FA-AF855BA4AD15}" type="slidenum">
              <a:rPr lang="en-US" smtClean="0"/>
              <a:pPr/>
              <a:t>‹#›</a:t>
            </a:fld>
            <a:endParaRPr lang="en-US" dirty="0"/>
          </a:p>
        </p:txBody>
      </p:sp>
      <p:sp>
        <p:nvSpPr>
          <p:cNvPr id="8" name="Rectangle 7"/>
          <p:cNvSpPr/>
          <p:nvPr userDrawn="1"/>
        </p:nvSpPr>
        <p:spPr>
          <a:xfrm>
            <a:off x="0" y="0"/>
            <a:ext cx="137160" cy="5136360"/>
          </a:xfrm>
          <a:prstGeom prst="rect">
            <a:avLst/>
          </a:prstGeom>
          <a:solidFill>
            <a:srgbClr val="1DB118"/>
          </a:solidFill>
          <a:ln>
            <a:solidFill>
              <a:srgbClr val="1DB1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10" name="Picture 9" descr="pS-Logo.png"/>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7497046" y="75234"/>
            <a:ext cx="1587422" cy="348658"/>
          </a:xfrm>
          <a:prstGeom prst="rect">
            <a:avLst/>
          </a:prstGeom>
        </p:spPr>
      </p:pic>
      <p:pic>
        <p:nvPicPr>
          <p:cNvPr id="11" name="Picture 10" descr="GEANT_logo_2015.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84848" y="4538879"/>
            <a:ext cx="904933" cy="452467"/>
          </a:xfrm>
          <a:prstGeom prst="rect">
            <a:avLst/>
          </a:prstGeom>
        </p:spPr>
      </p:pic>
      <p:pic>
        <p:nvPicPr>
          <p:cNvPr id="12" name="Picture 11" descr="ESnet_Full_Logo_CMYK.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28870" y="4675616"/>
            <a:ext cx="966829" cy="283213"/>
          </a:xfrm>
          <a:prstGeom prst="rect">
            <a:avLst/>
          </a:prstGeom>
        </p:spPr>
      </p:pic>
      <p:pic>
        <p:nvPicPr>
          <p:cNvPr id="15" name="Picture 14" descr="internet2-black-red copy.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539191" y="4665694"/>
            <a:ext cx="620625" cy="454014"/>
          </a:xfrm>
          <a:prstGeom prst="rect">
            <a:avLst/>
          </a:prstGeom>
        </p:spPr>
      </p:pic>
      <p:pic>
        <p:nvPicPr>
          <p:cNvPr id="16" name="Picture 15" descr="1000px-Indiana_University_logotype_svg.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860517" y="4715503"/>
            <a:ext cx="1445907" cy="216886"/>
          </a:xfrm>
          <a:prstGeom prst="rect">
            <a:avLst/>
          </a:prstGeom>
        </p:spPr>
      </p:pic>
    </p:spTree>
    <p:extLst>
      <p:ext uri="{BB962C8B-B14F-4D97-AF65-F5344CB8AC3E}">
        <p14:creationId xmlns:p14="http://schemas.microsoft.com/office/powerpoint/2010/main" val="238793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0.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fasterdata.es.net/performance-testing/troubleshooting/interface-speed-mismatch/" TargetMode="External"/><Relationship Id="rId5" Type="http://schemas.openxmlformats.org/officeDocument/2006/relationships/hyperlink" Target="http://fasterdata.es.net/performance-testing/evaluating-network-performance/impedence-mismatch/" TargetMode="External"/><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ecs.com.tw/ECSWebSite/Product/Product_LIVA.aspx?DetailID=1560&amp;LanID=0%23Overview" TargetMode="External"/><Relationship Id="rId3" Type="http://schemas.openxmlformats.org/officeDocument/2006/relationships/image" Target="../media/image4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docs.perfsonar.net/install_debian%23configuration"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gi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7.png"/></Relationships>
</file>

<file path=ppt/slides/_rels/slide91.xml.rels><?xml version="1.0" encoding="UTF-8" standalone="yes"?>
<Relationships xmlns="http://schemas.openxmlformats.org/package/2006/relationships"><Relationship Id="rId3" Type="http://schemas.openxmlformats.org/officeDocument/2006/relationships/hyperlink" Target="http://download-test.odi.iu.edu/liva-ps/go" TargetMode="External"/><Relationship Id="rId4" Type="http://schemas.openxmlformats.org/officeDocument/2006/relationships/hyperlink" Target="http://download-test.odi.iu.edu/liva-ps/foo" TargetMode="External"/><Relationship Id="rId1" Type="http://schemas.openxmlformats.org/officeDocument/2006/relationships/slideLayout" Target="../slideLayouts/slideLayout4.xml"/><Relationship Id="rId2" Type="http://schemas.openxmlformats.org/officeDocument/2006/relationships/hyperlink" Target="http://docs.perfsonar.net/install_debian%23configuration"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perfsonar/project/wiki/perfSONAR-Endpoint-Node-Project"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perfSONAR</a:t>
            </a:r>
            <a:r>
              <a:rPr lang="en-US" dirty="0"/>
              <a:t> Host Hardware</a:t>
            </a:r>
            <a:endParaRPr lang="en-US" dirty="0"/>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6"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Event</a:t>
            </a:r>
          </a:p>
          <a:p>
            <a:pPr algn="r"/>
            <a:endParaRPr lang="en-US" b="1" i="1" dirty="0" smtClean="0"/>
          </a:p>
          <a:p>
            <a:pPr algn="r"/>
            <a:r>
              <a:rPr lang="en-US" dirty="0" smtClean="0"/>
              <a:t>Presenter, Organization, Email</a:t>
            </a:r>
          </a:p>
          <a:p>
            <a:pPr algn="r"/>
            <a:r>
              <a:rPr lang="en-US" dirty="0" smtClean="0"/>
              <a:t>Date</a:t>
            </a:r>
          </a:p>
          <a:p>
            <a:pPr algn="r"/>
            <a:endParaRPr lang="en-US" dirty="0"/>
          </a:p>
        </p:txBody>
      </p:sp>
    </p:spTree>
    <p:extLst>
      <p:ext uri="{BB962C8B-B14F-4D97-AF65-F5344CB8AC3E}">
        <p14:creationId xmlns:p14="http://schemas.microsoft.com/office/powerpoint/2010/main" val="93494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Network Device Breakout</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10</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img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886" y="1396999"/>
            <a:ext cx="3873877" cy="3274980"/>
          </a:xfrm>
          <a:prstGeom prst="rect">
            <a:avLst/>
          </a:prstGeom>
        </p:spPr>
      </p:pic>
      <p:sp>
        <p:nvSpPr>
          <p:cNvPr id="3" name="TextBox 2"/>
          <p:cNvSpPr txBox="1"/>
          <p:nvPr/>
        </p:nvSpPr>
        <p:spPr>
          <a:xfrm>
            <a:off x="137160" y="754690"/>
            <a:ext cx="1800886" cy="830997"/>
          </a:xfrm>
          <a:prstGeom prst="rect">
            <a:avLst/>
          </a:prstGeom>
          <a:noFill/>
        </p:spPr>
        <p:txBody>
          <a:bodyPr wrap="square" rtlCol="0">
            <a:spAutoFit/>
          </a:bodyPr>
          <a:lstStyle/>
          <a:p>
            <a:pPr marL="285750" indent="-285750">
              <a:buFont typeface="Arial"/>
              <a:buChar char="•"/>
            </a:pPr>
            <a:r>
              <a:rPr lang="en-US" sz="1600" dirty="0" smtClean="0"/>
              <a:t>Data arrives from multiple sources</a:t>
            </a:r>
            <a:endParaRPr lang="en-US" sz="1600" dirty="0"/>
          </a:p>
        </p:txBody>
      </p:sp>
      <p:sp>
        <p:nvSpPr>
          <p:cNvPr id="5" name="TextBox 4"/>
          <p:cNvSpPr txBox="1"/>
          <p:nvPr/>
        </p:nvSpPr>
        <p:spPr>
          <a:xfrm>
            <a:off x="4794229" y="767499"/>
            <a:ext cx="3996267" cy="2523768"/>
          </a:xfrm>
          <a:prstGeom prst="rect">
            <a:avLst/>
          </a:prstGeom>
          <a:noFill/>
        </p:spPr>
        <p:txBody>
          <a:bodyPr wrap="square" rtlCol="0">
            <a:spAutoFit/>
          </a:bodyPr>
          <a:lstStyle/>
          <a:p>
            <a:pPr marL="285750" indent="-285750">
              <a:buFont typeface="Arial"/>
              <a:buChar char="•"/>
            </a:pPr>
            <a:r>
              <a:rPr lang="en-US" sz="1600" dirty="0" smtClean="0"/>
              <a:t>Buffers have a finite amount of memory</a:t>
            </a:r>
            <a:endParaRPr lang="en-US" sz="1600" dirty="0"/>
          </a:p>
          <a:p>
            <a:pPr marL="742950" lvl="1" indent="-285750">
              <a:buFont typeface="Arial"/>
              <a:buChar char="•"/>
            </a:pPr>
            <a:r>
              <a:rPr lang="en-US" sz="1400" dirty="0" smtClean="0"/>
              <a:t>Some have this per interface</a:t>
            </a:r>
          </a:p>
          <a:p>
            <a:pPr marL="742950" lvl="1" indent="-285750">
              <a:buFont typeface="Arial"/>
              <a:buChar char="•"/>
            </a:pPr>
            <a:r>
              <a:rPr lang="en-US" sz="1400" dirty="0" smtClean="0"/>
              <a:t>Others may have access to a shared memory region with other interfaces</a:t>
            </a:r>
          </a:p>
          <a:p>
            <a:pPr marL="285750" indent="-285750">
              <a:buFont typeface="Arial"/>
              <a:buChar char="•"/>
            </a:pPr>
            <a:r>
              <a:rPr lang="en-US" sz="1600" dirty="0" smtClean="0"/>
              <a:t>The processing engine will:</a:t>
            </a:r>
          </a:p>
          <a:p>
            <a:pPr marL="742950" lvl="1" indent="-285750">
              <a:buFont typeface="Arial"/>
              <a:buChar char="•"/>
            </a:pPr>
            <a:r>
              <a:rPr lang="en-US" sz="1400" dirty="0"/>
              <a:t>E</a:t>
            </a:r>
            <a:r>
              <a:rPr lang="en-US" sz="1400" dirty="0" smtClean="0"/>
              <a:t>xtract each packet/frame from the queues</a:t>
            </a:r>
          </a:p>
          <a:p>
            <a:pPr marL="742950" lvl="1" indent="-285750">
              <a:buFont typeface="Arial"/>
              <a:buChar char="•"/>
            </a:pPr>
            <a:r>
              <a:rPr lang="en-US" sz="1400" dirty="0"/>
              <a:t>P</a:t>
            </a:r>
            <a:r>
              <a:rPr lang="en-US" sz="1400" dirty="0" smtClean="0"/>
              <a:t>ull off header information to see where the destination should be</a:t>
            </a:r>
          </a:p>
          <a:p>
            <a:pPr marL="742950" lvl="1" indent="-285750">
              <a:buFont typeface="Arial"/>
              <a:buChar char="•"/>
            </a:pPr>
            <a:r>
              <a:rPr lang="en-US" sz="1400" dirty="0" smtClean="0"/>
              <a:t>Move the packet/frame to the correct output queue</a:t>
            </a:r>
          </a:p>
        </p:txBody>
      </p:sp>
      <p:sp>
        <p:nvSpPr>
          <p:cNvPr id="9" name="TextBox 8"/>
          <p:cNvSpPr txBox="1"/>
          <p:nvPr/>
        </p:nvSpPr>
        <p:spPr>
          <a:xfrm>
            <a:off x="5344563" y="3594761"/>
            <a:ext cx="3445933" cy="1077218"/>
          </a:xfrm>
          <a:prstGeom prst="rect">
            <a:avLst/>
          </a:prstGeom>
          <a:noFill/>
        </p:spPr>
        <p:txBody>
          <a:bodyPr wrap="square" rtlCol="0">
            <a:spAutoFit/>
          </a:bodyPr>
          <a:lstStyle/>
          <a:p>
            <a:pPr marL="285750" indent="-285750">
              <a:buFont typeface="Arial"/>
              <a:buChar char="•"/>
            </a:pPr>
            <a:r>
              <a:rPr lang="en-US" sz="1600" dirty="0" smtClean="0"/>
              <a:t>Additional delay is possible as the queues physically write the packet to the transport medium (e.g. optical interface, copper interface) </a:t>
            </a:r>
            <a:endParaRPr lang="en-US" sz="1600" dirty="0"/>
          </a:p>
        </p:txBody>
      </p:sp>
      <p:sp>
        <p:nvSpPr>
          <p:cNvPr id="12" name="Left Brace 11"/>
          <p:cNvSpPr/>
          <p:nvPr/>
        </p:nvSpPr>
        <p:spPr>
          <a:xfrm>
            <a:off x="1073938" y="1585687"/>
            <a:ext cx="218948" cy="1291275"/>
          </a:xfrm>
          <a:prstGeom prst="leftBrace">
            <a:avLst>
              <a:gd name="adj1" fmla="val 8333"/>
              <a:gd name="adj2" fmla="val 1197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p:cNvSpPr/>
          <p:nvPr/>
        </p:nvSpPr>
        <p:spPr>
          <a:xfrm>
            <a:off x="5166763" y="3112422"/>
            <a:ext cx="155448" cy="143417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ight Brace 13"/>
          <p:cNvSpPr/>
          <p:nvPr/>
        </p:nvSpPr>
        <p:spPr>
          <a:xfrm rot="18473775">
            <a:off x="3949217" y="367910"/>
            <a:ext cx="425897" cy="2156577"/>
          </a:xfrm>
          <a:prstGeom prst="rightBrace">
            <a:avLst>
              <a:gd name="adj1" fmla="val 8333"/>
              <a:gd name="adj2" fmla="val 731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6511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Network Device Breakout – Delays</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11</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de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233" y="739214"/>
            <a:ext cx="5901267" cy="3751569"/>
          </a:xfrm>
          <a:prstGeom prst="rect">
            <a:avLst/>
          </a:prstGeom>
        </p:spPr>
      </p:pic>
    </p:spTree>
    <p:extLst>
      <p:ext uri="{BB962C8B-B14F-4D97-AF65-F5344CB8AC3E}">
        <p14:creationId xmlns:p14="http://schemas.microsoft.com/office/powerpoint/2010/main" val="26430858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Network Devices &amp; OSI</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12</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plcs-77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004" y="1245311"/>
            <a:ext cx="5137208" cy="2963334"/>
          </a:xfrm>
          <a:prstGeom prst="rect">
            <a:avLst/>
          </a:prstGeom>
        </p:spPr>
      </p:pic>
      <p:sp>
        <p:nvSpPr>
          <p:cNvPr id="3" name="TextBox 2"/>
          <p:cNvSpPr txBox="1"/>
          <p:nvPr/>
        </p:nvSpPr>
        <p:spPr>
          <a:xfrm>
            <a:off x="137160" y="818118"/>
            <a:ext cx="3994573" cy="4001096"/>
          </a:xfrm>
          <a:prstGeom prst="rect">
            <a:avLst/>
          </a:prstGeom>
          <a:noFill/>
        </p:spPr>
        <p:txBody>
          <a:bodyPr wrap="square" rtlCol="0">
            <a:spAutoFit/>
          </a:bodyPr>
          <a:lstStyle/>
          <a:p>
            <a:pPr marL="285750" indent="-285750">
              <a:buFont typeface="Arial"/>
              <a:buChar char="•"/>
            </a:pPr>
            <a:r>
              <a:rPr lang="en-US" sz="1600" dirty="0" smtClean="0"/>
              <a:t>Not every device will care about every layer</a:t>
            </a:r>
          </a:p>
          <a:p>
            <a:pPr marL="285750" indent="-285750">
              <a:buFont typeface="Arial"/>
              <a:buChar char="•"/>
            </a:pPr>
            <a:r>
              <a:rPr lang="en-US" sz="1600" dirty="0" smtClean="0"/>
              <a:t>Hosts understand them all via various libraries</a:t>
            </a:r>
          </a:p>
          <a:p>
            <a:pPr marL="285750" indent="-285750">
              <a:buFont typeface="Arial"/>
              <a:buChar char="•"/>
            </a:pPr>
            <a:r>
              <a:rPr lang="en-US" sz="1600" dirty="0" smtClean="0"/>
              <a:t>Network devices only know up to a point:</a:t>
            </a:r>
          </a:p>
          <a:p>
            <a:pPr marL="742950" lvl="1" indent="-285750">
              <a:buFont typeface="Arial"/>
              <a:buChar char="•"/>
            </a:pPr>
            <a:r>
              <a:rPr lang="en-US" sz="1400" dirty="0" smtClean="0"/>
              <a:t>‘Routers’ know up to the ‘Network Layer’.  They will make the choice of sending to the next hop based on Network Layer headers.  E.g. TCP information – IP addresses</a:t>
            </a:r>
            <a:endParaRPr lang="en-US" sz="1600" dirty="0"/>
          </a:p>
          <a:p>
            <a:pPr marL="742950" lvl="1" indent="-285750">
              <a:buFont typeface="Arial"/>
              <a:buChar char="•"/>
            </a:pPr>
            <a:r>
              <a:rPr lang="en-US" sz="1400" dirty="0" smtClean="0"/>
              <a:t>‘Switches’ </a:t>
            </a:r>
            <a:r>
              <a:rPr lang="en-US" sz="1400" dirty="0"/>
              <a:t>know up to the </a:t>
            </a:r>
            <a:r>
              <a:rPr lang="en-US" sz="1400" dirty="0" smtClean="0"/>
              <a:t>‘Link </a:t>
            </a:r>
            <a:r>
              <a:rPr lang="en-US" sz="1400" dirty="0"/>
              <a:t>Layer’.  They will make the choice of sending to the next hop based on </a:t>
            </a:r>
            <a:r>
              <a:rPr lang="en-US" sz="1400" dirty="0" smtClean="0"/>
              <a:t>Link </a:t>
            </a:r>
            <a:r>
              <a:rPr lang="en-US" sz="1400" dirty="0"/>
              <a:t>Layer headers.  E.g. </a:t>
            </a:r>
            <a:r>
              <a:rPr lang="en-US" sz="1400" dirty="0" smtClean="0"/>
              <a:t>MAC addressing from the IP</a:t>
            </a:r>
          </a:p>
          <a:p>
            <a:pPr marL="285750" indent="-285750">
              <a:buFont typeface="Arial"/>
              <a:buChar char="•"/>
            </a:pPr>
            <a:r>
              <a:rPr lang="en-US" sz="1600" dirty="0" smtClean="0"/>
              <a:t>Each hop has the hardware/software to pull of the encapsulated data to find what it needs</a:t>
            </a:r>
            <a:endParaRPr lang="en-US" sz="1600" dirty="0"/>
          </a:p>
        </p:txBody>
      </p:sp>
    </p:spTree>
    <p:extLst>
      <p:ext uri="{BB962C8B-B14F-4D97-AF65-F5344CB8AC3E}">
        <p14:creationId xmlns:p14="http://schemas.microsoft.com/office/powerpoint/2010/main" val="37213639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“End-to-End”</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000" dirty="0" smtClean="0"/>
              <a:t>A network user interfaces with the network via a tool (data movement application, portal).  They only get a single piece of feedback – how long the interaction takes</a:t>
            </a:r>
          </a:p>
          <a:p>
            <a:r>
              <a:rPr lang="en-US" sz="2000" dirty="0" smtClean="0"/>
              <a:t>In reality – it</a:t>
            </a:r>
            <a:r>
              <a:rPr lang="fr-FR" sz="2000" dirty="0" smtClean="0"/>
              <a:t>’</a:t>
            </a:r>
            <a:r>
              <a:rPr lang="en-US" sz="2000" dirty="0" smtClean="0"/>
              <a:t>s a complex series of moves to get the data end to end, with limited visibility by default</a:t>
            </a:r>
          </a:p>
          <a:p>
            <a:pPr lvl="1"/>
            <a:r>
              <a:rPr lang="en-US" sz="1600" dirty="0" smtClean="0"/>
              <a:t>Delays on the source host</a:t>
            </a:r>
          </a:p>
          <a:p>
            <a:pPr lvl="1"/>
            <a:r>
              <a:rPr lang="en-US" sz="1600" dirty="0" smtClean="0"/>
              <a:t>Delays in the source LAN</a:t>
            </a:r>
          </a:p>
          <a:p>
            <a:pPr lvl="1"/>
            <a:r>
              <a:rPr lang="en-US" sz="1600" dirty="0" smtClean="0"/>
              <a:t>Delays in the WAN</a:t>
            </a:r>
          </a:p>
          <a:p>
            <a:pPr lvl="1"/>
            <a:r>
              <a:rPr lang="en-US" sz="1600" dirty="0" smtClean="0"/>
              <a:t>Delays in the destination LAN</a:t>
            </a:r>
          </a:p>
          <a:p>
            <a:pPr lvl="1"/>
            <a:r>
              <a:rPr lang="en-US" sz="1600" dirty="0" smtClean="0"/>
              <a:t>Delays on the destination host</a:t>
            </a:r>
            <a:endParaRPr lang="en-US" sz="1600"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13</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the-nodal-delay-at-router-A.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231" y="2402847"/>
            <a:ext cx="4207669" cy="2171700"/>
          </a:xfrm>
          <a:prstGeom prst="rect">
            <a:avLst/>
          </a:prstGeom>
        </p:spPr>
      </p:pic>
    </p:spTree>
    <p:extLst>
      <p:ext uri="{BB962C8B-B14F-4D97-AF65-F5344CB8AC3E}">
        <p14:creationId xmlns:p14="http://schemas.microsoft.com/office/powerpoint/2010/main" val="18877309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“End-to-End”</a:t>
            </a:r>
            <a:endParaRPr lang="en-US" dirty="0"/>
          </a:p>
        </p:txBody>
      </p:sp>
      <p:sp>
        <p:nvSpPr>
          <p:cNvPr id="6" name="Content Placeholder 5"/>
          <p:cNvSpPr>
            <a:spLocks noGrp="1"/>
          </p:cNvSpPr>
          <p:nvPr>
            <p:ph sz="half" idx="1"/>
          </p:nvPr>
        </p:nvSpPr>
        <p:spPr>
          <a:xfrm>
            <a:off x="457200" y="817697"/>
            <a:ext cx="5097252" cy="3261122"/>
          </a:xfrm>
        </p:spPr>
        <p:txBody>
          <a:bodyPr>
            <a:noAutofit/>
          </a:bodyPr>
          <a:lstStyle/>
          <a:p>
            <a:r>
              <a:rPr lang="en-US" sz="2000" dirty="0" smtClean="0"/>
              <a:t>The only way to get visibility is to rely on instrumentation at the various layers:</a:t>
            </a:r>
          </a:p>
          <a:p>
            <a:pPr lvl="1"/>
            <a:r>
              <a:rPr lang="en-US" sz="1800" dirty="0" smtClean="0"/>
              <a:t>Host level monitoring of key components (CPU, memory, network)</a:t>
            </a:r>
          </a:p>
          <a:p>
            <a:pPr lvl="1"/>
            <a:r>
              <a:rPr lang="en-US" sz="1800" dirty="0" smtClean="0"/>
              <a:t>LAN/WAN level monitoring of individual network devices (utilization, drops/discards, errors)</a:t>
            </a:r>
          </a:p>
          <a:p>
            <a:pPr lvl="1"/>
            <a:r>
              <a:rPr lang="en-US" sz="1800" dirty="0" smtClean="0"/>
              <a:t>End-to-end simulations</a:t>
            </a:r>
          </a:p>
          <a:p>
            <a:r>
              <a:rPr lang="en-US" sz="2000" dirty="0" smtClean="0"/>
              <a:t>The later one is tricky – we want to ‘simulate’ what a user would see by having our own (well tuned) application tell us how it can do across the </a:t>
            </a:r>
            <a:r>
              <a:rPr lang="en-US" sz="2000" b="1" i="1" dirty="0" smtClean="0">
                <a:solidFill>
                  <a:schemeClr val="accent6"/>
                </a:solidFill>
              </a:rPr>
              <a:t>common network substrate</a:t>
            </a:r>
            <a:endParaRPr lang="en-US" sz="2000" b="1" i="1" dirty="0">
              <a:solidFill>
                <a:schemeClr val="accent6"/>
              </a:solidFill>
            </a:endParaRP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14</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CircuitSwitchedNetworksEventTimingDia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452" y="732258"/>
            <a:ext cx="3209144" cy="3863522"/>
          </a:xfrm>
          <a:prstGeom prst="rect">
            <a:avLst/>
          </a:prstGeom>
        </p:spPr>
      </p:pic>
    </p:spTree>
    <p:extLst>
      <p:ext uri="{BB962C8B-B14F-4D97-AF65-F5344CB8AC3E}">
        <p14:creationId xmlns:p14="http://schemas.microsoft.com/office/powerpoint/2010/main" val="42417178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fontScale="90000"/>
          </a:bodyPr>
          <a:lstStyle/>
          <a:p>
            <a:r>
              <a:rPr lang="en-US" dirty="0" smtClean="0"/>
              <a:t>Dereferencing Individual Components </a:t>
            </a:r>
            <a:endParaRPr lang="en-US" dirty="0"/>
          </a:p>
        </p:txBody>
      </p:sp>
      <p:sp>
        <p:nvSpPr>
          <p:cNvPr id="6" name="Content Placeholder 5"/>
          <p:cNvSpPr>
            <a:spLocks noGrp="1"/>
          </p:cNvSpPr>
          <p:nvPr>
            <p:ph sz="half" idx="1"/>
          </p:nvPr>
        </p:nvSpPr>
        <p:spPr>
          <a:xfrm>
            <a:off x="457200" y="901591"/>
            <a:ext cx="8229600" cy="3261122"/>
          </a:xfrm>
        </p:spPr>
        <p:txBody>
          <a:bodyPr>
            <a:noAutofit/>
          </a:bodyPr>
          <a:lstStyle/>
          <a:p>
            <a:r>
              <a:rPr lang="en-US" sz="2400" dirty="0" smtClean="0"/>
              <a:t>Host Performance</a:t>
            </a:r>
          </a:p>
          <a:p>
            <a:pPr lvl="1"/>
            <a:r>
              <a:rPr lang="en-US" sz="2000" dirty="0" smtClean="0"/>
              <a:t>Software Tools – Ganglia, Host SNMP + Cacti/MRTG</a:t>
            </a:r>
          </a:p>
          <a:p>
            <a:r>
              <a:rPr lang="en-US" sz="2400" dirty="0" smtClean="0"/>
              <a:t>Network Device Performance</a:t>
            </a:r>
          </a:p>
          <a:p>
            <a:pPr lvl="1"/>
            <a:r>
              <a:rPr lang="en-US" sz="2000" dirty="0" smtClean="0"/>
              <a:t>SNMP/TL1 Passive Polling (e.g. interface counters, internal behavior)</a:t>
            </a:r>
          </a:p>
          <a:p>
            <a:r>
              <a:rPr lang="en-US" sz="2400" dirty="0" smtClean="0"/>
              <a:t>Software Performance</a:t>
            </a:r>
          </a:p>
          <a:p>
            <a:pPr lvl="1"/>
            <a:r>
              <a:rPr lang="en-US" sz="2000" dirty="0" smtClean="0"/>
              <a:t>??</a:t>
            </a:r>
            <a:r>
              <a:rPr lang="en-US" sz="2000" dirty="0" smtClean="0"/>
              <a:t>?  This </a:t>
            </a:r>
            <a:r>
              <a:rPr lang="en-US" sz="2000" dirty="0" smtClean="0"/>
              <a:t>depends heavily on how well the software (e.g. operating system, application) is instrumented.  </a:t>
            </a:r>
          </a:p>
          <a:p>
            <a:r>
              <a:rPr lang="en-US" sz="2400" dirty="0" smtClean="0"/>
              <a:t>End-to-end</a:t>
            </a:r>
          </a:p>
          <a:p>
            <a:pPr lvl="1"/>
            <a:r>
              <a:rPr lang="en-US" sz="2000" dirty="0" err="1" smtClean="0"/>
              <a:t>perfSONAR</a:t>
            </a:r>
            <a:r>
              <a:rPr lang="en-US" sz="2000" dirty="0" smtClean="0"/>
              <a:t> active tools (</a:t>
            </a:r>
            <a:r>
              <a:rPr lang="en-US" sz="2000" dirty="0" err="1" smtClean="0"/>
              <a:t>iperf</a:t>
            </a:r>
            <a:r>
              <a:rPr lang="en-US" sz="2000" dirty="0" smtClean="0"/>
              <a:t>, </a:t>
            </a:r>
            <a:r>
              <a:rPr lang="en-US" sz="2000" dirty="0" err="1" smtClean="0"/>
              <a:t>owamp</a:t>
            </a:r>
            <a:r>
              <a:rPr lang="en-US" sz="2000" dirty="0" smtClean="0"/>
              <a:t>, etc.)</a:t>
            </a:r>
            <a:endParaRPr lang="en-US" sz="2000"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15</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2613917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Takeaways</a:t>
            </a:r>
            <a:endParaRPr lang="en-US" dirty="0"/>
          </a:p>
        </p:txBody>
      </p:sp>
      <p:sp>
        <p:nvSpPr>
          <p:cNvPr id="6" name="Content Placeholder 5"/>
          <p:cNvSpPr>
            <a:spLocks noGrp="1"/>
          </p:cNvSpPr>
          <p:nvPr>
            <p:ph sz="half" idx="1"/>
          </p:nvPr>
        </p:nvSpPr>
        <p:spPr>
          <a:xfrm>
            <a:off x="457200" y="796530"/>
            <a:ext cx="8229600" cy="3261122"/>
          </a:xfrm>
        </p:spPr>
        <p:txBody>
          <a:bodyPr>
            <a:noAutofit/>
          </a:bodyPr>
          <a:lstStyle/>
          <a:p>
            <a:r>
              <a:rPr lang="en-US" sz="2000" dirty="0" smtClean="0"/>
              <a:t>Since we want “network” performance – we want to remove the host hardware/operating system/applications from the equation as much as possible</a:t>
            </a:r>
          </a:p>
          <a:p>
            <a:r>
              <a:rPr lang="en-US" sz="2000" dirty="0" smtClean="0"/>
              <a:t>Things that we can do on our own, or that we get for free by using </a:t>
            </a:r>
            <a:r>
              <a:rPr lang="en-US" sz="2000" dirty="0" err="1" smtClean="0"/>
              <a:t>perfSONAR</a:t>
            </a:r>
            <a:r>
              <a:rPr lang="en-US" sz="2000" dirty="0" smtClean="0"/>
              <a:t>:</a:t>
            </a:r>
          </a:p>
          <a:p>
            <a:pPr lvl="1"/>
            <a:r>
              <a:rPr lang="en-US" sz="1600" dirty="0" smtClean="0"/>
              <a:t>Host Hardware: Choosing hardware matters.  There needs to be predictable interactions between system components (NIC, motherboard, memory, processors)</a:t>
            </a:r>
          </a:p>
          <a:p>
            <a:pPr lvl="1"/>
            <a:r>
              <a:rPr lang="en-US" sz="1600" dirty="0" smtClean="0"/>
              <a:t>Operating System: </a:t>
            </a:r>
            <a:r>
              <a:rPr lang="en-US" sz="1600" dirty="0" err="1" smtClean="0"/>
              <a:t>perfSONAR</a:t>
            </a:r>
            <a:r>
              <a:rPr lang="en-US" sz="1600" dirty="0" smtClean="0"/>
              <a:t> features a tuned version of </a:t>
            </a:r>
            <a:r>
              <a:rPr lang="en-US" sz="1600" dirty="0" err="1" smtClean="0"/>
              <a:t>CentOS</a:t>
            </a:r>
            <a:r>
              <a:rPr lang="en-US" sz="1600" dirty="0" smtClean="0"/>
              <a:t>.  This version eliminates extra software and has been modified to allow for high performance networking</a:t>
            </a:r>
          </a:p>
          <a:p>
            <a:pPr lvl="1"/>
            <a:r>
              <a:rPr lang="en-US" sz="1600" dirty="0" smtClean="0"/>
              <a:t>Applications: </a:t>
            </a:r>
            <a:r>
              <a:rPr lang="en-US" sz="1600" dirty="0" err="1" smtClean="0"/>
              <a:t>perfSONAR</a:t>
            </a:r>
            <a:r>
              <a:rPr lang="en-US" sz="1600" dirty="0" smtClean="0"/>
              <a:t> applications are designed to make minimal system calls, and do not involve the disk subsystem.  The performance they report is designed to be as low-impact on the host to achieve realistic network performance</a:t>
            </a:r>
            <a:endParaRPr lang="en-US" sz="1600"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16</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648435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3804"/>
            <a:ext cx="8229600" cy="857250"/>
          </a:xfrm>
        </p:spPr>
        <p:txBody>
          <a:bodyPr/>
          <a:lstStyle/>
          <a:p>
            <a:r>
              <a:rPr lang="en-US" dirty="0" smtClean="0"/>
              <a:t>Lets Talk about IPERF</a:t>
            </a:r>
            <a:endParaRPr lang="en-US" dirty="0"/>
          </a:p>
        </p:txBody>
      </p:sp>
      <p:sp>
        <p:nvSpPr>
          <p:cNvPr id="7" name="Content Placeholder 6"/>
          <p:cNvSpPr>
            <a:spLocks noGrp="1"/>
          </p:cNvSpPr>
          <p:nvPr>
            <p:ph idx="1"/>
          </p:nvPr>
        </p:nvSpPr>
        <p:spPr>
          <a:xfrm>
            <a:off x="423863" y="884586"/>
            <a:ext cx="8229600" cy="3623914"/>
          </a:xfrm>
        </p:spPr>
        <p:txBody>
          <a:bodyPr>
            <a:normAutofit fontScale="62500" lnSpcReduction="20000"/>
          </a:bodyPr>
          <a:lstStyle/>
          <a:p>
            <a:r>
              <a:rPr lang="en-US" dirty="0" smtClean="0"/>
              <a:t>Start with a definition:</a:t>
            </a:r>
          </a:p>
          <a:p>
            <a:pPr lvl="1"/>
            <a:r>
              <a:rPr lang="en-US" b="1" i="1" u="sng" dirty="0"/>
              <a:t>network throughput </a:t>
            </a:r>
            <a:r>
              <a:rPr lang="en-US" dirty="0"/>
              <a:t>is the rate of successful message delivery over a communication </a:t>
            </a:r>
            <a:r>
              <a:rPr lang="en-US" dirty="0" smtClean="0"/>
              <a:t>channel</a:t>
            </a:r>
          </a:p>
          <a:p>
            <a:pPr lvl="1"/>
            <a:r>
              <a:rPr lang="en-US" dirty="0" smtClean="0"/>
              <a:t>Easier terms: how much data can I shovel into the network for some given amount of time</a:t>
            </a:r>
          </a:p>
          <a:p>
            <a:pPr lvl="1"/>
            <a:r>
              <a:rPr lang="en-US" dirty="0" smtClean="0"/>
              <a:t>Things it includes: the operating system, the host hardware, and the entire </a:t>
            </a:r>
            <a:r>
              <a:rPr lang="en-US" dirty="0" err="1" smtClean="0"/>
              <a:t>netowork</a:t>
            </a:r>
            <a:r>
              <a:rPr lang="en-US" dirty="0" smtClean="0"/>
              <a:t> path</a:t>
            </a:r>
          </a:p>
          <a:p>
            <a:r>
              <a:rPr lang="en-US" dirty="0" smtClean="0"/>
              <a:t>What does this tell us?</a:t>
            </a:r>
          </a:p>
          <a:p>
            <a:pPr lvl="1"/>
            <a:r>
              <a:rPr lang="en-US" dirty="0" smtClean="0"/>
              <a:t>Opposite of utilization (e.g. its how much we can get at a given point in time, minus what is utilized)</a:t>
            </a:r>
          </a:p>
          <a:p>
            <a:pPr lvl="1"/>
            <a:r>
              <a:rPr lang="en-US" dirty="0" smtClean="0"/>
              <a:t>Utilization and throughput added together are “capacity”</a:t>
            </a:r>
          </a:p>
          <a:p>
            <a:r>
              <a:rPr lang="en-US" dirty="0" smtClean="0"/>
              <a:t>Tools that measure throughput are a simulation of a real work use case (e.g. how well could bulk data movement perform)</a:t>
            </a:r>
          </a:p>
          <a:p>
            <a:pPr marL="0" indent="0">
              <a:buNone/>
            </a:pP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17</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9359818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IPERF Tells Us</a:t>
            </a:r>
            <a:endParaRPr lang="en-US" dirty="0"/>
          </a:p>
        </p:txBody>
      </p:sp>
      <p:sp>
        <p:nvSpPr>
          <p:cNvPr id="7" name="Content Placeholder 6"/>
          <p:cNvSpPr>
            <a:spLocks noGrp="1"/>
          </p:cNvSpPr>
          <p:nvPr>
            <p:ph idx="1"/>
          </p:nvPr>
        </p:nvSpPr>
        <p:spPr>
          <a:xfrm>
            <a:off x="423863" y="979837"/>
            <a:ext cx="8229600" cy="2417414"/>
          </a:xfrm>
        </p:spPr>
        <p:txBody>
          <a:bodyPr>
            <a:normAutofit fontScale="55000" lnSpcReduction="20000"/>
          </a:bodyPr>
          <a:lstStyle/>
          <a:p>
            <a:r>
              <a:rPr lang="en-US" dirty="0"/>
              <a:t>Lets start by describing throughput, which is vague.</a:t>
            </a:r>
          </a:p>
          <a:p>
            <a:pPr lvl="1"/>
            <a:r>
              <a:rPr lang="en-US" dirty="0"/>
              <a:t>Capacity: link speed</a:t>
            </a:r>
          </a:p>
          <a:p>
            <a:pPr lvl="2"/>
            <a:r>
              <a:rPr lang="en-US" dirty="0"/>
              <a:t>Narrow Link: link with the lowest capacity along a path</a:t>
            </a:r>
          </a:p>
          <a:p>
            <a:pPr lvl="2"/>
            <a:r>
              <a:rPr lang="en-US" dirty="0"/>
              <a:t>Capacity of the end-to-end path = capacity of the narrow link</a:t>
            </a:r>
          </a:p>
          <a:p>
            <a:pPr lvl="1"/>
            <a:r>
              <a:rPr lang="en-US" dirty="0"/>
              <a:t>Utilized bandwidth: current traffic load</a:t>
            </a:r>
          </a:p>
          <a:p>
            <a:pPr lvl="1"/>
            <a:r>
              <a:rPr lang="en-US" dirty="0"/>
              <a:t>Available bandwidth: capacity – utilized bandwidth</a:t>
            </a:r>
          </a:p>
          <a:p>
            <a:pPr lvl="2"/>
            <a:r>
              <a:rPr lang="en-US" dirty="0"/>
              <a:t>Tight Link: link with the least available bandwidth in a path</a:t>
            </a:r>
          </a:p>
          <a:p>
            <a:pPr lvl="1"/>
            <a:r>
              <a:rPr lang="en-US" dirty="0"/>
              <a:t>Achievable bandwidth: includes protocol and host issues (e.g. BDP!) </a:t>
            </a:r>
          </a:p>
          <a:p>
            <a:r>
              <a:rPr lang="en-US" dirty="0"/>
              <a:t>All of this is “memory to memory”, e.g. we are not involving a spinning disk (more later)</a:t>
            </a:r>
          </a:p>
          <a:p>
            <a:pPr marL="0" indent="0">
              <a:buNone/>
            </a:pPr>
            <a:endParaRPr lang="en-US" dirty="0"/>
          </a:p>
        </p:txBody>
      </p:sp>
      <p:grpSp>
        <p:nvGrpSpPr>
          <p:cNvPr id="8" name="Group 1028"/>
          <p:cNvGrpSpPr>
            <a:grpSpLocks/>
          </p:cNvGrpSpPr>
          <p:nvPr/>
        </p:nvGrpSpPr>
        <p:grpSpPr bwMode="auto">
          <a:xfrm>
            <a:off x="344489" y="3045365"/>
            <a:ext cx="8308975" cy="1431613"/>
            <a:chOff x="68" y="2851"/>
            <a:chExt cx="5452" cy="1318"/>
          </a:xfrm>
        </p:grpSpPr>
        <p:grpSp>
          <p:nvGrpSpPr>
            <p:cNvPr id="10" name="Group 1029"/>
            <p:cNvGrpSpPr>
              <a:grpSpLocks/>
            </p:cNvGrpSpPr>
            <p:nvPr/>
          </p:nvGrpSpPr>
          <p:grpSpPr bwMode="auto">
            <a:xfrm>
              <a:off x="816" y="2851"/>
              <a:ext cx="4272" cy="1318"/>
              <a:chOff x="816" y="2594"/>
              <a:chExt cx="4272" cy="1318"/>
            </a:xfrm>
          </p:grpSpPr>
          <p:grpSp>
            <p:nvGrpSpPr>
              <p:cNvPr id="18" name="Group 1030"/>
              <p:cNvGrpSpPr>
                <a:grpSpLocks/>
              </p:cNvGrpSpPr>
              <p:nvPr/>
            </p:nvGrpSpPr>
            <p:grpSpPr bwMode="auto">
              <a:xfrm>
                <a:off x="816" y="2594"/>
                <a:ext cx="3888" cy="1056"/>
                <a:chOff x="816" y="1200"/>
                <a:chExt cx="3888" cy="1056"/>
              </a:xfrm>
            </p:grpSpPr>
            <p:sp>
              <p:nvSpPr>
                <p:cNvPr id="23" name="Rectangle 1031"/>
                <p:cNvSpPr>
                  <a:spLocks noChangeArrowheads="1"/>
                </p:cNvSpPr>
                <p:nvPr/>
              </p:nvSpPr>
              <p:spPr bwMode="auto">
                <a:xfrm>
                  <a:off x="816" y="1736"/>
                  <a:ext cx="909" cy="192"/>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4" name="Rectangle 1032"/>
                <p:cNvSpPr>
                  <a:spLocks noChangeArrowheads="1"/>
                </p:cNvSpPr>
                <p:nvPr/>
              </p:nvSpPr>
              <p:spPr bwMode="auto">
                <a:xfrm>
                  <a:off x="1725" y="1676"/>
                  <a:ext cx="897" cy="96"/>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5" name="Rectangle 1033"/>
                <p:cNvSpPr>
                  <a:spLocks noChangeArrowheads="1"/>
                </p:cNvSpPr>
                <p:nvPr/>
              </p:nvSpPr>
              <p:spPr bwMode="auto">
                <a:xfrm>
                  <a:off x="2640" y="1872"/>
                  <a:ext cx="1152" cy="384"/>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6" name="Rectangle 1034"/>
                <p:cNvSpPr>
                  <a:spLocks noChangeArrowheads="1"/>
                </p:cNvSpPr>
                <p:nvPr/>
              </p:nvSpPr>
              <p:spPr bwMode="auto">
                <a:xfrm>
                  <a:off x="3792" y="1534"/>
                  <a:ext cx="899" cy="432"/>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7" name="Rectangle 1035"/>
                <p:cNvSpPr>
                  <a:spLocks noChangeArrowheads="1"/>
                </p:cNvSpPr>
                <p:nvPr/>
              </p:nvSpPr>
              <p:spPr bwMode="auto">
                <a:xfrm>
                  <a:off x="816" y="1453"/>
                  <a:ext cx="912"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Rectangle 1036"/>
                <p:cNvSpPr>
                  <a:spLocks noChangeArrowheads="1"/>
                </p:cNvSpPr>
                <p:nvPr/>
              </p:nvSpPr>
              <p:spPr bwMode="auto">
                <a:xfrm>
                  <a:off x="3792" y="1488"/>
                  <a:ext cx="912"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Rectangle 1037"/>
                <p:cNvSpPr>
                  <a:spLocks noChangeArrowheads="1"/>
                </p:cNvSpPr>
                <p:nvPr/>
              </p:nvSpPr>
              <p:spPr bwMode="auto">
                <a:xfrm>
                  <a:off x="1728" y="1584"/>
                  <a:ext cx="912"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Rectangle 1038"/>
                <p:cNvSpPr>
                  <a:spLocks noChangeArrowheads="1"/>
                </p:cNvSpPr>
                <p:nvPr/>
              </p:nvSpPr>
              <p:spPr bwMode="auto">
                <a:xfrm>
                  <a:off x="2640" y="1200"/>
                  <a:ext cx="1152" cy="1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Text Box 1039"/>
                <p:cNvSpPr txBox="1">
                  <a:spLocks noChangeArrowheads="1"/>
                </p:cNvSpPr>
                <p:nvPr/>
              </p:nvSpPr>
              <p:spPr bwMode="auto">
                <a:xfrm>
                  <a:off x="1008" y="1503"/>
                  <a:ext cx="5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45 Mbps</a:t>
                  </a:r>
                </a:p>
              </p:txBody>
            </p:sp>
            <p:sp>
              <p:nvSpPr>
                <p:cNvPr id="32" name="Text Box 1040"/>
                <p:cNvSpPr txBox="1">
                  <a:spLocks noChangeArrowheads="1"/>
                </p:cNvSpPr>
                <p:nvPr/>
              </p:nvSpPr>
              <p:spPr bwMode="auto">
                <a:xfrm>
                  <a:off x="1872" y="1535"/>
                  <a:ext cx="5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10 Mbps</a:t>
                  </a:r>
                </a:p>
              </p:txBody>
            </p:sp>
            <p:sp>
              <p:nvSpPr>
                <p:cNvPr id="33" name="Text Box 1041"/>
                <p:cNvSpPr txBox="1">
                  <a:spLocks noChangeArrowheads="1"/>
                </p:cNvSpPr>
                <p:nvPr/>
              </p:nvSpPr>
              <p:spPr bwMode="auto">
                <a:xfrm>
                  <a:off x="2928" y="1543"/>
                  <a:ext cx="62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100 Mbps</a:t>
                  </a:r>
                </a:p>
              </p:txBody>
            </p:sp>
            <p:sp>
              <p:nvSpPr>
                <p:cNvPr id="34" name="Text Box 1042"/>
                <p:cNvSpPr txBox="1">
                  <a:spLocks noChangeArrowheads="1"/>
                </p:cNvSpPr>
                <p:nvPr/>
              </p:nvSpPr>
              <p:spPr bwMode="auto">
                <a:xfrm>
                  <a:off x="3936" y="1543"/>
                  <a:ext cx="5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45 Mbps</a:t>
                  </a:r>
                </a:p>
              </p:txBody>
            </p:sp>
          </p:grpSp>
          <p:sp>
            <p:nvSpPr>
              <p:cNvPr id="19" name="Text Box 1043"/>
              <p:cNvSpPr txBox="1">
                <a:spLocks noChangeArrowheads="1"/>
              </p:cNvSpPr>
              <p:nvPr/>
            </p:nvSpPr>
            <p:spPr bwMode="auto">
              <a:xfrm>
                <a:off x="1344" y="3374"/>
                <a:ext cx="86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chemeClr val="tx2"/>
                    </a:solidFill>
                  </a:rPr>
                  <a:t>Narrow Link</a:t>
                </a:r>
              </a:p>
            </p:txBody>
          </p:sp>
          <p:sp>
            <p:nvSpPr>
              <p:cNvPr id="20" name="Text Box 1044"/>
              <p:cNvSpPr txBox="1">
                <a:spLocks noChangeArrowheads="1"/>
              </p:cNvSpPr>
              <p:nvPr/>
            </p:nvSpPr>
            <p:spPr bwMode="auto">
              <a:xfrm>
                <a:off x="4224" y="3598"/>
                <a:ext cx="86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chemeClr val="tx2"/>
                    </a:solidFill>
                  </a:rPr>
                  <a:t>Tight Link</a:t>
                </a:r>
              </a:p>
            </p:txBody>
          </p:sp>
          <p:sp>
            <p:nvSpPr>
              <p:cNvPr id="21" name="Line 1045"/>
              <p:cNvSpPr>
                <a:spLocks noChangeShapeType="1"/>
              </p:cNvSpPr>
              <p:nvPr/>
            </p:nvSpPr>
            <p:spPr bwMode="auto">
              <a:xfrm flipV="1">
                <a:off x="2016" y="3201"/>
                <a:ext cx="144" cy="33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46"/>
              <p:cNvSpPr>
                <a:spLocks noChangeShapeType="1"/>
              </p:cNvSpPr>
              <p:nvPr/>
            </p:nvSpPr>
            <p:spPr bwMode="auto">
              <a:xfrm flipH="1" flipV="1">
                <a:off x="4176" y="3380"/>
                <a:ext cx="288" cy="2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Oval 1047"/>
            <p:cNvSpPr>
              <a:spLocks noChangeArrowheads="1"/>
            </p:cNvSpPr>
            <p:nvPr/>
          </p:nvSpPr>
          <p:spPr bwMode="auto">
            <a:xfrm>
              <a:off x="144" y="3216"/>
              <a:ext cx="336" cy="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1048"/>
            <p:cNvSpPr>
              <a:spLocks noChangeShapeType="1"/>
            </p:cNvSpPr>
            <p:nvPr/>
          </p:nvSpPr>
          <p:spPr bwMode="auto">
            <a:xfrm>
              <a:off x="480" y="3360"/>
              <a:ext cx="336"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049"/>
            <p:cNvSpPr>
              <a:spLocks noChangeShapeType="1"/>
            </p:cNvSpPr>
            <p:nvPr/>
          </p:nvSpPr>
          <p:spPr bwMode="auto">
            <a:xfrm>
              <a:off x="4704" y="3360"/>
              <a:ext cx="336"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1050"/>
            <p:cNvSpPr>
              <a:spLocks noChangeArrowheads="1"/>
            </p:cNvSpPr>
            <p:nvPr/>
          </p:nvSpPr>
          <p:spPr bwMode="auto">
            <a:xfrm>
              <a:off x="5040" y="3216"/>
              <a:ext cx="336" cy="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Text Box 1051"/>
            <p:cNvSpPr txBox="1">
              <a:spLocks noChangeArrowheads="1"/>
            </p:cNvSpPr>
            <p:nvPr/>
          </p:nvSpPr>
          <p:spPr bwMode="auto">
            <a:xfrm>
              <a:off x="68" y="3434"/>
              <a:ext cx="5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source</a:t>
              </a:r>
            </a:p>
          </p:txBody>
        </p:sp>
        <p:sp>
          <p:nvSpPr>
            <p:cNvPr id="17" name="Text Box 1052"/>
            <p:cNvSpPr txBox="1">
              <a:spLocks noChangeArrowheads="1"/>
            </p:cNvSpPr>
            <p:nvPr/>
          </p:nvSpPr>
          <p:spPr bwMode="auto">
            <a:xfrm>
              <a:off x="4992" y="3434"/>
              <a:ext cx="5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sink</a:t>
              </a:r>
            </a:p>
          </p:txBody>
        </p:sp>
      </p:grpSp>
      <p:sp>
        <p:nvSpPr>
          <p:cNvPr id="35" name="Text Box 1043"/>
          <p:cNvSpPr txBox="1">
            <a:spLocks noChangeArrowheads="1"/>
          </p:cNvSpPr>
          <p:nvPr/>
        </p:nvSpPr>
        <p:spPr bwMode="auto">
          <a:xfrm>
            <a:off x="314055" y="4066448"/>
            <a:ext cx="224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i="1" dirty="0">
                <a:solidFill>
                  <a:schemeClr val="tx2"/>
                </a:solidFill>
              </a:rPr>
              <a:t>(Shaded portion shows background traffic)</a:t>
            </a:r>
          </a:p>
        </p:txBody>
      </p:sp>
      <p:sp>
        <p:nvSpPr>
          <p:cNvPr id="3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3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18</a:t>
            </a:fld>
            <a:endParaRPr lang="en-US" dirty="0"/>
          </a:p>
        </p:txBody>
      </p:sp>
      <p:sp>
        <p:nvSpPr>
          <p:cNvPr id="36"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4802562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BWCTL Example (</a:t>
            </a:r>
            <a:r>
              <a:rPr lang="en-US" sz="4000" dirty="0" smtClean="0"/>
              <a:t>iperf3)</a:t>
            </a:r>
            <a:endParaRPr lang="en-US" sz="4000" dirty="0"/>
          </a:p>
        </p:txBody>
      </p:sp>
      <p:sp>
        <p:nvSpPr>
          <p:cNvPr id="3" name="Content Placeholder 2"/>
          <p:cNvSpPr>
            <a:spLocks noGrp="1"/>
          </p:cNvSpPr>
          <p:nvPr>
            <p:ph idx="1"/>
          </p:nvPr>
        </p:nvSpPr>
        <p:spPr>
          <a:xfrm>
            <a:off x="457200" y="1063228"/>
            <a:ext cx="8229600" cy="3699272"/>
          </a:xfrm>
        </p:spPr>
        <p:txBody>
          <a:bodyPr>
            <a:noAutofit/>
          </a:bodyPr>
          <a:lstStyle/>
          <a:p>
            <a:pPr marL="0" indent="0">
              <a:lnSpc>
                <a:spcPct val="120000"/>
              </a:lnSpc>
              <a:spcBef>
                <a:spcPts val="0"/>
              </a:spcBef>
              <a:buNone/>
            </a:pPr>
            <a:r>
              <a:rPr lang="en-US" sz="800" b="1" dirty="0">
                <a:latin typeface="Courier"/>
                <a:cs typeface="Courier"/>
              </a:rPr>
              <a:t>[zurawski@wash-pt1 ~]$ </a:t>
            </a:r>
            <a:r>
              <a:rPr lang="en-US" sz="800" b="1" dirty="0" err="1">
                <a:latin typeface="Courier"/>
                <a:cs typeface="Courier"/>
              </a:rPr>
              <a:t>bwctl</a:t>
            </a:r>
            <a:r>
              <a:rPr lang="en-US" sz="800" b="1" dirty="0">
                <a:latin typeface="Courier"/>
                <a:cs typeface="Courier"/>
              </a:rPr>
              <a:t> -T iperf3 -f m -t 10 -</a:t>
            </a:r>
            <a:r>
              <a:rPr lang="en-US" sz="800" b="1" dirty="0" err="1">
                <a:latin typeface="Courier"/>
                <a:cs typeface="Courier"/>
              </a:rPr>
              <a:t>i</a:t>
            </a:r>
            <a:r>
              <a:rPr lang="en-US" sz="800" b="1" dirty="0">
                <a:latin typeface="Courier"/>
                <a:cs typeface="Courier"/>
              </a:rPr>
              <a:t> 2 -c sunn-pt1.es.net</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55 seconds until test results available</a:t>
            </a:r>
          </a:p>
          <a:p>
            <a:pPr marL="0" indent="0">
              <a:lnSpc>
                <a:spcPct val="120000"/>
              </a:lnSpc>
              <a:spcBef>
                <a:spcPts val="0"/>
              </a:spcBef>
              <a:buNone/>
            </a:pPr>
            <a:endParaRPr lang="en-US" sz="800" b="1" dirty="0">
              <a:latin typeface="Courier"/>
              <a:cs typeface="Courier"/>
            </a:endParaRPr>
          </a:p>
          <a:p>
            <a:pPr marL="0" indent="0">
              <a:lnSpc>
                <a:spcPct val="120000"/>
              </a:lnSpc>
              <a:spcBef>
                <a:spcPts val="0"/>
              </a:spcBef>
              <a:buNone/>
            </a:pPr>
            <a:r>
              <a:rPr lang="en-US" sz="800" b="1" dirty="0">
                <a:latin typeface="Courier"/>
                <a:cs typeface="Courier"/>
              </a:rPr>
              <a:t>SENDER START</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a:t>
            </a:r>
            <a:r>
              <a:rPr lang="en-US" sz="800" b="1" dirty="0" err="1">
                <a:latin typeface="Courier"/>
                <a:cs typeface="Courier"/>
              </a:rPr>
              <a:t>run_tool</a:t>
            </a:r>
            <a:r>
              <a:rPr lang="en-US" sz="800" b="1" dirty="0">
                <a:latin typeface="Courier"/>
                <a:cs typeface="Courier"/>
              </a:rPr>
              <a:t>: tester: iperf3</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a:t>
            </a:r>
            <a:r>
              <a:rPr lang="en-US" sz="800" b="1" dirty="0" err="1">
                <a:latin typeface="Courier"/>
                <a:cs typeface="Courier"/>
              </a:rPr>
              <a:t>run_tool</a:t>
            </a:r>
            <a:r>
              <a:rPr lang="en-US" sz="800" b="1" dirty="0">
                <a:latin typeface="Courier"/>
                <a:cs typeface="Courier"/>
              </a:rPr>
              <a:t>: receiver: 198.129.254.58</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a:t>
            </a:r>
            <a:r>
              <a:rPr lang="en-US" sz="800" b="1" dirty="0" err="1">
                <a:latin typeface="Courier"/>
                <a:cs typeface="Courier"/>
              </a:rPr>
              <a:t>run_tool</a:t>
            </a:r>
            <a:r>
              <a:rPr lang="en-US" sz="800" b="1" dirty="0">
                <a:latin typeface="Courier"/>
                <a:cs typeface="Courier"/>
              </a:rPr>
              <a:t>: sender: 198.124.238.34</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a:t>
            </a:r>
            <a:r>
              <a:rPr lang="en-US" sz="800" b="1" dirty="0" err="1">
                <a:latin typeface="Courier"/>
                <a:cs typeface="Courier"/>
              </a:rPr>
              <a:t>start_tool</a:t>
            </a:r>
            <a:r>
              <a:rPr lang="en-US" sz="800" b="1" dirty="0">
                <a:latin typeface="Courier"/>
                <a:cs typeface="Courier"/>
              </a:rPr>
              <a:t>: 3598657653.219168</a:t>
            </a:r>
          </a:p>
          <a:p>
            <a:pPr marL="0" indent="0">
              <a:lnSpc>
                <a:spcPct val="120000"/>
              </a:lnSpc>
              <a:spcBef>
                <a:spcPts val="0"/>
              </a:spcBef>
              <a:buNone/>
            </a:pPr>
            <a:r>
              <a:rPr lang="en-US" sz="800" b="1" dirty="0">
                <a:latin typeface="Courier"/>
                <a:cs typeface="Courier"/>
              </a:rPr>
              <a:t>Test initialized</a:t>
            </a:r>
          </a:p>
          <a:p>
            <a:pPr marL="0" indent="0">
              <a:lnSpc>
                <a:spcPct val="120000"/>
              </a:lnSpc>
              <a:spcBef>
                <a:spcPts val="0"/>
              </a:spcBef>
              <a:buNone/>
            </a:pPr>
            <a:r>
              <a:rPr lang="en-US" sz="800" b="1" dirty="0">
                <a:latin typeface="Courier"/>
                <a:cs typeface="Courier"/>
              </a:rPr>
              <a:t>Running client</a:t>
            </a:r>
          </a:p>
          <a:p>
            <a:pPr marL="0" indent="0">
              <a:lnSpc>
                <a:spcPct val="120000"/>
              </a:lnSpc>
              <a:spcBef>
                <a:spcPts val="0"/>
              </a:spcBef>
              <a:buNone/>
            </a:pPr>
            <a:r>
              <a:rPr lang="en-US" sz="800" b="1" dirty="0">
                <a:latin typeface="Courier"/>
                <a:cs typeface="Courier"/>
              </a:rPr>
              <a:t>Connecting to host 198.129.254.58, port 5001</a:t>
            </a:r>
          </a:p>
          <a:p>
            <a:pPr marL="0" indent="0">
              <a:lnSpc>
                <a:spcPct val="120000"/>
              </a:lnSpc>
              <a:spcBef>
                <a:spcPts val="0"/>
              </a:spcBef>
              <a:buNone/>
            </a:pPr>
            <a:r>
              <a:rPr lang="en-US" sz="800" b="1" dirty="0">
                <a:latin typeface="Courier"/>
                <a:cs typeface="Courier"/>
              </a:rPr>
              <a:t>[ 17] local 198.124.238.34 port 34277 connected to 198.129.254.58 port 5001</a:t>
            </a:r>
          </a:p>
          <a:p>
            <a:pPr marL="0" indent="0">
              <a:lnSpc>
                <a:spcPct val="120000"/>
              </a:lnSpc>
              <a:spcBef>
                <a:spcPts val="0"/>
              </a:spcBef>
              <a:buNone/>
            </a:pPr>
            <a:r>
              <a:rPr lang="en-US" sz="800" b="1" dirty="0">
                <a:latin typeface="Courier"/>
                <a:cs typeface="Courier"/>
              </a:rPr>
              <a:t>[ ID] Interval           Transfer     Bandwidth       Retransmits</a:t>
            </a:r>
          </a:p>
          <a:p>
            <a:pPr marL="0" indent="0">
              <a:lnSpc>
                <a:spcPct val="120000"/>
              </a:lnSpc>
              <a:spcBef>
                <a:spcPts val="0"/>
              </a:spcBef>
              <a:buNone/>
            </a:pPr>
            <a:r>
              <a:rPr lang="en-US" sz="800" b="1" dirty="0">
                <a:solidFill>
                  <a:srgbClr val="FF0000"/>
                </a:solidFill>
                <a:latin typeface="Courier"/>
                <a:cs typeface="Courier"/>
              </a:rPr>
              <a:t>[ 17]   0.00-2.00   sec   430 </a:t>
            </a:r>
            <a:r>
              <a:rPr lang="en-US" sz="800" b="1" dirty="0" err="1">
                <a:solidFill>
                  <a:srgbClr val="FF0000"/>
                </a:solidFill>
                <a:latin typeface="Courier"/>
                <a:cs typeface="Courier"/>
              </a:rPr>
              <a:t>MBytes</a:t>
            </a:r>
            <a:r>
              <a:rPr lang="en-US" sz="800" b="1" dirty="0">
                <a:solidFill>
                  <a:srgbClr val="FF0000"/>
                </a:solidFill>
                <a:latin typeface="Courier"/>
                <a:cs typeface="Courier"/>
              </a:rPr>
              <a:t>  1.80 </a:t>
            </a:r>
            <a:r>
              <a:rPr lang="en-US" sz="800" b="1" dirty="0" err="1">
                <a:solidFill>
                  <a:srgbClr val="FF0000"/>
                </a:solidFill>
                <a:latin typeface="Courier"/>
                <a:cs typeface="Courier"/>
              </a:rPr>
              <a:t>Gbits</a:t>
            </a:r>
            <a:r>
              <a:rPr lang="en-US" sz="800" b="1" dirty="0">
                <a:solidFill>
                  <a:srgbClr val="FF0000"/>
                </a:solidFill>
                <a:latin typeface="Courier"/>
                <a:cs typeface="Courier"/>
              </a:rPr>
              <a:t>/sec  2</a:t>
            </a:r>
          </a:p>
          <a:p>
            <a:pPr marL="0" indent="0">
              <a:lnSpc>
                <a:spcPct val="120000"/>
              </a:lnSpc>
              <a:spcBef>
                <a:spcPts val="0"/>
              </a:spcBef>
              <a:buNone/>
            </a:pPr>
            <a:r>
              <a:rPr lang="en-US" sz="800" b="1" dirty="0">
                <a:latin typeface="Courier"/>
                <a:cs typeface="Courier"/>
              </a:rPr>
              <a:t>[ 17]   2.00-4.00   sec   680 </a:t>
            </a:r>
            <a:r>
              <a:rPr lang="en-US" sz="800" b="1" dirty="0" err="1">
                <a:latin typeface="Courier"/>
                <a:cs typeface="Courier"/>
              </a:rPr>
              <a:t>MBytes</a:t>
            </a:r>
            <a:r>
              <a:rPr lang="en-US" sz="800" b="1" dirty="0">
                <a:latin typeface="Courier"/>
                <a:cs typeface="Courier"/>
              </a:rPr>
              <a:t>  2.85 </a:t>
            </a:r>
            <a:r>
              <a:rPr lang="en-US" sz="800" b="1" dirty="0" err="1">
                <a:latin typeface="Courier"/>
                <a:cs typeface="Courier"/>
              </a:rPr>
              <a:t>Gbits</a:t>
            </a:r>
            <a:r>
              <a:rPr lang="en-US" sz="800" b="1" dirty="0">
                <a:latin typeface="Courier"/>
                <a:cs typeface="Courier"/>
              </a:rPr>
              <a:t>/sec  0</a:t>
            </a:r>
          </a:p>
          <a:p>
            <a:pPr marL="0" indent="0">
              <a:lnSpc>
                <a:spcPct val="120000"/>
              </a:lnSpc>
              <a:spcBef>
                <a:spcPts val="0"/>
              </a:spcBef>
              <a:buNone/>
            </a:pPr>
            <a:r>
              <a:rPr lang="en-US" sz="800" b="1" dirty="0">
                <a:latin typeface="Courier"/>
                <a:cs typeface="Courier"/>
              </a:rPr>
              <a:t>[ 17]   4.00-6.00   sec   669 </a:t>
            </a:r>
            <a:r>
              <a:rPr lang="en-US" sz="800" b="1" dirty="0" err="1">
                <a:latin typeface="Courier"/>
                <a:cs typeface="Courier"/>
              </a:rPr>
              <a:t>MBytes</a:t>
            </a:r>
            <a:r>
              <a:rPr lang="en-US" sz="800" b="1" dirty="0">
                <a:latin typeface="Courier"/>
                <a:cs typeface="Courier"/>
              </a:rPr>
              <a:t>  2.80 </a:t>
            </a:r>
            <a:r>
              <a:rPr lang="en-US" sz="800" b="1" dirty="0" err="1">
                <a:latin typeface="Courier"/>
                <a:cs typeface="Courier"/>
              </a:rPr>
              <a:t>Gbits</a:t>
            </a:r>
            <a:r>
              <a:rPr lang="en-US" sz="800" b="1" dirty="0">
                <a:latin typeface="Courier"/>
                <a:cs typeface="Courier"/>
              </a:rPr>
              <a:t>/sec  0</a:t>
            </a:r>
          </a:p>
          <a:p>
            <a:pPr marL="0" indent="0">
              <a:lnSpc>
                <a:spcPct val="120000"/>
              </a:lnSpc>
              <a:spcBef>
                <a:spcPts val="0"/>
              </a:spcBef>
              <a:buNone/>
            </a:pPr>
            <a:r>
              <a:rPr lang="en-US" sz="800" b="1" dirty="0">
                <a:latin typeface="Courier"/>
                <a:cs typeface="Courier"/>
              </a:rPr>
              <a:t>[ 17]   6.00-8.00   sec   670 </a:t>
            </a:r>
            <a:r>
              <a:rPr lang="en-US" sz="800" b="1" dirty="0" err="1">
                <a:latin typeface="Courier"/>
                <a:cs typeface="Courier"/>
              </a:rPr>
              <a:t>MBytes</a:t>
            </a:r>
            <a:r>
              <a:rPr lang="en-US" sz="800" b="1" dirty="0">
                <a:latin typeface="Courier"/>
                <a:cs typeface="Courier"/>
              </a:rPr>
              <a:t>  2.81 </a:t>
            </a:r>
            <a:r>
              <a:rPr lang="en-US" sz="800" b="1" dirty="0" err="1">
                <a:latin typeface="Courier"/>
                <a:cs typeface="Courier"/>
              </a:rPr>
              <a:t>Gbits</a:t>
            </a:r>
            <a:r>
              <a:rPr lang="en-US" sz="800" b="1" dirty="0">
                <a:latin typeface="Courier"/>
                <a:cs typeface="Courier"/>
              </a:rPr>
              <a:t>/sec  0</a:t>
            </a:r>
          </a:p>
          <a:p>
            <a:pPr marL="0" indent="0">
              <a:lnSpc>
                <a:spcPct val="120000"/>
              </a:lnSpc>
              <a:spcBef>
                <a:spcPts val="0"/>
              </a:spcBef>
              <a:buNone/>
            </a:pPr>
            <a:r>
              <a:rPr lang="en-US" sz="800" b="1" dirty="0">
                <a:latin typeface="Courier"/>
                <a:cs typeface="Courier"/>
              </a:rPr>
              <a:t>[ 17]   8.00-10.00  sec   680 </a:t>
            </a:r>
            <a:r>
              <a:rPr lang="en-US" sz="800" b="1" dirty="0" err="1">
                <a:latin typeface="Courier"/>
                <a:cs typeface="Courier"/>
              </a:rPr>
              <a:t>MBytes</a:t>
            </a:r>
            <a:r>
              <a:rPr lang="en-US" sz="800" b="1" dirty="0">
                <a:latin typeface="Courier"/>
                <a:cs typeface="Courier"/>
              </a:rPr>
              <a:t>  2.85 </a:t>
            </a:r>
            <a:r>
              <a:rPr lang="en-US" sz="800" b="1" dirty="0" err="1">
                <a:latin typeface="Courier"/>
                <a:cs typeface="Courier"/>
              </a:rPr>
              <a:t>Gbits</a:t>
            </a:r>
            <a:r>
              <a:rPr lang="en-US" sz="800" b="1" dirty="0">
                <a:latin typeface="Courier"/>
                <a:cs typeface="Courier"/>
              </a:rPr>
              <a:t>/sec  0</a:t>
            </a:r>
          </a:p>
          <a:p>
            <a:pPr marL="0" indent="0">
              <a:lnSpc>
                <a:spcPct val="120000"/>
              </a:lnSpc>
              <a:spcBef>
                <a:spcPts val="0"/>
              </a:spcBef>
              <a:buNone/>
            </a:pPr>
            <a:r>
              <a:rPr lang="en-US" sz="800" b="1" dirty="0">
                <a:latin typeface="Courier"/>
                <a:cs typeface="Courier"/>
              </a:rPr>
              <a:t>[ ID] Interval           Transfer     Bandwidth       Retransmits</a:t>
            </a:r>
          </a:p>
          <a:p>
            <a:pPr marL="0" indent="0">
              <a:lnSpc>
                <a:spcPct val="120000"/>
              </a:lnSpc>
              <a:spcBef>
                <a:spcPts val="0"/>
              </a:spcBef>
              <a:buNone/>
            </a:pPr>
            <a:r>
              <a:rPr lang="en-US" sz="800" b="1" dirty="0">
                <a:latin typeface="Courier"/>
                <a:cs typeface="Courier"/>
              </a:rPr>
              <a:t>      Sent</a:t>
            </a:r>
          </a:p>
          <a:p>
            <a:pPr marL="0" indent="0">
              <a:lnSpc>
                <a:spcPct val="120000"/>
              </a:lnSpc>
              <a:spcBef>
                <a:spcPts val="0"/>
              </a:spcBef>
              <a:buNone/>
            </a:pPr>
            <a:r>
              <a:rPr lang="en-US" sz="800" b="1" dirty="0">
                <a:latin typeface="Courier"/>
                <a:cs typeface="Courier"/>
              </a:rPr>
              <a:t>[ 17]   0.00-10.00  sec  3.06 </a:t>
            </a:r>
            <a:r>
              <a:rPr lang="en-US" sz="800" b="1" dirty="0" err="1">
                <a:latin typeface="Courier"/>
                <a:cs typeface="Courier"/>
              </a:rPr>
              <a:t>GBytes</a:t>
            </a:r>
            <a:r>
              <a:rPr lang="en-US" sz="800" b="1" dirty="0">
                <a:latin typeface="Courier"/>
                <a:cs typeface="Courier"/>
              </a:rPr>
              <a:t>  2.62 </a:t>
            </a:r>
            <a:r>
              <a:rPr lang="en-US" sz="800" b="1" dirty="0" err="1">
                <a:latin typeface="Courier"/>
                <a:cs typeface="Courier"/>
              </a:rPr>
              <a:t>Gbits</a:t>
            </a:r>
            <a:r>
              <a:rPr lang="en-US" sz="800" b="1" dirty="0">
                <a:latin typeface="Courier"/>
                <a:cs typeface="Courier"/>
              </a:rPr>
              <a:t>/sec  </a:t>
            </a:r>
            <a:r>
              <a:rPr lang="en-US" sz="800" b="1" dirty="0">
                <a:solidFill>
                  <a:srgbClr val="FF0000"/>
                </a:solidFill>
                <a:latin typeface="Courier"/>
                <a:cs typeface="Courier"/>
              </a:rPr>
              <a:t>2</a:t>
            </a:r>
          </a:p>
          <a:p>
            <a:pPr marL="0" indent="0">
              <a:lnSpc>
                <a:spcPct val="120000"/>
              </a:lnSpc>
              <a:spcBef>
                <a:spcPts val="0"/>
              </a:spcBef>
              <a:buNone/>
            </a:pPr>
            <a:r>
              <a:rPr lang="en-US" sz="800" b="1" dirty="0">
                <a:latin typeface="Courier"/>
                <a:cs typeface="Courier"/>
              </a:rPr>
              <a:t>      Received</a:t>
            </a:r>
          </a:p>
          <a:p>
            <a:pPr marL="0" indent="0">
              <a:lnSpc>
                <a:spcPct val="120000"/>
              </a:lnSpc>
              <a:spcBef>
                <a:spcPts val="0"/>
              </a:spcBef>
              <a:buNone/>
            </a:pPr>
            <a:r>
              <a:rPr lang="en-US" sz="800" b="1" dirty="0">
                <a:latin typeface="Courier"/>
                <a:cs typeface="Courier"/>
              </a:rPr>
              <a:t>[ 17]   0.00-10.00  sec  3.06 </a:t>
            </a:r>
            <a:r>
              <a:rPr lang="en-US" sz="800" b="1" dirty="0" err="1">
                <a:latin typeface="Courier"/>
                <a:cs typeface="Courier"/>
              </a:rPr>
              <a:t>GBytes</a:t>
            </a:r>
            <a:r>
              <a:rPr lang="en-US" sz="800" b="1" dirty="0">
                <a:latin typeface="Courier"/>
                <a:cs typeface="Courier"/>
              </a:rPr>
              <a:t>  </a:t>
            </a:r>
            <a:r>
              <a:rPr lang="en-US" sz="800" b="1" dirty="0">
                <a:solidFill>
                  <a:srgbClr val="FF0000"/>
                </a:solidFill>
                <a:latin typeface="Courier"/>
                <a:cs typeface="Courier"/>
              </a:rPr>
              <a:t>2.63 </a:t>
            </a:r>
            <a:r>
              <a:rPr lang="en-US" sz="800" b="1" dirty="0" err="1">
                <a:solidFill>
                  <a:srgbClr val="FF0000"/>
                </a:solidFill>
                <a:latin typeface="Courier"/>
                <a:cs typeface="Courier"/>
              </a:rPr>
              <a:t>Gbits</a:t>
            </a:r>
            <a:r>
              <a:rPr lang="en-US" sz="800" b="1" dirty="0">
                <a:solidFill>
                  <a:srgbClr val="FF0000"/>
                </a:solidFill>
                <a:latin typeface="Courier"/>
                <a:cs typeface="Courier"/>
              </a:rPr>
              <a:t>/sec</a:t>
            </a:r>
          </a:p>
          <a:p>
            <a:pPr marL="0" indent="0">
              <a:lnSpc>
                <a:spcPct val="120000"/>
              </a:lnSpc>
              <a:spcBef>
                <a:spcPts val="0"/>
              </a:spcBef>
              <a:buNone/>
            </a:pPr>
            <a:endParaRPr lang="en-US" sz="800" b="1" dirty="0">
              <a:latin typeface="Courier"/>
              <a:cs typeface="Courier"/>
            </a:endParaRPr>
          </a:p>
          <a:p>
            <a:pPr marL="0" indent="0">
              <a:lnSpc>
                <a:spcPct val="120000"/>
              </a:lnSpc>
              <a:spcBef>
                <a:spcPts val="0"/>
              </a:spcBef>
              <a:buNone/>
            </a:pPr>
            <a:r>
              <a:rPr lang="en-US" sz="800" b="1" dirty="0" err="1">
                <a:latin typeface="Courier"/>
                <a:cs typeface="Courier"/>
              </a:rPr>
              <a:t>iperf</a:t>
            </a:r>
            <a:r>
              <a:rPr lang="en-US" sz="800" b="1" dirty="0">
                <a:latin typeface="Courier"/>
                <a:cs typeface="Courier"/>
              </a:rPr>
              <a:t> Done.</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a:t>
            </a:r>
            <a:r>
              <a:rPr lang="en-US" sz="800" b="1" dirty="0" err="1">
                <a:latin typeface="Courier"/>
                <a:cs typeface="Courier"/>
              </a:rPr>
              <a:t>stop_tool</a:t>
            </a:r>
            <a:r>
              <a:rPr lang="en-US" sz="800" b="1" dirty="0">
                <a:latin typeface="Courier"/>
                <a:cs typeface="Courier"/>
              </a:rPr>
              <a:t>: 3598657664.995604</a:t>
            </a:r>
          </a:p>
          <a:p>
            <a:pPr marL="0" indent="0">
              <a:lnSpc>
                <a:spcPct val="120000"/>
              </a:lnSpc>
              <a:spcBef>
                <a:spcPts val="0"/>
              </a:spcBef>
              <a:buNone/>
            </a:pPr>
            <a:endParaRPr lang="en-US" sz="800" b="1" dirty="0">
              <a:latin typeface="Courier"/>
              <a:cs typeface="Courier"/>
            </a:endParaRPr>
          </a:p>
          <a:p>
            <a:pPr marL="0" indent="0">
              <a:lnSpc>
                <a:spcPct val="120000"/>
              </a:lnSpc>
              <a:spcBef>
                <a:spcPts val="0"/>
              </a:spcBef>
              <a:buNone/>
            </a:pPr>
            <a:r>
              <a:rPr lang="en-US" sz="800" b="1" dirty="0">
                <a:latin typeface="Courier"/>
                <a:cs typeface="Courier"/>
              </a:rPr>
              <a:t>SENDER END</a:t>
            </a:r>
          </a:p>
        </p:txBody>
      </p:sp>
      <p:sp>
        <p:nvSpPr>
          <p:cNvPr id="5" name="Oval 4"/>
          <p:cNvSpPr/>
          <p:nvPr/>
        </p:nvSpPr>
        <p:spPr>
          <a:xfrm>
            <a:off x="2789027" y="4339734"/>
            <a:ext cx="1236133" cy="19685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025160" y="3338552"/>
            <a:ext cx="1842241" cy="110644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867400" y="2987753"/>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19</a:t>
            </a:fld>
            <a:endParaRPr lang="en-US" dirty="0"/>
          </a:p>
        </p:txBody>
      </p:sp>
      <p:sp>
        <p:nvSpPr>
          <p:cNvPr id="12"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148471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Outline</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solidFill>
                  <a:schemeClr val="accent6"/>
                </a:solidFill>
              </a:rPr>
              <a:t>Introduction – What are we Measuring?</a:t>
            </a:r>
          </a:p>
          <a:p>
            <a:r>
              <a:rPr lang="en-US" sz="2400" dirty="0" smtClean="0"/>
              <a:t>Use Cases</a:t>
            </a:r>
          </a:p>
          <a:p>
            <a:r>
              <a:rPr lang="en-US" sz="2400" dirty="0" smtClean="0"/>
              <a:t>Hardware Selection</a:t>
            </a:r>
          </a:p>
          <a:p>
            <a:r>
              <a:rPr lang="en-US" sz="2400" dirty="0" smtClean="0"/>
              <a:t>Virtualization</a:t>
            </a:r>
          </a:p>
          <a:p>
            <a:r>
              <a:rPr lang="en-US" sz="2400" dirty="0" smtClean="0"/>
              <a:t>Host Configuration Successes and Failures</a:t>
            </a:r>
          </a:p>
          <a:p>
            <a:r>
              <a:rPr lang="en-US" sz="2400" dirty="0" smtClean="0"/>
              <a:t>Inexpensive Nodes</a:t>
            </a:r>
          </a:p>
          <a:p>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6163146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Summary (so </a:t>
            </a:r>
            <a:r>
              <a:rPr lang="en-US" dirty="0"/>
              <a:t>f</a:t>
            </a:r>
            <a:r>
              <a:rPr lang="en-US" dirty="0" smtClean="0"/>
              <a:t>ar)</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We have established that our tools are designed to measure the network</a:t>
            </a:r>
            <a:endParaRPr lang="en-US" sz="2400" dirty="0"/>
          </a:p>
          <a:p>
            <a:r>
              <a:rPr lang="en-US" sz="2400" dirty="0" smtClean="0"/>
              <a:t>For better or for worse the ‘network’ is also our host hardware, operating system, and application</a:t>
            </a:r>
            <a:endParaRPr lang="en-US" sz="2000" dirty="0" smtClean="0"/>
          </a:p>
          <a:p>
            <a:r>
              <a:rPr lang="en-US" sz="2400" dirty="0" smtClean="0"/>
              <a:t>To get the most accurate measurement, we need:</a:t>
            </a:r>
          </a:p>
          <a:p>
            <a:pPr lvl="1"/>
            <a:r>
              <a:rPr lang="en-US" sz="2000" dirty="0" smtClean="0"/>
              <a:t>Hardware that performs well</a:t>
            </a:r>
          </a:p>
          <a:p>
            <a:pPr lvl="1"/>
            <a:r>
              <a:rPr lang="en-US" sz="2000" dirty="0" smtClean="0"/>
              <a:t>Operating systems that perform well</a:t>
            </a:r>
          </a:p>
          <a:p>
            <a:pPr lvl="1"/>
            <a:r>
              <a:rPr lang="en-US" sz="2000" dirty="0" smtClean="0"/>
              <a:t>Applications that perform well</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20</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2068260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Outline</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Introduction – What are we Measuring?</a:t>
            </a:r>
          </a:p>
          <a:p>
            <a:r>
              <a:rPr lang="en-US" sz="2400" dirty="0" smtClean="0">
                <a:solidFill>
                  <a:srgbClr val="F79646"/>
                </a:solidFill>
              </a:rPr>
              <a:t>Use Cases</a:t>
            </a:r>
          </a:p>
          <a:p>
            <a:r>
              <a:rPr lang="en-US" sz="2400" dirty="0" smtClean="0"/>
              <a:t>Hardware Selection</a:t>
            </a:r>
          </a:p>
          <a:p>
            <a:r>
              <a:rPr lang="en-US" sz="2400" dirty="0" smtClean="0"/>
              <a:t>Virtualization</a:t>
            </a:r>
          </a:p>
          <a:p>
            <a:r>
              <a:rPr lang="en-US" sz="2400" dirty="0" smtClean="0"/>
              <a:t>Host Configuration Successes and Failures</a:t>
            </a:r>
          </a:p>
          <a:p>
            <a:r>
              <a:rPr lang="en-US" sz="2400" dirty="0"/>
              <a:t>Inexpensive Nodes</a:t>
            </a:r>
          </a:p>
          <a:p>
            <a:pPr marL="0" indent="0">
              <a:buNone/>
            </a:pPr>
            <a:endParaRPr lang="en-US" sz="2400" dirty="0" smtClean="0"/>
          </a:p>
          <a:p>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21</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3911906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Use Cases</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There are several deployment strategies for </a:t>
            </a:r>
            <a:r>
              <a:rPr lang="en-US" sz="2400" dirty="0" err="1" smtClean="0"/>
              <a:t>perfSONAR</a:t>
            </a:r>
            <a:r>
              <a:rPr lang="en-US" sz="2400" dirty="0" smtClean="0"/>
              <a:t> Hardware:</a:t>
            </a:r>
          </a:p>
          <a:p>
            <a:pPr lvl="1"/>
            <a:r>
              <a:rPr lang="en-US" sz="2000" dirty="0" smtClean="0"/>
              <a:t>Bandwidth Only Testing</a:t>
            </a:r>
          </a:p>
          <a:p>
            <a:pPr lvl="1"/>
            <a:r>
              <a:rPr lang="en-US" sz="2000" dirty="0" smtClean="0"/>
              <a:t>Latency Only Testing</a:t>
            </a:r>
          </a:p>
          <a:p>
            <a:pPr lvl="1"/>
            <a:r>
              <a:rPr lang="en-US" sz="2000" dirty="0" smtClean="0"/>
              <a:t>Combined</a:t>
            </a:r>
          </a:p>
          <a:p>
            <a:pPr lvl="2"/>
            <a:r>
              <a:rPr lang="en-US" sz="1800" dirty="0" smtClean="0"/>
              <a:t>Individual NIC for Bandwidth and Latency Testing</a:t>
            </a:r>
            <a:endParaRPr lang="en-US" sz="1800" dirty="0"/>
          </a:p>
          <a:p>
            <a:pPr lvl="2"/>
            <a:r>
              <a:rPr lang="en-US" sz="1800" dirty="0"/>
              <a:t>Shared NIC</a:t>
            </a:r>
          </a:p>
          <a:p>
            <a:pPr lvl="2"/>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22</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4335365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Bandwidth Use Case</a:t>
            </a:r>
            <a:endParaRPr lang="en-US" dirty="0"/>
          </a:p>
        </p:txBody>
      </p:sp>
      <p:sp>
        <p:nvSpPr>
          <p:cNvPr id="6" name="Content Placeholder 5"/>
          <p:cNvSpPr>
            <a:spLocks noGrp="1"/>
          </p:cNvSpPr>
          <p:nvPr>
            <p:ph sz="half" idx="1"/>
          </p:nvPr>
        </p:nvSpPr>
        <p:spPr>
          <a:xfrm>
            <a:off x="457200" y="1063230"/>
            <a:ext cx="6299200" cy="3261122"/>
          </a:xfrm>
        </p:spPr>
        <p:txBody>
          <a:bodyPr>
            <a:noAutofit/>
          </a:bodyPr>
          <a:lstStyle/>
          <a:p>
            <a:r>
              <a:rPr lang="en-US" sz="2400" dirty="0" smtClean="0"/>
              <a:t>The </a:t>
            </a:r>
            <a:r>
              <a:rPr lang="en-US" sz="2400" dirty="0"/>
              <a:t>bandwidth host is designed to saturate a network to gain a measure of achievable throughout (e.g. how much information can be sent, given current end-to-end conditions)</a:t>
            </a:r>
          </a:p>
          <a:p>
            <a:r>
              <a:rPr lang="en-US" sz="2400" dirty="0"/>
              <a:t>Can test using TCP (will back off) or UDP (won’t back off) – the end result is still the same</a:t>
            </a:r>
          </a:p>
          <a:p>
            <a:r>
              <a:rPr lang="en-US" sz="2400" dirty="0"/>
              <a:t>Connectivity can be any size – typically you will want a host that matches the bottleneck of your </a:t>
            </a:r>
            <a:r>
              <a:rPr lang="en-US" sz="2400" dirty="0" smtClean="0"/>
              <a:t>network</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23</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Screen Shot 2015-07-02 at 1.05.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0" y="1063230"/>
            <a:ext cx="2325854" cy="3553992"/>
          </a:xfrm>
          <a:prstGeom prst="rect">
            <a:avLst/>
          </a:prstGeom>
        </p:spPr>
      </p:pic>
    </p:spTree>
    <p:extLst>
      <p:ext uri="{BB962C8B-B14F-4D97-AF65-F5344CB8AC3E}">
        <p14:creationId xmlns:p14="http://schemas.microsoft.com/office/powerpoint/2010/main" val="36716770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Latency Use Case</a:t>
            </a:r>
            <a:endParaRPr lang="en-US" dirty="0"/>
          </a:p>
        </p:txBody>
      </p:sp>
      <p:sp>
        <p:nvSpPr>
          <p:cNvPr id="6" name="Content Placeholder 5"/>
          <p:cNvSpPr>
            <a:spLocks noGrp="1"/>
          </p:cNvSpPr>
          <p:nvPr>
            <p:ph sz="half" idx="1"/>
          </p:nvPr>
        </p:nvSpPr>
        <p:spPr>
          <a:xfrm>
            <a:off x="457200" y="1063230"/>
            <a:ext cx="6138333" cy="3261122"/>
          </a:xfrm>
        </p:spPr>
        <p:txBody>
          <a:bodyPr>
            <a:noAutofit/>
          </a:bodyPr>
          <a:lstStyle/>
          <a:p>
            <a:r>
              <a:rPr lang="en-US" sz="2400" dirty="0" smtClean="0"/>
              <a:t>Tests are lightweight (e.g. smaller packets, less of them)</a:t>
            </a:r>
          </a:p>
          <a:p>
            <a:r>
              <a:rPr lang="en-US" sz="2400" dirty="0" smtClean="0"/>
              <a:t>Designed to measure things like jitter (variation in arrival times of data), packet loss due to congestion, and the time it takes to travel from source to destination</a:t>
            </a:r>
          </a:p>
          <a:p>
            <a:r>
              <a:rPr lang="en-US" sz="2400" dirty="0" smtClean="0"/>
              <a:t>Connection can be smaller – typically 100Mb or 1Gb connections will do fine.  10Gbps latency testing is not really necessary</a:t>
            </a:r>
            <a:endParaRPr lang="en-US" sz="1800" dirty="0"/>
          </a:p>
          <a:p>
            <a:pPr lvl="2"/>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24</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Screen Shot 2015-07-02 at 1.05.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789" y="901591"/>
            <a:ext cx="2647211" cy="3647016"/>
          </a:xfrm>
          <a:prstGeom prst="rect">
            <a:avLst/>
          </a:prstGeom>
        </p:spPr>
      </p:pic>
    </p:spTree>
    <p:extLst>
      <p:ext uri="{BB962C8B-B14F-4D97-AF65-F5344CB8AC3E}">
        <p14:creationId xmlns:p14="http://schemas.microsoft.com/office/powerpoint/2010/main" val="31571934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Why Separate These?</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Bandwidth testing is ‘heavy’ in that it is designed to fill the network as quickly as possible</a:t>
            </a:r>
          </a:p>
          <a:p>
            <a:pPr lvl="1"/>
            <a:r>
              <a:rPr lang="en-US" sz="2000" dirty="0" smtClean="0"/>
              <a:t>E.g. the memory on the host, the queues on the NIC, the LAN, the WAN, etc.</a:t>
            </a:r>
          </a:p>
          <a:p>
            <a:pPr lvl="1"/>
            <a:r>
              <a:rPr lang="en-US" sz="2000" dirty="0" smtClean="0"/>
              <a:t>Most throughput tests will cause loss, even if its temporal</a:t>
            </a:r>
          </a:p>
          <a:p>
            <a:r>
              <a:rPr lang="en-US" sz="2400" dirty="0" smtClean="0"/>
              <a:t>Latency testing is ‘light’ in that it wants to know if there is something that is perturbing the network</a:t>
            </a:r>
          </a:p>
          <a:p>
            <a:pPr lvl="1"/>
            <a:r>
              <a:rPr lang="en-US" sz="2000" dirty="0"/>
              <a:t>C</a:t>
            </a:r>
            <a:r>
              <a:rPr lang="en-US" sz="2000" dirty="0" smtClean="0"/>
              <a:t>ongestion from other sources, a failing interface, etc.</a:t>
            </a:r>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25</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50237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Why Separate These?</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Because of the conflicting use case – running these at the same time is problematic</a:t>
            </a:r>
          </a:p>
          <a:p>
            <a:pPr lvl="1"/>
            <a:r>
              <a:rPr lang="en-US" sz="2000" dirty="0" smtClean="0"/>
              <a:t>A heavy bandwidth test could cause loss in the latency testing.  </a:t>
            </a:r>
          </a:p>
          <a:p>
            <a:pPr lvl="1"/>
            <a:r>
              <a:rPr lang="en-US" sz="2000" dirty="0" smtClean="0"/>
              <a:t>This makes it challenging to figure out ‘where’ the loss is coming from; the host or the network</a:t>
            </a:r>
          </a:p>
          <a:p>
            <a:r>
              <a:rPr lang="en-US" sz="2400" dirty="0" smtClean="0"/>
              <a:t>If operating two machines isn’t possible, it is desirable to run these on a single host.  There are to ways to do this:</a:t>
            </a:r>
          </a:p>
          <a:p>
            <a:pPr lvl="1"/>
            <a:r>
              <a:rPr lang="en-US" sz="2000" dirty="0" smtClean="0"/>
              <a:t>Dual NICs</a:t>
            </a:r>
          </a:p>
          <a:p>
            <a:pPr lvl="1"/>
            <a:r>
              <a:rPr lang="en-US" sz="2000" dirty="0" smtClean="0"/>
              <a:t>Single NIC, with isolated testing</a:t>
            </a:r>
            <a:endParaRPr lang="en-US" sz="2000" dirty="0"/>
          </a:p>
          <a:p>
            <a:pPr lvl="2"/>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26</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0383083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Dual NIC Testing Use Case</a:t>
            </a:r>
            <a:endParaRPr lang="en-US" dirty="0"/>
          </a:p>
        </p:txBody>
      </p:sp>
      <p:sp>
        <p:nvSpPr>
          <p:cNvPr id="6" name="Content Placeholder 5"/>
          <p:cNvSpPr>
            <a:spLocks noGrp="1"/>
          </p:cNvSpPr>
          <p:nvPr>
            <p:ph sz="half" idx="1"/>
          </p:nvPr>
        </p:nvSpPr>
        <p:spPr>
          <a:xfrm>
            <a:off x="457200" y="1063230"/>
            <a:ext cx="5181600" cy="3261122"/>
          </a:xfrm>
        </p:spPr>
        <p:txBody>
          <a:bodyPr>
            <a:noAutofit/>
          </a:bodyPr>
          <a:lstStyle/>
          <a:p>
            <a:r>
              <a:rPr lang="en-US" sz="2000" dirty="0" smtClean="0"/>
              <a:t>Newer releases of the </a:t>
            </a:r>
            <a:r>
              <a:rPr lang="en-US" sz="2000" dirty="0" err="1" smtClean="0"/>
              <a:t>perfSONAR</a:t>
            </a:r>
            <a:r>
              <a:rPr lang="en-US" sz="2000" dirty="0" smtClean="0"/>
              <a:t> software facilitate the use of two interfaces</a:t>
            </a:r>
          </a:p>
          <a:p>
            <a:r>
              <a:rPr lang="en-US" sz="2000" dirty="0" smtClean="0"/>
              <a:t>Host-level routing manages the test traffic to each of the interfaces</a:t>
            </a:r>
          </a:p>
          <a:p>
            <a:r>
              <a:rPr lang="en-US" sz="2000" dirty="0" smtClean="0"/>
              <a:t>Bottlenecks are still possible:</a:t>
            </a:r>
          </a:p>
          <a:p>
            <a:pPr lvl="1"/>
            <a:r>
              <a:rPr lang="en-US" sz="1800" dirty="0" smtClean="0"/>
              <a:t>If the host has a single CPU managing both sets of test traffic</a:t>
            </a:r>
          </a:p>
          <a:p>
            <a:pPr lvl="1"/>
            <a:r>
              <a:rPr lang="en-US" sz="1800" dirty="0" smtClean="0"/>
              <a:t>If there is a memory bottleneck</a:t>
            </a:r>
          </a:p>
          <a:p>
            <a:pPr lvl="1"/>
            <a:r>
              <a:rPr lang="en-US" sz="1800" dirty="0" smtClean="0"/>
              <a:t>If the NICs do not have an offload engine, they both will need to rely on the CPU to manage traffic flow internally</a:t>
            </a:r>
            <a:endParaRPr lang="en-US" sz="1800" dirty="0"/>
          </a:p>
          <a:p>
            <a:pPr lvl="2"/>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27</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Screen Shot 2015-07-02 at 1.0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443" y="1063230"/>
            <a:ext cx="3299769" cy="3130550"/>
          </a:xfrm>
          <a:prstGeom prst="rect">
            <a:avLst/>
          </a:prstGeom>
        </p:spPr>
      </p:pic>
    </p:spTree>
    <p:extLst>
      <p:ext uri="{BB962C8B-B14F-4D97-AF65-F5344CB8AC3E}">
        <p14:creationId xmlns:p14="http://schemas.microsoft.com/office/powerpoint/2010/main" val="18206585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Single NIC/Dual Testing Use Case</a:t>
            </a:r>
            <a:endParaRPr lang="en-US" dirty="0"/>
          </a:p>
        </p:txBody>
      </p:sp>
      <p:sp>
        <p:nvSpPr>
          <p:cNvPr id="6" name="Content Placeholder 5"/>
          <p:cNvSpPr>
            <a:spLocks noGrp="1"/>
          </p:cNvSpPr>
          <p:nvPr>
            <p:ph sz="half" idx="1"/>
          </p:nvPr>
        </p:nvSpPr>
        <p:spPr>
          <a:xfrm>
            <a:off x="457200" y="1063230"/>
            <a:ext cx="5181600" cy="3261122"/>
          </a:xfrm>
        </p:spPr>
        <p:txBody>
          <a:bodyPr>
            <a:noAutofit/>
          </a:bodyPr>
          <a:lstStyle/>
          <a:p>
            <a:r>
              <a:rPr lang="en-US" sz="2000" dirty="0" smtClean="0"/>
              <a:t>If the host has a single NIC, tests can be configured to share access:</a:t>
            </a:r>
          </a:p>
          <a:p>
            <a:pPr lvl="1"/>
            <a:r>
              <a:rPr lang="en-US" sz="1600" dirty="0" smtClean="0"/>
              <a:t>BWCTL and OWAMP tests will be mutually exclusive (they share a common scheduler)</a:t>
            </a:r>
          </a:p>
          <a:p>
            <a:pPr lvl="1"/>
            <a:r>
              <a:rPr lang="en-US" sz="1600" dirty="0" smtClean="0"/>
              <a:t>This prevents OWAMP from working in the normal ‘streaming’ mode however, which will not pick up as many problems </a:t>
            </a:r>
          </a:p>
          <a:p>
            <a:r>
              <a:rPr lang="en-US" sz="2000" dirty="0" smtClean="0"/>
              <a:t>The previous bottlenecks surrounding the NIC, CPU, and Memory are not as impactful (e.g. they will still be a problem, but impact both sets of tests equally, and one at at time)</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28</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Screen Shot 2015-07-02 at 1.30.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649" y="901591"/>
            <a:ext cx="2330563" cy="3452283"/>
          </a:xfrm>
          <a:prstGeom prst="rect">
            <a:avLst/>
          </a:prstGeom>
        </p:spPr>
      </p:pic>
    </p:spTree>
    <p:extLst>
      <p:ext uri="{BB962C8B-B14F-4D97-AF65-F5344CB8AC3E}">
        <p14:creationId xmlns:p14="http://schemas.microsoft.com/office/powerpoint/2010/main" val="12907796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Outline</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Introduction – What are we Measuring?</a:t>
            </a:r>
          </a:p>
          <a:p>
            <a:r>
              <a:rPr lang="en-US" sz="2400" dirty="0" smtClean="0"/>
              <a:t>Use Cases</a:t>
            </a:r>
          </a:p>
          <a:p>
            <a:r>
              <a:rPr lang="en-US" sz="2400" dirty="0" smtClean="0">
                <a:solidFill>
                  <a:srgbClr val="F79646"/>
                </a:solidFill>
              </a:rPr>
              <a:t>Hardware Selection</a:t>
            </a:r>
          </a:p>
          <a:p>
            <a:r>
              <a:rPr lang="en-US" sz="2400" dirty="0" smtClean="0"/>
              <a:t>Virtualization</a:t>
            </a:r>
          </a:p>
          <a:p>
            <a:r>
              <a:rPr lang="en-US" sz="2400" dirty="0" smtClean="0"/>
              <a:t>Host Configuration Successes and Failures</a:t>
            </a:r>
          </a:p>
          <a:p>
            <a:r>
              <a:rPr lang="en-US" sz="2400" dirty="0"/>
              <a:t>Inexpensive Nodes</a:t>
            </a:r>
          </a:p>
          <a:p>
            <a:pPr marL="0" indent="0">
              <a:buNone/>
            </a:pPr>
            <a:endParaRPr lang="en-US" sz="2400" dirty="0" smtClean="0"/>
          </a:p>
          <a:p>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29</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7827747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Introduction</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err="1" smtClean="0"/>
              <a:t>perfSONAR</a:t>
            </a:r>
            <a:r>
              <a:rPr lang="en-US" sz="2400" dirty="0" smtClean="0"/>
              <a:t> is a tool to measure “end-to-end” network performance.  What does this imply:</a:t>
            </a:r>
          </a:p>
          <a:p>
            <a:pPr lvl="1"/>
            <a:r>
              <a:rPr lang="en-US" sz="2000" dirty="0" smtClean="0"/>
              <a:t>End-to-end: the entire network path between </a:t>
            </a:r>
            <a:r>
              <a:rPr lang="en-US" sz="2000" dirty="0" err="1" smtClean="0"/>
              <a:t>perfSONAR</a:t>
            </a:r>
            <a:r>
              <a:rPr lang="en-US" sz="2000" dirty="0" smtClean="0"/>
              <a:t> Hosts</a:t>
            </a:r>
          </a:p>
          <a:p>
            <a:pPr lvl="2"/>
            <a:r>
              <a:rPr lang="en-US" sz="1600" dirty="0" smtClean="0"/>
              <a:t>Applications Software</a:t>
            </a:r>
          </a:p>
          <a:p>
            <a:pPr lvl="2"/>
            <a:r>
              <a:rPr lang="en-US" sz="1600" dirty="0" smtClean="0"/>
              <a:t>Operating System</a:t>
            </a:r>
          </a:p>
          <a:p>
            <a:pPr lvl="2"/>
            <a:r>
              <a:rPr lang="en-US" sz="1600" dirty="0" smtClean="0"/>
              <a:t>Host Hardware</a:t>
            </a:r>
          </a:p>
          <a:p>
            <a:pPr lvl="2"/>
            <a:r>
              <a:rPr lang="en-US" sz="1600" dirty="0" smtClean="0"/>
              <a:t>@ Each Hop: transition between OSI Layers in routing/switching devices (e.g. Transport to Network Layer, etc.), buffering, processing speed</a:t>
            </a:r>
          </a:p>
          <a:p>
            <a:pPr lvl="2"/>
            <a:r>
              <a:rPr lang="en-US" sz="1600" dirty="0" smtClean="0"/>
              <a:t>Flow through security devices</a:t>
            </a:r>
          </a:p>
          <a:p>
            <a:pPr lvl="1"/>
            <a:r>
              <a:rPr lang="en-US" sz="2000" dirty="0" smtClean="0"/>
              <a:t>No easy way to separate out the individual components by default – the number the tool gives has them all </a:t>
            </a:r>
            <a:r>
              <a:rPr lang="en-US" sz="2000" b="1" i="1" dirty="0" smtClean="0"/>
              <a:t>combined</a:t>
            </a:r>
            <a:endParaRPr lang="en-US" sz="1600" b="1" i="1"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0018780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Hardware Selection</a:t>
            </a:r>
            <a:endParaRPr lang="en-US" dirty="0"/>
          </a:p>
        </p:txBody>
      </p:sp>
      <p:sp>
        <p:nvSpPr>
          <p:cNvPr id="6" name="Content Placeholder 5"/>
          <p:cNvSpPr>
            <a:spLocks noGrp="1"/>
          </p:cNvSpPr>
          <p:nvPr>
            <p:ph sz="half" idx="1"/>
          </p:nvPr>
        </p:nvSpPr>
        <p:spPr>
          <a:xfrm>
            <a:off x="457200" y="796421"/>
            <a:ext cx="8229600" cy="3261122"/>
          </a:xfrm>
        </p:spPr>
        <p:txBody>
          <a:bodyPr>
            <a:noAutofit/>
          </a:bodyPr>
          <a:lstStyle/>
          <a:p>
            <a:r>
              <a:rPr lang="en-US" sz="2400" dirty="0" smtClean="0"/>
              <a:t>Selecting hardware to the job of measurement is not impossible</a:t>
            </a:r>
          </a:p>
          <a:p>
            <a:r>
              <a:rPr lang="en-US" sz="2400" dirty="0" smtClean="0"/>
              <a:t>Optimize for the use case of “memory to memory” testing, e.g. we don’t care about the disk subsystem</a:t>
            </a:r>
          </a:p>
          <a:p>
            <a:r>
              <a:rPr lang="en-US" sz="2400" dirty="0" smtClean="0"/>
              <a:t>Things that matter</a:t>
            </a:r>
          </a:p>
          <a:p>
            <a:pPr lvl="1"/>
            <a:r>
              <a:rPr lang="en-US" sz="2000" dirty="0" smtClean="0"/>
              <a:t>CPU speed/number</a:t>
            </a:r>
          </a:p>
          <a:p>
            <a:pPr lvl="1"/>
            <a:r>
              <a:rPr lang="en-US" sz="2000" dirty="0" smtClean="0"/>
              <a:t>Motherboard architecture</a:t>
            </a:r>
          </a:p>
          <a:p>
            <a:pPr lvl="1"/>
            <a:r>
              <a:rPr lang="en-US" sz="2000" dirty="0" smtClean="0"/>
              <a:t>Memory availability</a:t>
            </a:r>
          </a:p>
          <a:p>
            <a:pPr lvl="1"/>
            <a:r>
              <a:rPr lang="en-US" sz="2000" dirty="0" smtClean="0"/>
              <a:t>Peripheral interconnection</a:t>
            </a:r>
          </a:p>
          <a:p>
            <a:pPr lvl="1"/>
            <a:r>
              <a:rPr lang="en-US" sz="2000" dirty="0" smtClean="0"/>
              <a:t>NIC card design +  driver support</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30</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3413856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CPU/Motherboard/Memory</a:t>
            </a:r>
            <a:endParaRPr lang="en-US" dirty="0"/>
          </a:p>
        </p:txBody>
      </p:sp>
      <p:sp>
        <p:nvSpPr>
          <p:cNvPr id="6" name="Content Placeholder 5"/>
          <p:cNvSpPr>
            <a:spLocks noGrp="1"/>
          </p:cNvSpPr>
          <p:nvPr>
            <p:ph sz="half" idx="1"/>
          </p:nvPr>
        </p:nvSpPr>
        <p:spPr>
          <a:xfrm>
            <a:off x="457200" y="923421"/>
            <a:ext cx="8229600" cy="3261122"/>
          </a:xfrm>
        </p:spPr>
        <p:txBody>
          <a:bodyPr>
            <a:noAutofit/>
          </a:bodyPr>
          <a:lstStyle/>
          <a:p>
            <a:r>
              <a:rPr lang="en-US" sz="2000" dirty="0" smtClean="0"/>
              <a:t>Motherboard</a:t>
            </a:r>
            <a:r>
              <a:rPr lang="en-US" sz="2000" dirty="0"/>
              <a:t>/</a:t>
            </a:r>
            <a:r>
              <a:rPr lang="en-US" sz="2000" dirty="0" smtClean="0"/>
              <a:t>CPU</a:t>
            </a:r>
            <a:endParaRPr lang="en-US" sz="2000" dirty="0"/>
          </a:p>
          <a:p>
            <a:pPr lvl="1"/>
            <a:r>
              <a:rPr lang="en-US" sz="1600" dirty="0"/>
              <a:t>Intel Sandy Bridge or Ivy Bridge CPU architecture </a:t>
            </a:r>
          </a:p>
          <a:p>
            <a:pPr lvl="2"/>
            <a:r>
              <a:rPr lang="en-US" sz="1600" dirty="0"/>
              <a:t>Ivy Bridge is about 20% </a:t>
            </a:r>
            <a:r>
              <a:rPr lang="en-US" sz="1600" dirty="0" smtClean="0"/>
              <a:t>faster in practice</a:t>
            </a:r>
            <a:endParaRPr lang="en-US" sz="1600" dirty="0"/>
          </a:p>
          <a:p>
            <a:pPr lvl="2"/>
            <a:r>
              <a:rPr lang="en-US" sz="1600" dirty="0"/>
              <a:t>High clock rate better than high core count for </a:t>
            </a:r>
            <a:r>
              <a:rPr lang="en-US" sz="1600" dirty="0" smtClean="0"/>
              <a:t>measurement</a:t>
            </a:r>
            <a:endParaRPr lang="en-US" sz="1600" dirty="0"/>
          </a:p>
          <a:p>
            <a:pPr lvl="2"/>
            <a:r>
              <a:rPr lang="en-US" sz="1600" dirty="0"/>
              <a:t>Faster QPIC for communication between </a:t>
            </a:r>
            <a:r>
              <a:rPr lang="en-US" sz="1600" dirty="0" smtClean="0"/>
              <a:t>processors</a:t>
            </a:r>
          </a:p>
          <a:p>
            <a:pPr lvl="1"/>
            <a:r>
              <a:rPr lang="en-US" sz="1600" dirty="0" smtClean="0"/>
              <a:t>Multi-processor is waste given that cores are more and more common</a:t>
            </a:r>
          </a:p>
          <a:p>
            <a:pPr lvl="1"/>
            <a:r>
              <a:rPr lang="en-US" sz="1600" dirty="0"/>
              <a:t>Motherboard/system possibilities</a:t>
            </a:r>
            <a:r>
              <a:rPr lang="en-US" sz="1600" dirty="0" smtClean="0"/>
              <a:t>:</a:t>
            </a:r>
            <a:endParaRPr lang="en-US" sz="1600" dirty="0"/>
          </a:p>
          <a:p>
            <a:pPr lvl="2"/>
            <a:r>
              <a:rPr lang="en-US" sz="1200" dirty="0" err="1"/>
              <a:t>SuperMicro</a:t>
            </a:r>
            <a:r>
              <a:rPr lang="en-US" sz="1200" dirty="0"/>
              <a:t> motherboard X9DR3-</a:t>
            </a:r>
            <a:r>
              <a:rPr lang="en-US" sz="1200" dirty="0" smtClean="0"/>
              <a:t>F</a:t>
            </a:r>
            <a:endParaRPr lang="en-US" sz="1200" dirty="0"/>
          </a:p>
          <a:p>
            <a:pPr lvl="2"/>
            <a:r>
              <a:rPr lang="en-US" sz="1200" dirty="0"/>
              <a:t>Sample Dell Server (</a:t>
            </a:r>
            <a:r>
              <a:rPr lang="en-US" sz="1200" dirty="0" err="1"/>
              <a:t>Poweredge</a:t>
            </a:r>
            <a:r>
              <a:rPr lang="en-US" sz="1200" dirty="0"/>
              <a:t> r320-r720</a:t>
            </a:r>
            <a:r>
              <a:rPr lang="en-US" sz="1200" dirty="0" smtClean="0"/>
              <a:t>)</a:t>
            </a:r>
            <a:endParaRPr lang="en-US" sz="1200" dirty="0"/>
          </a:p>
          <a:p>
            <a:pPr lvl="2"/>
            <a:r>
              <a:rPr lang="en-US" sz="1200" dirty="0"/>
              <a:t>Sample HP Server (</a:t>
            </a:r>
            <a:r>
              <a:rPr lang="en-US" sz="1200" dirty="0" err="1"/>
              <a:t>ProLiant</a:t>
            </a:r>
            <a:r>
              <a:rPr lang="en-US" sz="1200" dirty="0"/>
              <a:t> DL380p gen8 High Performance model)</a:t>
            </a:r>
            <a:endParaRPr lang="en-US" sz="1200" dirty="0" smtClean="0"/>
          </a:p>
          <a:p>
            <a:r>
              <a:rPr lang="en-US" sz="2000" dirty="0"/>
              <a:t>Memory speed – faster is </a:t>
            </a:r>
            <a:r>
              <a:rPr lang="en-US" sz="2000" dirty="0" smtClean="0"/>
              <a:t>better</a:t>
            </a:r>
            <a:endParaRPr lang="en-US" sz="2000" dirty="0"/>
          </a:p>
          <a:p>
            <a:pPr lvl="1"/>
            <a:r>
              <a:rPr lang="en-US" sz="1600" dirty="0"/>
              <a:t>We recommend </a:t>
            </a:r>
            <a:r>
              <a:rPr lang="en-US" sz="1600" dirty="0" smtClean="0"/>
              <a:t>at least 8GB </a:t>
            </a:r>
            <a:r>
              <a:rPr lang="en-US" sz="1600" dirty="0"/>
              <a:t>of RAM for </a:t>
            </a:r>
            <a:r>
              <a:rPr lang="en-US" sz="1600" dirty="0" smtClean="0"/>
              <a:t>a test node (minimum to support the operating system and tools). </a:t>
            </a:r>
            <a:r>
              <a:rPr lang="en-US" sz="1600" dirty="0"/>
              <a:t>More is </a:t>
            </a:r>
            <a:r>
              <a:rPr lang="en-US" sz="1600" dirty="0" smtClean="0"/>
              <a:t>better – especially for testing over larger distances and to multiple sites.  </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31</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2128125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System Bus</a:t>
            </a:r>
            <a:endParaRPr lang="en-US" dirty="0"/>
          </a:p>
        </p:txBody>
      </p:sp>
      <p:sp>
        <p:nvSpPr>
          <p:cNvPr id="6" name="Content Placeholder 5"/>
          <p:cNvSpPr>
            <a:spLocks noGrp="1"/>
          </p:cNvSpPr>
          <p:nvPr>
            <p:ph sz="half" idx="1"/>
          </p:nvPr>
        </p:nvSpPr>
        <p:spPr>
          <a:xfrm>
            <a:off x="457200" y="923421"/>
            <a:ext cx="8229600" cy="3261122"/>
          </a:xfrm>
        </p:spPr>
        <p:txBody>
          <a:bodyPr>
            <a:noAutofit/>
          </a:bodyPr>
          <a:lstStyle/>
          <a:p>
            <a:r>
              <a:rPr lang="en-US" sz="1600" dirty="0" smtClean="0"/>
              <a:t>PCI </a:t>
            </a:r>
            <a:r>
              <a:rPr lang="en-US" sz="1600" dirty="0"/>
              <a:t>Gen 3 (full 40G requires PCI Gen </a:t>
            </a:r>
            <a:r>
              <a:rPr lang="en-US" sz="1600" dirty="0" smtClean="0"/>
              <a:t>3, some 10G will require Gen 3 – mostly Gen 2)</a:t>
            </a:r>
          </a:p>
          <a:p>
            <a:r>
              <a:rPr lang="en-US" sz="1600" dirty="0"/>
              <a:t>PCI slots are defined by</a:t>
            </a:r>
            <a:r>
              <a:rPr lang="en-US" sz="1600" dirty="0" smtClean="0"/>
              <a:t>:</a:t>
            </a:r>
            <a:endParaRPr lang="en-US" sz="1600" dirty="0"/>
          </a:p>
          <a:p>
            <a:pPr lvl="1"/>
            <a:r>
              <a:rPr lang="en-US" sz="1400" dirty="0"/>
              <a:t>Slot width: </a:t>
            </a:r>
          </a:p>
          <a:p>
            <a:pPr lvl="2"/>
            <a:r>
              <a:rPr lang="en-US" sz="1400" dirty="0"/>
              <a:t>Physical card and form </a:t>
            </a:r>
            <a:r>
              <a:rPr lang="en-US" sz="1400" dirty="0" smtClean="0"/>
              <a:t>factor</a:t>
            </a:r>
            <a:endParaRPr lang="en-US" sz="1400" dirty="0"/>
          </a:p>
          <a:p>
            <a:pPr lvl="2"/>
            <a:r>
              <a:rPr lang="en-US" sz="1400" dirty="0"/>
              <a:t>Max number of </a:t>
            </a:r>
            <a:r>
              <a:rPr lang="en-US" sz="1400" dirty="0" smtClean="0"/>
              <a:t>lanes</a:t>
            </a:r>
            <a:endParaRPr lang="en-US" sz="1400" dirty="0"/>
          </a:p>
          <a:p>
            <a:pPr lvl="1"/>
            <a:r>
              <a:rPr lang="en-US" sz="1400" dirty="0"/>
              <a:t>Lane count</a:t>
            </a:r>
            <a:r>
              <a:rPr lang="en-US" sz="1400" dirty="0" smtClean="0"/>
              <a:t>:</a:t>
            </a:r>
            <a:endParaRPr lang="en-US" sz="1400" dirty="0"/>
          </a:p>
          <a:p>
            <a:pPr lvl="2"/>
            <a:r>
              <a:rPr lang="en-US" sz="1400" dirty="0"/>
              <a:t>Maximum bandwidth per </a:t>
            </a:r>
            <a:r>
              <a:rPr lang="en-US" sz="1400" dirty="0" smtClean="0"/>
              <a:t>lane</a:t>
            </a:r>
            <a:endParaRPr lang="en-US" sz="1400" dirty="0"/>
          </a:p>
          <a:p>
            <a:pPr lvl="2"/>
            <a:r>
              <a:rPr lang="en-US" sz="1400" dirty="0"/>
              <a:t>Most cards will run slower in a slower </a:t>
            </a:r>
            <a:r>
              <a:rPr lang="en-US" sz="1400" dirty="0" smtClean="0"/>
              <a:t>slot</a:t>
            </a:r>
            <a:endParaRPr lang="en-US" sz="1400" dirty="0"/>
          </a:p>
          <a:p>
            <a:pPr lvl="2"/>
            <a:r>
              <a:rPr lang="en-US" sz="1400" dirty="0"/>
              <a:t>Not all cards will use all </a:t>
            </a:r>
            <a:r>
              <a:rPr lang="en-US" sz="1400" dirty="0" smtClean="0"/>
              <a:t>lanes</a:t>
            </a:r>
          </a:p>
          <a:p>
            <a:r>
              <a:rPr lang="en-US" sz="1600" dirty="0"/>
              <a:t>Example</a:t>
            </a:r>
            <a:r>
              <a:rPr lang="en-US" sz="1600" dirty="0" smtClean="0"/>
              <a:t>:</a:t>
            </a:r>
            <a:endParaRPr lang="en-US" sz="1600" dirty="0"/>
          </a:p>
          <a:p>
            <a:pPr lvl="1"/>
            <a:r>
              <a:rPr lang="en-US" sz="1400" dirty="0"/>
              <a:t>10GE NICs require an 8 lane PCIe-2 </a:t>
            </a:r>
            <a:r>
              <a:rPr lang="en-US" sz="1400" dirty="0" smtClean="0"/>
              <a:t>slot</a:t>
            </a:r>
            <a:endParaRPr lang="en-US" sz="1400" dirty="0"/>
          </a:p>
          <a:p>
            <a:pPr lvl="1"/>
            <a:r>
              <a:rPr lang="en-US" sz="1400" dirty="0"/>
              <a:t>40G/QDR NICs require an 8 lane PCIe-3 </a:t>
            </a:r>
            <a:r>
              <a:rPr lang="en-US" sz="1400" dirty="0" smtClean="0"/>
              <a:t>slot</a:t>
            </a:r>
            <a:endParaRPr lang="en-US" sz="1400" dirty="0"/>
          </a:p>
          <a:p>
            <a:pPr lvl="1"/>
            <a:r>
              <a:rPr lang="en-US" sz="1400" dirty="0"/>
              <a:t>Most RAID controllers require an 8 lane PCIe-2 </a:t>
            </a:r>
            <a:r>
              <a:rPr lang="en-US" sz="1400" dirty="0" smtClean="0"/>
              <a:t>slot</a:t>
            </a:r>
            <a:endParaRPr lang="en-US" sz="1400" dirty="0"/>
          </a:p>
          <a:p>
            <a:pPr lvl="1"/>
            <a:r>
              <a:rPr lang="en-US" sz="1400" dirty="0"/>
              <a:t>A high-end Fusion-</a:t>
            </a:r>
            <a:r>
              <a:rPr lang="en-US" sz="1400" dirty="0" err="1"/>
              <a:t>io</a:t>
            </a:r>
            <a:r>
              <a:rPr lang="en-US" sz="1400" dirty="0"/>
              <a:t> card may require a 16 lane PCIe-3 </a:t>
            </a:r>
            <a:r>
              <a:rPr lang="en-US" sz="1400" dirty="0" smtClean="0"/>
              <a:t>slot</a:t>
            </a:r>
            <a:endParaRPr lang="en-US" sz="1400"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32</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558838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NIC</a:t>
            </a:r>
            <a:endParaRPr lang="en-US" dirty="0"/>
          </a:p>
        </p:txBody>
      </p:sp>
      <p:sp>
        <p:nvSpPr>
          <p:cNvPr id="6" name="Content Placeholder 5"/>
          <p:cNvSpPr>
            <a:spLocks noGrp="1"/>
          </p:cNvSpPr>
          <p:nvPr>
            <p:ph sz="half" idx="1"/>
          </p:nvPr>
        </p:nvSpPr>
        <p:spPr>
          <a:xfrm>
            <a:off x="457200" y="821821"/>
            <a:ext cx="8229600" cy="3261122"/>
          </a:xfrm>
        </p:spPr>
        <p:txBody>
          <a:bodyPr>
            <a:noAutofit/>
          </a:bodyPr>
          <a:lstStyle/>
          <a:p>
            <a:r>
              <a:rPr lang="en-US" sz="1800" dirty="0" smtClean="0"/>
              <a:t>Driver support is key – if it doesn’t have a (recent) </a:t>
            </a:r>
            <a:r>
              <a:rPr lang="en-US" sz="1800" dirty="0" err="1" smtClean="0"/>
              <a:t>linux</a:t>
            </a:r>
            <a:r>
              <a:rPr lang="en-US" sz="1800" dirty="0" smtClean="0"/>
              <a:t> driver, avoid</a:t>
            </a:r>
          </a:p>
          <a:p>
            <a:r>
              <a:rPr lang="en-US" sz="1800" dirty="0" smtClean="0"/>
              <a:t>There </a:t>
            </a:r>
            <a:r>
              <a:rPr lang="en-US" sz="1800" dirty="0"/>
              <a:t>is a huge performance difference between cheap and expensive 10G NICs</a:t>
            </a:r>
            <a:r>
              <a:rPr lang="en-US" sz="1800" dirty="0" smtClean="0"/>
              <a:t>.</a:t>
            </a:r>
            <a:endParaRPr lang="en-US" sz="1800" dirty="0"/>
          </a:p>
          <a:p>
            <a:pPr lvl="1"/>
            <a:r>
              <a:rPr lang="en-US" sz="1600" dirty="0"/>
              <a:t>E.g. please don’t cheap out on the NIC or </a:t>
            </a:r>
            <a:r>
              <a:rPr lang="en-US" sz="1600" dirty="0" smtClean="0"/>
              <a:t>optics</a:t>
            </a:r>
          </a:p>
          <a:p>
            <a:pPr lvl="1"/>
            <a:r>
              <a:rPr lang="en-US" sz="1600" dirty="0" smtClean="0"/>
              <a:t>If you have heard of the brand – it probably will do fine</a:t>
            </a:r>
            <a:endParaRPr lang="en-US" sz="1600" dirty="0"/>
          </a:p>
          <a:p>
            <a:r>
              <a:rPr lang="en-US" sz="1800" dirty="0"/>
              <a:t>NIC features to look for include</a:t>
            </a:r>
            <a:r>
              <a:rPr lang="en-US" sz="1800" dirty="0" smtClean="0"/>
              <a:t>:</a:t>
            </a:r>
            <a:endParaRPr lang="en-US" sz="1800" dirty="0"/>
          </a:p>
          <a:p>
            <a:pPr lvl="1"/>
            <a:r>
              <a:rPr lang="en-US" sz="1600" dirty="0"/>
              <a:t>support for interrupt </a:t>
            </a:r>
            <a:r>
              <a:rPr lang="en-US" sz="1600" dirty="0" smtClean="0"/>
              <a:t>coalescing</a:t>
            </a:r>
            <a:endParaRPr lang="en-US" sz="1600" dirty="0"/>
          </a:p>
          <a:p>
            <a:pPr lvl="1"/>
            <a:r>
              <a:rPr lang="en-US" sz="1600" dirty="0"/>
              <a:t>support for MSI-</a:t>
            </a:r>
            <a:r>
              <a:rPr lang="en-US" sz="1600" dirty="0" smtClean="0"/>
              <a:t>X</a:t>
            </a:r>
            <a:endParaRPr lang="en-US" sz="1600" dirty="0"/>
          </a:p>
          <a:p>
            <a:pPr lvl="1"/>
            <a:r>
              <a:rPr lang="en-US" sz="1600" dirty="0"/>
              <a:t>TCP Offload Engine (TOE</a:t>
            </a:r>
            <a:r>
              <a:rPr lang="en-US" sz="1600" dirty="0" smtClean="0"/>
              <a:t>)</a:t>
            </a:r>
            <a:endParaRPr lang="en-US" sz="1600" dirty="0"/>
          </a:p>
          <a:p>
            <a:r>
              <a:rPr lang="en-US" sz="1800" dirty="0"/>
              <a:t>Note that many 10G and 40G NICs come in dual ports, but that </a:t>
            </a:r>
            <a:r>
              <a:rPr lang="en-US" sz="1800" b="1" i="1" u="sng" dirty="0">
                <a:solidFill>
                  <a:srgbClr val="F79646"/>
                </a:solidFill>
              </a:rPr>
              <a:t>does not mean if you use both ports at the same time you get double the performance</a:t>
            </a:r>
            <a:r>
              <a:rPr lang="en-US" sz="1800" dirty="0"/>
              <a:t>. Often the second port is meant to be used as a backup port</a:t>
            </a:r>
            <a:r>
              <a:rPr lang="en-US" sz="1800" dirty="0" smtClean="0"/>
              <a:t>.</a:t>
            </a:r>
            <a:endParaRPr lang="en-US" sz="1800" dirty="0"/>
          </a:p>
          <a:p>
            <a:pPr lvl="1"/>
            <a:r>
              <a:rPr lang="en-US" sz="1600" dirty="0" err="1"/>
              <a:t>Myricom</a:t>
            </a:r>
            <a:r>
              <a:rPr lang="en-US" sz="1600" dirty="0"/>
              <a:t> 10G-PCIE2-8C2-</a:t>
            </a:r>
            <a:r>
              <a:rPr lang="en-US" sz="1600" dirty="0" smtClean="0"/>
              <a:t>2S </a:t>
            </a:r>
          </a:p>
          <a:p>
            <a:pPr lvl="1"/>
            <a:r>
              <a:rPr lang="en-US" sz="1600" dirty="0" err="1" smtClean="0"/>
              <a:t>Mellanox</a:t>
            </a:r>
            <a:r>
              <a:rPr lang="en-US" sz="1600" dirty="0" smtClean="0"/>
              <a:t> </a:t>
            </a:r>
            <a:r>
              <a:rPr lang="en-US" sz="1600" dirty="0"/>
              <a:t>MCX312A-XCBT</a:t>
            </a:r>
            <a:endParaRPr lang="en-US" sz="16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33</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8312274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Outline</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Introduction – What are we Measuring?</a:t>
            </a:r>
          </a:p>
          <a:p>
            <a:r>
              <a:rPr lang="en-US" sz="2400" dirty="0" smtClean="0"/>
              <a:t>Use Cases</a:t>
            </a:r>
          </a:p>
          <a:p>
            <a:r>
              <a:rPr lang="en-US" sz="2400" dirty="0" smtClean="0"/>
              <a:t>Hardware Selection</a:t>
            </a:r>
          </a:p>
          <a:p>
            <a:r>
              <a:rPr lang="en-US" sz="2400" dirty="0" smtClean="0">
                <a:solidFill>
                  <a:srgbClr val="F79646"/>
                </a:solidFill>
              </a:rPr>
              <a:t>Virtualization</a:t>
            </a:r>
          </a:p>
          <a:p>
            <a:r>
              <a:rPr lang="en-US" sz="2400" dirty="0" smtClean="0"/>
              <a:t>Host Configuration Successes and Failures</a:t>
            </a:r>
          </a:p>
          <a:p>
            <a:r>
              <a:rPr lang="en-US" sz="2400" dirty="0"/>
              <a:t>Inexpensive </a:t>
            </a:r>
            <a:r>
              <a:rPr lang="en-US" sz="2400" dirty="0" smtClean="0"/>
              <a:t>Nodes</a:t>
            </a:r>
          </a:p>
          <a:p>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34</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4196494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Virtualization Introduction</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Virtualization is the process of dividing up a physical resource into multiple logical units</a:t>
            </a:r>
          </a:p>
          <a:p>
            <a:r>
              <a:rPr lang="en-US" sz="2400" dirty="0" smtClean="0"/>
              <a:t>Why would we want to do this?</a:t>
            </a:r>
          </a:p>
          <a:p>
            <a:pPr lvl="1"/>
            <a:r>
              <a:rPr lang="en-US" sz="2000" dirty="0" smtClean="0"/>
              <a:t>Scale a larger server with lots of capacity to do a number of tasks</a:t>
            </a:r>
          </a:p>
          <a:p>
            <a:pPr lvl="1"/>
            <a:r>
              <a:rPr lang="en-US" sz="2000" dirty="0" smtClean="0"/>
              <a:t>Separate functions into different logical contains (e.g. a windows server that runs one function, a </a:t>
            </a:r>
            <a:r>
              <a:rPr lang="en-US" sz="2000" dirty="0" err="1" smtClean="0"/>
              <a:t>linux</a:t>
            </a:r>
            <a:r>
              <a:rPr lang="en-US" sz="2000" dirty="0" smtClean="0"/>
              <a:t> server that runs another)</a:t>
            </a:r>
          </a:p>
          <a:p>
            <a:pPr lvl="1"/>
            <a:r>
              <a:rPr lang="en-US" sz="2000" dirty="0" smtClean="0"/>
              <a:t>Reduce cooling/power cost by not requiring multiple servers</a:t>
            </a:r>
            <a:endParaRPr lang="en-US" dirty="0" smtClean="0"/>
          </a:p>
          <a:p>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35</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1382895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Virtualization Introduction</a:t>
            </a:r>
            <a:endParaRPr lang="en-US" dirty="0"/>
          </a:p>
        </p:txBody>
      </p:sp>
      <p:sp>
        <p:nvSpPr>
          <p:cNvPr id="6" name="Content Placeholder 5"/>
          <p:cNvSpPr>
            <a:spLocks noGrp="1"/>
          </p:cNvSpPr>
          <p:nvPr>
            <p:ph sz="half" idx="1"/>
          </p:nvPr>
        </p:nvSpPr>
        <p:spPr>
          <a:xfrm>
            <a:off x="457200" y="787954"/>
            <a:ext cx="8229600" cy="3261122"/>
          </a:xfrm>
        </p:spPr>
        <p:txBody>
          <a:bodyPr>
            <a:noAutofit/>
          </a:bodyPr>
          <a:lstStyle/>
          <a:p>
            <a:r>
              <a:rPr lang="en-US" sz="2000" dirty="0" smtClean="0"/>
              <a:t>A Virtual Machine has two components:</a:t>
            </a:r>
          </a:p>
          <a:p>
            <a:pPr lvl="1"/>
            <a:r>
              <a:rPr lang="en-US" sz="1800" dirty="0" smtClean="0"/>
              <a:t>Host: the physical server itself, having some number of resources (CPUs, memory, disks, network cards, etc.)</a:t>
            </a:r>
          </a:p>
          <a:p>
            <a:pPr lvl="1"/>
            <a:r>
              <a:rPr lang="en-US" sz="1800" dirty="0" smtClean="0"/>
              <a:t>Guest: virtual “workloads” that are run by the host.  These share the underlying resources</a:t>
            </a:r>
          </a:p>
          <a:p>
            <a:r>
              <a:rPr lang="en-US" sz="2000" dirty="0" smtClean="0"/>
              <a:t>Virtualization Platform: VMware, Hyper-V, Citrix, XEN, etc.</a:t>
            </a:r>
          </a:p>
          <a:p>
            <a:pPr lvl="1"/>
            <a:r>
              <a:rPr lang="en-US" sz="1800" dirty="0" smtClean="0"/>
              <a:t>Software abstraction between the hardware host, and the guests</a:t>
            </a:r>
          </a:p>
          <a:p>
            <a:pPr lvl="1"/>
            <a:r>
              <a:rPr lang="en-US" sz="1800" dirty="0" smtClean="0"/>
              <a:t>Hypervisor: management/monitoring software that is used to look after the guest resources</a:t>
            </a:r>
            <a:endParaRPr lang="en-US" sz="1800" dirty="0"/>
          </a:p>
          <a:p>
            <a:pPr lvl="2"/>
            <a:r>
              <a:rPr lang="en-US" sz="1800" dirty="0" smtClean="0"/>
              <a:t>Isolates functions</a:t>
            </a:r>
          </a:p>
          <a:p>
            <a:pPr lvl="2"/>
            <a:r>
              <a:rPr lang="en-US" sz="1800" dirty="0" smtClean="0"/>
              <a:t>Creates a layer between the physical hardware and the guests – e.g. manages all of the interactions</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36</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40120407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Virtualization Introduction</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37</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fig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66" y="901591"/>
            <a:ext cx="6980766" cy="3490383"/>
          </a:xfrm>
          <a:prstGeom prst="rect">
            <a:avLst/>
          </a:prstGeom>
        </p:spPr>
      </p:pic>
    </p:spTree>
    <p:extLst>
      <p:ext uri="{BB962C8B-B14F-4D97-AF65-F5344CB8AC3E}">
        <p14:creationId xmlns:p14="http://schemas.microsoft.com/office/powerpoint/2010/main" val="692494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What Time is it?</a:t>
            </a:r>
            <a:endParaRPr lang="en-US" dirty="0"/>
          </a:p>
        </p:txBody>
      </p:sp>
      <p:sp>
        <p:nvSpPr>
          <p:cNvPr id="6" name="Content Placeholder 5"/>
          <p:cNvSpPr>
            <a:spLocks noGrp="1"/>
          </p:cNvSpPr>
          <p:nvPr>
            <p:ph sz="half" idx="1"/>
          </p:nvPr>
        </p:nvSpPr>
        <p:spPr>
          <a:xfrm>
            <a:off x="364068" y="619203"/>
            <a:ext cx="4927600" cy="3820460"/>
          </a:xfrm>
        </p:spPr>
        <p:txBody>
          <a:bodyPr>
            <a:noAutofit/>
          </a:bodyPr>
          <a:lstStyle/>
          <a:p>
            <a:r>
              <a:rPr lang="en-US" sz="1800" dirty="0" smtClean="0"/>
              <a:t>Known complication: the ability to keep accurate time. </a:t>
            </a:r>
          </a:p>
          <a:p>
            <a:r>
              <a:rPr lang="en-US" sz="1800" dirty="0" err="1" smtClean="0"/>
              <a:t>perfSONAR</a:t>
            </a:r>
            <a:r>
              <a:rPr lang="en-US" sz="1800" dirty="0" smtClean="0"/>
              <a:t> uses NTP (network time protocol) which is designed to keep time monotonically increasing</a:t>
            </a:r>
          </a:p>
          <a:p>
            <a:pPr lvl="1"/>
            <a:r>
              <a:rPr lang="en-US" sz="1400" dirty="0" smtClean="0"/>
              <a:t>Slows a fast clock, skips ahead a slow clock.  Never ‘reverses’ time</a:t>
            </a:r>
          </a:p>
          <a:p>
            <a:r>
              <a:rPr lang="en-US" sz="1800" dirty="0" smtClean="0"/>
              <a:t>VM environments rely on the hypervisor to tell them what time is – this means time could skip forwards, or backwards.  </a:t>
            </a:r>
          </a:p>
          <a:p>
            <a:pPr lvl="1"/>
            <a:r>
              <a:rPr lang="en-US" sz="1400" dirty="0" smtClean="0"/>
              <a:t>IF NTP sees this, it turns off – this is normally catastrophic for measurement purposes (when do I start?  When do I end?)</a:t>
            </a:r>
          </a:p>
          <a:p>
            <a:r>
              <a:rPr lang="en-US" sz="1800" dirty="0" smtClean="0"/>
              <a:t>Picture on right – jitter observed after a hypervisor adjusted the clock.  </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38</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clock-j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668" y="1710822"/>
            <a:ext cx="3686144" cy="2056845"/>
          </a:xfrm>
          <a:prstGeom prst="rect">
            <a:avLst/>
          </a:prstGeom>
        </p:spPr>
      </p:pic>
    </p:spTree>
    <p:extLst>
      <p:ext uri="{BB962C8B-B14F-4D97-AF65-F5344CB8AC3E}">
        <p14:creationId xmlns:p14="http://schemas.microsoft.com/office/powerpoint/2010/main" val="21943428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Functionality Comparison</a:t>
            </a:r>
            <a:endParaRPr lang="en-US" dirty="0"/>
          </a:p>
        </p:txBody>
      </p:sp>
      <p:sp>
        <p:nvSpPr>
          <p:cNvPr id="6" name="Content Placeholder 5"/>
          <p:cNvSpPr>
            <a:spLocks noGrp="1"/>
          </p:cNvSpPr>
          <p:nvPr>
            <p:ph sz="half" idx="1"/>
          </p:nvPr>
        </p:nvSpPr>
        <p:spPr>
          <a:xfrm>
            <a:off x="457200" y="940354"/>
            <a:ext cx="8229600" cy="3261122"/>
          </a:xfrm>
        </p:spPr>
        <p:txBody>
          <a:bodyPr>
            <a:noAutofit/>
          </a:bodyPr>
          <a:lstStyle/>
          <a:p>
            <a:r>
              <a:rPr lang="en-US" sz="2000" dirty="0" smtClean="0"/>
              <a:t>Pros:</a:t>
            </a:r>
          </a:p>
          <a:p>
            <a:pPr lvl="1"/>
            <a:r>
              <a:rPr lang="en-US" sz="1600" dirty="0" smtClean="0"/>
              <a:t>Ability to have many ecosystems (Windows, FreeBSD, </a:t>
            </a:r>
            <a:r>
              <a:rPr lang="en-US" sz="1600" dirty="0"/>
              <a:t>L</a:t>
            </a:r>
            <a:r>
              <a:rPr lang="en-US" sz="1600" dirty="0" smtClean="0"/>
              <a:t>inux, etc.) invoked through a standard management layer</a:t>
            </a:r>
          </a:p>
          <a:p>
            <a:pPr lvl="1"/>
            <a:r>
              <a:rPr lang="en-US" sz="1600" dirty="0" smtClean="0"/>
              <a:t>Utilize resources ‘horizontally’ on the machine.  E.g. most times a server sits idle if it has no task.  By stacking multiple guest machines onto a single host, the probability of the resource being better utilized increases</a:t>
            </a:r>
          </a:p>
          <a:p>
            <a:r>
              <a:rPr lang="en-US" sz="2000" dirty="0" smtClean="0"/>
              <a:t>Cons:</a:t>
            </a:r>
          </a:p>
          <a:p>
            <a:pPr lvl="1"/>
            <a:r>
              <a:rPr lang="en-US" sz="1600" dirty="0" smtClean="0"/>
              <a:t>Limit is reached when machines require resources beyond what is available.  Can ‘plan’ for this and design the system so its underutilized, or overprovision in the hopes that there will be no conflicts</a:t>
            </a:r>
          </a:p>
          <a:p>
            <a:pPr lvl="1"/>
            <a:r>
              <a:rPr lang="en-US" sz="1600" dirty="0" smtClean="0"/>
              <a:t>Because this is a shared resource, it won’t do one job very well.  </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39</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9131213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Initial End-to-End Network</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e2e-me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034" y="749191"/>
            <a:ext cx="4493040" cy="3052234"/>
          </a:xfrm>
          <a:prstGeom prst="rect">
            <a:avLst/>
          </a:prstGeom>
        </p:spPr>
      </p:pic>
    </p:spTree>
    <p:extLst>
      <p:ext uri="{BB962C8B-B14F-4D97-AF65-F5344CB8AC3E}">
        <p14:creationId xmlns:p14="http://schemas.microsoft.com/office/powerpoint/2010/main" val="21717561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E2E Implications</a:t>
            </a:r>
            <a:endParaRPr lang="en-US" dirty="0"/>
          </a:p>
        </p:txBody>
      </p:sp>
      <p:sp>
        <p:nvSpPr>
          <p:cNvPr id="6" name="Content Placeholder 5"/>
          <p:cNvSpPr>
            <a:spLocks noGrp="1"/>
          </p:cNvSpPr>
          <p:nvPr>
            <p:ph sz="half" idx="1"/>
          </p:nvPr>
        </p:nvSpPr>
        <p:spPr>
          <a:xfrm>
            <a:off x="457199" y="687930"/>
            <a:ext cx="5774267" cy="3820460"/>
          </a:xfrm>
        </p:spPr>
        <p:txBody>
          <a:bodyPr>
            <a:noAutofit/>
          </a:bodyPr>
          <a:lstStyle/>
          <a:p>
            <a:r>
              <a:rPr lang="en-US" sz="1800" dirty="0" smtClean="0"/>
              <a:t>By adding new layers into our original end to end drawing, we add more sources of delay:</a:t>
            </a:r>
          </a:p>
          <a:p>
            <a:pPr lvl="1"/>
            <a:r>
              <a:rPr lang="en-US" sz="1500" dirty="0" smtClean="0"/>
              <a:t>Application delay will be the same – we would use </a:t>
            </a:r>
            <a:r>
              <a:rPr lang="en-US" sz="1500" dirty="0" err="1" smtClean="0"/>
              <a:t>iperf</a:t>
            </a:r>
            <a:r>
              <a:rPr lang="en-US" sz="1500" dirty="0" smtClean="0"/>
              <a:t> in either case</a:t>
            </a:r>
          </a:p>
          <a:p>
            <a:pPr lvl="1"/>
            <a:r>
              <a:rPr lang="en-US" sz="1500" dirty="0" smtClean="0"/>
              <a:t>There are now 2 ‘operating’ system delays we must contend with.</a:t>
            </a:r>
          </a:p>
          <a:p>
            <a:pPr lvl="2"/>
            <a:r>
              <a:rPr lang="en-US" sz="1200" dirty="0" smtClean="0"/>
              <a:t>Guest OS – the </a:t>
            </a:r>
            <a:r>
              <a:rPr lang="en-US" sz="1200" dirty="0" err="1" smtClean="0"/>
              <a:t>perfSONAR</a:t>
            </a:r>
            <a:r>
              <a:rPr lang="en-US" sz="1200" dirty="0" smtClean="0"/>
              <a:t> toolkit operating environment</a:t>
            </a:r>
          </a:p>
          <a:p>
            <a:pPr lvl="2"/>
            <a:r>
              <a:rPr lang="en-US" sz="1200" dirty="0" smtClean="0"/>
              <a:t>Host OS – perhaps this is windows, perhaps its </a:t>
            </a:r>
            <a:r>
              <a:rPr lang="en-US" sz="1200" dirty="0" err="1" smtClean="0"/>
              <a:t>linux</a:t>
            </a:r>
            <a:r>
              <a:rPr lang="en-US" sz="1200" dirty="0" smtClean="0"/>
              <a:t>, etc.  This is what touches the ‘real’ hardware.  </a:t>
            </a:r>
          </a:p>
          <a:p>
            <a:pPr lvl="1"/>
            <a:r>
              <a:rPr lang="en-US" sz="1500" dirty="0" smtClean="0"/>
              <a:t>There are now 2 sets of ‘hardware’</a:t>
            </a:r>
          </a:p>
          <a:p>
            <a:pPr lvl="2"/>
            <a:r>
              <a:rPr lang="en-US" sz="1200" dirty="0" smtClean="0"/>
              <a:t>Guest Hardware – which is just an emulation of a processor, memory, and network card.  The application makes calls to these, but they will get translated through the hypervisor into real system calls to the base hardware</a:t>
            </a:r>
          </a:p>
          <a:p>
            <a:pPr lvl="2"/>
            <a:r>
              <a:rPr lang="en-US" sz="1200" dirty="0" smtClean="0"/>
              <a:t>Host hardware – same as before, but shared</a:t>
            </a:r>
          </a:p>
          <a:p>
            <a:pPr lvl="1"/>
            <a:r>
              <a:rPr lang="en-US" sz="1500" dirty="0" smtClean="0"/>
              <a:t>We have an additional software layer (the hypervisor) that sits between the virtual and the real</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40</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e2e-me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798" y="575732"/>
            <a:ext cx="2704548" cy="1837267"/>
          </a:xfrm>
          <a:prstGeom prst="rect">
            <a:avLst/>
          </a:prstGeom>
        </p:spPr>
      </p:pic>
      <p:pic>
        <p:nvPicPr>
          <p:cNvPr id="5" name="Picture 4" descr="e2e-v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798" y="2878667"/>
            <a:ext cx="2738414" cy="1782232"/>
          </a:xfrm>
          <a:prstGeom prst="rect">
            <a:avLst/>
          </a:prstGeom>
        </p:spPr>
      </p:pic>
    </p:spTree>
    <p:extLst>
      <p:ext uri="{BB962C8B-B14F-4D97-AF65-F5344CB8AC3E}">
        <p14:creationId xmlns:p14="http://schemas.microsoft.com/office/powerpoint/2010/main" val="22700021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Virtual End-to-End Network</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41</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e2e-v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483" y="1615440"/>
            <a:ext cx="3941313" cy="2565111"/>
          </a:xfrm>
          <a:prstGeom prst="rect">
            <a:avLst/>
          </a:prstGeom>
        </p:spPr>
      </p:pic>
    </p:spTree>
    <p:extLst>
      <p:ext uri="{BB962C8B-B14F-4D97-AF65-F5344CB8AC3E}">
        <p14:creationId xmlns:p14="http://schemas.microsoft.com/office/powerpoint/2010/main" val="325241752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Virtual End-to-End Network</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42</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5" name="Left Brace 4"/>
          <p:cNvSpPr/>
          <p:nvPr/>
        </p:nvSpPr>
        <p:spPr>
          <a:xfrm>
            <a:off x="2516125" y="1697458"/>
            <a:ext cx="155448" cy="52080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e 6"/>
          <p:cNvSpPr/>
          <p:nvPr/>
        </p:nvSpPr>
        <p:spPr>
          <a:xfrm>
            <a:off x="6564796" y="1748258"/>
            <a:ext cx="155448" cy="47000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16200000">
            <a:off x="4494833" y="2800844"/>
            <a:ext cx="238396" cy="2997810"/>
          </a:xfrm>
          <a:prstGeom prst="leftBrace">
            <a:avLst>
              <a:gd name="adj1" fmla="val 4740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a:off x="2593849" y="2844800"/>
            <a:ext cx="183218" cy="116839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ight Brace 13"/>
          <p:cNvSpPr/>
          <p:nvPr/>
        </p:nvSpPr>
        <p:spPr>
          <a:xfrm>
            <a:off x="6443133" y="2844800"/>
            <a:ext cx="277111" cy="11683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522030" y="744717"/>
            <a:ext cx="2101453" cy="1015663"/>
          </a:xfrm>
          <a:prstGeom prst="rect">
            <a:avLst/>
          </a:prstGeom>
          <a:noFill/>
        </p:spPr>
        <p:txBody>
          <a:bodyPr wrap="square" rtlCol="0">
            <a:spAutoFit/>
          </a:bodyPr>
          <a:lstStyle/>
          <a:p>
            <a:r>
              <a:rPr lang="en-US" sz="1200" b="1" i="1" dirty="0" smtClean="0"/>
              <a:t>VM </a:t>
            </a:r>
            <a:r>
              <a:rPr lang="en-US" sz="1200" b="1" i="1" dirty="0" err="1" smtClean="0"/>
              <a:t>Src</a:t>
            </a:r>
            <a:r>
              <a:rPr lang="en-US" sz="1200" b="1" i="1" dirty="0" smtClean="0"/>
              <a:t> Host Delay</a:t>
            </a:r>
            <a:r>
              <a:rPr lang="en-US" sz="1200" dirty="0" smtClean="0"/>
              <a:t>:</a:t>
            </a:r>
          </a:p>
          <a:p>
            <a:pPr marL="171450" indent="-171450">
              <a:buFont typeface="Arial"/>
              <a:buChar char="•"/>
            </a:pPr>
            <a:r>
              <a:rPr lang="en-US" sz="1200" dirty="0" smtClean="0"/>
              <a:t>Application writing to VOS</a:t>
            </a:r>
          </a:p>
          <a:p>
            <a:pPr marL="171450" indent="-171450">
              <a:buFont typeface="Arial"/>
              <a:buChar char="•"/>
            </a:pPr>
            <a:r>
              <a:rPr lang="en-US" sz="1200" dirty="0" err="1" smtClean="0"/>
              <a:t>VKernel</a:t>
            </a:r>
            <a:r>
              <a:rPr lang="en-US" sz="1200" dirty="0" smtClean="0"/>
              <a:t> writing via memory to </a:t>
            </a:r>
            <a:r>
              <a:rPr lang="en-US" sz="1200" dirty="0" err="1" smtClean="0"/>
              <a:t>VHardware</a:t>
            </a:r>
            <a:endParaRPr lang="en-US" sz="1200" dirty="0" smtClean="0"/>
          </a:p>
          <a:p>
            <a:pPr marL="171450" indent="-171450">
              <a:buFont typeface="Arial"/>
              <a:buChar char="•"/>
            </a:pPr>
            <a:r>
              <a:rPr lang="en-US" sz="1200" dirty="0" smtClean="0"/>
              <a:t>VNIC writing to hypervisor</a:t>
            </a:r>
            <a:endParaRPr lang="en-US" sz="1200" dirty="0"/>
          </a:p>
        </p:txBody>
      </p:sp>
      <p:sp>
        <p:nvSpPr>
          <p:cNvPr id="15" name="TextBox 14"/>
          <p:cNvSpPr txBox="1"/>
          <p:nvPr/>
        </p:nvSpPr>
        <p:spPr>
          <a:xfrm>
            <a:off x="6564796" y="744717"/>
            <a:ext cx="2615079" cy="1200329"/>
          </a:xfrm>
          <a:prstGeom prst="rect">
            <a:avLst/>
          </a:prstGeom>
          <a:noFill/>
        </p:spPr>
        <p:txBody>
          <a:bodyPr wrap="square" rtlCol="0">
            <a:spAutoFit/>
          </a:bodyPr>
          <a:lstStyle/>
          <a:p>
            <a:r>
              <a:rPr lang="en-US" sz="1200" b="1" i="1" dirty="0" smtClean="0"/>
              <a:t>VM </a:t>
            </a:r>
            <a:r>
              <a:rPr lang="en-US" sz="1200" b="1" i="1" dirty="0" err="1" smtClean="0"/>
              <a:t>Dst</a:t>
            </a:r>
            <a:r>
              <a:rPr lang="en-US" sz="1200" b="1" i="1" dirty="0" smtClean="0"/>
              <a:t> Host Delay</a:t>
            </a:r>
            <a:r>
              <a:rPr lang="en-US" sz="1200" dirty="0" smtClean="0"/>
              <a:t>:</a:t>
            </a:r>
          </a:p>
          <a:p>
            <a:pPr marL="171450" indent="-171450">
              <a:buFont typeface="Arial"/>
              <a:buChar char="•"/>
            </a:pPr>
            <a:r>
              <a:rPr lang="en-US" sz="1200" dirty="0" smtClean="0"/>
              <a:t>VNIC receiving data from hypervisor</a:t>
            </a:r>
          </a:p>
          <a:p>
            <a:pPr marL="171450" indent="-171450">
              <a:buFont typeface="Arial"/>
              <a:buChar char="•"/>
            </a:pPr>
            <a:r>
              <a:rPr lang="en-US" sz="1200" dirty="0" err="1" smtClean="0"/>
              <a:t>VKernel</a:t>
            </a:r>
            <a:r>
              <a:rPr lang="en-US" sz="1200" dirty="0" smtClean="0"/>
              <a:t> allocating space, sending to application</a:t>
            </a:r>
          </a:p>
          <a:p>
            <a:pPr marL="171450" indent="-171450">
              <a:buFont typeface="Arial"/>
              <a:buChar char="•"/>
            </a:pPr>
            <a:r>
              <a:rPr lang="en-US" sz="1200" dirty="0" smtClean="0"/>
              <a:t>Application reading/acting on received data</a:t>
            </a:r>
            <a:endParaRPr lang="en-US" sz="1200" dirty="0"/>
          </a:p>
        </p:txBody>
      </p:sp>
      <p:sp>
        <p:nvSpPr>
          <p:cNvPr id="16" name="TextBox 15"/>
          <p:cNvSpPr txBox="1"/>
          <p:nvPr/>
        </p:nvSpPr>
        <p:spPr>
          <a:xfrm>
            <a:off x="375581" y="2849287"/>
            <a:ext cx="1996805" cy="1569660"/>
          </a:xfrm>
          <a:prstGeom prst="rect">
            <a:avLst/>
          </a:prstGeom>
          <a:noFill/>
        </p:spPr>
        <p:txBody>
          <a:bodyPr wrap="square" rtlCol="0">
            <a:spAutoFit/>
          </a:bodyPr>
          <a:lstStyle/>
          <a:p>
            <a:r>
              <a:rPr lang="en-US" sz="1200" b="1" i="1" dirty="0" err="1" smtClean="0"/>
              <a:t>Src</a:t>
            </a:r>
            <a:r>
              <a:rPr lang="en-US" sz="1200" b="1" i="1" dirty="0" smtClean="0"/>
              <a:t> LAN</a:t>
            </a:r>
            <a:r>
              <a:rPr lang="en-US" sz="1200" dirty="0" smtClean="0"/>
              <a:t>:</a:t>
            </a:r>
          </a:p>
          <a:p>
            <a:pPr marL="171450" indent="-171450">
              <a:buFont typeface="Arial"/>
              <a:buChar char="•"/>
            </a:pPr>
            <a:r>
              <a:rPr lang="en-US" sz="1200" dirty="0" smtClean="0"/>
              <a:t>Buffering on ingress interface queues</a:t>
            </a:r>
          </a:p>
          <a:p>
            <a:pPr marL="171450" indent="-171450">
              <a:buFont typeface="Arial"/>
              <a:buChar char="•"/>
            </a:pPr>
            <a:r>
              <a:rPr lang="en-US" sz="1200" dirty="0" smtClean="0"/>
              <a:t>Processing data for destination interface</a:t>
            </a:r>
          </a:p>
          <a:p>
            <a:pPr marL="171450" indent="-171450">
              <a:buFont typeface="Arial"/>
              <a:buChar char="•"/>
            </a:pPr>
            <a:r>
              <a:rPr lang="en-US" sz="1200" dirty="0" smtClean="0"/>
              <a:t>Egress interface queuing</a:t>
            </a:r>
          </a:p>
          <a:p>
            <a:pPr marL="171450" indent="-171450">
              <a:buFont typeface="Arial"/>
              <a:buChar char="•"/>
            </a:pPr>
            <a:r>
              <a:rPr lang="en-US" sz="1200" dirty="0" smtClean="0"/>
              <a:t>Transmission/Serialization to wire</a:t>
            </a:r>
          </a:p>
        </p:txBody>
      </p:sp>
      <p:sp>
        <p:nvSpPr>
          <p:cNvPr id="17" name="TextBox 16"/>
          <p:cNvSpPr txBox="1"/>
          <p:nvPr/>
        </p:nvSpPr>
        <p:spPr>
          <a:xfrm>
            <a:off x="2250692" y="4180551"/>
            <a:ext cx="4661106" cy="646331"/>
          </a:xfrm>
          <a:prstGeom prst="rect">
            <a:avLst/>
          </a:prstGeom>
          <a:noFill/>
        </p:spPr>
        <p:txBody>
          <a:bodyPr wrap="square" rtlCol="0">
            <a:spAutoFit/>
          </a:bodyPr>
          <a:lstStyle/>
          <a:p>
            <a:r>
              <a:rPr lang="en-US" sz="1200" b="1" i="1" dirty="0" smtClean="0"/>
              <a:t>WAN</a:t>
            </a:r>
            <a:r>
              <a:rPr lang="en-US" sz="1200" dirty="0" smtClean="0"/>
              <a:t>:</a:t>
            </a:r>
          </a:p>
          <a:p>
            <a:pPr marL="171450" indent="-171450">
              <a:buFont typeface="Arial"/>
              <a:buChar char="•"/>
            </a:pPr>
            <a:r>
              <a:rPr lang="en-US" sz="1200" dirty="0" smtClean="0"/>
              <a:t>Propagation delay for long spans</a:t>
            </a:r>
          </a:p>
          <a:p>
            <a:pPr marL="171450" indent="-171450">
              <a:buFont typeface="Arial"/>
              <a:buChar char="•"/>
            </a:pPr>
            <a:r>
              <a:rPr lang="en-US" sz="1200" dirty="0" smtClean="0"/>
              <a:t>Ingress queuing/processing/egress queuing/serialization for each hop</a:t>
            </a:r>
          </a:p>
        </p:txBody>
      </p:sp>
      <p:sp>
        <p:nvSpPr>
          <p:cNvPr id="18" name="TextBox 17"/>
          <p:cNvSpPr txBox="1"/>
          <p:nvPr/>
        </p:nvSpPr>
        <p:spPr>
          <a:xfrm>
            <a:off x="6685278" y="3143086"/>
            <a:ext cx="2530109" cy="1384995"/>
          </a:xfrm>
          <a:prstGeom prst="rect">
            <a:avLst/>
          </a:prstGeom>
          <a:noFill/>
        </p:spPr>
        <p:txBody>
          <a:bodyPr wrap="square" rtlCol="0">
            <a:spAutoFit/>
          </a:bodyPr>
          <a:lstStyle/>
          <a:p>
            <a:r>
              <a:rPr lang="en-US" sz="1200" b="1" i="1" dirty="0" err="1" smtClean="0"/>
              <a:t>Dst</a:t>
            </a:r>
            <a:r>
              <a:rPr lang="en-US" sz="1200" b="1" i="1" dirty="0" smtClean="0"/>
              <a:t> LAN</a:t>
            </a:r>
            <a:r>
              <a:rPr lang="en-US" sz="1200" dirty="0" smtClean="0"/>
              <a:t>:</a:t>
            </a:r>
          </a:p>
          <a:p>
            <a:pPr marL="171450" indent="-171450">
              <a:buFont typeface="Arial"/>
              <a:buChar char="•"/>
            </a:pPr>
            <a:r>
              <a:rPr lang="en-US" sz="1200" dirty="0" smtClean="0"/>
              <a:t>Buffering on ingress interface queues</a:t>
            </a:r>
          </a:p>
          <a:p>
            <a:pPr marL="171450" indent="-171450">
              <a:buFont typeface="Arial"/>
              <a:buChar char="•"/>
            </a:pPr>
            <a:r>
              <a:rPr lang="en-US" sz="1200" dirty="0" smtClean="0"/>
              <a:t>Processing data for destination interface</a:t>
            </a:r>
          </a:p>
          <a:p>
            <a:pPr marL="171450" indent="-171450">
              <a:buFont typeface="Arial"/>
              <a:buChar char="•"/>
            </a:pPr>
            <a:r>
              <a:rPr lang="en-US" sz="1200" dirty="0" smtClean="0"/>
              <a:t>Egress interface queuing</a:t>
            </a:r>
          </a:p>
          <a:p>
            <a:pPr marL="171450" indent="-171450">
              <a:buFont typeface="Arial"/>
              <a:buChar char="•"/>
            </a:pPr>
            <a:r>
              <a:rPr lang="en-US" sz="1200" dirty="0" smtClean="0"/>
              <a:t>Transmission/Serialization to wire</a:t>
            </a:r>
          </a:p>
        </p:txBody>
      </p:sp>
      <p:pic>
        <p:nvPicPr>
          <p:cNvPr id="3" name="Picture 2" descr="e2e-v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483" y="1615440"/>
            <a:ext cx="3941313" cy="2565111"/>
          </a:xfrm>
          <a:prstGeom prst="rect">
            <a:avLst/>
          </a:prstGeom>
        </p:spPr>
      </p:pic>
      <p:sp>
        <p:nvSpPr>
          <p:cNvPr id="19" name="Left Brace 18"/>
          <p:cNvSpPr/>
          <p:nvPr/>
        </p:nvSpPr>
        <p:spPr>
          <a:xfrm>
            <a:off x="2516125" y="2311400"/>
            <a:ext cx="155448" cy="45322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Right Brace 19"/>
          <p:cNvSpPr/>
          <p:nvPr/>
        </p:nvSpPr>
        <p:spPr>
          <a:xfrm>
            <a:off x="6564796" y="2311400"/>
            <a:ext cx="155448" cy="45322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313461" y="1789098"/>
            <a:ext cx="2058925" cy="1015663"/>
          </a:xfrm>
          <a:prstGeom prst="rect">
            <a:avLst/>
          </a:prstGeom>
          <a:noFill/>
        </p:spPr>
        <p:txBody>
          <a:bodyPr wrap="square" rtlCol="0">
            <a:spAutoFit/>
          </a:bodyPr>
          <a:lstStyle/>
          <a:p>
            <a:r>
              <a:rPr lang="en-US" sz="1200" b="1" i="1" dirty="0" err="1" smtClean="0"/>
              <a:t>Src</a:t>
            </a:r>
            <a:r>
              <a:rPr lang="en-US" sz="1200" b="1" i="1" dirty="0" smtClean="0"/>
              <a:t> Host Delay</a:t>
            </a:r>
            <a:r>
              <a:rPr lang="en-US" sz="1200" dirty="0" smtClean="0"/>
              <a:t>:</a:t>
            </a:r>
          </a:p>
          <a:p>
            <a:pPr marL="171450" indent="-171450">
              <a:buFont typeface="Arial"/>
              <a:buChar char="•"/>
            </a:pPr>
            <a:r>
              <a:rPr lang="en-US" sz="1200" dirty="0" smtClean="0"/>
              <a:t>Hypervisor writing to OS</a:t>
            </a:r>
          </a:p>
          <a:p>
            <a:pPr marL="171450" indent="-171450">
              <a:buFont typeface="Arial"/>
              <a:buChar char="•"/>
            </a:pPr>
            <a:r>
              <a:rPr lang="en-US" sz="1200" dirty="0" smtClean="0"/>
              <a:t>Kernel writing via memory to hardware</a:t>
            </a:r>
          </a:p>
          <a:p>
            <a:pPr marL="171450" indent="-171450">
              <a:buFont typeface="Arial"/>
              <a:buChar char="•"/>
            </a:pPr>
            <a:r>
              <a:rPr lang="en-US" sz="1200" dirty="0" smtClean="0"/>
              <a:t>NIC writing to network</a:t>
            </a:r>
            <a:endParaRPr lang="en-US" sz="1200" dirty="0"/>
          </a:p>
        </p:txBody>
      </p:sp>
      <p:sp>
        <p:nvSpPr>
          <p:cNvPr id="22" name="TextBox 21"/>
          <p:cNvSpPr txBox="1"/>
          <p:nvPr/>
        </p:nvSpPr>
        <p:spPr>
          <a:xfrm>
            <a:off x="6766291" y="1934292"/>
            <a:ext cx="2377709" cy="1200329"/>
          </a:xfrm>
          <a:prstGeom prst="rect">
            <a:avLst/>
          </a:prstGeom>
          <a:noFill/>
        </p:spPr>
        <p:txBody>
          <a:bodyPr wrap="square" rtlCol="0">
            <a:spAutoFit/>
          </a:bodyPr>
          <a:lstStyle/>
          <a:p>
            <a:r>
              <a:rPr lang="en-US" sz="1200" b="1" i="1" dirty="0" err="1" smtClean="0"/>
              <a:t>Dst</a:t>
            </a:r>
            <a:r>
              <a:rPr lang="en-US" sz="1200" b="1" i="1" dirty="0" smtClean="0"/>
              <a:t> Host Delay</a:t>
            </a:r>
            <a:r>
              <a:rPr lang="en-US" sz="1200" dirty="0" smtClean="0"/>
              <a:t>:</a:t>
            </a:r>
          </a:p>
          <a:p>
            <a:pPr marL="171450" indent="-171450">
              <a:buFont typeface="Arial"/>
              <a:buChar char="•"/>
            </a:pPr>
            <a:r>
              <a:rPr lang="en-US" sz="1200" dirty="0" smtClean="0"/>
              <a:t>NIC receiving data</a:t>
            </a:r>
          </a:p>
          <a:p>
            <a:pPr marL="171450" indent="-171450">
              <a:buFont typeface="Arial"/>
              <a:buChar char="•"/>
            </a:pPr>
            <a:r>
              <a:rPr lang="en-US" sz="1200" dirty="0" smtClean="0"/>
              <a:t>Kernel allocating space, sending to hypervisor</a:t>
            </a:r>
          </a:p>
          <a:p>
            <a:pPr marL="171450" indent="-171450">
              <a:buFont typeface="Arial"/>
              <a:buChar char="•"/>
            </a:pPr>
            <a:r>
              <a:rPr lang="en-US" sz="1200" dirty="0" smtClean="0"/>
              <a:t>Hypervisor reading/acting on received data to a guest</a:t>
            </a:r>
            <a:endParaRPr lang="en-US" sz="1200" dirty="0"/>
          </a:p>
        </p:txBody>
      </p:sp>
    </p:spTree>
    <p:extLst>
      <p:ext uri="{BB962C8B-B14F-4D97-AF65-F5344CB8AC3E}">
        <p14:creationId xmlns:p14="http://schemas.microsoft.com/office/powerpoint/2010/main" val="2056462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18" grpId="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Realities</a:t>
            </a:r>
            <a:endParaRPr lang="en-US" dirty="0"/>
          </a:p>
        </p:txBody>
      </p:sp>
      <p:sp>
        <p:nvSpPr>
          <p:cNvPr id="6" name="Content Placeholder 5"/>
          <p:cNvSpPr>
            <a:spLocks noGrp="1"/>
          </p:cNvSpPr>
          <p:nvPr>
            <p:ph sz="half" idx="1"/>
          </p:nvPr>
        </p:nvSpPr>
        <p:spPr>
          <a:xfrm>
            <a:off x="457200" y="940354"/>
            <a:ext cx="8229600" cy="3261122"/>
          </a:xfrm>
        </p:spPr>
        <p:txBody>
          <a:bodyPr>
            <a:noAutofit/>
          </a:bodyPr>
          <a:lstStyle/>
          <a:p>
            <a:r>
              <a:rPr lang="en-US" sz="2000" dirty="0" smtClean="0"/>
              <a:t>New Sources of delay</a:t>
            </a:r>
          </a:p>
          <a:p>
            <a:pPr lvl="1"/>
            <a:r>
              <a:rPr lang="en-US" sz="1600" dirty="0" smtClean="0"/>
              <a:t>The hypervisor is now managing traffic for a number of other hosts.  Think of this as a software controlled ‘LAN’ – it is a switch (running on shared hardware) that must route traffic to the hosts, in addition to make sure none are starved for memory/compute resources</a:t>
            </a:r>
          </a:p>
          <a:p>
            <a:pPr lvl="1"/>
            <a:r>
              <a:rPr lang="en-US" sz="1600" dirty="0" smtClean="0"/>
              <a:t>The VNIC on each guest can’t receive an entire hardware NIC to itself (unless there are many available, and allocated for private use)</a:t>
            </a:r>
          </a:p>
          <a:p>
            <a:pPr lvl="1"/>
            <a:r>
              <a:rPr lang="en-US" sz="1600" dirty="0" smtClean="0"/>
              <a:t>The VCPU won’t receive an entire dedicated CPU unless configured to do so.  If it can be bound, the handling of interrupts is still slower than on bare metal</a:t>
            </a:r>
          </a:p>
          <a:p>
            <a:pPr lvl="1"/>
            <a:r>
              <a:rPr lang="en-US" sz="1600" dirty="0" smtClean="0"/>
              <a:t>If another guest is doing work and requesting resources at the same time as a network measurement – what happens?</a:t>
            </a:r>
          </a:p>
          <a:p>
            <a:pPr lvl="2"/>
            <a:r>
              <a:rPr lang="en-US" sz="1200" dirty="0" smtClean="0"/>
              <a:t>Competing for a processor/core/memory – there will be a race condition and someone may get starved</a:t>
            </a:r>
          </a:p>
          <a:p>
            <a:pPr lvl="2"/>
            <a:r>
              <a:rPr lang="en-US" sz="1200" dirty="0" smtClean="0"/>
              <a:t>The work of either machine will suffer - and this may happen a lot</a:t>
            </a:r>
          </a:p>
          <a:p>
            <a:pPr lvl="2"/>
            <a:r>
              <a:rPr lang="en-US" sz="1200" dirty="0"/>
              <a:t>D</a:t>
            </a:r>
            <a:r>
              <a:rPr lang="en-US" sz="1200" dirty="0" smtClean="0"/>
              <a:t>o you want your DNS server for the campus down, or the </a:t>
            </a:r>
            <a:r>
              <a:rPr lang="en-US" sz="1200" dirty="0" err="1" smtClean="0"/>
              <a:t>perfSONAR</a:t>
            </a:r>
            <a:r>
              <a:rPr lang="en-US" sz="1200" dirty="0" smtClean="0"/>
              <a:t> box?  Also – you don’t usually get to make that choice, the hypervisor will.  </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43</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6205961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Realities</a:t>
            </a:r>
            <a:endParaRPr lang="en-US" dirty="0"/>
          </a:p>
        </p:txBody>
      </p:sp>
      <p:sp>
        <p:nvSpPr>
          <p:cNvPr id="6" name="Content Placeholder 5"/>
          <p:cNvSpPr>
            <a:spLocks noGrp="1"/>
          </p:cNvSpPr>
          <p:nvPr>
            <p:ph sz="half" idx="1"/>
          </p:nvPr>
        </p:nvSpPr>
        <p:spPr>
          <a:xfrm>
            <a:off x="457200" y="940354"/>
            <a:ext cx="8229600" cy="3261122"/>
          </a:xfrm>
        </p:spPr>
        <p:txBody>
          <a:bodyPr>
            <a:noAutofit/>
          </a:bodyPr>
          <a:lstStyle/>
          <a:p>
            <a:r>
              <a:rPr lang="en-US" sz="2000" dirty="0" smtClean="0"/>
              <a:t>Reaction of tools</a:t>
            </a:r>
          </a:p>
          <a:p>
            <a:pPr lvl="1"/>
            <a:r>
              <a:rPr lang="en-US" sz="1800" dirty="0" smtClean="0"/>
              <a:t>Recall that </a:t>
            </a:r>
            <a:r>
              <a:rPr lang="en-US" sz="1800" dirty="0" err="1" smtClean="0"/>
              <a:t>iperf</a:t>
            </a:r>
            <a:r>
              <a:rPr lang="en-US" sz="1800" dirty="0" smtClean="0"/>
              <a:t>/</a:t>
            </a:r>
            <a:r>
              <a:rPr lang="en-US" sz="1800" dirty="0" err="1" smtClean="0"/>
              <a:t>owamp</a:t>
            </a:r>
            <a:r>
              <a:rPr lang="en-US" sz="1800" dirty="0" smtClean="0"/>
              <a:t> etc. don’t know what’s in the middle; </a:t>
            </a:r>
            <a:r>
              <a:rPr lang="en-US" sz="1800" dirty="0"/>
              <a:t>t</a:t>
            </a:r>
            <a:r>
              <a:rPr lang="en-US" sz="1800" dirty="0" smtClean="0"/>
              <a:t>hey are designed to test, and report some numbers. </a:t>
            </a:r>
          </a:p>
          <a:p>
            <a:pPr lvl="1"/>
            <a:r>
              <a:rPr lang="en-US" sz="1800" dirty="0" smtClean="0"/>
              <a:t>The addition of new delays (e.g. due to queuing/processing of data between the guest, hypervisor, and host operating system) is not negligible.  It can be easily witnessed and this propagates into the measurements</a:t>
            </a:r>
          </a:p>
          <a:p>
            <a:r>
              <a:rPr lang="en-US" sz="2000" dirty="0" smtClean="0"/>
              <a:t>Recourse?</a:t>
            </a:r>
          </a:p>
          <a:p>
            <a:pPr lvl="1"/>
            <a:r>
              <a:rPr lang="en-US" sz="1600" dirty="0" smtClean="0"/>
              <a:t>Dedicating specific resources to the guests</a:t>
            </a:r>
          </a:p>
          <a:p>
            <a:pPr lvl="1"/>
            <a:r>
              <a:rPr lang="en-US" sz="1600" dirty="0" smtClean="0"/>
              <a:t>Running less guests on a host to ensure higher levels of performance</a:t>
            </a:r>
          </a:p>
          <a:p>
            <a:r>
              <a:rPr lang="en-US" sz="2000" dirty="0" smtClean="0"/>
              <a:t>Both of these defeat the purpose of a virtual environment of course – e.g. sharing resources</a:t>
            </a:r>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44</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5351019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Outline</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Introduction – What are we Measuring?</a:t>
            </a:r>
          </a:p>
          <a:p>
            <a:r>
              <a:rPr lang="en-US" sz="2400" dirty="0" smtClean="0"/>
              <a:t>Use Cases</a:t>
            </a:r>
          </a:p>
          <a:p>
            <a:r>
              <a:rPr lang="en-US" sz="2400" dirty="0" smtClean="0"/>
              <a:t>Hardware Selection</a:t>
            </a:r>
          </a:p>
          <a:p>
            <a:r>
              <a:rPr lang="en-US" sz="2400" dirty="0" smtClean="0"/>
              <a:t>Virtualization</a:t>
            </a:r>
          </a:p>
          <a:p>
            <a:r>
              <a:rPr lang="en-US" sz="2400" dirty="0" smtClean="0">
                <a:solidFill>
                  <a:srgbClr val="F79646"/>
                </a:solidFill>
              </a:rPr>
              <a:t>Host Configuration Successes and Failures</a:t>
            </a:r>
          </a:p>
          <a:p>
            <a:r>
              <a:rPr lang="en-US" sz="2400" dirty="0"/>
              <a:t>Inexpensive </a:t>
            </a:r>
            <a:r>
              <a:rPr lang="en-US" sz="2400" dirty="0" smtClean="0"/>
              <a:t>Nodes</a:t>
            </a:r>
            <a:endParaRPr lang="en-US" sz="2400" dirty="0" smtClean="0">
              <a:solidFill>
                <a:srgbClr val="F79646"/>
              </a:solidFill>
            </a:endParaRPr>
          </a:p>
          <a:p>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45</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44323583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fontScale="90000"/>
          </a:bodyPr>
          <a:lstStyle/>
          <a:p>
            <a:r>
              <a:rPr lang="en-US" dirty="0" smtClean="0"/>
              <a:t>Examples of Hardware Performance</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The following examples will demonstrate:</a:t>
            </a:r>
          </a:p>
          <a:p>
            <a:pPr lvl="1"/>
            <a:r>
              <a:rPr lang="en-US" dirty="0" smtClean="0"/>
              <a:t>The role of host tuning</a:t>
            </a:r>
          </a:p>
          <a:p>
            <a:pPr lvl="1"/>
            <a:r>
              <a:rPr lang="en-US" dirty="0" smtClean="0"/>
              <a:t>Testing against hosts with different sized capacity</a:t>
            </a:r>
          </a:p>
          <a:p>
            <a:pPr lvl="1"/>
            <a:r>
              <a:rPr lang="en-US" dirty="0" smtClean="0"/>
              <a:t>Hosts that are of a different hardware lineage, and the impact on performance</a:t>
            </a:r>
          </a:p>
          <a:p>
            <a:pPr lvl="1"/>
            <a:r>
              <a:rPr lang="en-US" dirty="0" smtClean="0"/>
              <a:t>Comparison of virtual and real machine performance</a:t>
            </a:r>
          </a:p>
          <a:p>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46</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5143285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Host Tuning of TCP Settings</a:t>
            </a:r>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sz="1800" dirty="0"/>
              <a:t>L</a:t>
            </a:r>
            <a:r>
              <a:rPr lang="en-US" sz="1800" dirty="0" smtClean="0"/>
              <a:t>ong path (~70ms), single stream TCP, 10G cards, tuned hosts</a:t>
            </a:r>
          </a:p>
          <a:p>
            <a:pPr>
              <a:buFont typeface="Arial"/>
              <a:buChar char="•"/>
            </a:pPr>
            <a:r>
              <a:rPr lang="en-US" sz="1800" dirty="0" smtClean="0"/>
              <a:t>Why the nearly 2x uptick?  Adjusted </a:t>
            </a:r>
            <a:r>
              <a:rPr lang="en-US" sz="1800" b="1" dirty="0">
                <a:latin typeface="Courier"/>
                <a:cs typeface="Courier"/>
              </a:rPr>
              <a:t>net.ipv4.</a:t>
            </a:r>
            <a:r>
              <a:rPr lang="en-US" sz="1800" b="1" dirty="0" smtClean="0">
                <a:latin typeface="Courier"/>
                <a:cs typeface="Courier"/>
              </a:rPr>
              <a:t>tcp_rmem/</a:t>
            </a:r>
            <a:r>
              <a:rPr lang="en-US" sz="1800" b="1" dirty="0" err="1" smtClean="0">
                <a:latin typeface="Courier"/>
                <a:cs typeface="Courier"/>
              </a:rPr>
              <a:t>wmem</a:t>
            </a:r>
            <a:r>
              <a:rPr lang="en-US" sz="1800" dirty="0" smtClean="0"/>
              <a:t> maximums (used in auto tuning) to 64M instead of 16M.</a:t>
            </a:r>
          </a:p>
          <a:p>
            <a:pPr>
              <a:buFont typeface="Arial"/>
              <a:buChar char="•"/>
            </a:pPr>
            <a:r>
              <a:rPr lang="en-US" sz="1800" dirty="0" smtClean="0"/>
              <a:t>As the path length/throughput expectation increases, this is a good idea.  There are limits (e.g. beware of buffer bloat on short RTTs)</a:t>
            </a:r>
            <a:endParaRPr lang="en-US" sz="1800" dirty="0"/>
          </a:p>
          <a:p>
            <a:pPr>
              <a:buFont typeface="Arial"/>
              <a:buChar char="•"/>
            </a:pPr>
            <a:endParaRPr lang="en-US" sz="2000" dirty="0" smtClean="0"/>
          </a:p>
          <a:p>
            <a:pPr marL="0" indent="0"/>
            <a:endParaRPr lang="en-US" sz="2000" dirty="0" smtClean="0"/>
          </a:p>
          <a:p>
            <a:pPr marL="0" indent="0"/>
            <a:endParaRPr lang="en-US" sz="2000" dirty="0" smtClean="0"/>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47</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8" name="Picture 7" descr="20140408-BWCTL-Wind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25" y="2661551"/>
            <a:ext cx="4894475" cy="1872669"/>
          </a:xfrm>
          <a:prstGeom prst="rect">
            <a:avLst/>
          </a:prstGeom>
        </p:spPr>
      </p:pic>
    </p:spTree>
    <p:extLst>
      <p:ext uri="{BB962C8B-B14F-4D97-AF65-F5344CB8AC3E}">
        <p14:creationId xmlns:p14="http://schemas.microsoft.com/office/powerpoint/2010/main" val="29590236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Host Tuning of TCP </a:t>
            </a:r>
            <a:r>
              <a:rPr lang="en-US" dirty="0" smtClean="0"/>
              <a:t>Settings (Long RTT)</a:t>
            </a: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48</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5" name="Picture 4" descr="Screen Shot 2015-02-20 at 9.42.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181308"/>
            <a:ext cx="6870700" cy="3397391"/>
          </a:xfrm>
          <a:prstGeom prst="rect">
            <a:avLst/>
          </a:prstGeom>
        </p:spPr>
      </p:pic>
    </p:spTree>
    <p:extLst>
      <p:ext uri="{BB962C8B-B14F-4D97-AF65-F5344CB8AC3E}">
        <p14:creationId xmlns:p14="http://schemas.microsoft.com/office/powerpoint/2010/main" val="399897096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Host Tuning of TCP Settings</a:t>
            </a:r>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sz="2000" dirty="0"/>
              <a:t>T</a:t>
            </a:r>
            <a:r>
              <a:rPr lang="en-US" sz="2000" dirty="0" smtClean="0"/>
              <a:t>he role of MTUs and host tuning (e.g. ‘its all related’):</a:t>
            </a:r>
            <a:endParaRPr lang="en-US" sz="2000" dirty="0"/>
          </a:p>
          <a:p>
            <a:pPr>
              <a:buFont typeface="Arial"/>
              <a:buChar char="•"/>
            </a:pPr>
            <a:endParaRPr lang="en-US" sz="2000" dirty="0" smtClean="0"/>
          </a:p>
          <a:p>
            <a:pPr marL="0" indent="0"/>
            <a:endParaRPr lang="en-US" sz="2000" dirty="0" smtClean="0"/>
          </a:p>
          <a:p>
            <a:pPr marL="0" indent="0"/>
            <a:endParaRPr lang="en-US" sz="2000" dirty="0" smtClean="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49</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9" name="Picture 8" descr="20140505-PPPL-NERSC-10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1" y="1473200"/>
            <a:ext cx="6574544" cy="2999813"/>
          </a:xfrm>
          <a:prstGeom prst="rect">
            <a:avLst/>
          </a:prstGeom>
        </p:spPr>
      </p:pic>
    </p:spTree>
    <p:extLst>
      <p:ext uri="{BB962C8B-B14F-4D97-AF65-F5344CB8AC3E}">
        <p14:creationId xmlns:p14="http://schemas.microsoft.com/office/powerpoint/2010/main" val="25463493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Initial End-to-End Network</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e2e-me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034" y="749191"/>
            <a:ext cx="4493040" cy="3052234"/>
          </a:xfrm>
          <a:prstGeom prst="rect">
            <a:avLst/>
          </a:prstGeom>
        </p:spPr>
      </p:pic>
      <p:sp>
        <p:nvSpPr>
          <p:cNvPr id="5" name="Left Brace 4"/>
          <p:cNvSpPr/>
          <p:nvPr/>
        </p:nvSpPr>
        <p:spPr>
          <a:xfrm>
            <a:off x="2216938" y="901592"/>
            <a:ext cx="155448" cy="115993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e 6"/>
          <p:cNvSpPr/>
          <p:nvPr/>
        </p:nvSpPr>
        <p:spPr>
          <a:xfrm>
            <a:off x="6766291" y="901592"/>
            <a:ext cx="155448" cy="115993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16200000">
            <a:off x="4494833" y="2342315"/>
            <a:ext cx="238396" cy="2997810"/>
          </a:xfrm>
          <a:prstGeom prst="leftBrace">
            <a:avLst>
              <a:gd name="adj1" fmla="val 4740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a:off x="2341034" y="2152362"/>
            <a:ext cx="155448" cy="142903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ight Brace 13"/>
          <p:cNvSpPr/>
          <p:nvPr/>
        </p:nvSpPr>
        <p:spPr>
          <a:xfrm>
            <a:off x="6756350" y="2147222"/>
            <a:ext cx="155448" cy="143417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220133" y="901591"/>
            <a:ext cx="1996805" cy="1200329"/>
          </a:xfrm>
          <a:prstGeom prst="rect">
            <a:avLst/>
          </a:prstGeom>
          <a:noFill/>
        </p:spPr>
        <p:txBody>
          <a:bodyPr wrap="square" rtlCol="0">
            <a:spAutoFit/>
          </a:bodyPr>
          <a:lstStyle/>
          <a:p>
            <a:r>
              <a:rPr lang="en-US" sz="1200" b="1" i="1" dirty="0" err="1" smtClean="0"/>
              <a:t>Src</a:t>
            </a:r>
            <a:r>
              <a:rPr lang="en-US" sz="1200" b="1" i="1" dirty="0" smtClean="0"/>
              <a:t> Host Delay</a:t>
            </a:r>
            <a:r>
              <a:rPr lang="en-US" sz="1200" dirty="0" smtClean="0"/>
              <a:t>:</a:t>
            </a:r>
          </a:p>
          <a:p>
            <a:pPr marL="171450" indent="-171450">
              <a:buFont typeface="Arial"/>
              <a:buChar char="•"/>
            </a:pPr>
            <a:r>
              <a:rPr lang="en-US" sz="1200" dirty="0" smtClean="0"/>
              <a:t>Application writing to OS (kernel)</a:t>
            </a:r>
          </a:p>
          <a:p>
            <a:pPr marL="171450" indent="-171450">
              <a:buFont typeface="Arial"/>
              <a:buChar char="•"/>
            </a:pPr>
            <a:r>
              <a:rPr lang="en-US" sz="1200" dirty="0" smtClean="0"/>
              <a:t>Kernel writing via memory to hardware</a:t>
            </a:r>
          </a:p>
          <a:p>
            <a:pPr marL="171450" indent="-171450">
              <a:buFont typeface="Arial"/>
              <a:buChar char="•"/>
            </a:pPr>
            <a:r>
              <a:rPr lang="en-US" sz="1200" dirty="0" smtClean="0"/>
              <a:t>NIC writing to network</a:t>
            </a:r>
            <a:endParaRPr lang="en-US" sz="1200" dirty="0"/>
          </a:p>
        </p:txBody>
      </p:sp>
      <p:sp>
        <p:nvSpPr>
          <p:cNvPr id="15" name="TextBox 14"/>
          <p:cNvSpPr txBox="1"/>
          <p:nvPr/>
        </p:nvSpPr>
        <p:spPr>
          <a:xfrm>
            <a:off x="7002140" y="869661"/>
            <a:ext cx="1996805" cy="1200329"/>
          </a:xfrm>
          <a:prstGeom prst="rect">
            <a:avLst/>
          </a:prstGeom>
          <a:noFill/>
        </p:spPr>
        <p:txBody>
          <a:bodyPr wrap="square" rtlCol="0">
            <a:spAutoFit/>
          </a:bodyPr>
          <a:lstStyle/>
          <a:p>
            <a:r>
              <a:rPr lang="en-US" sz="1200" b="1" i="1" dirty="0" err="1" smtClean="0"/>
              <a:t>Dst</a:t>
            </a:r>
            <a:r>
              <a:rPr lang="en-US" sz="1200" b="1" i="1" dirty="0" smtClean="0"/>
              <a:t> Host Delay</a:t>
            </a:r>
            <a:r>
              <a:rPr lang="en-US" sz="1200" dirty="0" smtClean="0"/>
              <a:t>:</a:t>
            </a:r>
          </a:p>
          <a:p>
            <a:pPr marL="171450" indent="-171450">
              <a:buFont typeface="Arial"/>
              <a:buChar char="•"/>
            </a:pPr>
            <a:r>
              <a:rPr lang="en-US" sz="1200" dirty="0" smtClean="0"/>
              <a:t>NIC receiving data</a:t>
            </a:r>
          </a:p>
          <a:p>
            <a:pPr marL="171450" indent="-171450">
              <a:buFont typeface="Arial"/>
              <a:buChar char="•"/>
            </a:pPr>
            <a:r>
              <a:rPr lang="en-US" sz="1200" dirty="0" smtClean="0"/>
              <a:t>Kernel allocating space, sending to application</a:t>
            </a:r>
          </a:p>
          <a:p>
            <a:pPr marL="171450" indent="-171450">
              <a:buFont typeface="Arial"/>
              <a:buChar char="•"/>
            </a:pPr>
            <a:r>
              <a:rPr lang="en-US" sz="1200" dirty="0" smtClean="0"/>
              <a:t>Application reading/acting on received data</a:t>
            </a:r>
            <a:endParaRPr lang="en-US" sz="1200" dirty="0"/>
          </a:p>
        </p:txBody>
      </p:sp>
      <p:sp>
        <p:nvSpPr>
          <p:cNvPr id="16" name="TextBox 15"/>
          <p:cNvSpPr txBox="1"/>
          <p:nvPr/>
        </p:nvSpPr>
        <p:spPr>
          <a:xfrm>
            <a:off x="279400" y="2152362"/>
            <a:ext cx="1996805" cy="1569660"/>
          </a:xfrm>
          <a:prstGeom prst="rect">
            <a:avLst/>
          </a:prstGeom>
          <a:noFill/>
        </p:spPr>
        <p:txBody>
          <a:bodyPr wrap="square" rtlCol="0">
            <a:spAutoFit/>
          </a:bodyPr>
          <a:lstStyle/>
          <a:p>
            <a:r>
              <a:rPr lang="en-US" sz="1200" b="1" i="1" dirty="0" err="1" smtClean="0"/>
              <a:t>Src</a:t>
            </a:r>
            <a:r>
              <a:rPr lang="en-US" sz="1200" b="1" i="1" dirty="0" smtClean="0"/>
              <a:t> LAN</a:t>
            </a:r>
            <a:r>
              <a:rPr lang="en-US" sz="1200" dirty="0" smtClean="0"/>
              <a:t>:</a:t>
            </a:r>
          </a:p>
          <a:p>
            <a:pPr marL="171450" indent="-171450">
              <a:buFont typeface="Arial"/>
              <a:buChar char="•"/>
            </a:pPr>
            <a:r>
              <a:rPr lang="en-US" sz="1200" dirty="0" smtClean="0"/>
              <a:t>Buffering on ingress interface queues</a:t>
            </a:r>
          </a:p>
          <a:p>
            <a:pPr marL="171450" indent="-171450">
              <a:buFont typeface="Arial"/>
              <a:buChar char="•"/>
            </a:pPr>
            <a:r>
              <a:rPr lang="en-US" sz="1200" dirty="0" smtClean="0"/>
              <a:t>Processing data for destination interface</a:t>
            </a:r>
          </a:p>
          <a:p>
            <a:pPr marL="171450" indent="-171450">
              <a:buFont typeface="Arial"/>
              <a:buChar char="•"/>
            </a:pPr>
            <a:r>
              <a:rPr lang="en-US" sz="1200" dirty="0" smtClean="0"/>
              <a:t>Egress interface queuing</a:t>
            </a:r>
          </a:p>
          <a:p>
            <a:pPr marL="171450" indent="-171450">
              <a:buFont typeface="Arial"/>
              <a:buChar char="•"/>
            </a:pPr>
            <a:r>
              <a:rPr lang="en-US" sz="1200" dirty="0" smtClean="0"/>
              <a:t>Transmission/Serialization to wire</a:t>
            </a:r>
          </a:p>
        </p:txBody>
      </p:sp>
      <p:sp>
        <p:nvSpPr>
          <p:cNvPr id="17" name="TextBox 16"/>
          <p:cNvSpPr txBox="1"/>
          <p:nvPr/>
        </p:nvSpPr>
        <p:spPr>
          <a:xfrm>
            <a:off x="2250692" y="3960418"/>
            <a:ext cx="4661106" cy="646331"/>
          </a:xfrm>
          <a:prstGeom prst="rect">
            <a:avLst/>
          </a:prstGeom>
          <a:noFill/>
        </p:spPr>
        <p:txBody>
          <a:bodyPr wrap="square" rtlCol="0">
            <a:spAutoFit/>
          </a:bodyPr>
          <a:lstStyle/>
          <a:p>
            <a:r>
              <a:rPr lang="en-US" sz="1200" b="1" i="1" dirty="0" smtClean="0"/>
              <a:t>WAN</a:t>
            </a:r>
            <a:r>
              <a:rPr lang="en-US" sz="1200" dirty="0" smtClean="0"/>
              <a:t>:</a:t>
            </a:r>
          </a:p>
          <a:p>
            <a:pPr marL="171450" indent="-171450">
              <a:buFont typeface="Arial"/>
              <a:buChar char="•"/>
            </a:pPr>
            <a:r>
              <a:rPr lang="en-US" sz="1200" dirty="0" smtClean="0"/>
              <a:t>Propagation delay for long spans</a:t>
            </a:r>
          </a:p>
          <a:p>
            <a:pPr marL="171450" indent="-171450">
              <a:buFont typeface="Arial"/>
              <a:buChar char="•"/>
            </a:pPr>
            <a:r>
              <a:rPr lang="en-US" sz="1200" dirty="0" smtClean="0"/>
              <a:t>Ingress queuing/processing/egress queuing/serialization for each hop</a:t>
            </a:r>
          </a:p>
        </p:txBody>
      </p:sp>
      <p:sp>
        <p:nvSpPr>
          <p:cNvPr id="18" name="TextBox 17"/>
          <p:cNvSpPr txBox="1"/>
          <p:nvPr/>
        </p:nvSpPr>
        <p:spPr>
          <a:xfrm>
            <a:off x="7002140" y="2152362"/>
            <a:ext cx="1996805" cy="1569660"/>
          </a:xfrm>
          <a:prstGeom prst="rect">
            <a:avLst/>
          </a:prstGeom>
          <a:noFill/>
        </p:spPr>
        <p:txBody>
          <a:bodyPr wrap="square" rtlCol="0">
            <a:spAutoFit/>
          </a:bodyPr>
          <a:lstStyle/>
          <a:p>
            <a:r>
              <a:rPr lang="en-US" sz="1200" b="1" i="1" dirty="0" err="1" smtClean="0"/>
              <a:t>Dst</a:t>
            </a:r>
            <a:r>
              <a:rPr lang="en-US" sz="1200" b="1" i="1" dirty="0" smtClean="0"/>
              <a:t> LAN</a:t>
            </a:r>
            <a:r>
              <a:rPr lang="en-US" sz="1200" dirty="0" smtClean="0"/>
              <a:t>:</a:t>
            </a:r>
          </a:p>
          <a:p>
            <a:pPr marL="171450" indent="-171450">
              <a:buFont typeface="Arial"/>
              <a:buChar char="•"/>
            </a:pPr>
            <a:r>
              <a:rPr lang="en-US" sz="1200" dirty="0" smtClean="0"/>
              <a:t>Buffering on ingress interface queues</a:t>
            </a:r>
          </a:p>
          <a:p>
            <a:pPr marL="171450" indent="-171450">
              <a:buFont typeface="Arial"/>
              <a:buChar char="•"/>
            </a:pPr>
            <a:r>
              <a:rPr lang="en-US" sz="1200" dirty="0" smtClean="0"/>
              <a:t>Processing data for destination interface</a:t>
            </a:r>
          </a:p>
          <a:p>
            <a:pPr marL="171450" indent="-171450">
              <a:buFont typeface="Arial"/>
              <a:buChar char="•"/>
            </a:pPr>
            <a:r>
              <a:rPr lang="en-US" sz="1200" dirty="0" smtClean="0"/>
              <a:t>Egress interface queuing</a:t>
            </a:r>
          </a:p>
          <a:p>
            <a:pPr marL="171450" indent="-171450">
              <a:buFont typeface="Arial"/>
              <a:buChar char="•"/>
            </a:pPr>
            <a:r>
              <a:rPr lang="en-US" sz="1200" dirty="0" smtClean="0"/>
              <a:t>Transmission/Serialization to wire</a:t>
            </a:r>
          </a:p>
        </p:txBody>
      </p:sp>
    </p:spTree>
    <p:extLst>
      <p:ext uri="{BB962C8B-B14F-4D97-AF65-F5344CB8AC3E}">
        <p14:creationId xmlns:p14="http://schemas.microsoft.com/office/powerpoint/2010/main" val="3653214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Speed Mismatch – 1G to 10G</a:t>
            </a:r>
          </a:p>
        </p:txBody>
      </p:sp>
      <p:sp>
        <p:nvSpPr>
          <p:cNvPr id="7" name="Content Placeholder 6"/>
          <p:cNvSpPr>
            <a:spLocks noGrp="1"/>
          </p:cNvSpPr>
          <p:nvPr>
            <p:ph idx="1"/>
          </p:nvPr>
        </p:nvSpPr>
        <p:spPr>
          <a:xfrm>
            <a:off x="457200" y="1126021"/>
            <a:ext cx="8229600" cy="3290803"/>
          </a:xfrm>
        </p:spPr>
        <p:txBody>
          <a:bodyPr>
            <a:normAutofit fontScale="47500" lnSpcReduction="20000"/>
          </a:bodyPr>
          <a:lstStyle/>
          <a:p>
            <a:r>
              <a:rPr lang="en-US" dirty="0" smtClean="0"/>
              <a:t>Sometimes this happens: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Is it a “problem”?  Yes and no. </a:t>
            </a:r>
          </a:p>
          <a:p>
            <a:r>
              <a:rPr lang="en-US" dirty="0" smtClean="0"/>
              <a:t>Cause: this is called “overdriving” and is common.  A 10G host and a 1G host are testing to each other</a:t>
            </a:r>
          </a:p>
          <a:p>
            <a:pPr lvl="1"/>
            <a:r>
              <a:rPr lang="en-US" dirty="0" smtClean="0"/>
              <a:t>1G to 10G is smooth and expected (~900Mbps, Blue)</a:t>
            </a:r>
          </a:p>
          <a:p>
            <a:pPr lvl="1"/>
            <a:r>
              <a:rPr lang="en-US" dirty="0" smtClean="0"/>
              <a:t>10G to 1G is choppy (variable between 900Mbps and 700Mbps, Green)</a:t>
            </a:r>
          </a:p>
          <a:p>
            <a:pPr marL="0" indent="0">
              <a:buNone/>
            </a:pPr>
            <a:endParaRPr lang="en-US" dirty="0"/>
          </a:p>
        </p:txBody>
      </p:sp>
      <p:pic>
        <p:nvPicPr>
          <p:cNvPr id="8" name="Picture 7" descr="Screen Shot 2013-10-21 at 8.35.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938" y="1426946"/>
            <a:ext cx="4476440" cy="1410148"/>
          </a:xfrm>
          <a:prstGeom prst="rect">
            <a:avLst/>
          </a:prstGeom>
        </p:spPr>
      </p:pic>
      <p:sp>
        <p:nvSpPr>
          <p:cNvPr id="10"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2"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50</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TextBox 10"/>
          <p:cNvSpPr txBox="1"/>
          <p:nvPr/>
        </p:nvSpPr>
        <p:spPr>
          <a:xfrm>
            <a:off x="2423062" y="4072615"/>
            <a:ext cx="6635150" cy="461665"/>
          </a:xfrm>
          <a:prstGeom prst="rect">
            <a:avLst/>
          </a:prstGeom>
          <a:noFill/>
        </p:spPr>
        <p:txBody>
          <a:bodyPr wrap="none" rtlCol="0">
            <a:spAutoFit/>
          </a:bodyPr>
          <a:lstStyle/>
          <a:p>
            <a:r>
              <a:rPr lang="en-US" sz="1200" dirty="0">
                <a:hlinkClick r:id="rId4"/>
              </a:rPr>
              <a:t>http://fasterdata.es.net/performance-testing/troubleshooting/interface-speed-mismatch</a:t>
            </a:r>
            <a:r>
              <a:rPr lang="en-US" sz="1200" dirty="0" smtClean="0">
                <a:hlinkClick r:id="rId4"/>
              </a:rPr>
              <a:t>/</a:t>
            </a:r>
            <a:r>
              <a:rPr lang="en-US" sz="1200" dirty="0" smtClean="0"/>
              <a:t> </a:t>
            </a:r>
          </a:p>
          <a:p>
            <a:r>
              <a:rPr lang="en-US" sz="1200" dirty="0">
                <a:hlinkClick r:id="rId5"/>
              </a:rPr>
              <a:t>http://fasterdata.es.net/performance-testing/evaluating-network-performance/impedence-mismatch</a:t>
            </a:r>
            <a:r>
              <a:rPr lang="en-US" sz="1200" dirty="0" smtClean="0">
                <a:hlinkClick r:id="rId5"/>
              </a:rPr>
              <a:t>/</a:t>
            </a:r>
            <a:r>
              <a:rPr lang="en-US" sz="1200" dirty="0" smtClean="0"/>
              <a:t> </a:t>
            </a:r>
            <a:endParaRPr lang="en-US" sz="1200" dirty="0"/>
          </a:p>
        </p:txBody>
      </p:sp>
    </p:spTree>
    <p:extLst>
      <p:ext uri="{BB962C8B-B14F-4D97-AF65-F5344CB8AC3E}">
        <p14:creationId xmlns:p14="http://schemas.microsoft.com/office/powerpoint/2010/main" val="250263051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 y="374541"/>
            <a:ext cx="9006840" cy="857250"/>
          </a:xfrm>
        </p:spPr>
        <p:txBody>
          <a:bodyPr>
            <a:normAutofit/>
          </a:bodyPr>
          <a:lstStyle/>
          <a:p>
            <a:r>
              <a:rPr lang="en-US" dirty="0"/>
              <a:t>Speed Mismatch – 1G to 10G</a:t>
            </a:r>
          </a:p>
        </p:txBody>
      </p:sp>
      <p:sp>
        <p:nvSpPr>
          <p:cNvPr id="7" name="Content Placeholder 6"/>
          <p:cNvSpPr>
            <a:spLocks noGrp="1"/>
          </p:cNvSpPr>
          <p:nvPr>
            <p:ph idx="1"/>
          </p:nvPr>
        </p:nvSpPr>
        <p:spPr>
          <a:xfrm>
            <a:off x="368300" y="1377951"/>
            <a:ext cx="5632185" cy="3258363"/>
          </a:xfrm>
        </p:spPr>
        <p:txBody>
          <a:bodyPr>
            <a:normAutofit fontScale="55000" lnSpcReduction="20000"/>
          </a:bodyPr>
          <a:lstStyle/>
          <a:p>
            <a:r>
              <a:rPr lang="en-US" dirty="0"/>
              <a:t>A NIC doesn’t stream packets out </a:t>
            </a:r>
            <a:r>
              <a:rPr lang="en-US" dirty="0" smtClean="0"/>
              <a:t>at some average rate - </a:t>
            </a:r>
            <a:r>
              <a:rPr lang="en-US" dirty="0"/>
              <a:t>it’s a binary </a:t>
            </a:r>
            <a:r>
              <a:rPr lang="en-US" dirty="0" smtClean="0"/>
              <a:t>operation:</a:t>
            </a:r>
          </a:p>
          <a:p>
            <a:pPr lvl="1"/>
            <a:r>
              <a:rPr lang="en-US" dirty="0" smtClean="0"/>
              <a:t>Send </a:t>
            </a:r>
            <a:r>
              <a:rPr lang="en-US" dirty="0"/>
              <a:t>(e.g. @ max rate) vs. not send (e.g. nothing</a:t>
            </a:r>
            <a:r>
              <a:rPr lang="en-US" dirty="0" smtClean="0"/>
              <a:t>)</a:t>
            </a:r>
            <a:endParaRPr lang="en-US" dirty="0"/>
          </a:p>
          <a:p>
            <a:r>
              <a:rPr lang="en-US" dirty="0"/>
              <a:t>10G of traffic needs buffering to support it along the path.  A 10G switch/router can handle it.  So could another 10G host (if both are tuned of course</a:t>
            </a:r>
            <a:r>
              <a:rPr lang="en-US" dirty="0" smtClean="0"/>
              <a:t>)</a:t>
            </a:r>
            <a:endParaRPr lang="en-US" dirty="0"/>
          </a:p>
          <a:p>
            <a:r>
              <a:rPr lang="en-US" dirty="0"/>
              <a:t>A 1G NIC is designed to hold bursts of 1G.  Sure, they can be tuned to expect more, but may not have enough physical </a:t>
            </a:r>
            <a:r>
              <a:rPr lang="en-US" dirty="0" smtClean="0"/>
              <a:t>memory</a:t>
            </a:r>
            <a:endParaRPr lang="en-US" dirty="0"/>
          </a:p>
          <a:p>
            <a:pPr lvl="1"/>
            <a:r>
              <a:rPr lang="en-US" dirty="0"/>
              <a:t>Ditto for switches in the </a:t>
            </a:r>
            <a:r>
              <a:rPr lang="en-US" dirty="0" smtClean="0"/>
              <a:t>path</a:t>
            </a:r>
            <a:endParaRPr lang="en-US" dirty="0"/>
          </a:p>
          <a:p>
            <a:r>
              <a:rPr lang="en-US" dirty="0"/>
              <a:t>At some point things ‘</a:t>
            </a:r>
            <a:r>
              <a:rPr lang="en-US" dirty="0" err="1"/>
              <a:t>downstep</a:t>
            </a:r>
            <a:r>
              <a:rPr lang="en-US" dirty="0"/>
              <a:t>’ to a slower speed, that drops packets on the ground, and TCP reacts like it were any other loss event. </a:t>
            </a:r>
          </a:p>
          <a:p>
            <a:endParaRPr lang="en-US" dirty="0"/>
          </a:p>
          <a:p>
            <a:endParaRPr lang="en-US" dirty="0"/>
          </a:p>
          <a:p>
            <a:endParaRPr lang="en-US" dirty="0"/>
          </a:p>
          <a:p>
            <a:pPr marL="0" indent="0">
              <a:buNone/>
            </a:pPr>
            <a:endParaRPr lang="en-US" dirty="0"/>
          </a:p>
        </p:txBody>
      </p:sp>
      <p:pic>
        <p:nvPicPr>
          <p:cNvPr id="10" name="Content Placeholder 5" descr="device-fan-in-v3.pdf"/>
          <p:cNvPicPr>
            <a:picLocks noChangeAspect="1"/>
          </p:cNvPicPr>
          <p:nvPr/>
        </p:nvPicPr>
        <p:blipFill rotWithShape="1">
          <a:blip r:embed="rId2">
            <a:extLst>
              <a:ext uri="{28A0092B-C50C-407E-A947-70E740481C1C}">
                <a14:useLocalDpi xmlns:a14="http://schemas.microsoft.com/office/drawing/2010/main" val="0"/>
              </a:ext>
            </a:extLst>
          </a:blip>
          <a:srcRect l="37951" t="15406" r="22543" b="13448"/>
          <a:stretch/>
        </p:blipFill>
        <p:spPr>
          <a:xfrm>
            <a:off x="5458281" y="940073"/>
            <a:ext cx="3925879" cy="4098884"/>
          </a:xfrm>
          <a:prstGeom prst="rect">
            <a:avLst/>
          </a:prstGeom>
        </p:spPr>
      </p:pic>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2"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51</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49431403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 y="374541"/>
            <a:ext cx="8816340" cy="857250"/>
          </a:xfrm>
        </p:spPr>
        <p:txBody>
          <a:bodyPr>
            <a:normAutofit/>
          </a:bodyPr>
          <a:lstStyle/>
          <a:p>
            <a:r>
              <a:rPr lang="en-US" dirty="0" smtClean="0"/>
              <a:t>Hardware Differences Between Hosts</a:t>
            </a:r>
            <a:endParaRPr lang="en-US" dirty="0"/>
          </a:p>
        </p:txBody>
      </p:sp>
      <p:sp>
        <p:nvSpPr>
          <p:cNvPr id="7" name="Content Placeholder 6"/>
          <p:cNvSpPr>
            <a:spLocks noGrp="1"/>
          </p:cNvSpPr>
          <p:nvPr>
            <p:ph idx="1"/>
          </p:nvPr>
        </p:nvSpPr>
        <p:spPr>
          <a:xfrm>
            <a:off x="457200" y="1200151"/>
            <a:ext cx="8229600" cy="3422081"/>
          </a:xfrm>
        </p:spPr>
        <p:txBody>
          <a:bodyPr>
            <a:normAutofit fontScale="55000" lnSpcReduction="20000"/>
          </a:bodyPr>
          <a:lstStyle/>
          <a:p>
            <a:r>
              <a:rPr lang="en-US" dirty="0" smtClean="0"/>
              <a:t>There have been some expectation management problems with the tools that we have seen</a:t>
            </a:r>
          </a:p>
          <a:p>
            <a:pPr lvl="1"/>
            <a:r>
              <a:rPr lang="en-US" dirty="0" smtClean="0"/>
              <a:t>Some feel that if they have 10G, they will get all of it</a:t>
            </a:r>
          </a:p>
          <a:p>
            <a:pPr lvl="1"/>
            <a:r>
              <a:rPr lang="en-US" dirty="0" smtClean="0"/>
              <a:t>Some may not understand the makeup of the test</a:t>
            </a:r>
          </a:p>
          <a:p>
            <a:pPr lvl="1"/>
            <a:r>
              <a:rPr lang="en-US" dirty="0" smtClean="0"/>
              <a:t>Some may not know what they should be getting</a:t>
            </a:r>
          </a:p>
          <a:p>
            <a:r>
              <a:rPr lang="en-US" dirty="0" smtClean="0"/>
              <a:t>Lets start with an ESnet to ESnet test, between very well tuned and recent pieces of hardware</a:t>
            </a:r>
          </a:p>
          <a:p>
            <a:r>
              <a:rPr lang="en-US" dirty="0" smtClean="0"/>
              <a:t>5Gbps is “awesome” for:</a:t>
            </a:r>
          </a:p>
          <a:p>
            <a:pPr lvl="1"/>
            <a:r>
              <a:rPr lang="en-US" dirty="0" smtClean="0"/>
              <a:t>A 20 second test</a:t>
            </a:r>
          </a:p>
          <a:p>
            <a:pPr lvl="1"/>
            <a:r>
              <a:rPr lang="en-US" dirty="0" smtClean="0"/>
              <a:t>60ms Latency</a:t>
            </a:r>
          </a:p>
          <a:p>
            <a:pPr lvl="1"/>
            <a:r>
              <a:rPr lang="en-US" b="1" i="1" dirty="0" smtClean="0"/>
              <a:t>Homogenous</a:t>
            </a:r>
            <a:r>
              <a:rPr lang="en-US" dirty="0" smtClean="0"/>
              <a:t> servers</a:t>
            </a:r>
          </a:p>
          <a:p>
            <a:pPr lvl="1"/>
            <a:r>
              <a:rPr lang="en-US" dirty="0" smtClean="0"/>
              <a:t>Using </a:t>
            </a:r>
            <a:r>
              <a:rPr lang="en-US" dirty="0" err="1" smtClean="0"/>
              <a:t>fasterdata</a:t>
            </a:r>
            <a:r>
              <a:rPr lang="en-US" dirty="0" smtClean="0"/>
              <a:t> tunings</a:t>
            </a:r>
          </a:p>
          <a:p>
            <a:pPr lvl="1"/>
            <a:r>
              <a:rPr lang="en-US" dirty="0" smtClean="0"/>
              <a:t>On a shared infrastructure</a:t>
            </a:r>
          </a:p>
        </p:txBody>
      </p:sp>
      <p:pic>
        <p:nvPicPr>
          <p:cNvPr id="2" name="Picture 1" descr="Screen Shot 2014-08-19 at 11.35.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226" y="3008632"/>
            <a:ext cx="4080775" cy="1554017"/>
          </a:xfrm>
          <a:prstGeom prst="rect">
            <a:avLst/>
          </a:prstGeom>
        </p:spPr>
      </p:pic>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52</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10723966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Hardware Differences Between Hosts</a:t>
            </a:r>
          </a:p>
        </p:txBody>
      </p:sp>
      <p:sp>
        <p:nvSpPr>
          <p:cNvPr id="7" name="Content Placeholder 6"/>
          <p:cNvSpPr>
            <a:spLocks noGrp="1"/>
          </p:cNvSpPr>
          <p:nvPr>
            <p:ph idx="1"/>
          </p:nvPr>
        </p:nvSpPr>
        <p:spPr>
          <a:xfrm>
            <a:off x="457200" y="1200150"/>
            <a:ext cx="8229600" cy="3613150"/>
          </a:xfrm>
        </p:spPr>
        <p:txBody>
          <a:bodyPr>
            <a:normAutofit fontScale="40000" lnSpcReduction="20000"/>
          </a:bodyPr>
          <a:lstStyle/>
          <a:p>
            <a:r>
              <a:rPr lang="en-US" dirty="0" smtClean="0"/>
              <a:t>Another example, ESnet (</a:t>
            </a:r>
            <a:r>
              <a:rPr lang="en-US" dirty="0" err="1" smtClean="0"/>
              <a:t>Sacremento</a:t>
            </a:r>
            <a:r>
              <a:rPr lang="en-US" dirty="0" smtClean="0"/>
              <a:t> CA) to Utah, ~20ms of latency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Is it 5Gbps?  No, but still outstanding given the environment:</a:t>
            </a:r>
          </a:p>
          <a:p>
            <a:pPr lvl="1"/>
            <a:r>
              <a:rPr lang="en-US" dirty="0" smtClean="0"/>
              <a:t>20 second test</a:t>
            </a:r>
          </a:p>
          <a:p>
            <a:pPr lvl="1"/>
            <a:r>
              <a:rPr lang="en-US" b="1" i="1" dirty="0" smtClean="0"/>
              <a:t>Heterogeneous</a:t>
            </a:r>
            <a:r>
              <a:rPr lang="en-US" dirty="0" smtClean="0"/>
              <a:t> hosts</a:t>
            </a:r>
          </a:p>
          <a:p>
            <a:pPr lvl="1"/>
            <a:r>
              <a:rPr lang="en-US" dirty="0" smtClean="0"/>
              <a:t>Possibly different </a:t>
            </a:r>
            <a:r>
              <a:rPr lang="en-US" dirty="0"/>
              <a:t>configurations (e.g. similar tunings of the OS, but not exact in terms of things like BIOS, NIC, etc.</a:t>
            </a:r>
            <a:r>
              <a:rPr lang="en-US" dirty="0" smtClean="0"/>
              <a:t>)</a:t>
            </a:r>
          </a:p>
          <a:p>
            <a:pPr lvl="1"/>
            <a:r>
              <a:rPr lang="en-US" dirty="0" smtClean="0"/>
              <a:t>Different congestion levels on the ends</a:t>
            </a:r>
          </a:p>
        </p:txBody>
      </p:sp>
      <p:pic>
        <p:nvPicPr>
          <p:cNvPr id="3" name="Picture 2" descr="Screen Shot 2014-08-19 at 11.3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33" y="1474934"/>
            <a:ext cx="5174296" cy="1960416"/>
          </a:xfrm>
          <a:prstGeom prst="rect">
            <a:avLst/>
          </a:prstGeom>
        </p:spPr>
      </p:pic>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53</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91730978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Hardware Differences Between Hosts</a:t>
            </a:r>
          </a:p>
        </p:txBody>
      </p:sp>
      <p:sp>
        <p:nvSpPr>
          <p:cNvPr id="7" name="Content Placeholder 6"/>
          <p:cNvSpPr>
            <a:spLocks noGrp="1"/>
          </p:cNvSpPr>
          <p:nvPr>
            <p:ph idx="1"/>
          </p:nvPr>
        </p:nvSpPr>
        <p:spPr>
          <a:xfrm>
            <a:off x="457200" y="1086008"/>
            <a:ext cx="8229600" cy="3406144"/>
          </a:xfrm>
        </p:spPr>
        <p:txBody>
          <a:bodyPr>
            <a:noAutofit/>
          </a:bodyPr>
          <a:lstStyle/>
          <a:p>
            <a:r>
              <a:rPr lang="en-US" sz="1400" dirty="0" smtClean="0"/>
              <a:t>Similar example, ESnet (Washington DC) to Utah, ~50ms of latency</a:t>
            </a:r>
          </a:p>
          <a:p>
            <a:endParaRPr lang="en-US" sz="1400" dirty="0"/>
          </a:p>
          <a:p>
            <a:endParaRPr lang="en-US" sz="1400" dirty="0" smtClean="0"/>
          </a:p>
          <a:p>
            <a:endParaRPr lang="en-US" sz="1400" dirty="0"/>
          </a:p>
          <a:p>
            <a:pPr marL="0" indent="0">
              <a:buNone/>
            </a:pPr>
            <a:endParaRPr lang="en-US" sz="1400" dirty="0"/>
          </a:p>
          <a:p>
            <a:pPr marL="0" indent="0">
              <a:buNone/>
            </a:pPr>
            <a:endParaRPr lang="en-US" sz="1400" dirty="0" smtClean="0"/>
          </a:p>
          <a:p>
            <a:endParaRPr lang="en-US" sz="1400" dirty="0" smtClean="0"/>
          </a:p>
          <a:p>
            <a:r>
              <a:rPr lang="en-US" sz="1400" dirty="0" smtClean="0"/>
              <a:t>Is it 5Gbps?  No.  Should it be?  No!  Could it be higher?  Sure, run a different diagnostic test.  </a:t>
            </a:r>
          </a:p>
          <a:p>
            <a:pPr lvl="1"/>
            <a:r>
              <a:rPr lang="en-US" sz="1400" dirty="0" smtClean="0"/>
              <a:t>Longer latency – still same length of test (20 sec)</a:t>
            </a:r>
          </a:p>
          <a:p>
            <a:pPr lvl="1"/>
            <a:r>
              <a:rPr lang="en-US" sz="1400" b="1" i="1" dirty="0"/>
              <a:t>Heterogeneous</a:t>
            </a:r>
            <a:r>
              <a:rPr lang="en-US" sz="1400" dirty="0"/>
              <a:t> hosts</a:t>
            </a:r>
          </a:p>
          <a:p>
            <a:pPr lvl="1"/>
            <a:r>
              <a:rPr lang="en-US" sz="1400" dirty="0"/>
              <a:t>Possibly different configurations (e.g. similar tunings of the OS, but not exact in terms of things like BIOS, NIC, etc.)</a:t>
            </a:r>
          </a:p>
          <a:p>
            <a:pPr lvl="1"/>
            <a:r>
              <a:rPr lang="en-US" sz="1400" dirty="0"/>
              <a:t>Different congestion levels on the ends</a:t>
            </a:r>
          </a:p>
          <a:p>
            <a:r>
              <a:rPr lang="en-US" sz="1400" dirty="0" smtClean="0"/>
              <a:t>Takeaway – you will know bad performance when you see it.  This is consistent and jives with the environment.  </a:t>
            </a:r>
          </a:p>
        </p:txBody>
      </p:sp>
      <p:pic>
        <p:nvPicPr>
          <p:cNvPr id="2" name="Picture 1" descr="Screen Shot 2014-08-19 at 11.39.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133" y="1408928"/>
            <a:ext cx="3780601" cy="1456241"/>
          </a:xfrm>
          <a:prstGeom prst="rect">
            <a:avLst/>
          </a:prstGeom>
        </p:spPr>
      </p:pic>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54</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67984059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Virtual Machine to Bare Metal Ex.</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55</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2" name="TextBox 1"/>
          <p:cNvSpPr txBox="1"/>
          <p:nvPr/>
        </p:nvSpPr>
        <p:spPr>
          <a:xfrm>
            <a:off x="355601" y="901591"/>
            <a:ext cx="7823200" cy="2554545"/>
          </a:xfrm>
          <a:prstGeom prst="rect">
            <a:avLst/>
          </a:prstGeom>
          <a:noFill/>
        </p:spPr>
        <p:txBody>
          <a:bodyPr wrap="square" rtlCol="0">
            <a:spAutoFit/>
          </a:bodyPr>
          <a:lstStyle/>
          <a:p>
            <a:pPr marL="285750" indent="-285750">
              <a:buFont typeface="Arial"/>
              <a:buChar char="•"/>
            </a:pPr>
            <a:r>
              <a:rPr lang="en-US" sz="2400" dirty="0" smtClean="0"/>
              <a:t>The next example compares the results of testing between domains</a:t>
            </a:r>
          </a:p>
          <a:p>
            <a:pPr marL="742950" lvl="1" indent="-285750">
              <a:buFont typeface="Arial"/>
              <a:buChar char="•"/>
            </a:pPr>
            <a:r>
              <a:rPr lang="en-US" sz="2000" dirty="0" smtClean="0"/>
              <a:t>ESnet Pacific Northwest </a:t>
            </a:r>
            <a:r>
              <a:rPr lang="en-US" sz="2000" dirty="0" err="1" smtClean="0"/>
              <a:t>GigaPoP</a:t>
            </a:r>
            <a:r>
              <a:rPr lang="en-US" sz="2000" dirty="0" smtClean="0"/>
              <a:t> Location (Seattle WA)</a:t>
            </a:r>
          </a:p>
          <a:p>
            <a:pPr marL="742950" lvl="1" indent="-285750">
              <a:buFont typeface="Arial"/>
              <a:buChar char="•"/>
            </a:pPr>
            <a:r>
              <a:rPr lang="en-US" sz="2000" dirty="0" smtClean="0"/>
              <a:t>Rutherford Lab (</a:t>
            </a:r>
            <a:r>
              <a:rPr lang="en-US" sz="2000" dirty="0" err="1" smtClean="0"/>
              <a:t>Swindon</a:t>
            </a:r>
            <a:r>
              <a:rPr lang="en-US" sz="2000" dirty="0" smtClean="0"/>
              <a:t>, UK)</a:t>
            </a:r>
          </a:p>
          <a:p>
            <a:pPr marL="285750" indent="-285750">
              <a:buFont typeface="Arial"/>
              <a:buChar char="•"/>
            </a:pPr>
            <a:r>
              <a:rPr lang="en-US" sz="2400" dirty="0" smtClean="0"/>
              <a:t>ESnet Host = 10Gbps connected Server</a:t>
            </a:r>
          </a:p>
          <a:p>
            <a:pPr marL="285750" indent="-285750">
              <a:buFont typeface="Arial"/>
              <a:buChar char="•"/>
            </a:pPr>
            <a:r>
              <a:rPr lang="en-US" sz="2400" dirty="0" smtClean="0"/>
              <a:t>RL Host 1 = 10Gbps connected Server</a:t>
            </a:r>
          </a:p>
          <a:p>
            <a:pPr marL="285750" indent="-285750">
              <a:buFont typeface="Arial"/>
              <a:buChar char="•"/>
            </a:pPr>
            <a:r>
              <a:rPr lang="en-US" sz="2400" dirty="0" smtClean="0"/>
              <a:t>RL Host 2 = VM with a 1Gbps VNIC, 10Gbps NIC on host</a:t>
            </a:r>
          </a:p>
        </p:txBody>
      </p:sp>
    </p:spTree>
    <p:extLst>
      <p:ext uri="{BB962C8B-B14F-4D97-AF65-F5344CB8AC3E}">
        <p14:creationId xmlns:p14="http://schemas.microsoft.com/office/powerpoint/2010/main" val="282528229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Virtual Machine to Bare Metal Ex.</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56</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RL-Real_to_PNW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773" y="711091"/>
            <a:ext cx="6383090" cy="3856566"/>
          </a:xfrm>
          <a:prstGeom prst="rect">
            <a:avLst/>
          </a:prstGeom>
        </p:spPr>
      </p:pic>
    </p:spTree>
    <p:extLst>
      <p:ext uri="{BB962C8B-B14F-4D97-AF65-F5344CB8AC3E}">
        <p14:creationId xmlns:p14="http://schemas.microsoft.com/office/powerpoint/2010/main" val="379866504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Virtual Machine to Bare Metal Ex.</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57</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RL-Real_to_PNWG-mark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0" y="683707"/>
            <a:ext cx="6587067" cy="3979806"/>
          </a:xfrm>
          <a:prstGeom prst="rect">
            <a:avLst/>
          </a:prstGeom>
        </p:spPr>
      </p:pic>
    </p:spTree>
    <p:extLst>
      <p:ext uri="{BB962C8B-B14F-4D97-AF65-F5344CB8AC3E}">
        <p14:creationId xmlns:p14="http://schemas.microsoft.com/office/powerpoint/2010/main" val="228848714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Real Host Observations/Comments</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58</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2" name="TextBox 1"/>
          <p:cNvSpPr txBox="1"/>
          <p:nvPr/>
        </p:nvSpPr>
        <p:spPr>
          <a:xfrm>
            <a:off x="355601" y="901591"/>
            <a:ext cx="7823200" cy="2677656"/>
          </a:xfrm>
          <a:prstGeom prst="rect">
            <a:avLst/>
          </a:prstGeom>
          <a:noFill/>
        </p:spPr>
        <p:txBody>
          <a:bodyPr wrap="square" rtlCol="0">
            <a:spAutoFit/>
          </a:bodyPr>
          <a:lstStyle/>
          <a:p>
            <a:pPr marL="285750" indent="-285750">
              <a:buFont typeface="Arial"/>
              <a:buChar char="•"/>
            </a:pPr>
            <a:r>
              <a:rPr lang="en-US" sz="2400" dirty="0" smtClean="0"/>
              <a:t>80ms One way delay (160ms RTT).  Stable over time.  </a:t>
            </a:r>
          </a:p>
          <a:p>
            <a:pPr marL="285750" indent="-285750">
              <a:buFont typeface="Arial"/>
              <a:buChar char="•"/>
            </a:pPr>
            <a:r>
              <a:rPr lang="en-US" sz="2400" dirty="0" smtClean="0"/>
              <a:t>RL -&gt; ESnet is slower than ESnet -&gt; RL</a:t>
            </a:r>
          </a:p>
          <a:p>
            <a:pPr marL="742950" lvl="1" indent="-285750">
              <a:buFont typeface="Arial"/>
              <a:buChar char="•"/>
            </a:pPr>
            <a:r>
              <a:rPr lang="en-US" sz="2400" dirty="0" smtClean="0"/>
              <a:t>Could be differences in host hardware and TCP tuning</a:t>
            </a:r>
          </a:p>
          <a:p>
            <a:pPr marL="285750" indent="-285750">
              <a:buFont typeface="Arial"/>
              <a:buChar char="•"/>
            </a:pPr>
            <a:r>
              <a:rPr lang="en-US" sz="2400" dirty="0" smtClean="0"/>
              <a:t>No packet loss observed on the network</a:t>
            </a:r>
          </a:p>
          <a:p>
            <a:pPr marL="742950" lvl="1" indent="-285750">
              <a:buFont typeface="Arial"/>
              <a:buChar char="•"/>
            </a:pPr>
            <a:r>
              <a:rPr lang="en-US" sz="2400" dirty="0" smtClean="0"/>
              <a:t>This is good observation – if seen this could contribute to lower TCP performance</a:t>
            </a:r>
          </a:p>
          <a:p>
            <a:endParaRPr lang="en-US" sz="2400" dirty="0" smtClean="0"/>
          </a:p>
        </p:txBody>
      </p:sp>
    </p:spTree>
    <p:extLst>
      <p:ext uri="{BB962C8B-B14F-4D97-AF65-F5344CB8AC3E}">
        <p14:creationId xmlns:p14="http://schemas.microsoft.com/office/powerpoint/2010/main" val="162790677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Virtual Machine to Bare Metal Ex.</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59</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RL-VM_to_PNW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508" y="760315"/>
            <a:ext cx="6453155" cy="3898899"/>
          </a:xfrm>
          <a:prstGeom prst="rect">
            <a:avLst/>
          </a:prstGeom>
        </p:spPr>
      </p:pic>
    </p:spTree>
    <p:extLst>
      <p:ext uri="{BB962C8B-B14F-4D97-AF65-F5344CB8AC3E}">
        <p14:creationId xmlns:p14="http://schemas.microsoft.com/office/powerpoint/2010/main" val="35086160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OSI Stack Reminder</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6</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OSI-Mod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67" y="767339"/>
            <a:ext cx="4826000" cy="3773379"/>
          </a:xfrm>
          <a:prstGeom prst="rect">
            <a:avLst/>
          </a:prstGeom>
        </p:spPr>
      </p:pic>
      <p:sp>
        <p:nvSpPr>
          <p:cNvPr id="6" name="TextBox 5"/>
          <p:cNvSpPr txBox="1"/>
          <p:nvPr/>
        </p:nvSpPr>
        <p:spPr>
          <a:xfrm>
            <a:off x="5088467" y="1075267"/>
            <a:ext cx="3598333" cy="3693318"/>
          </a:xfrm>
          <a:prstGeom prst="rect">
            <a:avLst/>
          </a:prstGeom>
          <a:noFill/>
        </p:spPr>
        <p:txBody>
          <a:bodyPr wrap="square" rtlCol="0">
            <a:spAutoFit/>
          </a:bodyPr>
          <a:lstStyle/>
          <a:p>
            <a:pPr marL="285750" indent="-285750">
              <a:buFont typeface="Arial"/>
              <a:buChar char="•"/>
            </a:pPr>
            <a:r>
              <a:rPr lang="en-US" dirty="0" smtClean="0"/>
              <a:t>The demarcation between each layer has an API (e.g. the ‘narrow waist’ of an hourglass)</a:t>
            </a:r>
          </a:p>
          <a:p>
            <a:pPr marL="285750" indent="-285750">
              <a:buFont typeface="Arial"/>
              <a:buChar char="•"/>
            </a:pPr>
            <a:r>
              <a:rPr lang="en-US" dirty="0" smtClean="0"/>
              <a:t>Some layers are more well defined than others:</a:t>
            </a:r>
          </a:p>
          <a:p>
            <a:pPr marL="742950" lvl="1" indent="-285750">
              <a:buFont typeface="Arial"/>
              <a:buChar char="•"/>
            </a:pPr>
            <a:r>
              <a:rPr lang="en-US" sz="1600" dirty="0" smtClean="0"/>
              <a:t>Within an application the job of presentation and session may be handled</a:t>
            </a:r>
          </a:p>
          <a:p>
            <a:pPr marL="742950" lvl="1" indent="-285750">
              <a:buFont typeface="Arial"/>
              <a:buChar char="•"/>
            </a:pPr>
            <a:r>
              <a:rPr lang="en-US" sz="1600" dirty="0" smtClean="0"/>
              <a:t>The operating system handles TCP and IP, although these are separate libraries</a:t>
            </a:r>
          </a:p>
          <a:p>
            <a:pPr marL="742950" lvl="1" indent="-285750">
              <a:buFont typeface="Arial"/>
              <a:buChar char="•"/>
            </a:pPr>
            <a:r>
              <a:rPr lang="en-US" sz="1600" dirty="0" smtClean="0"/>
              <a:t>Network/Data Link occur within network devices (Routers, Switches) </a:t>
            </a:r>
            <a:endParaRPr lang="en-US" sz="1600" dirty="0"/>
          </a:p>
        </p:txBody>
      </p:sp>
    </p:spTree>
    <p:extLst>
      <p:ext uri="{BB962C8B-B14F-4D97-AF65-F5344CB8AC3E}">
        <p14:creationId xmlns:p14="http://schemas.microsoft.com/office/powerpoint/2010/main" val="191121312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Virtual Machine to Bare Metal Ex.</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60</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RL-VM_to_PNWG-mark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905" y="747375"/>
            <a:ext cx="6542561" cy="3952916"/>
          </a:xfrm>
          <a:prstGeom prst="rect">
            <a:avLst/>
          </a:prstGeom>
        </p:spPr>
      </p:pic>
    </p:spTree>
    <p:extLst>
      <p:ext uri="{BB962C8B-B14F-4D97-AF65-F5344CB8AC3E}">
        <p14:creationId xmlns:p14="http://schemas.microsoft.com/office/powerpoint/2010/main" val="201119235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fontScale="90000"/>
          </a:bodyPr>
          <a:lstStyle/>
          <a:p>
            <a:r>
              <a:rPr lang="en-US" dirty="0" smtClean="0"/>
              <a:t>Virtual Host Observations/Comments</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61</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2" name="TextBox 1"/>
          <p:cNvSpPr txBox="1"/>
          <p:nvPr/>
        </p:nvSpPr>
        <p:spPr>
          <a:xfrm>
            <a:off x="355601" y="644476"/>
            <a:ext cx="7823200" cy="4524315"/>
          </a:xfrm>
          <a:prstGeom prst="rect">
            <a:avLst/>
          </a:prstGeom>
          <a:noFill/>
        </p:spPr>
        <p:txBody>
          <a:bodyPr wrap="square" rtlCol="0">
            <a:spAutoFit/>
          </a:bodyPr>
          <a:lstStyle/>
          <a:p>
            <a:pPr marL="285750" indent="-285750">
              <a:buFont typeface="Arial"/>
              <a:buChar char="•"/>
            </a:pPr>
            <a:r>
              <a:rPr lang="en-US" sz="2400" dirty="0" smtClean="0"/>
              <a:t>80ms One way delay (160ms RTT).  Mostly stable over time – period of instability on host caused latency change</a:t>
            </a:r>
          </a:p>
          <a:p>
            <a:pPr marL="285750" indent="-285750">
              <a:buFont typeface="Arial"/>
              <a:buChar char="•"/>
            </a:pPr>
            <a:r>
              <a:rPr lang="en-US" sz="2400" dirty="0" smtClean="0"/>
              <a:t>RL -&gt; ESnet is slower than ESnet -&gt; RL</a:t>
            </a:r>
          </a:p>
          <a:p>
            <a:pPr marL="742950" lvl="1" indent="-285750">
              <a:buFont typeface="Arial"/>
              <a:buChar char="•"/>
            </a:pPr>
            <a:r>
              <a:rPr lang="en-US" sz="2400" dirty="0" smtClean="0"/>
              <a:t>Virtual host is underpowered vs. server, has less memory, CPU, and NIC.  </a:t>
            </a:r>
          </a:p>
          <a:p>
            <a:pPr marL="285750" indent="-285750">
              <a:buFont typeface="Arial"/>
              <a:buChar char="•"/>
            </a:pPr>
            <a:r>
              <a:rPr lang="en-US" sz="2400" dirty="0" smtClean="0"/>
              <a:t>Packet loss observed</a:t>
            </a:r>
          </a:p>
          <a:p>
            <a:pPr marL="742950" lvl="1" indent="-285750">
              <a:buFont typeface="Arial"/>
              <a:buChar char="•"/>
            </a:pPr>
            <a:r>
              <a:rPr lang="en-US" sz="2200" dirty="0" smtClean="0"/>
              <a:t>More severe ESnet -&gt; RL direction.  A factor of the virtual and real host at RL having problems dealing with influx of network traffic</a:t>
            </a:r>
          </a:p>
          <a:p>
            <a:pPr marL="742950" lvl="1" indent="-285750">
              <a:buFont typeface="Arial"/>
              <a:buChar char="•"/>
            </a:pPr>
            <a:r>
              <a:rPr lang="en-US" sz="2200" dirty="0" smtClean="0"/>
              <a:t>In either case – packet loss contributes to low (and unpredictable) throughput</a:t>
            </a:r>
          </a:p>
          <a:p>
            <a:endParaRPr lang="en-US" sz="2400" dirty="0" smtClean="0"/>
          </a:p>
        </p:txBody>
      </p:sp>
    </p:spTree>
    <p:extLst>
      <p:ext uri="{BB962C8B-B14F-4D97-AF65-F5344CB8AC3E}">
        <p14:creationId xmlns:p14="http://schemas.microsoft.com/office/powerpoint/2010/main" val="232975481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Outline</a:t>
            </a:r>
            <a:endParaRPr lang="en-US" dirty="0"/>
          </a:p>
        </p:txBody>
      </p:sp>
      <p:sp>
        <p:nvSpPr>
          <p:cNvPr id="6" name="Content Placeholder 5"/>
          <p:cNvSpPr>
            <a:spLocks noGrp="1"/>
          </p:cNvSpPr>
          <p:nvPr>
            <p:ph sz="half" idx="1"/>
          </p:nvPr>
        </p:nvSpPr>
        <p:spPr>
          <a:xfrm>
            <a:off x="457200" y="1063230"/>
            <a:ext cx="8229600" cy="3261122"/>
          </a:xfrm>
        </p:spPr>
        <p:txBody>
          <a:bodyPr>
            <a:noAutofit/>
          </a:bodyPr>
          <a:lstStyle/>
          <a:p>
            <a:r>
              <a:rPr lang="en-US" sz="2400" dirty="0" smtClean="0"/>
              <a:t>Introduction – What are we Measuring?</a:t>
            </a:r>
          </a:p>
          <a:p>
            <a:r>
              <a:rPr lang="en-US" sz="2400" dirty="0" smtClean="0"/>
              <a:t>Use Cases</a:t>
            </a:r>
          </a:p>
          <a:p>
            <a:r>
              <a:rPr lang="en-US" sz="2400" dirty="0" smtClean="0"/>
              <a:t>Hardware Selection</a:t>
            </a:r>
          </a:p>
          <a:p>
            <a:r>
              <a:rPr lang="en-US" sz="2400" dirty="0" smtClean="0"/>
              <a:t>Virtualization</a:t>
            </a:r>
          </a:p>
          <a:p>
            <a:r>
              <a:rPr lang="en-US" sz="2400" dirty="0" smtClean="0"/>
              <a:t>Host Configuration Successes and Failures</a:t>
            </a:r>
          </a:p>
          <a:p>
            <a:r>
              <a:rPr lang="en-US" sz="2400" dirty="0">
                <a:solidFill>
                  <a:srgbClr val="F79646"/>
                </a:solidFill>
              </a:rPr>
              <a:t>Inexpensive </a:t>
            </a:r>
            <a:r>
              <a:rPr lang="en-US" sz="2400" dirty="0" smtClean="0">
                <a:solidFill>
                  <a:srgbClr val="F79646"/>
                </a:solidFill>
              </a:rPr>
              <a:t>Nodes</a:t>
            </a:r>
          </a:p>
          <a:p>
            <a:endParaRPr lang="en-US" dirty="0"/>
          </a:p>
          <a:p>
            <a:pPr marL="0" indent="0">
              <a:buNone/>
            </a:pPr>
            <a:r>
              <a:rPr lang="en-US" dirty="0" smtClean="0"/>
              <a:t>  </a:t>
            </a:r>
          </a:p>
          <a:p>
            <a:endParaRPr lang="en-US" sz="1700" dirty="0" smtClean="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62</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62186621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Beginning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people experimenting with and deploying </a:t>
            </a:r>
            <a:r>
              <a:rPr lang="en-US" dirty="0" err="1" smtClean="0"/>
              <a:t>perfSONAR</a:t>
            </a:r>
            <a:r>
              <a:rPr lang="en-US" dirty="0" smtClean="0"/>
              <a:t> on low cost / small form factor nodes</a:t>
            </a:r>
          </a:p>
          <a:p>
            <a:r>
              <a:rPr lang="en-US" dirty="0" err="1" smtClean="0"/>
              <a:t>perfSONAR</a:t>
            </a:r>
            <a:r>
              <a:rPr lang="en-US" dirty="0" smtClean="0"/>
              <a:t> project committed to officially test/support small number of configurations as part of version 3.5 roadmap</a:t>
            </a:r>
          </a:p>
          <a:p>
            <a:r>
              <a:rPr lang="en-US" dirty="0" smtClean="0"/>
              <a:t>Community survey undertaken to determine what node characteristics were most important to the community.</a:t>
            </a:r>
            <a:endParaRPr lang="en-US" dirty="0"/>
          </a:p>
        </p:txBody>
      </p:sp>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smtClean="0"/>
              <a:t>© 2014, http://www.perfsonar.net</a:t>
            </a:r>
            <a:endParaRPr lang="en-US"/>
          </a:p>
        </p:txBody>
      </p:sp>
      <p:sp>
        <p:nvSpPr>
          <p:cNvPr id="6" name="Slide Number Placeholder 5"/>
          <p:cNvSpPr>
            <a:spLocks noGrp="1"/>
          </p:cNvSpPr>
          <p:nvPr>
            <p:ph type="sldNum" sz="quarter" idx="12"/>
          </p:nvPr>
        </p:nvSpPr>
        <p:spPr/>
        <p:txBody>
          <a:bodyPr/>
          <a:lstStyle/>
          <a:p>
            <a:fld id="{318151B9-CF22-1341-A1FA-AF855BA4AD15}" type="slidenum">
              <a:rPr lang="en-US" smtClean="0"/>
              <a:t>63</a:t>
            </a:fld>
            <a:endParaRPr lang="en-US"/>
          </a:p>
        </p:txBody>
      </p:sp>
    </p:spTree>
    <p:extLst>
      <p:ext uri="{BB962C8B-B14F-4D97-AF65-F5344CB8AC3E}">
        <p14:creationId xmlns:p14="http://schemas.microsoft.com/office/powerpoint/2010/main" val="21144929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200150"/>
            <a:ext cx="8229600" cy="3560663"/>
          </a:xfrm>
        </p:spPr>
        <p:txBody>
          <a:bodyPr>
            <a:normAutofit fontScale="85000" lnSpcReduction="20000"/>
          </a:bodyPr>
          <a:lstStyle/>
          <a:p>
            <a:r>
              <a:rPr lang="en-US" sz="2800" dirty="0"/>
              <a:t>P</a:t>
            </a:r>
            <a:r>
              <a:rPr lang="en-US" sz="2800" dirty="0" smtClean="0"/>
              <a:t>roblem statements</a:t>
            </a:r>
          </a:p>
          <a:p>
            <a:pPr lvl="2"/>
            <a:r>
              <a:rPr lang="en-US" sz="2600" dirty="0" smtClean="0"/>
              <a:t>Limited budgets for </a:t>
            </a:r>
            <a:r>
              <a:rPr lang="en-US" sz="2600" dirty="0" err="1" smtClean="0"/>
              <a:t>perfSONAR</a:t>
            </a:r>
            <a:r>
              <a:rPr lang="en-US" sz="2600" dirty="0" smtClean="0"/>
              <a:t> deployments</a:t>
            </a:r>
          </a:p>
          <a:p>
            <a:pPr lvl="2"/>
            <a:r>
              <a:rPr lang="en-US" sz="2600" dirty="0" smtClean="0"/>
              <a:t>Need many boxes for mobile, </a:t>
            </a:r>
            <a:r>
              <a:rPr lang="en-US" sz="2600" dirty="0" err="1" smtClean="0"/>
              <a:t>adhoc</a:t>
            </a:r>
            <a:r>
              <a:rPr lang="en-US" sz="2600" dirty="0" smtClean="0"/>
              <a:t> test-points</a:t>
            </a:r>
          </a:p>
          <a:p>
            <a:r>
              <a:rPr lang="en-US" sz="2800" dirty="0" smtClean="0"/>
              <a:t>One possible solution: Low-cost, Small-form Nodes</a:t>
            </a:r>
          </a:p>
          <a:p>
            <a:pPr lvl="1"/>
            <a:r>
              <a:rPr lang="en-US" sz="2400" dirty="0"/>
              <a:t>Typical rack-mounted servers can cost hundreds, even thousands, per device (dollars, yen, </a:t>
            </a:r>
            <a:r>
              <a:rPr lang="en-US" sz="2400" dirty="0" err="1"/>
              <a:t>myr</a:t>
            </a:r>
            <a:r>
              <a:rPr lang="en-US" sz="2400" dirty="0" smtClean="0"/>
              <a:t>)</a:t>
            </a:r>
          </a:p>
          <a:p>
            <a:r>
              <a:rPr lang="en-US" sz="2800" dirty="0" smtClean="0"/>
              <a:t>Primary Benefits and Use Cases</a:t>
            </a:r>
          </a:p>
          <a:p>
            <a:pPr lvl="2"/>
            <a:r>
              <a:rPr lang="en-US" sz="2600" dirty="0" smtClean="0"/>
              <a:t>Low-cost nodes for multiple, meshed </a:t>
            </a:r>
            <a:r>
              <a:rPr lang="en-US" sz="2600" dirty="0" err="1" smtClean="0"/>
              <a:t>testpoints</a:t>
            </a:r>
            <a:endParaRPr lang="en-US" sz="2600" dirty="0" smtClean="0"/>
          </a:p>
          <a:p>
            <a:pPr lvl="2"/>
            <a:r>
              <a:rPr lang="en-US" sz="2600" dirty="0" smtClean="0"/>
              <a:t>Small-form for easy transport as </a:t>
            </a:r>
            <a:r>
              <a:rPr lang="en-US" sz="2600" dirty="0" err="1" smtClean="0"/>
              <a:t>adhoc</a:t>
            </a:r>
            <a:r>
              <a:rPr lang="en-US" sz="2600" dirty="0" smtClean="0"/>
              <a:t> testers</a:t>
            </a:r>
          </a:p>
          <a:p>
            <a:r>
              <a:rPr lang="en-US" sz="3000" dirty="0" smtClean="0"/>
              <a:t>Installation and Configuration</a:t>
            </a:r>
          </a:p>
          <a:p>
            <a:pPr marL="0" indent="0">
              <a:buNone/>
            </a:pPr>
            <a:endParaRPr lang="en-US" sz="2800" dirty="0" smtClean="0"/>
          </a:p>
          <a:p>
            <a:endParaRPr lang="en-US" sz="2800" dirty="0" smtClean="0"/>
          </a:p>
          <a:p>
            <a:endParaRPr lang="en-US" sz="2800" dirty="0" smtClean="0"/>
          </a:p>
          <a:p>
            <a:pPr marL="0" indent="0">
              <a:buNone/>
            </a:pPr>
            <a:endParaRPr lang="en-US" dirty="0"/>
          </a:p>
        </p:txBody>
      </p:sp>
      <p:sp>
        <p:nvSpPr>
          <p:cNvPr id="11"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2"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3"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64</a:t>
            </a:fld>
            <a:endParaRPr lang="en-US"/>
          </a:p>
        </p:txBody>
      </p:sp>
    </p:spTree>
    <p:extLst>
      <p:ext uri="{BB962C8B-B14F-4D97-AF65-F5344CB8AC3E}">
        <p14:creationId xmlns:p14="http://schemas.microsoft.com/office/powerpoint/2010/main" val="131332857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363" y="1642412"/>
            <a:ext cx="3278909" cy="1808523"/>
          </a:xfrm>
          <a:prstGeom prst="rect">
            <a:avLst/>
          </a:prstGeom>
        </p:spPr>
      </p:pic>
      <p:sp>
        <p:nvSpPr>
          <p:cNvPr id="4" name="Title 3"/>
          <p:cNvSpPr>
            <a:spLocks noGrp="1"/>
          </p:cNvSpPr>
          <p:nvPr>
            <p:ph type="title"/>
          </p:nvPr>
        </p:nvSpPr>
        <p:spPr/>
        <p:txBody>
          <a:bodyPr/>
          <a:lstStyle/>
          <a:p>
            <a:r>
              <a:rPr lang="en-US" dirty="0" smtClean="0"/>
              <a:t>Possible Solutions</a:t>
            </a:r>
            <a:endParaRPr lang="en-US" dirty="0"/>
          </a:p>
        </p:txBody>
      </p:sp>
      <p:sp>
        <p:nvSpPr>
          <p:cNvPr id="11" name="Date Placeholder 1"/>
          <p:cNvSpPr>
            <a:spLocks noGrp="1"/>
          </p:cNvSpPr>
          <p:nvPr>
            <p:ph type="dt" sz="half" idx="10"/>
          </p:nvPr>
        </p:nvSpPr>
        <p:spPr>
          <a:xfrm>
            <a:off x="7304972" y="4765113"/>
            <a:ext cx="1270660" cy="273844"/>
          </a:xfrm>
        </p:spPr>
        <p:txBody>
          <a:bodyPr/>
          <a:lstStyle/>
          <a:p>
            <a:r>
              <a:rPr lang="en-US" dirty="0" smtClean="0"/>
              <a:t>August 10, 2015</a:t>
            </a:r>
          </a:p>
        </p:txBody>
      </p:sp>
      <p:sp>
        <p:nvSpPr>
          <p:cNvPr id="12"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3"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65</a:t>
            </a:fld>
            <a:endParaRPr lang="en-US"/>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7454" y="1642412"/>
            <a:ext cx="2800066" cy="244725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520" y="1481436"/>
            <a:ext cx="2705959" cy="1831032"/>
          </a:xfrm>
          <a:prstGeom prst="rect">
            <a:avLst/>
          </a:prstGeom>
        </p:spPr>
      </p:pic>
      <p:sp>
        <p:nvSpPr>
          <p:cNvPr id="6" name="Content Placeholder 5"/>
          <p:cNvSpPr>
            <a:spLocks noGrp="1"/>
          </p:cNvSpPr>
          <p:nvPr>
            <p:ph sz="half" idx="1"/>
          </p:nvPr>
        </p:nvSpPr>
        <p:spPr>
          <a:xfrm>
            <a:off x="346363" y="3741775"/>
            <a:ext cx="8229600" cy="934247"/>
          </a:xfrm>
        </p:spPr>
        <p:txBody>
          <a:bodyPr>
            <a:noAutofit/>
          </a:bodyPr>
          <a:lstStyle/>
          <a:p>
            <a:r>
              <a:rPr lang="en-US" dirty="0" smtClean="0"/>
              <a:t>Small, Low-cost Nodes</a:t>
            </a:r>
            <a:br>
              <a:rPr lang="en-US" dirty="0" smtClean="0"/>
            </a:br>
            <a:r>
              <a:rPr lang="en-US" dirty="0" smtClean="0"/>
              <a:t>Examples include the above; NUC, Gigabyte, Pi, …</a:t>
            </a:r>
          </a:p>
        </p:txBody>
      </p:sp>
    </p:spTree>
    <p:extLst>
      <p:ext uri="{BB962C8B-B14F-4D97-AF65-F5344CB8AC3E}">
        <p14:creationId xmlns:p14="http://schemas.microsoft.com/office/powerpoint/2010/main" val="17466158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Initial Assumptions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Initially shooting for “very low price” nodes</a:t>
            </a:r>
          </a:p>
          <a:p>
            <a:r>
              <a:rPr lang="en-US" dirty="0" smtClean="0"/>
              <a:t>ARM based solutions investigated</a:t>
            </a:r>
          </a:p>
          <a:p>
            <a:pPr lvl="1"/>
            <a:r>
              <a:rPr lang="en-US" dirty="0" err="1" smtClean="0"/>
              <a:t>Cubox</a:t>
            </a:r>
            <a:r>
              <a:rPr lang="en-US" dirty="0" smtClean="0"/>
              <a:t>/</a:t>
            </a:r>
            <a:r>
              <a:rPr lang="en-US" smtClean="0"/>
              <a:t>perfCube </a:t>
            </a:r>
            <a:r>
              <a:rPr lang="en-US" dirty="0" smtClean="0"/>
              <a:t>(Brian Tierney, etc.)</a:t>
            </a:r>
          </a:p>
          <a:p>
            <a:pPr lvl="1"/>
            <a:r>
              <a:rPr lang="en-US" dirty="0" err="1" smtClean="0"/>
              <a:t>Beaglebone</a:t>
            </a:r>
            <a:r>
              <a:rPr lang="en-US" dirty="0" smtClean="0"/>
              <a:t> / Raspberry Pi (Alan </a:t>
            </a:r>
            <a:r>
              <a:rPr lang="en-US" dirty="0" err="1" smtClean="0"/>
              <a:t>Whinery</a:t>
            </a:r>
            <a:r>
              <a:rPr lang="en-US" dirty="0" smtClean="0"/>
              <a:t>, etc.)</a:t>
            </a:r>
          </a:p>
          <a:p>
            <a:r>
              <a:rPr lang="en-US" dirty="0" smtClean="0"/>
              <a:t>Great for some use cases</a:t>
            </a:r>
          </a:p>
          <a:p>
            <a:r>
              <a:rPr lang="en-US" dirty="0" smtClean="0"/>
              <a:t>Can not support 1Gbps testing</a:t>
            </a:r>
          </a:p>
          <a:p>
            <a:r>
              <a:rPr lang="en-US" dirty="0" smtClean="0"/>
              <a:t>Cost profile could allow very large deployment</a:t>
            </a:r>
          </a:p>
          <a:p>
            <a:r>
              <a:rPr lang="en-US" dirty="0" smtClean="0"/>
              <a:t>Challenges in supporting ARM</a:t>
            </a:r>
            <a:endParaRPr lang="en-US" dirty="0"/>
          </a:p>
        </p:txBody>
      </p:sp>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smtClean="0"/>
              <a:t>© 2014, http://www.perfsonar.net</a:t>
            </a:r>
            <a:endParaRPr lang="en-US"/>
          </a:p>
        </p:txBody>
      </p:sp>
      <p:sp>
        <p:nvSpPr>
          <p:cNvPr id="6" name="Slide Number Placeholder 5"/>
          <p:cNvSpPr>
            <a:spLocks noGrp="1"/>
          </p:cNvSpPr>
          <p:nvPr>
            <p:ph type="sldNum" sz="quarter" idx="12"/>
          </p:nvPr>
        </p:nvSpPr>
        <p:spPr/>
        <p:txBody>
          <a:bodyPr/>
          <a:lstStyle/>
          <a:p>
            <a:fld id="{318151B9-CF22-1341-A1FA-AF855BA4AD15}" type="slidenum">
              <a:rPr lang="en-US" smtClean="0"/>
              <a:t>66</a:t>
            </a:fld>
            <a:endParaRPr lang="en-US"/>
          </a:p>
        </p:txBody>
      </p:sp>
    </p:spTree>
    <p:extLst>
      <p:ext uri="{BB962C8B-B14F-4D97-AF65-F5344CB8AC3E}">
        <p14:creationId xmlns:p14="http://schemas.microsoft.com/office/powerpoint/2010/main" val="3251062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Survey Surprise</a:t>
            </a:r>
            <a:endParaRPr lang="en-US" dirty="0"/>
          </a:p>
        </p:txBody>
      </p:sp>
      <p:sp>
        <p:nvSpPr>
          <p:cNvPr id="3" name="Content Placeholder 2"/>
          <p:cNvSpPr>
            <a:spLocks noGrp="1"/>
          </p:cNvSpPr>
          <p:nvPr>
            <p:ph idx="1"/>
          </p:nvPr>
        </p:nvSpPr>
        <p:spPr/>
        <p:txBody>
          <a:bodyPr/>
          <a:lstStyle/>
          <a:p>
            <a:r>
              <a:rPr lang="en-US" dirty="0" smtClean="0"/>
              <a:t>Survey respondents generally preferred slightly higher cost and the ability to test at 1Gbps</a:t>
            </a:r>
            <a:endParaRPr lang="en-US" dirty="0"/>
          </a:p>
        </p:txBody>
      </p:sp>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smtClean="0"/>
              <a:t>© 2014, http://www.perfsonar.net</a:t>
            </a:r>
            <a:endParaRPr lang="en-US"/>
          </a:p>
        </p:txBody>
      </p:sp>
      <p:sp>
        <p:nvSpPr>
          <p:cNvPr id="6" name="Slide Number Placeholder 5"/>
          <p:cNvSpPr>
            <a:spLocks noGrp="1"/>
          </p:cNvSpPr>
          <p:nvPr>
            <p:ph type="sldNum" sz="quarter" idx="12"/>
          </p:nvPr>
        </p:nvSpPr>
        <p:spPr/>
        <p:txBody>
          <a:bodyPr/>
          <a:lstStyle/>
          <a:p>
            <a:fld id="{318151B9-CF22-1341-A1FA-AF855BA4AD15}" type="slidenum">
              <a:rPr lang="en-US" smtClean="0"/>
              <a:t>67</a:t>
            </a:fld>
            <a:endParaRPr lang="en-US"/>
          </a:p>
        </p:txBody>
      </p:sp>
      <p:pic>
        <p:nvPicPr>
          <p:cNvPr id="9" name="Picture 8"/>
          <p:cNvPicPr>
            <a:picLocks noChangeAspect="1"/>
          </p:cNvPicPr>
          <p:nvPr/>
        </p:nvPicPr>
        <p:blipFill>
          <a:blip r:embed="rId2"/>
          <a:stretch>
            <a:fillRect/>
          </a:stretch>
        </p:blipFill>
        <p:spPr>
          <a:xfrm>
            <a:off x="2216938" y="2379134"/>
            <a:ext cx="5085559" cy="2215491"/>
          </a:xfrm>
          <a:prstGeom prst="rect">
            <a:avLst/>
          </a:prstGeom>
        </p:spPr>
      </p:pic>
    </p:spTree>
    <p:extLst>
      <p:ext uri="{BB962C8B-B14F-4D97-AF65-F5344CB8AC3E}">
        <p14:creationId xmlns:p14="http://schemas.microsoft.com/office/powerpoint/2010/main" val="1119226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Course Change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Began investigating slightly higher cost/performance nodes</a:t>
            </a:r>
          </a:p>
          <a:p>
            <a:r>
              <a:rPr lang="en-US" dirty="0" smtClean="0"/>
              <a:t>Targeting around $200 per node</a:t>
            </a:r>
          </a:p>
          <a:p>
            <a:r>
              <a:rPr lang="en-US" dirty="0" smtClean="0"/>
              <a:t>Capable of achieving 1Gbps BWCTL throughput</a:t>
            </a:r>
          </a:p>
          <a:p>
            <a:r>
              <a:rPr lang="en-US" dirty="0" smtClean="0"/>
              <a:t>Easy to install</a:t>
            </a:r>
          </a:p>
          <a:p>
            <a:r>
              <a:rPr lang="en-US" dirty="0" smtClean="0"/>
              <a:t>Intel CPUs to avoid complications with supporting ARM builds</a:t>
            </a:r>
            <a:endParaRPr lang="en-US" dirty="0"/>
          </a:p>
        </p:txBody>
      </p:sp>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smtClean="0"/>
              <a:t>© 2014, http://www.perfsonar.net</a:t>
            </a:r>
            <a:endParaRPr lang="en-US"/>
          </a:p>
        </p:txBody>
      </p:sp>
      <p:sp>
        <p:nvSpPr>
          <p:cNvPr id="6" name="Slide Number Placeholder 5"/>
          <p:cNvSpPr>
            <a:spLocks noGrp="1"/>
          </p:cNvSpPr>
          <p:nvPr>
            <p:ph type="sldNum" sz="quarter" idx="12"/>
          </p:nvPr>
        </p:nvSpPr>
        <p:spPr/>
        <p:txBody>
          <a:bodyPr/>
          <a:lstStyle/>
          <a:p>
            <a:fld id="{318151B9-CF22-1341-A1FA-AF855BA4AD15}" type="slidenum">
              <a:rPr lang="en-US" smtClean="0"/>
              <a:t>68</a:t>
            </a:fld>
            <a:endParaRPr lang="en-US"/>
          </a:p>
        </p:txBody>
      </p:sp>
    </p:spTree>
    <p:extLst>
      <p:ext uri="{BB962C8B-B14F-4D97-AF65-F5344CB8AC3E}">
        <p14:creationId xmlns:p14="http://schemas.microsoft.com/office/powerpoint/2010/main" val="2120750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Intel Thin Canyon NUC Kit DE3815TYKHE</a:t>
            </a:r>
          </a:p>
        </p:txBody>
      </p:sp>
      <p:pic>
        <p:nvPicPr>
          <p:cNvPr id="7" name="Content Placeholder 6"/>
          <p:cNvPicPr>
            <a:picLocks noGrp="1" noChangeAspect="1"/>
          </p:cNvPicPr>
          <p:nvPr>
            <p:ph idx="1"/>
          </p:nvPr>
        </p:nvPicPr>
        <p:blipFill>
          <a:blip r:embed="rId2"/>
          <a:srcRect l="5616" r="5616"/>
          <a:stretch>
            <a:fillRect/>
          </a:stretch>
        </p:blipFill>
        <p:spPr>
          <a:xfrm>
            <a:off x="4445000" y="1628304"/>
            <a:ext cx="4394774" cy="1856788"/>
          </a:xfrm>
        </p:spPr>
      </p:pic>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smtClean="0"/>
              <a:t>© 2014, http://www.perfsonar.net</a:t>
            </a:r>
            <a:endParaRPr lang="en-US"/>
          </a:p>
        </p:txBody>
      </p:sp>
      <p:sp>
        <p:nvSpPr>
          <p:cNvPr id="6" name="Slide Number Placeholder 5"/>
          <p:cNvSpPr>
            <a:spLocks noGrp="1"/>
          </p:cNvSpPr>
          <p:nvPr>
            <p:ph type="sldNum" sz="quarter" idx="12"/>
          </p:nvPr>
        </p:nvSpPr>
        <p:spPr/>
        <p:txBody>
          <a:bodyPr/>
          <a:lstStyle/>
          <a:p>
            <a:fld id="{318151B9-CF22-1341-A1FA-AF855BA4AD15}" type="slidenum">
              <a:rPr lang="en-US" smtClean="0"/>
              <a:t>69</a:t>
            </a:fld>
            <a:endParaRPr lang="en-US"/>
          </a:p>
        </p:txBody>
      </p:sp>
      <p:sp>
        <p:nvSpPr>
          <p:cNvPr id="8" name="Content Placeholder 2"/>
          <p:cNvSpPr txBox="1">
            <a:spLocks/>
          </p:cNvSpPr>
          <p:nvPr/>
        </p:nvSpPr>
        <p:spPr>
          <a:xfrm>
            <a:off x="457200" y="1404161"/>
            <a:ext cx="4665133" cy="339484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Not able to push 1Gbps (can push 500Mbps, receive 920Mbps)</a:t>
            </a:r>
          </a:p>
          <a:p>
            <a:r>
              <a:rPr lang="en-US" dirty="0" smtClean="0"/>
              <a:t>Includes 8GB </a:t>
            </a:r>
            <a:r>
              <a:rPr lang="en-US" dirty="0" err="1" smtClean="0"/>
              <a:t>eMMC</a:t>
            </a:r>
            <a:r>
              <a:rPr lang="en-US" dirty="0" smtClean="0"/>
              <a:t> storage</a:t>
            </a:r>
          </a:p>
          <a:p>
            <a:r>
              <a:rPr lang="en-US" dirty="0" smtClean="0"/>
              <a:t>$177 shipped</a:t>
            </a:r>
          </a:p>
          <a:p>
            <a:r>
              <a:rPr lang="en-US" dirty="0" smtClean="0"/>
              <a:t>36W power draw</a:t>
            </a:r>
          </a:p>
          <a:p>
            <a:r>
              <a:rPr lang="en-US" dirty="0" smtClean="0"/>
              <a:t>Works with </a:t>
            </a:r>
            <a:r>
              <a:rPr lang="en-US" dirty="0" err="1" smtClean="0"/>
              <a:t>Debian</a:t>
            </a:r>
            <a:r>
              <a:rPr lang="en-US" dirty="0" smtClean="0"/>
              <a:t> and </a:t>
            </a:r>
            <a:r>
              <a:rPr lang="en-US" dirty="0" err="1" smtClean="0"/>
              <a:t>CentOS</a:t>
            </a:r>
            <a:endParaRPr lang="en-US" dirty="0" smtClean="0"/>
          </a:p>
          <a:p>
            <a:r>
              <a:rPr lang="en-US" dirty="0" smtClean="0"/>
              <a:t>Still attractive for &lt;1Gbps</a:t>
            </a:r>
          </a:p>
          <a:p>
            <a:endParaRPr lang="en-US" dirty="0"/>
          </a:p>
        </p:txBody>
      </p:sp>
    </p:spTree>
    <p:extLst>
      <p:ext uri="{BB962C8B-B14F-4D97-AF65-F5344CB8AC3E}">
        <p14:creationId xmlns:p14="http://schemas.microsoft.com/office/powerpoint/2010/main" val="376814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Host Breakout</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7</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964px-Segmentation_offloa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731" y="1130191"/>
            <a:ext cx="4696617" cy="3230142"/>
          </a:xfrm>
          <a:prstGeom prst="rect">
            <a:avLst/>
          </a:prstGeom>
        </p:spPr>
      </p:pic>
      <p:sp>
        <p:nvSpPr>
          <p:cNvPr id="5" name="TextBox 4"/>
          <p:cNvSpPr txBox="1"/>
          <p:nvPr/>
        </p:nvSpPr>
        <p:spPr>
          <a:xfrm>
            <a:off x="262467" y="640041"/>
            <a:ext cx="4144264" cy="4031873"/>
          </a:xfrm>
          <a:prstGeom prst="rect">
            <a:avLst/>
          </a:prstGeom>
          <a:noFill/>
        </p:spPr>
        <p:txBody>
          <a:bodyPr wrap="square" rtlCol="0">
            <a:spAutoFit/>
          </a:bodyPr>
          <a:lstStyle/>
          <a:p>
            <a:pPr marL="285750" indent="-285750">
              <a:buFont typeface="Arial"/>
              <a:buChar char="•"/>
            </a:pPr>
            <a:r>
              <a:rPr lang="en-US" sz="1600" dirty="0" smtClean="0"/>
              <a:t>Most applications are written in ‘user space’, e.g. special section of the OS that is jailed from ‘kernel space’. </a:t>
            </a:r>
          </a:p>
          <a:p>
            <a:pPr marL="285750" indent="-285750">
              <a:buFont typeface="Arial"/>
              <a:buChar char="•"/>
            </a:pPr>
            <a:r>
              <a:rPr lang="en-US" sz="1600" dirty="0" smtClean="0"/>
              <a:t>Requests to use functions like the network are done by using system calls through an API (e.g. open a </a:t>
            </a:r>
            <a:r>
              <a:rPr lang="en-US" sz="1600" b="1" i="1" dirty="0" smtClean="0"/>
              <a:t>socket</a:t>
            </a:r>
            <a:r>
              <a:rPr lang="en-US" sz="1600" dirty="0" smtClean="0"/>
              <a:t> so I can communicate with a remote host)</a:t>
            </a:r>
          </a:p>
          <a:p>
            <a:pPr marL="285750" indent="-285750">
              <a:buFont typeface="Arial"/>
              <a:buChar char="•"/>
            </a:pPr>
            <a:r>
              <a:rPr lang="en-US" sz="1600" dirty="0" smtClean="0"/>
              <a:t>The TCP/IP libraries are within the kernel, they receive the request and take care of the heavy lifting of converting the data from the application (e.g. a large chunk of memory) into individual packets for the network</a:t>
            </a:r>
          </a:p>
          <a:p>
            <a:pPr marL="285750" indent="-285750">
              <a:buFont typeface="Arial"/>
              <a:buChar char="•"/>
            </a:pPr>
            <a:r>
              <a:rPr lang="en-US" sz="1600" dirty="0" smtClean="0"/>
              <a:t>The NIC will then encapsulate into Link layer protocol (e.g. </a:t>
            </a:r>
            <a:r>
              <a:rPr lang="en-US" sz="1600" dirty="0" err="1" smtClean="0"/>
              <a:t>ethernet</a:t>
            </a:r>
            <a:r>
              <a:rPr lang="en-US" sz="1600" dirty="0" smtClean="0"/>
              <a:t> frames) and send onto the wire for the next hop to deal with</a:t>
            </a:r>
            <a:endParaRPr lang="en-US" sz="1600" dirty="0"/>
          </a:p>
        </p:txBody>
      </p:sp>
    </p:spTree>
    <p:extLst>
      <p:ext uri="{BB962C8B-B14F-4D97-AF65-F5344CB8AC3E}">
        <p14:creationId xmlns:p14="http://schemas.microsoft.com/office/powerpoint/2010/main" val="211097261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027268" y="1231791"/>
            <a:ext cx="4030944" cy="2267406"/>
          </a:xfrm>
          <a:prstGeom prst="rect">
            <a:avLst/>
          </a:prstGeom>
        </p:spPr>
      </p:pic>
      <p:sp>
        <p:nvSpPr>
          <p:cNvPr id="2" name="Title 1"/>
          <p:cNvSpPr>
            <a:spLocks noGrp="1"/>
          </p:cNvSpPr>
          <p:nvPr>
            <p:ph type="title"/>
          </p:nvPr>
        </p:nvSpPr>
        <p:spPr/>
        <p:txBody>
          <a:bodyPr>
            <a:normAutofit/>
          </a:bodyPr>
          <a:lstStyle/>
          <a:p>
            <a:r>
              <a:rPr lang="en-US" dirty="0"/>
              <a:t>ASUS </a:t>
            </a:r>
            <a:r>
              <a:rPr lang="en-US" dirty="0" err="1"/>
              <a:t>Chromebox</a:t>
            </a:r>
            <a:r>
              <a:rPr lang="en-US" dirty="0"/>
              <a:t> M004U</a:t>
            </a:r>
          </a:p>
        </p:txBody>
      </p:sp>
      <p:sp>
        <p:nvSpPr>
          <p:cNvPr id="3" name="Content Placeholder 2"/>
          <p:cNvSpPr>
            <a:spLocks noGrp="1"/>
          </p:cNvSpPr>
          <p:nvPr>
            <p:ph idx="1"/>
          </p:nvPr>
        </p:nvSpPr>
        <p:spPr>
          <a:xfrm>
            <a:off x="457201" y="1117624"/>
            <a:ext cx="4924425" cy="3476999"/>
          </a:xfrm>
        </p:spPr>
        <p:txBody>
          <a:bodyPr>
            <a:normAutofit fontScale="85000" lnSpcReduction="20000"/>
          </a:bodyPr>
          <a:lstStyle/>
          <a:p>
            <a:r>
              <a:rPr lang="en-US" dirty="0" smtClean="0"/>
              <a:t>$152</a:t>
            </a:r>
          </a:p>
          <a:p>
            <a:r>
              <a:rPr lang="en-US" dirty="0" smtClean="0"/>
              <a:t>Internal 16G SSD, 2G RAM</a:t>
            </a:r>
          </a:p>
          <a:p>
            <a:r>
              <a:rPr lang="en-US" dirty="0" smtClean="0"/>
              <a:t>Comes with </a:t>
            </a:r>
            <a:r>
              <a:rPr lang="en-US" dirty="0" err="1" smtClean="0"/>
              <a:t>ChromeOS</a:t>
            </a:r>
            <a:endParaRPr lang="en-US" dirty="0" smtClean="0"/>
          </a:p>
          <a:p>
            <a:r>
              <a:rPr lang="en-US" dirty="0" smtClean="0"/>
              <a:t>Difficult to install </a:t>
            </a:r>
            <a:r>
              <a:rPr lang="en-US" dirty="0" err="1" smtClean="0"/>
              <a:t>perfSONAR</a:t>
            </a:r>
            <a:r>
              <a:rPr lang="en-US" dirty="0" smtClean="0"/>
              <a:t> (includes using a paperclip to unlock BIOS)</a:t>
            </a:r>
          </a:p>
          <a:p>
            <a:r>
              <a:rPr lang="en-US" dirty="0" smtClean="0"/>
              <a:t>Very attractive price.  May be an option for “hardcore tinkerers”</a:t>
            </a:r>
            <a:endParaRPr lang="en-US" dirty="0"/>
          </a:p>
        </p:txBody>
      </p:sp>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smtClean="0"/>
              <a:t>© 2014, http://www.perfsonar.net</a:t>
            </a:r>
            <a:endParaRPr lang="en-US"/>
          </a:p>
        </p:txBody>
      </p:sp>
      <p:sp>
        <p:nvSpPr>
          <p:cNvPr id="6" name="Slide Number Placeholder 5"/>
          <p:cNvSpPr>
            <a:spLocks noGrp="1"/>
          </p:cNvSpPr>
          <p:nvPr>
            <p:ph type="sldNum" sz="quarter" idx="12"/>
          </p:nvPr>
        </p:nvSpPr>
        <p:spPr/>
        <p:txBody>
          <a:bodyPr/>
          <a:lstStyle/>
          <a:p>
            <a:fld id="{318151B9-CF22-1341-A1FA-AF855BA4AD15}" type="slidenum">
              <a:rPr lang="en-US" smtClean="0"/>
              <a:t>70</a:t>
            </a:fld>
            <a:endParaRPr lang="en-US"/>
          </a:p>
        </p:txBody>
      </p:sp>
    </p:spTree>
    <p:extLst>
      <p:ext uri="{BB962C8B-B14F-4D97-AF65-F5344CB8AC3E}">
        <p14:creationId xmlns:p14="http://schemas.microsoft.com/office/powerpoint/2010/main" val="833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Intel NUC Kit DCCP847DYE</a:t>
            </a:r>
          </a:p>
        </p:txBody>
      </p:sp>
      <p:pic>
        <p:nvPicPr>
          <p:cNvPr id="9" name="Content Placeholder 8"/>
          <p:cNvPicPr>
            <a:picLocks noGrp="1" noChangeAspect="1"/>
          </p:cNvPicPr>
          <p:nvPr>
            <p:ph idx="1"/>
          </p:nvPr>
        </p:nvPicPr>
        <p:blipFill>
          <a:blip r:embed="rId2"/>
          <a:srcRect t="12449" b="12449"/>
          <a:stretch>
            <a:fillRect/>
          </a:stretch>
        </p:blipFill>
        <p:spPr>
          <a:xfrm>
            <a:off x="5309065" y="1947333"/>
            <a:ext cx="3749147" cy="1584012"/>
          </a:xfrm>
        </p:spPr>
      </p:pic>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smtClean="0"/>
              <a:t>© 2014, http://www.perfsonar.net</a:t>
            </a:r>
            <a:endParaRPr lang="en-US"/>
          </a:p>
        </p:txBody>
      </p:sp>
      <p:sp>
        <p:nvSpPr>
          <p:cNvPr id="6" name="Slide Number Placeholder 5"/>
          <p:cNvSpPr>
            <a:spLocks noGrp="1"/>
          </p:cNvSpPr>
          <p:nvPr>
            <p:ph type="sldNum" sz="quarter" idx="12"/>
          </p:nvPr>
        </p:nvSpPr>
        <p:spPr/>
        <p:txBody>
          <a:bodyPr/>
          <a:lstStyle/>
          <a:p>
            <a:fld id="{318151B9-CF22-1341-A1FA-AF855BA4AD15}" type="slidenum">
              <a:rPr lang="en-US" smtClean="0"/>
              <a:t>71</a:t>
            </a:fld>
            <a:endParaRPr lang="en-US"/>
          </a:p>
        </p:txBody>
      </p:sp>
      <p:sp>
        <p:nvSpPr>
          <p:cNvPr id="11" name="Content Placeholder 2"/>
          <p:cNvSpPr txBox="1">
            <a:spLocks/>
          </p:cNvSpPr>
          <p:nvPr/>
        </p:nvSpPr>
        <p:spPr>
          <a:xfrm>
            <a:off x="457202" y="1117625"/>
            <a:ext cx="4690532" cy="347818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936Mbps in testing</a:t>
            </a:r>
          </a:p>
          <a:p>
            <a:r>
              <a:rPr lang="en-US" dirty="0" smtClean="0"/>
              <a:t>$232 with SSD. $190 with </a:t>
            </a:r>
            <a:r>
              <a:rPr lang="en-US" dirty="0" err="1" smtClean="0"/>
              <a:t>microSD</a:t>
            </a:r>
            <a:r>
              <a:rPr lang="en-US" dirty="0" smtClean="0"/>
              <a:t> + USB</a:t>
            </a:r>
          </a:p>
          <a:p>
            <a:r>
              <a:rPr lang="en-US" dirty="0" smtClean="0"/>
              <a:t>65W. Requires </a:t>
            </a:r>
            <a:r>
              <a:rPr lang="en-US" dirty="0"/>
              <a:t>a power cable to be purchased separately, C5 </a:t>
            </a:r>
            <a:r>
              <a:rPr lang="en-US" dirty="0" smtClean="0"/>
              <a:t>cord</a:t>
            </a:r>
          </a:p>
          <a:p>
            <a:r>
              <a:rPr lang="en-US" dirty="0"/>
              <a:t>Missing power cable + highest cost made this less attractive than others</a:t>
            </a:r>
          </a:p>
        </p:txBody>
      </p:sp>
    </p:spTree>
    <p:extLst>
      <p:ext uri="{BB962C8B-B14F-4D97-AF65-F5344CB8AC3E}">
        <p14:creationId xmlns:p14="http://schemas.microsoft.com/office/powerpoint/2010/main" val="37104222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Gigabyte BRIX (GB-BXBT-2807)</a:t>
            </a:r>
          </a:p>
        </p:txBody>
      </p:sp>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smtClean="0"/>
              <a:t>© 2014, http://www.perfsonar.net</a:t>
            </a:r>
            <a:endParaRPr lang="en-US"/>
          </a:p>
        </p:txBody>
      </p:sp>
      <p:sp>
        <p:nvSpPr>
          <p:cNvPr id="6" name="Slide Number Placeholder 5"/>
          <p:cNvSpPr>
            <a:spLocks noGrp="1"/>
          </p:cNvSpPr>
          <p:nvPr>
            <p:ph type="sldNum" sz="quarter" idx="12"/>
          </p:nvPr>
        </p:nvSpPr>
        <p:spPr/>
        <p:txBody>
          <a:bodyPr/>
          <a:lstStyle/>
          <a:p>
            <a:fld id="{318151B9-CF22-1341-A1FA-AF855BA4AD15}" type="slidenum">
              <a:rPr lang="en-US" smtClean="0"/>
              <a:t>72</a:t>
            </a:fld>
            <a:endParaRPr lang="en-US"/>
          </a:p>
        </p:txBody>
      </p:sp>
      <p:pic>
        <p:nvPicPr>
          <p:cNvPr id="8" name="Picture 7"/>
          <p:cNvPicPr>
            <a:picLocks noChangeAspect="1"/>
          </p:cNvPicPr>
          <p:nvPr/>
        </p:nvPicPr>
        <p:blipFill>
          <a:blip r:embed="rId2"/>
          <a:stretch>
            <a:fillRect/>
          </a:stretch>
        </p:blipFill>
        <p:spPr>
          <a:xfrm>
            <a:off x="5778502" y="1803400"/>
            <a:ext cx="3086580" cy="1501804"/>
          </a:xfrm>
          <a:prstGeom prst="rect">
            <a:avLst/>
          </a:prstGeom>
        </p:spPr>
      </p:pic>
      <p:sp>
        <p:nvSpPr>
          <p:cNvPr id="9" name="Content Placeholder 8"/>
          <p:cNvSpPr>
            <a:spLocks noGrp="1"/>
          </p:cNvSpPr>
          <p:nvPr>
            <p:ph idx="1"/>
          </p:nvPr>
        </p:nvSpPr>
        <p:spPr>
          <a:xfrm>
            <a:off x="346075" y="1089738"/>
            <a:ext cx="5892800" cy="3476999"/>
          </a:xfrm>
        </p:spPr>
        <p:txBody>
          <a:bodyPr>
            <a:normAutofit fontScale="92500" lnSpcReduction="10000"/>
          </a:bodyPr>
          <a:lstStyle/>
          <a:p>
            <a:r>
              <a:rPr lang="en-US" dirty="0" smtClean="0"/>
              <a:t>937 Mbps in testing</a:t>
            </a:r>
          </a:p>
          <a:p>
            <a:r>
              <a:rPr lang="en-US" dirty="0" smtClean="0"/>
              <a:t>$225 with SSD, $180 micro SD+USB</a:t>
            </a:r>
          </a:p>
          <a:p>
            <a:r>
              <a:rPr lang="en-US" dirty="0" smtClean="0"/>
              <a:t>30W power</a:t>
            </a:r>
          </a:p>
          <a:p>
            <a:r>
              <a:rPr lang="en-US" dirty="0" smtClean="0"/>
              <a:t>Currently preferred option.  Low power, high performance.</a:t>
            </a:r>
          </a:p>
          <a:p>
            <a:r>
              <a:rPr lang="en-US" dirty="0" smtClean="0"/>
              <a:t>But… see next slide!</a:t>
            </a:r>
          </a:p>
          <a:p>
            <a:endParaRPr lang="en-US" dirty="0"/>
          </a:p>
        </p:txBody>
      </p:sp>
    </p:spTree>
    <p:extLst>
      <p:ext uri="{BB962C8B-B14F-4D97-AF65-F5344CB8AC3E}">
        <p14:creationId xmlns:p14="http://schemas.microsoft.com/office/powerpoint/2010/main" val="10928235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LIVA by ECS</a:t>
            </a:r>
            <a:endParaRPr lang="en-US" dirty="0"/>
          </a:p>
        </p:txBody>
      </p:sp>
      <p:sp>
        <p:nvSpPr>
          <p:cNvPr id="3" name="Content Placeholder 2"/>
          <p:cNvSpPr>
            <a:spLocks noGrp="1"/>
          </p:cNvSpPr>
          <p:nvPr>
            <p:ph sz="half" idx="1"/>
          </p:nvPr>
        </p:nvSpPr>
        <p:spPr>
          <a:xfrm>
            <a:off x="457200" y="1200150"/>
            <a:ext cx="4553527" cy="3501065"/>
          </a:xfrm>
        </p:spPr>
        <p:txBody>
          <a:bodyPr>
            <a:noAutofit/>
          </a:bodyPr>
          <a:lstStyle/>
          <a:p>
            <a:pPr marL="0" indent="0">
              <a:buNone/>
            </a:pPr>
            <a:endParaRPr lang="en-US" sz="2000" dirty="0" smtClean="0"/>
          </a:p>
          <a:p>
            <a:r>
              <a:rPr lang="en-US" sz="2000" dirty="0" smtClean="0"/>
              <a:t>$100-125 USD</a:t>
            </a:r>
            <a:endParaRPr lang="en-US" sz="1600" dirty="0" smtClean="0"/>
          </a:p>
          <a:p>
            <a:r>
              <a:rPr lang="en-US" sz="2000" dirty="0"/>
              <a:t>Home: </a:t>
            </a:r>
            <a:r>
              <a:rPr lang="en-US" sz="2000" dirty="0">
                <a:hlinkClick r:id="rId2"/>
              </a:rPr>
              <a:t>http://www.ecs.com.tw/ECSWebSite/Product/Product_LIVA.aspx?DetailID=1560&amp;LanID=0#</a:t>
            </a:r>
            <a:r>
              <a:rPr lang="en-US" sz="2000" dirty="0" smtClean="0">
                <a:hlinkClick r:id="rId2"/>
              </a:rPr>
              <a:t>Overview</a:t>
            </a:r>
            <a:r>
              <a:rPr lang="en-US" sz="2000" dirty="0" smtClean="0"/>
              <a:t> </a:t>
            </a:r>
            <a:endParaRPr lang="en-US" sz="1800" dirty="0" smtClean="0"/>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73</a:t>
            </a:fld>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7364" y="1200150"/>
            <a:ext cx="3899934" cy="3049767"/>
          </a:xfrm>
          <a:prstGeom prst="rect">
            <a:avLst/>
          </a:prstGeom>
        </p:spPr>
      </p:pic>
    </p:spTree>
    <p:extLst>
      <p:ext uri="{BB962C8B-B14F-4D97-AF65-F5344CB8AC3E}">
        <p14:creationId xmlns:p14="http://schemas.microsoft.com/office/powerpoint/2010/main" val="31909568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32665" y="184042"/>
            <a:ext cx="5772307" cy="4247728"/>
          </a:xfrm>
          <a:prstGeom prst="rect">
            <a:avLst/>
          </a:prstGeom>
        </p:spPr>
      </p:pic>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74</a:t>
            </a:fld>
            <a:endParaRPr lang="en-US"/>
          </a:p>
        </p:txBody>
      </p:sp>
      <p:sp>
        <p:nvSpPr>
          <p:cNvPr id="2" name="Title 1"/>
          <p:cNvSpPr>
            <a:spLocks noGrp="1"/>
          </p:cNvSpPr>
          <p:nvPr>
            <p:ph type="title"/>
          </p:nvPr>
        </p:nvSpPr>
        <p:spPr>
          <a:xfrm>
            <a:off x="254000" y="374541"/>
            <a:ext cx="8804212" cy="857250"/>
          </a:xfrm>
        </p:spPr>
        <p:txBody>
          <a:bodyPr>
            <a:normAutofit/>
          </a:bodyPr>
          <a:lstStyle/>
          <a:p>
            <a:r>
              <a:rPr lang="en-US" dirty="0" smtClean="0"/>
              <a:t>Specifications</a:t>
            </a:r>
            <a:endParaRPr lang="en-US" dirty="0"/>
          </a:p>
        </p:txBody>
      </p:sp>
    </p:spTree>
    <p:extLst>
      <p:ext uri="{BB962C8B-B14F-4D97-AF65-F5344CB8AC3E}">
        <p14:creationId xmlns:p14="http://schemas.microsoft.com/office/powerpoint/2010/main" val="304980281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Assembly</a:t>
            </a:r>
            <a:endParaRPr lang="en-US" dirty="0"/>
          </a:p>
        </p:txBody>
      </p:sp>
      <p:sp>
        <p:nvSpPr>
          <p:cNvPr id="3" name="Content Placeholder 2"/>
          <p:cNvSpPr>
            <a:spLocks noGrp="1"/>
          </p:cNvSpPr>
          <p:nvPr>
            <p:ph sz="half" idx="1"/>
          </p:nvPr>
        </p:nvSpPr>
        <p:spPr>
          <a:xfrm>
            <a:off x="457201" y="1200150"/>
            <a:ext cx="3767316" cy="3501065"/>
          </a:xfrm>
        </p:spPr>
        <p:txBody>
          <a:bodyPr>
            <a:noAutofit/>
          </a:bodyPr>
          <a:lstStyle/>
          <a:p>
            <a:r>
              <a:rPr lang="en-US" sz="2000" dirty="0" smtClean="0"/>
              <a:t>Contents of box:</a:t>
            </a:r>
          </a:p>
          <a:p>
            <a:pPr lvl="1"/>
            <a:r>
              <a:rPr lang="en-US" sz="1400" dirty="0" smtClean="0"/>
              <a:t>Case top and bottom </a:t>
            </a:r>
          </a:p>
          <a:p>
            <a:pPr lvl="1"/>
            <a:r>
              <a:rPr lang="en-US" sz="1400" dirty="0" smtClean="0"/>
              <a:t>Motherboard with onboard memory, RAM, and 1GE </a:t>
            </a:r>
            <a:r>
              <a:rPr lang="en-US" sz="1400" dirty="0" err="1" smtClean="0"/>
              <a:t>netwok</a:t>
            </a:r>
            <a:r>
              <a:rPr lang="en-US" sz="1400" dirty="0" smtClean="0"/>
              <a:t> adapter</a:t>
            </a:r>
          </a:p>
          <a:p>
            <a:pPr lvl="1"/>
            <a:r>
              <a:rPr lang="en-US" sz="1400" dirty="0" smtClean="0"/>
              <a:t>Wireless adapter card</a:t>
            </a:r>
          </a:p>
          <a:p>
            <a:pPr lvl="1"/>
            <a:r>
              <a:rPr lang="en-US" sz="1400" dirty="0" smtClean="0"/>
              <a:t>Antennae for wireless card (1 long, black; 1 short, white)</a:t>
            </a:r>
          </a:p>
          <a:p>
            <a:pPr lvl="1"/>
            <a:r>
              <a:rPr lang="en-US" sz="1400" dirty="0" smtClean="0"/>
              <a:t>Power Supply (US) with adapter plate (EU included)</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75</a:t>
            </a:fld>
            <a:endParaRPr lang="en-US"/>
          </a:p>
        </p:txBody>
      </p:sp>
      <p:pic>
        <p:nvPicPr>
          <p:cNvPr id="5" name="Picture 4" descr="20150708_15174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4516" y="1466272"/>
            <a:ext cx="4833696" cy="2718954"/>
          </a:xfrm>
          <a:prstGeom prst="rect">
            <a:avLst/>
          </a:prstGeom>
        </p:spPr>
      </p:pic>
    </p:spTree>
    <p:extLst>
      <p:ext uri="{BB962C8B-B14F-4D97-AF65-F5344CB8AC3E}">
        <p14:creationId xmlns:p14="http://schemas.microsoft.com/office/powerpoint/2010/main" val="256929324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Assembly</a:t>
            </a:r>
            <a:endParaRPr lang="en-US" dirty="0"/>
          </a:p>
        </p:txBody>
      </p:sp>
      <p:sp>
        <p:nvSpPr>
          <p:cNvPr id="3" name="Content Placeholder 2"/>
          <p:cNvSpPr>
            <a:spLocks noGrp="1"/>
          </p:cNvSpPr>
          <p:nvPr>
            <p:ph sz="half" idx="1"/>
          </p:nvPr>
        </p:nvSpPr>
        <p:spPr>
          <a:xfrm>
            <a:off x="457200" y="1200150"/>
            <a:ext cx="3225799" cy="3501065"/>
          </a:xfrm>
        </p:spPr>
        <p:txBody>
          <a:bodyPr>
            <a:noAutofit/>
          </a:bodyPr>
          <a:lstStyle/>
          <a:p>
            <a:r>
              <a:rPr lang="en-US" sz="2000" dirty="0" smtClean="0"/>
              <a:t>Optional first step – Wireless card antennae</a:t>
            </a:r>
          </a:p>
          <a:p>
            <a:pPr lvl="1"/>
            <a:r>
              <a:rPr lang="en-US" sz="1400" dirty="0" smtClean="0"/>
              <a:t>Included instructions do this in a different order</a:t>
            </a:r>
          </a:p>
          <a:p>
            <a:pPr lvl="1"/>
            <a:r>
              <a:rPr lang="en-US" sz="1400" dirty="0" smtClean="0"/>
              <a:t>If you have needle-nose pliers or tweezers, their order is fine. For easier build…</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76</a:t>
            </a:fld>
            <a:endParaRPr lang="en-US"/>
          </a:p>
        </p:txBody>
      </p:sp>
      <p:pic>
        <p:nvPicPr>
          <p:cNvPr id="4" name="Picture 3" descr="20150708_15242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1939" y="1413596"/>
            <a:ext cx="5276273" cy="2967904"/>
          </a:xfrm>
          <a:prstGeom prst="rect">
            <a:avLst/>
          </a:prstGeom>
        </p:spPr>
      </p:pic>
    </p:spTree>
    <p:extLst>
      <p:ext uri="{BB962C8B-B14F-4D97-AF65-F5344CB8AC3E}">
        <p14:creationId xmlns:p14="http://schemas.microsoft.com/office/powerpoint/2010/main" val="62006852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Assembly</a:t>
            </a:r>
            <a:endParaRPr lang="en-US" dirty="0"/>
          </a:p>
        </p:txBody>
      </p:sp>
      <p:sp>
        <p:nvSpPr>
          <p:cNvPr id="3" name="Content Placeholder 2"/>
          <p:cNvSpPr>
            <a:spLocks noGrp="1"/>
          </p:cNvSpPr>
          <p:nvPr>
            <p:ph sz="half" idx="1"/>
          </p:nvPr>
        </p:nvSpPr>
        <p:spPr>
          <a:xfrm>
            <a:off x="457200" y="1200150"/>
            <a:ext cx="3225799" cy="3501065"/>
          </a:xfrm>
        </p:spPr>
        <p:txBody>
          <a:bodyPr>
            <a:noAutofit/>
          </a:bodyPr>
          <a:lstStyle/>
          <a:p>
            <a:r>
              <a:rPr lang="en-US" sz="2000" dirty="0" smtClean="0"/>
              <a:t>Optional first step – Wireless card antennae</a:t>
            </a:r>
          </a:p>
          <a:p>
            <a:pPr lvl="1"/>
            <a:r>
              <a:rPr lang="en-US" sz="1400" dirty="0" smtClean="0"/>
              <a:t>Included instructions do this in a different order</a:t>
            </a:r>
          </a:p>
          <a:p>
            <a:pPr lvl="1"/>
            <a:r>
              <a:rPr lang="en-US" sz="1400" dirty="0" smtClean="0"/>
              <a:t>If you have needle-nose pliers or tweezers, their order is fine. For easier build…</a:t>
            </a:r>
          </a:p>
          <a:p>
            <a:pPr lvl="1"/>
            <a:r>
              <a:rPr lang="en-US" sz="1400" dirty="0" smtClean="0"/>
              <a:t>Suggestion: Place the antennae first.</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77</a:t>
            </a:fld>
            <a:endParaRPr lang="en-US"/>
          </a:p>
        </p:txBody>
      </p:sp>
      <p:pic>
        <p:nvPicPr>
          <p:cNvPr id="5" name="Picture 4" descr="20150708_15274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4538" y="1593274"/>
            <a:ext cx="5223674" cy="2938316"/>
          </a:xfrm>
          <a:prstGeom prst="rect">
            <a:avLst/>
          </a:prstGeom>
        </p:spPr>
      </p:pic>
    </p:spTree>
    <p:extLst>
      <p:ext uri="{BB962C8B-B14F-4D97-AF65-F5344CB8AC3E}">
        <p14:creationId xmlns:p14="http://schemas.microsoft.com/office/powerpoint/2010/main" val="179041728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Assembly</a:t>
            </a:r>
            <a:endParaRPr lang="en-US" dirty="0"/>
          </a:p>
        </p:txBody>
      </p:sp>
      <p:sp>
        <p:nvSpPr>
          <p:cNvPr id="3" name="Content Placeholder 2"/>
          <p:cNvSpPr>
            <a:spLocks noGrp="1"/>
          </p:cNvSpPr>
          <p:nvPr>
            <p:ph sz="half" idx="1"/>
          </p:nvPr>
        </p:nvSpPr>
        <p:spPr>
          <a:xfrm>
            <a:off x="457200" y="1200150"/>
            <a:ext cx="3225799" cy="3501065"/>
          </a:xfrm>
        </p:spPr>
        <p:txBody>
          <a:bodyPr>
            <a:noAutofit/>
          </a:bodyPr>
          <a:lstStyle/>
          <a:p>
            <a:r>
              <a:rPr lang="en-US" sz="2000" dirty="0" smtClean="0"/>
              <a:t>Optional first step – Wireless card and Motherboard placement</a:t>
            </a:r>
          </a:p>
          <a:p>
            <a:pPr lvl="1"/>
            <a:r>
              <a:rPr lang="en-US" sz="1400" dirty="0" err="1" smtClean="0"/>
              <a:t>Unpackage</a:t>
            </a:r>
            <a:r>
              <a:rPr lang="en-US" sz="1400" dirty="0" smtClean="0"/>
              <a:t> the small wireless card and the motherboard assembly.</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78</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3834539" y="1593274"/>
            <a:ext cx="5223672" cy="2938316"/>
          </a:xfrm>
          <a:prstGeom prst="rect">
            <a:avLst/>
          </a:prstGeom>
        </p:spPr>
      </p:pic>
    </p:spTree>
    <p:extLst>
      <p:ext uri="{BB962C8B-B14F-4D97-AF65-F5344CB8AC3E}">
        <p14:creationId xmlns:p14="http://schemas.microsoft.com/office/powerpoint/2010/main" val="231962680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Assembly</a:t>
            </a:r>
            <a:endParaRPr lang="en-US" dirty="0"/>
          </a:p>
        </p:txBody>
      </p:sp>
      <p:sp>
        <p:nvSpPr>
          <p:cNvPr id="3" name="Content Placeholder 2"/>
          <p:cNvSpPr>
            <a:spLocks noGrp="1"/>
          </p:cNvSpPr>
          <p:nvPr>
            <p:ph sz="half" idx="1"/>
          </p:nvPr>
        </p:nvSpPr>
        <p:spPr>
          <a:xfrm>
            <a:off x="457200" y="1200150"/>
            <a:ext cx="3225799" cy="3501065"/>
          </a:xfrm>
        </p:spPr>
        <p:txBody>
          <a:bodyPr>
            <a:noAutofit/>
          </a:bodyPr>
          <a:lstStyle/>
          <a:p>
            <a:r>
              <a:rPr lang="en-US" sz="2000" dirty="0" smtClean="0"/>
              <a:t>Optional step – Wireless card and Motherboard placement</a:t>
            </a:r>
          </a:p>
          <a:p>
            <a:pPr lvl="1"/>
            <a:r>
              <a:rPr lang="en-US" sz="1400" dirty="0" err="1" smtClean="0"/>
              <a:t>Unpackage</a:t>
            </a:r>
            <a:r>
              <a:rPr lang="en-US" sz="1400" dirty="0" smtClean="0"/>
              <a:t> the small wireless card and the motherboard assembly.</a:t>
            </a:r>
          </a:p>
          <a:p>
            <a:pPr lvl="1"/>
            <a:r>
              <a:rPr lang="en-US" sz="1400" dirty="0" smtClean="0"/>
              <a:t>Socket the Wireless card.</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79</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3834539" y="1593274"/>
            <a:ext cx="5223672" cy="2938315"/>
          </a:xfrm>
          <a:prstGeom prst="rect">
            <a:avLst/>
          </a:prstGeom>
        </p:spPr>
      </p:pic>
    </p:spTree>
    <p:extLst>
      <p:ext uri="{BB962C8B-B14F-4D97-AF65-F5344CB8AC3E}">
        <p14:creationId xmlns:p14="http://schemas.microsoft.com/office/powerpoint/2010/main" val="32256502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Host Breakout</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8</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964px-Segmentation_offloa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731" y="1130191"/>
            <a:ext cx="4696617" cy="3230142"/>
          </a:xfrm>
          <a:prstGeom prst="rect">
            <a:avLst/>
          </a:prstGeom>
        </p:spPr>
      </p:pic>
      <p:sp>
        <p:nvSpPr>
          <p:cNvPr id="5" name="TextBox 4"/>
          <p:cNvSpPr txBox="1"/>
          <p:nvPr/>
        </p:nvSpPr>
        <p:spPr>
          <a:xfrm>
            <a:off x="262467" y="754298"/>
            <a:ext cx="4144264" cy="3785652"/>
          </a:xfrm>
          <a:prstGeom prst="rect">
            <a:avLst/>
          </a:prstGeom>
          <a:noFill/>
        </p:spPr>
        <p:txBody>
          <a:bodyPr wrap="square" rtlCol="0">
            <a:spAutoFit/>
          </a:bodyPr>
          <a:lstStyle/>
          <a:p>
            <a:pPr marL="285750" indent="-285750">
              <a:buFont typeface="Arial"/>
              <a:buChar char="•"/>
            </a:pPr>
            <a:r>
              <a:rPr lang="en-US" sz="1600" dirty="0" smtClean="0"/>
              <a:t>The receive side works similar – just in reverse</a:t>
            </a:r>
          </a:p>
          <a:p>
            <a:pPr marL="285750" indent="-285750">
              <a:buFont typeface="Arial"/>
              <a:buChar char="•"/>
            </a:pPr>
            <a:r>
              <a:rPr lang="en-US" sz="1600" dirty="0" smtClean="0"/>
              <a:t>Frames come off of the network and into the NIC.  The onboard processor will extract packets, and pass them to the kernel</a:t>
            </a:r>
          </a:p>
          <a:p>
            <a:pPr marL="285750" indent="-285750">
              <a:buFont typeface="Arial"/>
              <a:buChar char="•"/>
            </a:pPr>
            <a:r>
              <a:rPr lang="en-US" sz="1600" dirty="0" smtClean="0"/>
              <a:t>The kernel will map the packets to the application that should be dealing with them</a:t>
            </a:r>
          </a:p>
          <a:p>
            <a:pPr marL="285750" indent="-285750">
              <a:buFont typeface="Arial"/>
              <a:buChar char="•"/>
            </a:pPr>
            <a:r>
              <a:rPr lang="en-US" sz="1600" dirty="0" smtClean="0"/>
              <a:t>The application will receive the data via the API</a:t>
            </a:r>
          </a:p>
          <a:p>
            <a:pPr marL="285750" indent="-285750">
              <a:buFont typeface="Arial"/>
              <a:buChar char="•"/>
            </a:pPr>
            <a:r>
              <a:rPr lang="en-US" sz="1600" dirty="0" smtClean="0"/>
              <a:t>Note – the TCP/IP libraries manage things like data control.  The application only sees a socket, and knows that it will send in data, and it will make it to the other side.  It is the job of the library to ensure reliable delivery</a:t>
            </a:r>
            <a:endParaRPr lang="en-US" sz="1600" dirty="0"/>
          </a:p>
        </p:txBody>
      </p:sp>
    </p:spTree>
    <p:extLst>
      <p:ext uri="{BB962C8B-B14F-4D97-AF65-F5344CB8AC3E}">
        <p14:creationId xmlns:p14="http://schemas.microsoft.com/office/powerpoint/2010/main" val="381978213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Assembly</a:t>
            </a:r>
            <a:endParaRPr lang="en-US" dirty="0"/>
          </a:p>
        </p:txBody>
      </p:sp>
      <p:sp>
        <p:nvSpPr>
          <p:cNvPr id="3" name="Content Placeholder 2"/>
          <p:cNvSpPr>
            <a:spLocks noGrp="1"/>
          </p:cNvSpPr>
          <p:nvPr>
            <p:ph sz="half" idx="1"/>
          </p:nvPr>
        </p:nvSpPr>
        <p:spPr>
          <a:xfrm>
            <a:off x="457200" y="1200150"/>
            <a:ext cx="3225799" cy="3501065"/>
          </a:xfrm>
        </p:spPr>
        <p:txBody>
          <a:bodyPr>
            <a:noAutofit/>
          </a:bodyPr>
          <a:lstStyle/>
          <a:p>
            <a:r>
              <a:rPr lang="en-US" sz="2000" dirty="0" smtClean="0"/>
              <a:t>Optional step – Wireless card and Motherboard placement</a:t>
            </a:r>
          </a:p>
          <a:p>
            <a:pPr lvl="1"/>
            <a:r>
              <a:rPr lang="en-US" sz="1400" dirty="0" err="1" smtClean="0"/>
              <a:t>Unpackage</a:t>
            </a:r>
            <a:r>
              <a:rPr lang="en-US" sz="1400" dirty="0" smtClean="0"/>
              <a:t> the small wireless card and the motherboard assembly.</a:t>
            </a:r>
          </a:p>
          <a:p>
            <a:pPr lvl="1"/>
            <a:r>
              <a:rPr lang="en-US" sz="1400" dirty="0" smtClean="0"/>
              <a:t>Socket the Wireless card.</a:t>
            </a:r>
          </a:p>
          <a:p>
            <a:pPr lvl="1"/>
            <a:r>
              <a:rPr lang="en-US" sz="1400" dirty="0" smtClean="0"/>
              <a:t>Secure wireless card with provided screw.</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80</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3834539" y="1593274"/>
            <a:ext cx="5223671" cy="2938315"/>
          </a:xfrm>
          <a:prstGeom prst="rect">
            <a:avLst/>
          </a:prstGeom>
        </p:spPr>
      </p:pic>
    </p:spTree>
    <p:extLst>
      <p:ext uri="{BB962C8B-B14F-4D97-AF65-F5344CB8AC3E}">
        <p14:creationId xmlns:p14="http://schemas.microsoft.com/office/powerpoint/2010/main" val="107768961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Assembly</a:t>
            </a:r>
            <a:endParaRPr lang="en-US" dirty="0"/>
          </a:p>
        </p:txBody>
      </p:sp>
      <p:sp>
        <p:nvSpPr>
          <p:cNvPr id="3" name="Content Placeholder 2"/>
          <p:cNvSpPr>
            <a:spLocks noGrp="1"/>
          </p:cNvSpPr>
          <p:nvPr>
            <p:ph sz="half" idx="1"/>
          </p:nvPr>
        </p:nvSpPr>
        <p:spPr>
          <a:xfrm>
            <a:off x="457201" y="1200150"/>
            <a:ext cx="3306618" cy="3501065"/>
          </a:xfrm>
        </p:spPr>
        <p:txBody>
          <a:bodyPr>
            <a:noAutofit/>
          </a:bodyPr>
          <a:lstStyle/>
          <a:p>
            <a:r>
              <a:rPr lang="en-US" sz="2000" dirty="0" smtClean="0"/>
              <a:t>Motherboard placement</a:t>
            </a:r>
          </a:p>
          <a:p>
            <a:pPr lvl="1"/>
            <a:r>
              <a:rPr lang="en-US" sz="1400" dirty="0" smtClean="0"/>
              <a:t>Ensure that the antennae leads are positioned off to the side and not pinched by the motherboard.</a:t>
            </a:r>
          </a:p>
          <a:p>
            <a:pPr lvl="1"/>
            <a:r>
              <a:rPr lang="en-US" sz="1400" dirty="0" smtClean="0"/>
              <a:t>The board is placed into the larger, top part of the case with the ports placed in first.</a:t>
            </a:r>
          </a:p>
          <a:p>
            <a:pPr lvl="1"/>
            <a:r>
              <a:rPr lang="en-US" sz="1400" dirty="0" smtClean="0"/>
              <a:t>Snap the board downward ensuring that the ports are aligned and the front-facing audio jack is centered.</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81</a:t>
            </a:fld>
            <a:endParaRPr lang="en-US"/>
          </a:p>
        </p:txBody>
      </p:sp>
      <p:pic>
        <p:nvPicPr>
          <p:cNvPr id="4" name="Picture 3" descr="20150708_15360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7818" y="1569369"/>
            <a:ext cx="5040394" cy="2835221"/>
          </a:xfrm>
          <a:prstGeom prst="rect">
            <a:avLst/>
          </a:prstGeom>
        </p:spPr>
      </p:pic>
    </p:spTree>
    <p:extLst>
      <p:ext uri="{BB962C8B-B14F-4D97-AF65-F5344CB8AC3E}">
        <p14:creationId xmlns:p14="http://schemas.microsoft.com/office/powerpoint/2010/main" val="278631674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Assembly</a:t>
            </a:r>
            <a:endParaRPr lang="en-US" dirty="0"/>
          </a:p>
        </p:txBody>
      </p:sp>
      <p:sp>
        <p:nvSpPr>
          <p:cNvPr id="3" name="Content Placeholder 2"/>
          <p:cNvSpPr>
            <a:spLocks noGrp="1"/>
          </p:cNvSpPr>
          <p:nvPr>
            <p:ph sz="half" idx="1"/>
          </p:nvPr>
        </p:nvSpPr>
        <p:spPr>
          <a:xfrm>
            <a:off x="457201" y="1696604"/>
            <a:ext cx="3652982" cy="1397577"/>
          </a:xfrm>
        </p:spPr>
        <p:txBody>
          <a:bodyPr>
            <a:noAutofit/>
          </a:bodyPr>
          <a:lstStyle/>
          <a:p>
            <a:r>
              <a:rPr lang="en-US" sz="2000" dirty="0" smtClean="0"/>
              <a:t>Case bottom snaps into place; no screws required.</a:t>
            </a:r>
            <a:endParaRPr lang="en-US" sz="1800" dirty="0" smtClean="0"/>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82</a:t>
            </a:fld>
            <a:endParaRPr lang="en-US"/>
          </a:p>
        </p:txBody>
      </p:sp>
      <p:pic>
        <p:nvPicPr>
          <p:cNvPr id="4" name="Picture 3" descr="20150708_15363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0183" y="1397722"/>
            <a:ext cx="4791364" cy="2695142"/>
          </a:xfrm>
          <a:prstGeom prst="rect">
            <a:avLst/>
          </a:prstGeom>
        </p:spPr>
      </p:pic>
    </p:spTree>
    <p:extLst>
      <p:ext uri="{BB962C8B-B14F-4D97-AF65-F5344CB8AC3E}">
        <p14:creationId xmlns:p14="http://schemas.microsoft.com/office/powerpoint/2010/main" val="48420592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Assembly Completed</a:t>
            </a:r>
            <a:endParaRPr lang="en-US" dirty="0"/>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83</a:t>
            </a:fld>
            <a:endParaRPr lang="en-US"/>
          </a:p>
        </p:txBody>
      </p:sp>
      <p:pic>
        <p:nvPicPr>
          <p:cNvPr id="4" name="Picture 3" descr="20150708_15364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7154" y="1349375"/>
            <a:ext cx="5287818" cy="2974398"/>
          </a:xfrm>
          <a:prstGeom prst="rect">
            <a:avLst/>
          </a:prstGeom>
        </p:spPr>
      </p:pic>
    </p:spTree>
    <p:extLst>
      <p:ext uri="{BB962C8B-B14F-4D97-AF65-F5344CB8AC3E}">
        <p14:creationId xmlns:p14="http://schemas.microsoft.com/office/powerpoint/2010/main" val="351160715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Strengths</a:t>
            </a:r>
            <a:endParaRPr lang="en-US" dirty="0"/>
          </a:p>
        </p:txBody>
      </p:sp>
      <p:sp>
        <p:nvSpPr>
          <p:cNvPr id="3" name="Content Placeholder 2"/>
          <p:cNvSpPr>
            <a:spLocks noGrp="1"/>
          </p:cNvSpPr>
          <p:nvPr>
            <p:ph sz="half" idx="1"/>
          </p:nvPr>
        </p:nvSpPr>
        <p:spPr>
          <a:xfrm>
            <a:off x="457200" y="1200150"/>
            <a:ext cx="5823527" cy="3501065"/>
          </a:xfrm>
        </p:spPr>
        <p:txBody>
          <a:bodyPr>
            <a:noAutofit/>
          </a:bodyPr>
          <a:lstStyle/>
          <a:p>
            <a:r>
              <a:rPr lang="en-US" sz="2000" dirty="0" smtClean="0"/>
              <a:t>Complete package with limited assembly required</a:t>
            </a:r>
          </a:p>
          <a:p>
            <a:pPr lvl="1"/>
            <a:r>
              <a:rPr lang="en-US" sz="1600" dirty="0" smtClean="0"/>
              <a:t>32Gig of memory onboard</a:t>
            </a:r>
          </a:p>
          <a:p>
            <a:pPr lvl="1"/>
            <a:r>
              <a:rPr lang="en-US" sz="1600" dirty="0" smtClean="0"/>
              <a:t>2Gig of RAM</a:t>
            </a:r>
          </a:p>
          <a:p>
            <a:pPr lvl="1"/>
            <a:r>
              <a:rPr lang="en-US" sz="1600" dirty="0" smtClean="0"/>
              <a:t>True 1GE (testing over clean paths 920-980M</a:t>
            </a:r>
          </a:p>
          <a:p>
            <a:pPr lvl="1"/>
            <a:r>
              <a:rPr lang="en-US" sz="1600" dirty="0" smtClean="0"/>
              <a:t>Only 15W power required</a:t>
            </a:r>
          </a:p>
          <a:p>
            <a:pPr lvl="2"/>
            <a:r>
              <a:rPr lang="en-US" sz="1200" dirty="0" smtClean="0"/>
              <a:t>POE Possibilities</a:t>
            </a:r>
            <a:endParaRPr lang="en-US" sz="1200" dirty="0"/>
          </a:p>
          <a:p>
            <a:r>
              <a:rPr lang="en-US" sz="2000" dirty="0" smtClean="0"/>
              <a:t>Small and lightweight</a:t>
            </a:r>
          </a:p>
          <a:p>
            <a:r>
              <a:rPr lang="en-US" sz="2000" dirty="0" smtClean="0"/>
              <a:t>Comparatively Low cost to other more robust hardware/server options</a:t>
            </a:r>
            <a:endParaRPr lang="en-US" sz="1800" dirty="0" smtClean="0"/>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84</a:t>
            </a:fld>
            <a:endParaRPr lang="en-US"/>
          </a:p>
        </p:txBody>
      </p:sp>
    </p:spTree>
    <p:extLst>
      <p:ext uri="{BB962C8B-B14F-4D97-AF65-F5344CB8AC3E}">
        <p14:creationId xmlns:p14="http://schemas.microsoft.com/office/powerpoint/2010/main" val="69354662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Limitations and Eccentricities </a:t>
            </a:r>
            <a:endParaRPr lang="en-US" dirty="0"/>
          </a:p>
        </p:txBody>
      </p:sp>
      <p:sp>
        <p:nvSpPr>
          <p:cNvPr id="3" name="Content Placeholder 2"/>
          <p:cNvSpPr>
            <a:spLocks noGrp="1"/>
          </p:cNvSpPr>
          <p:nvPr>
            <p:ph sz="half" idx="1"/>
          </p:nvPr>
        </p:nvSpPr>
        <p:spPr>
          <a:xfrm>
            <a:off x="457200" y="1200150"/>
            <a:ext cx="5823527" cy="3501065"/>
          </a:xfrm>
        </p:spPr>
        <p:txBody>
          <a:bodyPr>
            <a:noAutofit/>
          </a:bodyPr>
          <a:lstStyle/>
          <a:p>
            <a:r>
              <a:rPr lang="en-US" sz="2000" dirty="0" smtClean="0"/>
              <a:t>EMMC </a:t>
            </a:r>
            <a:r>
              <a:rPr lang="en-US" sz="2000" dirty="0" err="1" smtClean="0"/>
              <a:t>harddrive</a:t>
            </a:r>
            <a:endParaRPr lang="en-US" sz="2000" dirty="0"/>
          </a:p>
          <a:p>
            <a:r>
              <a:rPr lang="en-US" sz="2000" dirty="0" smtClean="0"/>
              <a:t>BIOS differences </a:t>
            </a:r>
          </a:p>
          <a:p>
            <a:r>
              <a:rPr lang="en-US" sz="2000" dirty="0" smtClean="0"/>
              <a:t>Power button instability</a:t>
            </a:r>
          </a:p>
          <a:p>
            <a:r>
              <a:rPr lang="en-US" sz="2000" dirty="0" smtClean="0"/>
              <a:t>USB / Keyboard instability</a:t>
            </a:r>
          </a:p>
          <a:p>
            <a:r>
              <a:rPr lang="en-US" sz="2000" dirty="0" smtClean="0"/>
              <a:t>Passively cooled; no fans</a:t>
            </a:r>
            <a:endParaRPr lang="en-US" sz="1800" dirty="0" smtClean="0"/>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85</a:t>
            </a:fld>
            <a:endParaRPr lang="en-US"/>
          </a:p>
        </p:txBody>
      </p:sp>
    </p:spTree>
    <p:extLst>
      <p:ext uri="{BB962C8B-B14F-4D97-AF65-F5344CB8AC3E}">
        <p14:creationId xmlns:p14="http://schemas.microsoft.com/office/powerpoint/2010/main" val="61361903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EMMC Drive (Onboard)</a:t>
            </a:r>
            <a:endParaRPr lang="en-US" dirty="0"/>
          </a:p>
        </p:txBody>
      </p:sp>
      <p:sp>
        <p:nvSpPr>
          <p:cNvPr id="3" name="Content Placeholder 2"/>
          <p:cNvSpPr>
            <a:spLocks noGrp="1"/>
          </p:cNvSpPr>
          <p:nvPr>
            <p:ph sz="half" idx="1"/>
          </p:nvPr>
        </p:nvSpPr>
        <p:spPr>
          <a:xfrm>
            <a:off x="907473" y="1465696"/>
            <a:ext cx="6978073" cy="2783032"/>
          </a:xfrm>
        </p:spPr>
        <p:txBody>
          <a:bodyPr>
            <a:noAutofit/>
          </a:bodyPr>
          <a:lstStyle/>
          <a:p>
            <a:r>
              <a:rPr lang="en-US" sz="2000" dirty="0" err="1" smtClean="0"/>
              <a:t>perfSONAR’s</a:t>
            </a:r>
            <a:r>
              <a:rPr lang="en-US" sz="2000" dirty="0" smtClean="0"/>
              <a:t> recommended </a:t>
            </a:r>
            <a:r>
              <a:rPr lang="en-US" sz="2000" dirty="0" err="1" smtClean="0"/>
              <a:t>CentOS</a:t>
            </a:r>
            <a:r>
              <a:rPr lang="en-US" sz="2000" dirty="0" smtClean="0"/>
              <a:t> 6 does not carry driver support for the onboard storage</a:t>
            </a:r>
          </a:p>
          <a:p>
            <a:r>
              <a:rPr lang="en-US" sz="2000" dirty="0" smtClean="0"/>
              <a:t>Using instead as a recommended build Ubuntu 12.04.5</a:t>
            </a:r>
          </a:p>
          <a:p>
            <a:r>
              <a:rPr lang="en-US" sz="2000" dirty="0" err="1" smtClean="0"/>
              <a:t>Debian</a:t>
            </a:r>
            <a:r>
              <a:rPr lang="en-US" sz="2000" dirty="0" smtClean="0"/>
              <a:t> packages for </a:t>
            </a:r>
            <a:r>
              <a:rPr lang="en-US" sz="2000" dirty="0" err="1" smtClean="0"/>
              <a:t>perfSONAR</a:t>
            </a:r>
            <a:r>
              <a:rPr lang="en-US" sz="2000" dirty="0" smtClean="0"/>
              <a:t> can be found at:</a:t>
            </a:r>
            <a:r>
              <a:rPr lang="en-US" sz="2000" dirty="0"/>
              <a:t/>
            </a:r>
            <a:br>
              <a:rPr lang="en-US" sz="2000" dirty="0"/>
            </a:br>
            <a:r>
              <a:rPr lang="en-US" sz="2000" dirty="0">
                <a:hlinkClick r:id="rId2"/>
              </a:rPr>
              <a:t>http://docs.perfsonar.net/install_debian#</a:t>
            </a:r>
            <a:r>
              <a:rPr lang="en-US" sz="2000" dirty="0" smtClean="0">
                <a:hlinkClick r:id="rId2"/>
              </a:rPr>
              <a:t>configuration</a:t>
            </a:r>
            <a:r>
              <a:rPr lang="en-US" sz="2000" dirty="0" smtClean="0"/>
              <a:t> </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86</a:t>
            </a:fld>
            <a:endParaRPr lang="en-US"/>
          </a:p>
        </p:txBody>
      </p:sp>
    </p:spTree>
    <p:extLst>
      <p:ext uri="{BB962C8B-B14F-4D97-AF65-F5344CB8AC3E}">
        <p14:creationId xmlns:p14="http://schemas.microsoft.com/office/powerpoint/2010/main" val="311767396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BIOS difference Issue (minor)</a:t>
            </a:r>
            <a:endParaRPr lang="en-US" dirty="0"/>
          </a:p>
        </p:txBody>
      </p:sp>
      <p:sp>
        <p:nvSpPr>
          <p:cNvPr id="3" name="Content Placeholder 2"/>
          <p:cNvSpPr>
            <a:spLocks noGrp="1"/>
          </p:cNvSpPr>
          <p:nvPr>
            <p:ph sz="half" idx="1"/>
          </p:nvPr>
        </p:nvSpPr>
        <p:spPr>
          <a:xfrm>
            <a:off x="457200" y="1200150"/>
            <a:ext cx="5823527" cy="3501065"/>
          </a:xfrm>
        </p:spPr>
        <p:txBody>
          <a:bodyPr>
            <a:noAutofit/>
          </a:bodyPr>
          <a:lstStyle/>
          <a:p>
            <a:r>
              <a:rPr lang="en-US" sz="2000" dirty="0" smtClean="0"/>
              <a:t>Rarely encountered</a:t>
            </a:r>
          </a:p>
          <a:p>
            <a:r>
              <a:rPr lang="en-US" sz="2000" dirty="0" smtClean="0"/>
              <a:t>Some tips for uniformity </a:t>
            </a:r>
          </a:p>
          <a:p>
            <a:pPr lvl="1"/>
            <a:r>
              <a:rPr lang="en-US" sz="1600" dirty="0" smtClean="0"/>
              <a:t>USB options: “Enable ALL”</a:t>
            </a:r>
          </a:p>
          <a:p>
            <a:pPr lvl="1"/>
            <a:r>
              <a:rPr lang="en-US" sz="1600" dirty="0" smtClean="0"/>
              <a:t>TXE option: “Disable”</a:t>
            </a:r>
          </a:p>
          <a:p>
            <a:pPr lvl="1"/>
            <a:r>
              <a:rPr lang="en-US" sz="1600" dirty="0" smtClean="0"/>
              <a:t>Hammer. (No. Not really.)</a:t>
            </a:r>
            <a:endParaRPr lang="en-US" sz="1400" dirty="0" smtClean="0"/>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87</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9148" y="1497123"/>
            <a:ext cx="4756484" cy="2711196"/>
          </a:xfrm>
          <a:prstGeom prst="rect">
            <a:avLst/>
          </a:prstGeom>
        </p:spPr>
      </p:pic>
    </p:spTree>
    <p:extLst>
      <p:ext uri="{BB962C8B-B14F-4D97-AF65-F5344CB8AC3E}">
        <p14:creationId xmlns:p14="http://schemas.microsoft.com/office/powerpoint/2010/main" val="225037791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Power Button Issue (minor)</a:t>
            </a:r>
            <a:endParaRPr lang="en-US" dirty="0"/>
          </a:p>
        </p:txBody>
      </p:sp>
      <p:sp>
        <p:nvSpPr>
          <p:cNvPr id="3" name="Content Placeholder 2"/>
          <p:cNvSpPr>
            <a:spLocks noGrp="1"/>
          </p:cNvSpPr>
          <p:nvPr>
            <p:ph sz="half" idx="1"/>
          </p:nvPr>
        </p:nvSpPr>
        <p:spPr>
          <a:xfrm>
            <a:off x="457200" y="1200150"/>
            <a:ext cx="5823527" cy="3501065"/>
          </a:xfrm>
        </p:spPr>
        <p:txBody>
          <a:bodyPr>
            <a:noAutofit/>
          </a:bodyPr>
          <a:lstStyle/>
          <a:p>
            <a:r>
              <a:rPr lang="en-US" sz="2000" dirty="0" smtClean="0"/>
              <a:t>Power button instability has been found on about 1 in 10 boxes. </a:t>
            </a:r>
          </a:p>
          <a:p>
            <a:r>
              <a:rPr lang="en-US" sz="2000" dirty="0" smtClean="0"/>
              <a:t>Easily overcome by </a:t>
            </a:r>
          </a:p>
          <a:p>
            <a:pPr lvl="1"/>
            <a:r>
              <a:rPr lang="en-US" sz="1600" dirty="0" smtClean="0"/>
              <a:t>multiple boot attempts or;</a:t>
            </a:r>
          </a:p>
          <a:p>
            <a:pPr lvl="1"/>
            <a:r>
              <a:rPr lang="en-US" sz="1600" dirty="0" smtClean="0"/>
              <a:t>Long-pressing the power button for a firm connection or;</a:t>
            </a:r>
          </a:p>
          <a:p>
            <a:r>
              <a:rPr lang="en-US" sz="1800" dirty="0" smtClean="0"/>
              <a:t>Assume this is either a quirk of the manufacturing process and hope it is worked out on future models</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88</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0727" y="1423554"/>
            <a:ext cx="2542309" cy="2542309"/>
          </a:xfrm>
          <a:prstGeom prst="rect">
            <a:avLst/>
          </a:prstGeom>
        </p:spPr>
      </p:pic>
    </p:spTree>
    <p:extLst>
      <p:ext uri="{BB962C8B-B14F-4D97-AF65-F5344CB8AC3E}">
        <p14:creationId xmlns:p14="http://schemas.microsoft.com/office/powerpoint/2010/main" val="101158663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USB/Wake-up Issue (minor)</a:t>
            </a:r>
            <a:endParaRPr lang="en-US" dirty="0"/>
          </a:p>
        </p:txBody>
      </p:sp>
      <p:sp>
        <p:nvSpPr>
          <p:cNvPr id="3" name="Content Placeholder 2"/>
          <p:cNvSpPr>
            <a:spLocks noGrp="1"/>
          </p:cNvSpPr>
          <p:nvPr>
            <p:ph sz="half" idx="1"/>
          </p:nvPr>
        </p:nvSpPr>
        <p:spPr>
          <a:xfrm>
            <a:off x="457200" y="1200151"/>
            <a:ext cx="5823527" cy="3025486"/>
          </a:xfrm>
        </p:spPr>
        <p:txBody>
          <a:bodyPr>
            <a:noAutofit/>
          </a:bodyPr>
          <a:lstStyle/>
          <a:p>
            <a:r>
              <a:rPr lang="en-US" sz="2000" dirty="0" smtClean="0"/>
              <a:t>USB instability has been found on about 3 in 20 boxes; independent of the power button issue </a:t>
            </a:r>
          </a:p>
          <a:p>
            <a:r>
              <a:rPr lang="en-US" sz="2000" dirty="0" smtClean="0"/>
              <a:t>Easily overcome by </a:t>
            </a:r>
          </a:p>
          <a:p>
            <a:pPr lvl="1"/>
            <a:r>
              <a:rPr lang="en-US" sz="1600" dirty="0" smtClean="0"/>
              <a:t>multiple connection attempts or;</a:t>
            </a:r>
          </a:p>
          <a:p>
            <a:pPr lvl="1"/>
            <a:r>
              <a:rPr lang="en-US" sz="1600" dirty="0" smtClean="0"/>
              <a:t>Reboot</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89</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4291" y="1579419"/>
            <a:ext cx="2646218" cy="2646218"/>
          </a:xfrm>
          <a:prstGeom prst="rect">
            <a:avLst/>
          </a:prstGeom>
        </p:spPr>
      </p:pic>
    </p:spTree>
    <p:extLst>
      <p:ext uri="{BB962C8B-B14F-4D97-AF65-F5344CB8AC3E}">
        <p14:creationId xmlns:p14="http://schemas.microsoft.com/office/powerpoint/2010/main" val="1344889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Network Device Breakout</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9</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2" name="Picture 1" descr="img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886" y="1396999"/>
            <a:ext cx="3873877" cy="3274980"/>
          </a:xfrm>
          <a:prstGeom prst="rect">
            <a:avLst/>
          </a:prstGeom>
        </p:spPr>
      </p:pic>
    </p:spTree>
    <p:extLst>
      <p:ext uri="{BB962C8B-B14F-4D97-AF65-F5344CB8AC3E}">
        <p14:creationId xmlns:p14="http://schemas.microsoft.com/office/powerpoint/2010/main" val="397701156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Passive Cooling (minor)</a:t>
            </a:r>
            <a:endParaRPr lang="en-US" dirty="0"/>
          </a:p>
        </p:txBody>
      </p:sp>
      <p:sp>
        <p:nvSpPr>
          <p:cNvPr id="3" name="Content Placeholder 2"/>
          <p:cNvSpPr>
            <a:spLocks noGrp="1"/>
          </p:cNvSpPr>
          <p:nvPr>
            <p:ph sz="half" idx="1"/>
          </p:nvPr>
        </p:nvSpPr>
        <p:spPr>
          <a:xfrm>
            <a:off x="457201" y="1200151"/>
            <a:ext cx="5176982" cy="3025486"/>
          </a:xfrm>
        </p:spPr>
        <p:txBody>
          <a:bodyPr>
            <a:noAutofit/>
          </a:bodyPr>
          <a:lstStyle/>
          <a:p>
            <a:r>
              <a:rPr lang="en-US" sz="2000" dirty="0" smtClean="0"/>
              <a:t>No fan in the box for cooling</a:t>
            </a:r>
          </a:p>
          <a:p>
            <a:r>
              <a:rPr lang="en-US" sz="2000" dirty="0" smtClean="0"/>
              <a:t>No direct issues with this were found during testing, but it is definitely worth considering when placing in warmer spaces.</a:t>
            </a:r>
            <a:endParaRPr lang="en-US" sz="1600" dirty="0" smtClean="0"/>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90</a:t>
            </a:fld>
            <a:endParaRPr lang="en-US"/>
          </a:p>
        </p:txBody>
      </p:sp>
      <p:pic>
        <p:nvPicPr>
          <p:cNvPr id="4" name="Picture 3"/>
          <p:cNvPicPr>
            <a:picLocks noChangeAspect="1"/>
          </p:cNvPicPr>
          <p:nvPr/>
        </p:nvPicPr>
        <p:blipFill>
          <a:blip r:embed="rId2"/>
          <a:stretch>
            <a:fillRect/>
          </a:stretch>
        </p:blipFill>
        <p:spPr>
          <a:xfrm>
            <a:off x="5786744" y="1627330"/>
            <a:ext cx="3036455" cy="2277341"/>
          </a:xfrm>
          <a:prstGeom prst="rect">
            <a:avLst/>
          </a:prstGeom>
        </p:spPr>
      </p:pic>
    </p:spTree>
    <p:extLst>
      <p:ext uri="{BB962C8B-B14F-4D97-AF65-F5344CB8AC3E}">
        <p14:creationId xmlns:p14="http://schemas.microsoft.com/office/powerpoint/2010/main" val="319939081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74541"/>
            <a:ext cx="8804212" cy="857250"/>
          </a:xfrm>
        </p:spPr>
        <p:txBody>
          <a:bodyPr>
            <a:normAutofit/>
          </a:bodyPr>
          <a:lstStyle/>
          <a:p>
            <a:r>
              <a:rPr lang="en-US" dirty="0" smtClean="0"/>
              <a:t>Installation</a:t>
            </a:r>
            <a:endParaRPr lang="en-US" dirty="0"/>
          </a:p>
        </p:txBody>
      </p:sp>
      <p:sp>
        <p:nvSpPr>
          <p:cNvPr id="3" name="Content Placeholder 2"/>
          <p:cNvSpPr>
            <a:spLocks noGrp="1"/>
          </p:cNvSpPr>
          <p:nvPr>
            <p:ph sz="half" idx="1"/>
          </p:nvPr>
        </p:nvSpPr>
        <p:spPr>
          <a:xfrm>
            <a:off x="457200" y="1200150"/>
            <a:ext cx="6943436" cy="3501065"/>
          </a:xfrm>
        </p:spPr>
        <p:txBody>
          <a:bodyPr>
            <a:noAutofit/>
          </a:bodyPr>
          <a:lstStyle/>
          <a:p>
            <a:r>
              <a:rPr lang="en-US" sz="2000" dirty="0" smtClean="0"/>
              <a:t>Ubuntu 12.04.5 Desktop</a:t>
            </a:r>
          </a:p>
          <a:p>
            <a:pPr lvl="1"/>
            <a:r>
              <a:rPr lang="en-US" sz="1600" dirty="0" smtClean="0"/>
              <a:t>Server doesn’t have proper EMMC driver</a:t>
            </a:r>
          </a:p>
          <a:p>
            <a:r>
              <a:rPr lang="en-US" sz="2000" dirty="0" err="1" smtClean="0"/>
              <a:t>Debian</a:t>
            </a:r>
            <a:r>
              <a:rPr lang="en-US" sz="2000" dirty="0" smtClean="0"/>
              <a:t> (Ubuntu) </a:t>
            </a:r>
            <a:r>
              <a:rPr lang="en-US" sz="2000" dirty="0" err="1" smtClean="0"/>
              <a:t>perfSONAR</a:t>
            </a:r>
            <a:r>
              <a:rPr lang="en-US" sz="2000" dirty="0"/>
              <a:t> packages:</a:t>
            </a:r>
            <a:br>
              <a:rPr lang="en-US" sz="2000" dirty="0"/>
            </a:br>
            <a:r>
              <a:rPr lang="en-US" sz="2000" dirty="0">
                <a:hlinkClick r:id="rId2"/>
              </a:rPr>
              <a:t>http://docs.perfsonar.net/install_debian#</a:t>
            </a:r>
            <a:r>
              <a:rPr lang="en-US" sz="2000" dirty="0" smtClean="0">
                <a:hlinkClick r:id="rId2"/>
              </a:rPr>
              <a:t>configuration</a:t>
            </a:r>
            <a:r>
              <a:rPr lang="en-US" sz="2000" dirty="0" smtClean="0"/>
              <a:t> </a:t>
            </a:r>
            <a:endParaRPr lang="en-US" sz="1600" dirty="0" smtClean="0"/>
          </a:p>
          <a:p>
            <a:r>
              <a:rPr lang="en-US" sz="2000" dirty="0" smtClean="0"/>
              <a:t>Using EXAMPLE script log found at:</a:t>
            </a:r>
            <a:br>
              <a:rPr lang="en-US" sz="2000" dirty="0" smtClean="0"/>
            </a:br>
            <a:r>
              <a:rPr lang="en-US" sz="2000" dirty="0" smtClean="0">
                <a:hlinkClick r:id="rId3"/>
              </a:rPr>
              <a:t>http://download-test.odi.iu.edu/liva-ps/go</a:t>
            </a:r>
            <a:r>
              <a:rPr lang="en-US" sz="2000" dirty="0"/>
              <a:t/>
            </a:r>
            <a:br>
              <a:rPr lang="en-US" sz="2000" dirty="0"/>
            </a:br>
            <a:r>
              <a:rPr lang="en-US" sz="2000" dirty="0">
                <a:hlinkClick r:id="rId4"/>
              </a:rPr>
              <a:t>http://download-test.odi.iu.edu/liva-ps/</a:t>
            </a:r>
            <a:r>
              <a:rPr lang="en-US" sz="2000" dirty="0" smtClean="0">
                <a:hlinkClick r:id="rId4"/>
              </a:rPr>
              <a:t>foo</a:t>
            </a:r>
            <a:r>
              <a:rPr lang="en-US" sz="2000" dirty="0" smtClean="0"/>
              <a:t> </a:t>
            </a:r>
          </a:p>
          <a:p>
            <a:pPr lvl="1"/>
            <a:r>
              <a:rPr lang="en-US" sz="1400" dirty="0" smtClean="0"/>
              <a:t>And associated files on the USB drive (ntp10 and conf10)</a:t>
            </a:r>
          </a:p>
        </p:txBody>
      </p:sp>
      <p:sp>
        <p:nvSpPr>
          <p:cNvPr id="9" name="Date Placeholder 1"/>
          <p:cNvSpPr>
            <a:spLocks noGrp="1"/>
          </p:cNvSpPr>
          <p:nvPr>
            <p:ph type="dt" sz="half" idx="10"/>
          </p:nvPr>
        </p:nvSpPr>
        <p:spPr>
          <a:xfrm>
            <a:off x="7304972" y="4765113"/>
            <a:ext cx="1270660" cy="273844"/>
          </a:xfrm>
        </p:spPr>
        <p:txBody>
          <a:bodyPr/>
          <a:lstStyle/>
          <a:p>
            <a:r>
              <a:rPr lang="en-US" dirty="0" smtClean="0"/>
              <a:t>August 10, 2015</a:t>
            </a:r>
            <a:endParaRPr lang="en-US" dirty="0"/>
          </a:p>
        </p:txBody>
      </p:sp>
      <p:sp>
        <p:nvSpPr>
          <p:cNvPr id="10" name="Footer Placeholder 2"/>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11" name="Slide Number Placeholder 3"/>
          <p:cNvSpPr>
            <a:spLocks noGrp="1"/>
          </p:cNvSpPr>
          <p:nvPr>
            <p:ph type="sldNum" sz="quarter" idx="12"/>
          </p:nvPr>
        </p:nvSpPr>
        <p:spPr>
          <a:xfrm>
            <a:off x="8686800" y="4765113"/>
            <a:ext cx="371412" cy="273844"/>
          </a:xfrm>
        </p:spPr>
        <p:txBody>
          <a:bodyPr/>
          <a:lstStyle/>
          <a:p>
            <a:fld id="{318151B9-CF22-1341-A1FA-AF855BA4AD15}" type="slidenum">
              <a:rPr lang="en-US" smtClean="0"/>
              <a:t>91</a:t>
            </a:fld>
            <a:endParaRPr lang="en-US"/>
          </a:p>
        </p:txBody>
      </p:sp>
    </p:spTree>
    <p:extLst>
      <p:ext uri="{BB962C8B-B14F-4D97-AF65-F5344CB8AC3E}">
        <p14:creationId xmlns:p14="http://schemas.microsoft.com/office/powerpoint/2010/main" val="174004113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Next??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ECS LIVA node is the most promising</a:t>
            </a:r>
          </a:p>
          <a:p>
            <a:r>
              <a:rPr lang="en-US" dirty="0" smtClean="0"/>
              <a:t>Develop </a:t>
            </a:r>
            <a:r>
              <a:rPr lang="en-US" dirty="0" err="1" smtClean="0"/>
              <a:t>flashable</a:t>
            </a:r>
            <a:r>
              <a:rPr lang="en-US" dirty="0" smtClean="0"/>
              <a:t> images</a:t>
            </a:r>
          </a:p>
          <a:p>
            <a:r>
              <a:rPr lang="en-US" dirty="0" smtClean="0"/>
              <a:t>HOWTOs for setting up nodes</a:t>
            </a:r>
          </a:p>
          <a:p>
            <a:r>
              <a:rPr lang="en-US" dirty="0" smtClean="0"/>
              <a:t>Scripts to make setup easier</a:t>
            </a:r>
          </a:p>
          <a:p>
            <a:r>
              <a:rPr lang="en-US" dirty="0" smtClean="0"/>
              <a:t>Post results and information to </a:t>
            </a:r>
            <a:r>
              <a:rPr lang="en-US" dirty="0" err="1" smtClean="0"/>
              <a:t>perfSONAR</a:t>
            </a:r>
            <a:r>
              <a:rPr lang="en-US" dirty="0" smtClean="0"/>
              <a:t> website:</a:t>
            </a:r>
          </a:p>
          <a:p>
            <a:r>
              <a:rPr lang="en-US" u="sng" dirty="0">
                <a:hlinkClick r:id="rId2"/>
              </a:rPr>
              <a:t>https://github.com/perfsonar/project/wiki/perfSONAR-Endpoint-Node-</a:t>
            </a:r>
            <a:r>
              <a:rPr lang="en-US" u="sng" dirty="0" smtClean="0">
                <a:hlinkClick r:id="rId2"/>
              </a:rPr>
              <a:t>Project</a:t>
            </a:r>
            <a:r>
              <a:rPr lang="en-US" u="sng" dirty="0" smtClean="0"/>
              <a:t> </a:t>
            </a:r>
            <a:endParaRPr lang="en-US" dirty="0"/>
          </a:p>
        </p:txBody>
      </p:sp>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smtClean="0"/>
              <a:t>© 2014, http://www.perfsonar.net</a:t>
            </a:r>
            <a:endParaRPr lang="en-US"/>
          </a:p>
        </p:txBody>
      </p:sp>
      <p:sp>
        <p:nvSpPr>
          <p:cNvPr id="6" name="Slide Number Placeholder 5"/>
          <p:cNvSpPr>
            <a:spLocks noGrp="1"/>
          </p:cNvSpPr>
          <p:nvPr>
            <p:ph type="sldNum" sz="quarter" idx="12"/>
          </p:nvPr>
        </p:nvSpPr>
        <p:spPr/>
        <p:txBody>
          <a:bodyPr/>
          <a:lstStyle/>
          <a:p>
            <a:fld id="{318151B9-CF22-1341-A1FA-AF855BA4AD15}" type="slidenum">
              <a:rPr lang="en-US" smtClean="0"/>
              <a:t>92</a:t>
            </a:fld>
            <a:endParaRPr lang="en-US"/>
          </a:p>
        </p:txBody>
      </p:sp>
    </p:spTree>
    <p:extLst>
      <p:ext uri="{BB962C8B-B14F-4D97-AF65-F5344CB8AC3E}">
        <p14:creationId xmlns:p14="http://schemas.microsoft.com/office/powerpoint/2010/main" val="12837300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41"/>
            <a:ext cx="8229600" cy="857250"/>
          </a:xfrm>
        </p:spPr>
        <p:txBody>
          <a:bodyPr>
            <a:normAutofit/>
          </a:bodyPr>
          <a:lstStyle/>
          <a:p>
            <a:r>
              <a:rPr lang="en-US" dirty="0" smtClean="0"/>
              <a:t>Conclusions</a:t>
            </a:r>
            <a:endParaRPr lang="en-US" dirty="0"/>
          </a:p>
        </p:txBody>
      </p:sp>
      <p:sp>
        <p:nvSpPr>
          <p:cNvPr id="8" name="Date Placeholder 3"/>
          <p:cNvSpPr>
            <a:spLocks noGrp="1"/>
          </p:cNvSpPr>
          <p:nvPr>
            <p:ph type="dt" sz="half" idx="10"/>
          </p:nvPr>
        </p:nvSpPr>
        <p:spPr>
          <a:xfrm>
            <a:off x="7259427"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93</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2" name="TextBox 1"/>
          <p:cNvSpPr txBox="1"/>
          <p:nvPr/>
        </p:nvSpPr>
        <p:spPr>
          <a:xfrm>
            <a:off x="355601" y="825391"/>
            <a:ext cx="7823200" cy="4154983"/>
          </a:xfrm>
          <a:prstGeom prst="rect">
            <a:avLst/>
          </a:prstGeom>
          <a:noFill/>
        </p:spPr>
        <p:txBody>
          <a:bodyPr wrap="square" rtlCol="0">
            <a:spAutoFit/>
          </a:bodyPr>
          <a:lstStyle/>
          <a:p>
            <a:pPr marL="285750" indent="-285750">
              <a:buFont typeface="Arial"/>
              <a:buChar char="•"/>
            </a:pPr>
            <a:r>
              <a:rPr lang="en-US" sz="2400" dirty="0" smtClean="0"/>
              <a:t>Measurement belongs on a dedicated host</a:t>
            </a:r>
          </a:p>
          <a:p>
            <a:pPr marL="285750" indent="-285750">
              <a:buFont typeface="Arial"/>
              <a:buChar char="•"/>
            </a:pPr>
            <a:r>
              <a:rPr lang="en-US" sz="2400" dirty="0" smtClean="0"/>
              <a:t>The host should be:</a:t>
            </a:r>
          </a:p>
          <a:p>
            <a:pPr marL="742950" lvl="1" indent="-285750">
              <a:buFont typeface="Arial"/>
              <a:buChar char="•"/>
            </a:pPr>
            <a:r>
              <a:rPr lang="en-US" sz="2400" dirty="0" smtClean="0"/>
              <a:t>‘right sized’ for the application.  You do not need to buy a $20000 machine, equally a $200 machine is challenging to get right.  </a:t>
            </a:r>
          </a:p>
          <a:p>
            <a:pPr marL="742950" lvl="1" indent="-285750">
              <a:buFont typeface="Arial"/>
              <a:buChar char="•"/>
            </a:pPr>
            <a:r>
              <a:rPr lang="en-US" sz="2400" dirty="0" smtClean="0"/>
              <a:t>Use recent specs for memory, CPU, NIC and it will work fine</a:t>
            </a:r>
          </a:p>
          <a:p>
            <a:pPr marL="285750" indent="-285750">
              <a:buFont typeface="Arial"/>
              <a:buChar char="•"/>
            </a:pPr>
            <a:r>
              <a:rPr lang="en-US" sz="2400" dirty="0" smtClean="0"/>
              <a:t>The host should not be:</a:t>
            </a:r>
          </a:p>
          <a:p>
            <a:pPr marL="742950" lvl="1" indent="-285750">
              <a:buFont typeface="Arial"/>
              <a:buChar char="•"/>
            </a:pPr>
            <a:r>
              <a:rPr lang="en-US" sz="2400" dirty="0" smtClean="0"/>
              <a:t>Virtualized – we want a real view of network performance</a:t>
            </a:r>
          </a:p>
          <a:p>
            <a:endParaRPr lang="en-US" sz="2400" dirty="0" smtClean="0"/>
          </a:p>
        </p:txBody>
      </p:sp>
    </p:spTree>
    <p:extLst>
      <p:ext uri="{BB962C8B-B14F-4D97-AF65-F5344CB8AC3E}">
        <p14:creationId xmlns:p14="http://schemas.microsoft.com/office/powerpoint/2010/main" val="408159205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perfSONAR</a:t>
            </a:r>
            <a:r>
              <a:rPr lang="en-US" dirty="0"/>
              <a:t> Host Hardware</a:t>
            </a:r>
            <a:endParaRPr lang="en-US" dirty="0"/>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6"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Event</a:t>
            </a:r>
          </a:p>
          <a:p>
            <a:pPr algn="r"/>
            <a:endParaRPr lang="en-US" b="1" i="1" dirty="0" smtClean="0"/>
          </a:p>
          <a:p>
            <a:pPr algn="r"/>
            <a:r>
              <a:rPr lang="en-US" dirty="0" smtClean="0"/>
              <a:t>Presenter, Organization, Email</a:t>
            </a:r>
          </a:p>
          <a:p>
            <a:pPr algn="r"/>
            <a:r>
              <a:rPr lang="en-US" dirty="0" smtClean="0"/>
              <a:t>Date</a:t>
            </a:r>
          </a:p>
          <a:p>
            <a:pPr algn="r"/>
            <a:endParaRPr lang="en-US" dirty="0"/>
          </a:p>
        </p:txBody>
      </p:sp>
    </p:spTree>
    <p:extLst>
      <p:ext uri="{BB962C8B-B14F-4D97-AF65-F5344CB8AC3E}">
        <p14:creationId xmlns:p14="http://schemas.microsoft.com/office/powerpoint/2010/main" val="3849953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994</TotalTime>
  <Words>7132</Words>
  <Application>Microsoft Macintosh PowerPoint</Application>
  <PresentationFormat>On-screen Show (16:9)</PresentationFormat>
  <Paragraphs>1034</Paragraphs>
  <Slides>94</Slides>
  <Notes>62</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perfSONAR Host Hardware</vt:lpstr>
      <vt:lpstr>Outline</vt:lpstr>
      <vt:lpstr>Introduction</vt:lpstr>
      <vt:lpstr>Initial End-to-End Network</vt:lpstr>
      <vt:lpstr>Initial End-to-End Network</vt:lpstr>
      <vt:lpstr>OSI Stack Reminder</vt:lpstr>
      <vt:lpstr>Host Breakout</vt:lpstr>
      <vt:lpstr>Host Breakout</vt:lpstr>
      <vt:lpstr>Network Device Breakout</vt:lpstr>
      <vt:lpstr>Network Device Breakout</vt:lpstr>
      <vt:lpstr>Network Device Breakout – Delays</vt:lpstr>
      <vt:lpstr>Network Devices &amp; OSI</vt:lpstr>
      <vt:lpstr>“End-to-End”</vt:lpstr>
      <vt:lpstr>“End-to-End”</vt:lpstr>
      <vt:lpstr>Dereferencing Individual Components </vt:lpstr>
      <vt:lpstr>Takeaways</vt:lpstr>
      <vt:lpstr>Lets Talk about IPERF</vt:lpstr>
      <vt:lpstr>What IPERF Tells Us</vt:lpstr>
      <vt:lpstr>BWCTL Example (iperf3)</vt:lpstr>
      <vt:lpstr>Summary (so far)</vt:lpstr>
      <vt:lpstr>Outline</vt:lpstr>
      <vt:lpstr>Use Cases</vt:lpstr>
      <vt:lpstr>Bandwidth Use Case</vt:lpstr>
      <vt:lpstr>Latency Use Case</vt:lpstr>
      <vt:lpstr>Why Separate These?</vt:lpstr>
      <vt:lpstr>Why Separate These?</vt:lpstr>
      <vt:lpstr>Dual NIC Testing Use Case</vt:lpstr>
      <vt:lpstr>Single NIC/Dual Testing Use Case</vt:lpstr>
      <vt:lpstr>Outline</vt:lpstr>
      <vt:lpstr>Hardware Selection</vt:lpstr>
      <vt:lpstr>CPU/Motherboard/Memory</vt:lpstr>
      <vt:lpstr>System Bus</vt:lpstr>
      <vt:lpstr>NIC</vt:lpstr>
      <vt:lpstr>Outline</vt:lpstr>
      <vt:lpstr>Virtualization Introduction</vt:lpstr>
      <vt:lpstr>Virtualization Introduction</vt:lpstr>
      <vt:lpstr>Virtualization Introduction</vt:lpstr>
      <vt:lpstr>What Time is it?</vt:lpstr>
      <vt:lpstr>Functionality Comparison</vt:lpstr>
      <vt:lpstr>E2E Implications</vt:lpstr>
      <vt:lpstr>Virtual End-to-End Network</vt:lpstr>
      <vt:lpstr>Virtual End-to-End Network</vt:lpstr>
      <vt:lpstr>Realities</vt:lpstr>
      <vt:lpstr>Realities</vt:lpstr>
      <vt:lpstr>Outline</vt:lpstr>
      <vt:lpstr>Examples of Hardware Performance</vt:lpstr>
      <vt:lpstr>Host Tuning of TCP Settings</vt:lpstr>
      <vt:lpstr>Host Tuning of TCP Settings (Long RTT)</vt:lpstr>
      <vt:lpstr>Host Tuning of TCP Settings</vt:lpstr>
      <vt:lpstr>Speed Mismatch – 1G to 10G</vt:lpstr>
      <vt:lpstr>Speed Mismatch – 1G to 10G</vt:lpstr>
      <vt:lpstr>Hardware Differences Between Hosts</vt:lpstr>
      <vt:lpstr>Hardware Differences Between Hosts</vt:lpstr>
      <vt:lpstr>Hardware Differences Between Hosts</vt:lpstr>
      <vt:lpstr>Virtual Machine to Bare Metal Ex.</vt:lpstr>
      <vt:lpstr>Virtual Machine to Bare Metal Ex.</vt:lpstr>
      <vt:lpstr>Virtual Machine to Bare Metal Ex.</vt:lpstr>
      <vt:lpstr>Real Host Observations/Comments</vt:lpstr>
      <vt:lpstr>Virtual Machine to Bare Metal Ex.</vt:lpstr>
      <vt:lpstr>Virtual Machine to Bare Metal Ex.</vt:lpstr>
      <vt:lpstr>Virtual Host Observations/Comments</vt:lpstr>
      <vt:lpstr>Outline</vt:lpstr>
      <vt:lpstr>The Beginning</vt:lpstr>
      <vt:lpstr>Outline</vt:lpstr>
      <vt:lpstr>Possible Solutions</vt:lpstr>
      <vt:lpstr>Initial Assumptions</vt:lpstr>
      <vt:lpstr>Survey Surprise</vt:lpstr>
      <vt:lpstr>A Course Change</vt:lpstr>
      <vt:lpstr>Intel Thin Canyon NUC Kit DE3815TYKHE</vt:lpstr>
      <vt:lpstr>ASUS Chromebox M004U</vt:lpstr>
      <vt:lpstr>Intel NUC Kit DCCP847DYE</vt:lpstr>
      <vt:lpstr>Gigabyte BRIX (GB-BXBT-2807)</vt:lpstr>
      <vt:lpstr>LIVA by ECS</vt:lpstr>
      <vt:lpstr>Specifications</vt:lpstr>
      <vt:lpstr>Assembly</vt:lpstr>
      <vt:lpstr>Assembly</vt:lpstr>
      <vt:lpstr>Assembly</vt:lpstr>
      <vt:lpstr>Assembly</vt:lpstr>
      <vt:lpstr>Assembly</vt:lpstr>
      <vt:lpstr>Assembly</vt:lpstr>
      <vt:lpstr>Assembly</vt:lpstr>
      <vt:lpstr>Assembly</vt:lpstr>
      <vt:lpstr>Assembly Completed</vt:lpstr>
      <vt:lpstr>Strengths</vt:lpstr>
      <vt:lpstr>Limitations and Eccentricities </vt:lpstr>
      <vt:lpstr>EMMC Drive (Onboard)</vt:lpstr>
      <vt:lpstr>BIOS difference Issue (minor)</vt:lpstr>
      <vt:lpstr>Power Button Issue (minor)</vt:lpstr>
      <vt:lpstr>USB/Wake-up Issue (minor)</vt:lpstr>
      <vt:lpstr>Passive Cooling (minor)</vt:lpstr>
      <vt:lpstr>Installation</vt:lpstr>
      <vt:lpstr>What’s Next??</vt:lpstr>
      <vt:lpstr>Conclusions</vt:lpstr>
      <vt:lpstr>perfSONAR Host Hardware</vt:lpstr>
    </vt:vector>
  </TitlesOfParts>
  <Company>ESnet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Zurawski</dc:creator>
  <cp:lastModifiedBy>Jason Zurawski</cp:lastModifiedBy>
  <cp:revision>75</cp:revision>
  <dcterms:created xsi:type="dcterms:W3CDTF">2014-10-22T19:46:15Z</dcterms:created>
  <dcterms:modified xsi:type="dcterms:W3CDTF">2015-08-24T19:41:47Z</dcterms:modified>
</cp:coreProperties>
</file>