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259" r:id="rId4"/>
    <p:sldId id="266" r:id="rId5"/>
    <p:sldId id="260" r:id="rId6"/>
    <p:sldId id="265" r:id="rId7"/>
    <p:sldId id="261" r:id="rId8"/>
    <p:sldId id="262" r:id="rId9"/>
    <p:sldId id="263" r:id="rId10"/>
    <p:sldId id="264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638" autoAdjust="0"/>
  </p:normalViewPr>
  <p:slideViewPr>
    <p:cSldViewPr snapToGrid="0" snapToObjects="1">
      <p:cViewPr varScale="1">
        <p:scale>
          <a:sx n="86" d="100"/>
          <a:sy n="86" d="100"/>
        </p:scale>
        <p:origin x="-121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0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1.xlsx"/><Relationship Id="rId2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200617283950617"/>
          <c:y val="0.0364784245916283"/>
          <c:w val="0.953703703703704"/>
          <c:h val="0.778323419789335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 1</c:v>
                </c:pt>
              </c:strCache>
            </c:strRef>
          </c:tx>
          <c:spPr>
            <a:ln w="47625">
              <a:noFill/>
            </a:ln>
          </c:spPr>
          <c:trendline>
            <c:trendlineType val="linear"/>
            <c:dispRSqr val="0"/>
            <c:dispEq val="0"/>
          </c:trendline>
          <c:xVal>
            <c:numRef>
              <c:f>Sheet1!$A$2:$A$23</c:f>
              <c:numCache>
                <c:formatCode>General</c:formatCode>
                <c:ptCount val="22"/>
                <c:pt idx="0">
                  <c:v>3.05969</c:v>
                </c:pt>
                <c:pt idx="1">
                  <c:v>4.08233</c:v>
                </c:pt>
                <c:pt idx="2">
                  <c:v>4.93951</c:v>
                </c:pt>
                <c:pt idx="3">
                  <c:v>5.96704</c:v>
                </c:pt>
                <c:pt idx="4">
                  <c:v>7.05365</c:v>
                </c:pt>
                <c:pt idx="5">
                  <c:v>7.95555</c:v>
                </c:pt>
                <c:pt idx="6">
                  <c:v>9.01079</c:v>
                </c:pt>
                <c:pt idx="7">
                  <c:v>25.926</c:v>
                </c:pt>
                <c:pt idx="8">
                  <c:v>26.9218</c:v>
                </c:pt>
                <c:pt idx="9">
                  <c:v>28.0998</c:v>
                </c:pt>
                <c:pt idx="10">
                  <c:v>28.9437</c:v>
                </c:pt>
                <c:pt idx="11">
                  <c:v>30.0026</c:v>
                </c:pt>
                <c:pt idx="12">
                  <c:v>31.0678</c:v>
                </c:pt>
                <c:pt idx="13">
                  <c:v>32.0225</c:v>
                </c:pt>
                <c:pt idx="14">
                  <c:v>32.9592</c:v>
                </c:pt>
                <c:pt idx="15">
                  <c:v>34.0275</c:v>
                </c:pt>
                <c:pt idx="16">
                  <c:v>35.0049</c:v>
                </c:pt>
                <c:pt idx="17">
                  <c:v>35.9987</c:v>
                </c:pt>
                <c:pt idx="18">
                  <c:v>43.0783</c:v>
                </c:pt>
                <c:pt idx="19">
                  <c:v>43.9567</c:v>
                </c:pt>
                <c:pt idx="20">
                  <c:v>44.9705</c:v>
                </c:pt>
                <c:pt idx="21">
                  <c:v>46.0615</c:v>
                </c:pt>
              </c:numCache>
            </c:numRef>
          </c:xVal>
          <c:yVal>
            <c:numRef>
              <c:f>Sheet1!$B$2:$B$23</c:f>
              <c:numCache>
                <c:formatCode>General</c:formatCode>
                <c:ptCount val="22"/>
                <c:pt idx="0">
                  <c:v>0.73875</c:v>
                </c:pt>
                <c:pt idx="1">
                  <c:v>-0.170683</c:v>
                </c:pt>
                <c:pt idx="2">
                  <c:v>-1.74196</c:v>
                </c:pt>
                <c:pt idx="3">
                  <c:v>-2.63182</c:v>
                </c:pt>
                <c:pt idx="4">
                  <c:v>-3.28542</c:v>
                </c:pt>
                <c:pt idx="5">
                  <c:v>-4.677779999999998</c:v>
                </c:pt>
                <c:pt idx="6">
                  <c:v>-5.45682</c:v>
                </c:pt>
                <c:pt idx="7">
                  <c:v>-22.7962</c:v>
                </c:pt>
                <c:pt idx="8">
                  <c:v>-23.813</c:v>
                </c:pt>
                <c:pt idx="9">
                  <c:v>-24.1009</c:v>
                </c:pt>
                <c:pt idx="10">
                  <c:v>-25.7254</c:v>
                </c:pt>
                <c:pt idx="11">
                  <c:v>-26.4897</c:v>
                </c:pt>
                <c:pt idx="12">
                  <c:v>-27.2287</c:v>
                </c:pt>
                <c:pt idx="13">
                  <c:v>-28.4099</c:v>
                </c:pt>
                <c:pt idx="14">
                  <c:v>-29.6632</c:v>
                </c:pt>
                <c:pt idx="15">
                  <c:v>-30.3899</c:v>
                </c:pt>
                <c:pt idx="16">
                  <c:v>-31.4806</c:v>
                </c:pt>
                <c:pt idx="17">
                  <c:v>-32.5051</c:v>
                </c:pt>
                <c:pt idx="18">
                  <c:v>-39.1868</c:v>
                </c:pt>
                <c:pt idx="19">
                  <c:v>-40.6734</c:v>
                </c:pt>
                <c:pt idx="20">
                  <c:v>-41.618</c:v>
                </c:pt>
                <c:pt idx="21">
                  <c:v>-42.2538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11509032"/>
        <c:axId val="2111544472"/>
      </c:scatterChart>
      <c:valAx>
        <c:axId val="211150903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2111544472"/>
        <c:crosses val="autoZero"/>
        <c:crossBetween val="midCat"/>
      </c:valAx>
      <c:valAx>
        <c:axId val="21115444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2111509032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0.36333</cdr:x>
      <cdr:y>0.20018</cdr:y>
    </cdr:from>
    <cdr:to>
      <cdr:x>0.37444</cdr:x>
      <cdr:y>0.22038</cdr:y>
    </cdr:to>
    <cdr:sp macro="" textlink="">
      <cdr:nvSpPr>
        <cdr:cNvPr id="2" name="Oval 1"/>
        <cdr:cNvSpPr>
          <a:spLocks xmlns:a="http://schemas.openxmlformats.org/drawingml/2006/main" noChangeAspect="1"/>
        </cdr:cNvSpPr>
      </cdr:nvSpPr>
      <cdr:spPr>
        <a:xfrm xmlns:a="http://schemas.openxmlformats.org/drawingml/2006/main">
          <a:off x="2990050" y="905989"/>
          <a:ext cx="91440" cy="91440"/>
        </a:xfrm>
        <a:prstGeom xmlns:a="http://schemas.openxmlformats.org/drawingml/2006/main" prst="ellipse">
          <a:avLst/>
        </a:prstGeom>
        <a:solidFill xmlns:a="http://schemas.openxmlformats.org/drawingml/2006/main">
          <a:srgbClr val="FF0000"/>
        </a:solidFill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0.15868</cdr:x>
      <cdr:y>0.26652</cdr:y>
    </cdr:from>
    <cdr:to>
      <cdr:x>0.16979</cdr:x>
      <cdr:y>0.28673</cdr:y>
    </cdr:to>
    <cdr:sp macro="" textlink="">
      <cdr:nvSpPr>
        <cdr:cNvPr id="3" name="Oval 2"/>
        <cdr:cNvSpPr>
          <a:spLocks xmlns:a="http://schemas.openxmlformats.org/drawingml/2006/main" noChangeAspect="1"/>
        </cdr:cNvSpPr>
      </cdr:nvSpPr>
      <cdr:spPr>
        <a:xfrm xmlns:a="http://schemas.openxmlformats.org/drawingml/2006/main">
          <a:off x="1305886" y="1206273"/>
          <a:ext cx="91440" cy="91440"/>
        </a:xfrm>
        <a:prstGeom xmlns:a="http://schemas.openxmlformats.org/drawingml/2006/main" prst="ellipse">
          <a:avLst/>
        </a:prstGeom>
        <a:solidFill xmlns:a="http://schemas.openxmlformats.org/drawingml/2006/main">
          <a:srgbClr val="FF0000"/>
        </a:solidFill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0.55139</cdr:x>
      <cdr:y>0.28907</cdr:y>
    </cdr:from>
    <cdr:to>
      <cdr:x>0.5625</cdr:x>
      <cdr:y>0.30928</cdr:y>
    </cdr:to>
    <cdr:sp macro="" textlink="">
      <cdr:nvSpPr>
        <cdr:cNvPr id="4" name="Oval 3"/>
        <cdr:cNvSpPr>
          <a:spLocks xmlns:a="http://schemas.openxmlformats.org/drawingml/2006/main" noChangeAspect="1"/>
        </cdr:cNvSpPr>
      </cdr:nvSpPr>
      <cdr:spPr>
        <a:xfrm xmlns:a="http://schemas.openxmlformats.org/drawingml/2006/main">
          <a:off x="4537683" y="1308335"/>
          <a:ext cx="91440" cy="91440"/>
        </a:xfrm>
        <a:prstGeom xmlns:a="http://schemas.openxmlformats.org/drawingml/2006/main" prst="ellipse">
          <a:avLst/>
        </a:prstGeom>
        <a:solidFill xmlns:a="http://schemas.openxmlformats.org/drawingml/2006/main">
          <a:srgbClr val="FF0000"/>
        </a:solidFill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0.70499</cdr:x>
      <cdr:y>0.86875</cdr:y>
    </cdr:from>
    <cdr:to>
      <cdr:x>0.71611</cdr:x>
      <cdr:y>0.88895</cdr:y>
    </cdr:to>
    <cdr:sp macro="" textlink="">
      <cdr:nvSpPr>
        <cdr:cNvPr id="10" name="Oval 9"/>
        <cdr:cNvSpPr>
          <a:spLocks xmlns:a="http://schemas.openxmlformats.org/drawingml/2006/main" noChangeAspect="1"/>
        </cdr:cNvSpPr>
      </cdr:nvSpPr>
      <cdr:spPr>
        <a:xfrm xmlns:a="http://schemas.openxmlformats.org/drawingml/2006/main">
          <a:off x="5801822" y="3931920"/>
          <a:ext cx="91440" cy="91440"/>
        </a:xfrm>
        <a:prstGeom xmlns:a="http://schemas.openxmlformats.org/drawingml/2006/main" prst="ellipse">
          <a:avLst/>
        </a:prstGeom>
        <a:solidFill xmlns:a="http://schemas.openxmlformats.org/drawingml/2006/main">
          <a:srgbClr val="FF0000"/>
        </a:solidFill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0.04869</cdr:x>
      <cdr:y>0.07369</cdr:y>
    </cdr:from>
    <cdr:to>
      <cdr:x>0.22368</cdr:x>
      <cdr:y>0.23376</cdr:y>
    </cdr:to>
    <cdr:sp macro="" textlink="">
      <cdr:nvSpPr>
        <cdr:cNvPr id="11" name="Oval 10"/>
        <cdr:cNvSpPr/>
      </cdr:nvSpPr>
      <cdr:spPr>
        <a:xfrm xmlns:a="http://schemas.openxmlformats.org/drawingml/2006/main" rot="1325139">
          <a:off x="400688" y="333512"/>
          <a:ext cx="1440133" cy="72446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25400">
          <a:solidFill>
            <a:srgbClr val="008000">
              <a:alpha val="70000"/>
            </a:srgb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0.44533</cdr:x>
      <cdr:y>0.406</cdr:y>
    </cdr:from>
    <cdr:to>
      <cdr:x>0.74412</cdr:x>
      <cdr:y>0.62398</cdr:y>
    </cdr:to>
    <cdr:sp macro="" textlink="">
      <cdr:nvSpPr>
        <cdr:cNvPr id="12" name="Oval 11"/>
        <cdr:cNvSpPr/>
      </cdr:nvSpPr>
      <cdr:spPr>
        <a:xfrm xmlns:a="http://schemas.openxmlformats.org/drawingml/2006/main" rot="1512034">
          <a:off x="3664896" y="1837531"/>
          <a:ext cx="2458880" cy="98660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25400">
          <a:solidFill>
            <a:srgbClr val="008000">
              <a:alpha val="70000"/>
            </a:srgb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0.81739</cdr:x>
      <cdr:y>0.6844</cdr:y>
    </cdr:from>
    <cdr:to>
      <cdr:x>0.91489</cdr:x>
      <cdr:y>0.82886</cdr:y>
    </cdr:to>
    <cdr:sp macro="" textlink="">
      <cdr:nvSpPr>
        <cdr:cNvPr id="13" name="Oval 12"/>
        <cdr:cNvSpPr/>
      </cdr:nvSpPr>
      <cdr:spPr>
        <a:xfrm xmlns:a="http://schemas.openxmlformats.org/drawingml/2006/main" rot="1434623">
          <a:off x="6726793" y="3097566"/>
          <a:ext cx="802417" cy="653844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25400">
          <a:solidFill>
            <a:srgbClr val="008000">
              <a:alpha val="70000"/>
            </a:srgb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0.06564</cdr:x>
      <cdr:y>0.72004</cdr:y>
    </cdr:from>
    <cdr:to>
      <cdr:x>0.07675</cdr:x>
      <cdr:y>0.74024</cdr:y>
    </cdr:to>
    <cdr:sp macro="" textlink="">
      <cdr:nvSpPr>
        <cdr:cNvPr id="14" name="Oval 13"/>
        <cdr:cNvSpPr>
          <a:spLocks xmlns:a="http://schemas.openxmlformats.org/drawingml/2006/main" noChangeAspect="1"/>
        </cdr:cNvSpPr>
      </cdr:nvSpPr>
      <cdr:spPr>
        <a:xfrm xmlns:a="http://schemas.openxmlformats.org/drawingml/2006/main" flipH="1">
          <a:off x="540176" y="3258853"/>
          <a:ext cx="91440" cy="91440"/>
        </a:xfrm>
        <a:prstGeom xmlns:a="http://schemas.openxmlformats.org/drawingml/2006/main" prst="ellipse">
          <a:avLst/>
        </a:prstGeom>
        <a:solidFill xmlns:a="http://schemas.openxmlformats.org/drawingml/2006/main">
          <a:srgbClr val="FF0000"/>
        </a:solidFill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A4CB6-3CEE-2141-BED6-34088D72EFE5}" type="datetimeFigureOut">
              <a:rPr lang="en-US" smtClean="0"/>
              <a:t>2014/01/20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80B4EE-6674-644E-A69F-6761C1EF5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590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4DFAA-655A-A34E-8281-57A6A71427F2}" type="datetimeFigureOut">
              <a:rPr lang="en-US" smtClean="0"/>
              <a:t>2014/01/20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AA9B3-AB74-B248-B3F2-E0D861373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62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6C48B-5462-3745-BF6F-4B11AA92308B}" type="datetime1">
              <a:rPr lang="en-US" smtClean="0"/>
              <a:t>2014/01/20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F42A-D663-974C-B01D-3E88E1F7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53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05BA-1DF7-B14D-A0C7-E7A9492272AB}" type="datetime1">
              <a:rPr lang="en-US" smtClean="0"/>
              <a:t>2014/01/20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F42A-D663-974C-B01D-3E88E1F7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13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A4B4-5941-D24D-81FE-5E6B4435CE59}" type="datetime1">
              <a:rPr lang="en-US" smtClean="0"/>
              <a:t>2014/01/20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F42A-D663-974C-B01D-3E88E1F7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575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AB539-79BA-254C-9A3F-A684817B3119}" type="datetime1">
              <a:rPr lang="en-US" smtClean="0"/>
              <a:t>2014/01/20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F42A-D663-974C-B01D-3E88E1F7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52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9B1E2-5FB5-6849-830B-9BD5C7499536}" type="datetime1">
              <a:rPr lang="en-US" smtClean="0"/>
              <a:t>2014/01/20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F42A-D663-974C-B01D-3E88E1F7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83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33953-CC27-A046-BEDF-3FA806F0F952}" type="datetime1">
              <a:rPr lang="en-US" smtClean="0"/>
              <a:t>2014/01/20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F42A-D663-974C-B01D-3E88E1F7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309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0DDF1-CB92-D645-B5F1-80EF512909FB}" type="datetime1">
              <a:rPr lang="en-US" smtClean="0"/>
              <a:t>2014/01/20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F42A-D663-974C-B01D-3E88E1F7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51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8E393-F6D2-B148-83E5-AE32F8A194B9}" type="datetime1">
              <a:rPr lang="en-US" smtClean="0"/>
              <a:t>2014/01/20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F42A-D663-974C-B01D-3E88E1F7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322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AC2C7-D905-F042-9D05-97CE1FFF9031}" type="datetime1">
              <a:rPr lang="en-US" smtClean="0"/>
              <a:t>2014/01/20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F42A-D663-974C-B01D-3E88E1F7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100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ADC-50B1-F24A-ABE7-477E672E8C07}" type="datetime1">
              <a:rPr lang="en-US" smtClean="0"/>
              <a:t>2014/01/20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F42A-D663-974C-B01D-3E88E1F7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3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8C8F-968E-A846-9E0E-A1698846E35E}" type="datetime1">
              <a:rPr lang="en-US" smtClean="0"/>
              <a:t>2014/01/20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F42A-D663-974C-B01D-3E88E1F7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577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B8835-C7F9-314D-BF9A-338718956173}" type="datetime1">
              <a:rPr lang="en-US" smtClean="0"/>
              <a:t>2014/01/20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9F42A-D663-974C-B01D-3E88E1F7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81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cs.columbia.edu/~smb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Anomaly Detection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Steven M. Bellovin</a:t>
            </a:r>
          </a:p>
          <a:p>
            <a:r>
              <a:rPr lang="en-US" dirty="0" smtClean="0">
                <a:hlinkClick r:id="rId2"/>
              </a:rPr>
              <a:t>https://www.cs.columbia.edu/~smb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Matsuzaki</a:t>
            </a:r>
            <a:r>
              <a:rPr lang="en-US" dirty="0"/>
              <a:t> ‘</a:t>
            </a:r>
            <a:r>
              <a:rPr lang="en-US" dirty="0" err="1"/>
              <a:t>maz</a:t>
            </a:r>
            <a:r>
              <a:rPr lang="en-US" dirty="0"/>
              <a:t>’ </a:t>
            </a:r>
            <a:r>
              <a:rPr lang="en-US" dirty="0" err="1"/>
              <a:t>Yoshinobu</a:t>
            </a:r>
            <a:endParaRPr lang="en-US" dirty="0"/>
          </a:p>
          <a:p>
            <a:r>
              <a:rPr lang="en-US" dirty="0"/>
              <a:t>&lt;</a:t>
            </a:r>
            <a:r>
              <a:rPr lang="en-US" dirty="0" err="1"/>
              <a:t>maz@iij.ad.jp</a:t>
            </a:r>
            <a:r>
              <a:rPr lang="en-US"/>
              <a:t>&gt;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225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detect minor variants of existing attacks (a serious issue in the anti-virus world)</a:t>
            </a:r>
          </a:p>
          <a:p>
            <a:r>
              <a:rPr lang="en-US" dirty="0" smtClean="0"/>
              <a:t>Can detect 0-day attacks</a:t>
            </a:r>
          </a:p>
          <a:p>
            <a:r>
              <a:rPr lang="en-US" dirty="0" smtClean="0"/>
              <a:t>No need to constantly update signature database</a:t>
            </a:r>
          </a:p>
          <a:p>
            <a:r>
              <a:rPr lang="en-US" dirty="0" smtClean="0"/>
              <a:t>Probably the wave of the future in intrusion detection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F42A-D663-974C-B01D-3E88E1F770B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701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円/楕円 12"/>
          <p:cNvSpPr/>
          <p:nvPr/>
        </p:nvSpPr>
        <p:spPr bwMode="auto">
          <a:xfrm>
            <a:off x="5723855" y="4666591"/>
            <a:ext cx="1885794" cy="1832836"/>
          </a:xfrm>
          <a:prstGeom prst="ellipse">
            <a:avLst/>
          </a:prstGeom>
          <a:noFill/>
          <a:ln w="31750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Example: </a:t>
            </a:r>
            <a:r>
              <a:rPr kumimoji="1" lang="en-US" altLang="ja-JP" dirty="0" err="1" smtClean="0"/>
              <a:t>Netflow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router can export traffic flow information </a:t>
            </a:r>
            <a:r>
              <a:rPr kumimoji="1" lang="en-US" altLang="ja-JP" dirty="0"/>
              <a:t>(incoming </a:t>
            </a:r>
            <a:r>
              <a:rPr kumimoji="1" lang="en-US" altLang="ja-JP" dirty="0" smtClean="0"/>
              <a:t>interface, packet headers) to a collector </a:t>
            </a:r>
          </a:p>
          <a:p>
            <a:pPr lvl="1"/>
            <a:r>
              <a:rPr kumimoji="1" lang="en-US" altLang="ja-JP" dirty="0" smtClean="0"/>
              <a:t>useful to analyze traffic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6" name="Picture 37" descr="serv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5922" y="5775597"/>
            <a:ext cx="1053147" cy="606097"/>
          </a:xfrm>
          <a:prstGeom prst="rect">
            <a:avLst/>
          </a:prstGeom>
        </p:spPr>
      </p:pic>
      <p:pic>
        <p:nvPicPr>
          <p:cNvPr id="7" name="Picture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7607" y="4036444"/>
            <a:ext cx="828675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2" descr="fujitsu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4359" y="4625406"/>
            <a:ext cx="756362" cy="929405"/>
          </a:xfrm>
          <a:prstGeom prst="rect">
            <a:avLst/>
          </a:prstGeom>
        </p:spPr>
      </p:pic>
      <p:pic>
        <p:nvPicPr>
          <p:cNvPr id="9" name="Picture 37" descr="serv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163" y="5251762"/>
            <a:ext cx="1053147" cy="606097"/>
          </a:xfrm>
          <a:prstGeom prst="rect">
            <a:avLst/>
          </a:prstGeom>
        </p:spPr>
      </p:pic>
      <p:sp>
        <p:nvSpPr>
          <p:cNvPr id="10" name="下矢印 9"/>
          <p:cNvSpPr/>
          <p:nvPr/>
        </p:nvSpPr>
        <p:spPr bwMode="auto">
          <a:xfrm rot="16845352">
            <a:off x="5219291" y="4443979"/>
            <a:ext cx="457775" cy="1540780"/>
          </a:xfrm>
          <a:prstGeom prst="down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 rot="592668">
            <a:off x="4499078" y="4731007"/>
            <a:ext cx="1797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netflow</a:t>
            </a:r>
            <a:r>
              <a:rPr kumimoji="1" lang="en-US" altLang="ja-JP" dirty="0" smtClean="0"/>
              <a:t> export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723855" y="5898370"/>
            <a:ext cx="2021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netflow</a:t>
            </a:r>
            <a:r>
              <a:rPr kumimoji="1" lang="en-US" altLang="ja-JP" dirty="0" smtClean="0"/>
              <a:t> collector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7079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Mail Logs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Look at the mail logs every day</a:t>
            </a:r>
          </a:p>
          <a:p>
            <a:pPr lvl="1"/>
            <a:r>
              <a:rPr lang="en-US" dirty="0" smtClean="0"/>
              <a:t>Is someone sending significantly more mail than they normally do?</a:t>
            </a:r>
          </a:p>
          <a:p>
            <a:pPr lvl="1"/>
            <a:r>
              <a:rPr lang="en-US" dirty="0" smtClean="0"/>
              <a:t>Is someone sending to many more recipients than normal?</a:t>
            </a:r>
          </a:p>
          <a:p>
            <a:pPr lvl="1"/>
            <a:r>
              <a:rPr lang="en-US" dirty="0" smtClean="0"/>
              <a:t>Is the size of someone’s mail messages larger than normal?</a:t>
            </a:r>
          </a:p>
          <a:p>
            <a:pPr lvl="1"/>
            <a:r>
              <a:rPr lang="en-US" dirty="0" smtClean="0"/>
              <a:t>Anomalies can be benign: recently, someone emailed me a 9 MB, 1600 page PDF, </a:t>
            </a:r>
            <a:r>
              <a:rPr lang="en-US" dirty="0"/>
              <a:t>with many scanned </a:t>
            </a:r>
            <a:r>
              <a:rPr lang="en-US" dirty="0" smtClean="0"/>
              <a:t>images—and it was perfectly legitimate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F42A-D663-974C-B01D-3E88E1F770B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262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Host 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Monitor system calls</a:t>
            </a:r>
          </a:p>
          <a:p>
            <a:pPr lvl="1"/>
            <a:r>
              <a:rPr lang="en-US" dirty="0" smtClean="0"/>
              <a:t>What system calls does an application normally make?</a:t>
            </a:r>
          </a:p>
          <a:p>
            <a:pPr lvl="1"/>
            <a:r>
              <a:rPr lang="en-US" dirty="0" smtClean="0"/>
              <a:t>What sequences of system calls does it normally make?</a:t>
            </a:r>
          </a:p>
          <a:p>
            <a:r>
              <a:rPr lang="en-US" dirty="0" smtClean="0"/>
              <a:t>Works before encryption or after decryption</a:t>
            </a:r>
          </a:p>
          <a:p>
            <a:r>
              <a:rPr lang="en-US" dirty="0" smtClean="0"/>
              <a:t>But—attackers can look for and disable a host</a:t>
            </a:r>
            <a:r>
              <a:rPr lang="en-US" smtClean="0"/>
              <a:t>-based IDS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F42A-D663-974C-B01D-3E88E1F770B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89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Anomaly Detection?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Signatures defend against </a:t>
            </a:r>
            <a:r>
              <a:rPr lang="en-US" i="1" dirty="0" smtClean="0"/>
              <a:t>known</a:t>
            </a:r>
            <a:r>
              <a:rPr lang="en-US" dirty="0" smtClean="0"/>
              <a:t> attacks</a:t>
            </a:r>
          </a:p>
          <a:p>
            <a:pPr lvl="1"/>
            <a:r>
              <a:rPr lang="en-US" dirty="0" smtClean="0"/>
              <a:t>You need a separate signature for each one</a:t>
            </a:r>
          </a:p>
          <a:p>
            <a:pPr lvl="1"/>
            <a:r>
              <a:rPr lang="en-US" dirty="0" smtClean="0"/>
              <a:t>By definition, there are no signatures for things that don’t exist</a:t>
            </a:r>
          </a:p>
          <a:p>
            <a:r>
              <a:rPr lang="en-US" dirty="0" smtClean="0"/>
              <a:t>Anomaly detectors look for unusual activity: things that normally don’t happen</a:t>
            </a:r>
          </a:p>
          <a:p>
            <a:r>
              <a:rPr lang="en-US" dirty="0" smtClean="0"/>
              <a:t>Implication: must first know what is normal</a:t>
            </a:r>
          </a:p>
          <a:p>
            <a:pPr lvl="1"/>
            <a:r>
              <a:rPr lang="en-US" dirty="0" smtClean="0"/>
              <a:t>“Normal” is different for every organization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F42A-D663-974C-B01D-3E88E1F770B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89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An Anomaly?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Normal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Infected</a:t>
            </a:r>
            <a:endParaRPr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5" name="Hexagon 24"/>
          <p:cNvSpPr>
            <a:spLocks noChangeAspect="1"/>
          </p:cNvSpPr>
          <p:nvPr/>
        </p:nvSpPr>
        <p:spPr>
          <a:xfrm>
            <a:off x="737077" y="2460829"/>
            <a:ext cx="530352" cy="4572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Hexagon 26"/>
          <p:cNvSpPr>
            <a:spLocks noChangeAspect="1"/>
          </p:cNvSpPr>
          <p:nvPr/>
        </p:nvSpPr>
        <p:spPr>
          <a:xfrm>
            <a:off x="3474913" y="2464420"/>
            <a:ext cx="548640" cy="54864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Hexagon 27"/>
          <p:cNvSpPr>
            <a:spLocks noChangeAspect="1"/>
          </p:cNvSpPr>
          <p:nvPr/>
        </p:nvSpPr>
        <p:spPr>
          <a:xfrm>
            <a:off x="2569497" y="2464420"/>
            <a:ext cx="530352" cy="4572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Hexagon 28"/>
          <p:cNvSpPr>
            <a:spLocks noChangeAspect="1"/>
          </p:cNvSpPr>
          <p:nvPr/>
        </p:nvSpPr>
        <p:spPr>
          <a:xfrm rot="20700000">
            <a:off x="1621855" y="2464420"/>
            <a:ext cx="530352" cy="4572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Hexagon 31"/>
          <p:cNvSpPr>
            <a:spLocks noChangeAspect="1"/>
          </p:cNvSpPr>
          <p:nvPr/>
        </p:nvSpPr>
        <p:spPr>
          <a:xfrm>
            <a:off x="737077" y="3361684"/>
            <a:ext cx="530352" cy="4572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Hexagon 32"/>
          <p:cNvSpPr>
            <a:spLocks noChangeAspect="1"/>
          </p:cNvSpPr>
          <p:nvPr/>
        </p:nvSpPr>
        <p:spPr>
          <a:xfrm>
            <a:off x="3474913" y="3365275"/>
            <a:ext cx="530352" cy="4572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Hexagon 33"/>
          <p:cNvSpPr>
            <a:spLocks noChangeAspect="1"/>
          </p:cNvSpPr>
          <p:nvPr/>
        </p:nvSpPr>
        <p:spPr>
          <a:xfrm>
            <a:off x="2569497" y="3365275"/>
            <a:ext cx="530352" cy="457200"/>
          </a:xfrm>
          <a:prstGeom prst="hexag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Hexagon 34"/>
          <p:cNvSpPr>
            <a:spLocks noChangeAspect="1"/>
          </p:cNvSpPr>
          <p:nvPr/>
        </p:nvSpPr>
        <p:spPr>
          <a:xfrm>
            <a:off x="1621855" y="3365275"/>
            <a:ext cx="530352" cy="4572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Hexagon 43"/>
          <p:cNvSpPr>
            <a:spLocks noChangeAspect="1"/>
          </p:cNvSpPr>
          <p:nvPr/>
        </p:nvSpPr>
        <p:spPr>
          <a:xfrm>
            <a:off x="707186" y="4287014"/>
            <a:ext cx="530352" cy="4572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Hexagon 44"/>
          <p:cNvSpPr>
            <a:spLocks noChangeAspect="1"/>
          </p:cNvSpPr>
          <p:nvPr/>
        </p:nvSpPr>
        <p:spPr>
          <a:xfrm>
            <a:off x="3445022" y="4290605"/>
            <a:ext cx="530352" cy="4572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Hexagon 45"/>
          <p:cNvSpPr>
            <a:spLocks noChangeAspect="1"/>
          </p:cNvSpPr>
          <p:nvPr/>
        </p:nvSpPr>
        <p:spPr>
          <a:xfrm>
            <a:off x="2539606" y="4290605"/>
            <a:ext cx="530352" cy="4572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Hexagon 39"/>
          <p:cNvSpPr>
            <a:spLocks noChangeAspect="1"/>
          </p:cNvSpPr>
          <p:nvPr/>
        </p:nvSpPr>
        <p:spPr>
          <a:xfrm>
            <a:off x="707186" y="5187869"/>
            <a:ext cx="530352" cy="4572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Hexagon 40"/>
          <p:cNvSpPr>
            <a:spLocks noChangeAspect="1"/>
          </p:cNvSpPr>
          <p:nvPr/>
        </p:nvSpPr>
        <p:spPr>
          <a:xfrm>
            <a:off x="3445022" y="5191460"/>
            <a:ext cx="530352" cy="457200"/>
          </a:xfrm>
          <a:prstGeom prst="hexagon">
            <a:avLst/>
          </a:prstGeom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Hexagon 41"/>
          <p:cNvSpPr>
            <a:spLocks noChangeAspect="1"/>
          </p:cNvSpPr>
          <p:nvPr/>
        </p:nvSpPr>
        <p:spPr>
          <a:xfrm>
            <a:off x="2539606" y="5191460"/>
            <a:ext cx="530352" cy="4572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Hexagon 42"/>
          <p:cNvSpPr>
            <a:spLocks noChangeAspect="1"/>
          </p:cNvSpPr>
          <p:nvPr/>
        </p:nvSpPr>
        <p:spPr>
          <a:xfrm>
            <a:off x="1591964" y="5191460"/>
            <a:ext cx="530352" cy="4572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Heptagon 72"/>
          <p:cNvSpPr>
            <a:spLocks noChangeAspect="1"/>
          </p:cNvSpPr>
          <p:nvPr/>
        </p:nvSpPr>
        <p:spPr>
          <a:xfrm>
            <a:off x="1651452" y="4287014"/>
            <a:ext cx="457200" cy="457200"/>
          </a:xfrm>
          <a:prstGeom prst="hept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Hexagon 75"/>
          <p:cNvSpPr>
            <a:spLocks noChangeAspect="1"/>
          </p:cNvSpPr>
          <p:nvPr/>
        </p:nvSpPr>
        <p:spPr>
          <a:xfrm>
            <a:off x="5028444" y="2403576"/>
            <a:ext cx="530352" cy="4572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Hexagon 76"/>
          <p:cNvSpPr>
            <a:spLocks noChangeAspect="1"/>
          </p:cNvSpPr>
          <p:nvPr/>
        </p:nvSpPr>
        <p:spPr>
          <a:xfrm>
            <a:off x="7766280" y="2407167"/>
            <a:ext cx="548640" cy="54864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Hexagon 77"/>
          <p:cNvSpPr>
            <a:spLocks noChangeAspect="1"/>
          </p:cNvSpPr>
          <p:nvPr/>
        </p:nvSpPr>
        <p:spPr>
          <a:xfrm>
            <a:off x="6860864" y="2407167"/>
            <a:ext cx="530352" cy="4572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Hexagon 78"/>
          <p:cNvSpPr>
            <a:spLocks noChangeAspect="1"/>
          </p:cNvSpPr>
          <p:nvPr/>
        </p:nvSpPr>
        <p:spPr>
          <a:xfrm rot="20700000">
            <a:off x="5913222" y="2407167"/>
            <a:ext cx="530352" cy="4572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Hexagon 79"/>
          <p:cNvSpPr>
            <a:spLocks noChangeAspect="1"/>
          </p:cNvSpPr>
          <p:nvPr/>
        </p:nvSpPr>
        <p:spPr>
          <a:xfrm>
            <a:off x="5028444" y="3304431"/>
            <a:ext cx="530352" cy="457200"/>
          </a:xfrm>
          <a:prstGeom prst="hexagon">
            <a:avLst/>
          </a:prstGeom>
          <a:solidFill>
            <a:schemeClr val="bg2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Hexagon 80"/>
          <p:cNvSpPr>
            <a:spLocks noChangeAspect="1"/>
          </p:cNvSpPr>
          <p:nvPr/>
        </p:nvSpPr>
        <p:spPr>
          <a:xfrm>
            <a:off x="7766280" y="3308022"/>
            <a:ext cx="530352" cy="4572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Hexagon 81"/>
          <p:cNvSpPr>
            <a:spLocks noChangeAspect="1"/>
          </p:cNvSpPr>
          <p:nvPr/>
        </p:nvSpPr>
        <p:spPr>
          <a:xfrm>
            <a:off x="6860864" y="3308022"/>
            <a:ext cx="530352" cy="457200"/>
          </a:xfrm>
          <a:prstGeom prst="hexag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Hexagon 82"/>
          <p:cNvSpPr>
            <a:spLocks noChangeAspect="1"/>
          </p:cNvSpPr>
          <p:nvPr/>
        </p:nvSpPr>
        <p:spPr>
          <a:xfrm>
            <a:off x="5913222" y="3308022"/>
            <a:ext cx="530352" cy="4572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Hexagon 83"/>
          <p:cNvSpPr>
            <a:spLocks noChangeAspect="1"/>
          </p:cNvSpPr>
          <p:nvPr/>
        </p:nvSpPr>
        <p:spPr>
          <a:xfrm>
            <a:off x="4998553" y="4229761"/>
            <a:ext cx="795528" cy="6858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Hexagon 84"/>
          <p:cNvSpPr>
            <a:spLocks noChangeAspect="1"/>
          </p:cNvSpPr>
          <p:nvPr/>
        </p:nvSpPr>
        <p:spPr>
          <a:xfrm>
            <a:off x="7736389" y="4233352"/>
            <a:ext cx="530352" cy="4572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Hexagon 85"/>
          <p:cNvSpPr>
            <a:spLocks noChangeAspect="1"/>
          </p:cNvSpPr>
          <p:nvPr/>
        </p:nvSpPr>
        <p:spPr>
          <a:xfrm>
            <a:off x="6830973" y="4233352"/>
            <a:ext cx="530352" cy="457200"/>
          </a:xfrm>
          <a:prstGeom prst="hexagon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Hexagon 86"/>
          <p:cNvSpPr>
            <a:spLocks noChangeAspect="1"/>
          </p:cNvSpPr>
          <p:nvPr/>
        </p:nvSpPr>
        <p:spPr>
          <a:xfrm>
            <a:off x="4998553" y="5130616"/>
            <a:ext cx="530352" cy="4572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Hexagon 87"/>
          <p:cNvSpPr>
            <a:spLocks noChangeAspect="1"/>
          </p:cNvSpPr>
          <p:nvPr/>
        </p:nvSpPr>
        <p:spPr>
          <a:xfrm>
            <a:off x="7736389" y="5134207"/>
            <a:ext cx="530352" cy="457200"/>
          </a:xfrm>
          <a:prstGeom prst="hexagon">
            <a:avLst/>
          </a:prstGeom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Hexagon 88"/>
          <p:cNvSpPr>
            <a:spLocks noChangeAspect="1"/>
          </p:cNvSpPr>
          <p:nvPr/>
        </p:nvSpPr>
        <p:spPr>
          <a:xfrm>
            <a:off x="6830973" y="5134207"/>
            <a:ext cx="530352" cy="4572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Heptagon 90"/>
          <p:cNvSpPr>
            <a:spLocks noChangeAspect="1"/>
          </p:cNvSpPr>
          <p:nvPr/>
        </p:nvSpPr>
        <p:spPr>
          <a:xfrm>
            <a:off x="5942819" y="4229761"/>
            <a:ext cx="457200" cy="457200"/>
          </a:xfrm>
          <a:prstGeom prst="hept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Isosceles Triangle 91"/>
          <p:cNvSpPr>
            <a:spLocks noChangeAspect="1"/>
          </p:cNvSpPr>
          <p:nvPr/>
        </p:nvSpPr>
        <p:spPr>
          <a:xfrm>
            <a:off x="5913222" y="5134207"/>
            <a:ext cx="530352" cy="4572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Slide Number Placeholder 9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F42A-D663-974C-B01D-3E88E1F770B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164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E</a:t>
            </a:r>
            <a:r>
              <a:rPr kumimoji="1" lang="en-US" altLang="ja-JP" dirty="0" smtClean="0"/>
              <a:t>xamples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479766" cy="4522788"/>
          </a:xfrm>
        </p:spPr>
        <p:txBody>
          <a:bodyPr/>
          <a:lstStyle/>
          <a:p>
            <a:r>
              <a:rPr kumimoji="1" lang="en-US" altLang="ja-JP" dirty="0" smtClean="0"/>
              <a:t>massive incoming traffic</a:t>
            </a:r>
          </a:p>
          <a:p>
            <a:pPr marL="0" indent="0">
              <a:buNone/>
            </a:pPr>
            <a:r>
              <a:rPr kumimoji="1" lang="en-US" altLang="ja-JP" dirty="0" smtClean="0"/>
              <a:t>  </a:t>
            </a:r>
            <a:r>
              <a:rPr kumimoji="1" lang="en-US" altLang="ja-JP" dirty="0" smtClean="0"/>
              <a:t>- periodic security update </a:t>
            </a:r>
            <a:r>
              <a:rPr kumimoji="1" lang="en-US" altLang="ja-JP" dirty="0" smtClean="0">
                <a:sym typeface="Wingdings" pitchFamily="2" charset="2"/>
              </a:rPr>
              <a:t> or </a:t>
            </a:r>
            <a:r>
              <a:rPr kumimoji="1" lang="en-US" altLang="ja-JP" dirty="0" err="1" smtClean="0">
                <a:sym typeface="Wingdings" pitchFamily="2" charset="2"/>
              </a:rPr>
              <a:t>DoS</a:t>
            </a:r>
            <a:r>
              <a:rPr kumimoji="1" lang="en-US" altLang="ja-JP" dirty="0" smtClean="0">
                <a:sym typeface="Wingdings" pitchFamily="2" charset="2"/>
              </a:rPr>
              <a:t> </a:t>
            </a:r>
          </a:p>
          <a:p>
            <a:r>
              <a:rPr kumimoji="1" lang="en-US" altLang="ja-JP" dirty="0" smtClean="0">
                <a:sym typeface="Wingdings" pitchFamily="2" charset="2"/>
              </a:rPr>
              <a:t>unusual outbound traffic</a:t>
            </a:r>
          </a:p>
          <a:p>
            <a:pPr marL="0" indent="0">
              <a:buNone/>
            </a:pPr>
            <a:r>
              <a:rPr kumimoji="1" lang="en-US" altLang="ja-JP" dirty="0" smtClean="0">
                <a:sym typeface="Wingdings" pitchFamily="2" charset="2"/>
              </a:rPr>
              <a:t>  </a:t>
            </a:r>
            <a:r>
              <a:rPr kumimoji="1" lang="en-US" altLang="ja-JP" dirty="0" smtClean="0">
                <a:sym typeface="Wingdings" pitchFamily="2" charset="2"/>
              </a:rPr>
              <a:t>- video chat , flood attack  or information theft </a:t>
            </a:r>
          </a:p>
          <a:p>
            <a:r>
              <a:rPr kumimoji="1" lang="en-US" altLang="ja-JP" dirty="0" smtClean="0">
                <a:sym typeface="Wingdings" pitchFamily="2" charset="2"/>
              </a:rPr>
              <a:t>unusual protocol communication</a:t>
            </a:r>
          </a:p>
          <a:p>
            <a:pPr marL="0" indent="0">
              <a:buNone/>
            </a:pPr>
            <a:r>
              <a:rPr kumimoji="1" lang="en-US" altLang="ja-JP" dirty="0" smtClean="0">
                <a:sym typeface="Wingdings" pitchFamily="2" charset="2"/>
              </a:rPr>
              <a:t>  </a:t>
            </a:r>
            <a:r>
              <a:rPr kumimoji="1" lang="en-US" altLang="ja-JP" dirty="0" smtClean="0">
                <a:sym typeface="Wingdings" pitchFamily="2" charset="2"/>
              </a:rPr>
              <a:t>- new application  or compromised host 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439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Process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 a baseline of normal activity</a:t>
            </a:r>
          </a:p>
          <a:p>
            <a:pPr lvl="1"/>
            <a:r>
              <a:rPr lang="en-US" dirty="0" smtClean="0"/>
              <a:t>Sample activity from times when you’re not under attack</a:t>
            </a:r>
          </a:p>
          <a:p>
            <a:r>
              <a:rPr lang="en-US" i="1" dirty="0" smtClean="0"/>
              <a:t>Train</a:t>
            </a:r>
            <a:r>
              <a:rPr lang="en-US" dirty="0" smtClean="0"/>
              <a:t> your detectors on this baseline set</a:t>
            </a:r>
          </a:p>
          <a:p>
            <a:r>
              <a:rPr lang="en-US" dirty="0" smtClean="0"/>
              <a:t>Continually match current behavior against the baseline</a:t>
            </a:r>
          </a:p>
          <a:p>
            <a:r>
              <a:rPr lang="en-US" dirty="0" smtClean="0"/>
              <a:t>Investigate “significant” deviations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F42A-D663-974C-B01D-3E88E1F770B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58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CV5: “</a:t>
            </a:r>
            <a:r>
              <a:rPr lang="en-US" dirty="0"/>
              <a:t>Correlate Violations of Volume, Velocity, Values, </a:t>
            </a:r>
            <a:r>
              <a:rPr lang="en-US" dirty="0" smtClean="0"/>
              <a:t>Vertices”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Correlate is obvious</a:t>
            </a:r>
          </a:p>
          <a:p>
            <a:r>
              <a:rPr lang="en-US" dirty="0"/>
              <a:t>Violations implies some "normal" model is violated</a:t>
            </a:r>
          </a:p>
          <a:p>
            <a:r>
              <a:rPr lang="en-US" dirty="0"/>
              <a:t>Volume and Velocity are standard metrics of expected flow behavior (</a:t>
            </a:r>
            <a:r>
              <a:rPr lang="en-US" dirty="0" smtClean="0"/>
              <a:t>think highways</a:t>
            </a:r>
            <a:r>
              <a:rPr lang="en-US" dirty="0"/>
              <a:t>)</a:t>
            </a:r>
          </a:p>
          <a:p>
            <a:r>
              <a:rPr lang="en-US" dirty="0"/>
              <a:t>Values pertain to any content analysis, packet heads, datagrams, </a:t>
            </a:r>
            <a:r>
              <a:rPr lang="en-US" dirty="0" smtClean="0"/>
              <a:t>email bodies</a:t>
            </a:r>
            <a:r>
              <a:rPr lang="en-US" dirty="0"/>
              <a:t>, URL, </a:t>
            </a:r>
            <a:r>
              <a:rPr lang="en-US" dirty="0" smtClean="0"/>
              <a:t>PHP </a:t>
            </a:r>
            <a:r>
              <a:rPr lang="en-US" dirty="0"/>
              <a:t>variable argument values, etc.</a:t>
            </a:r>
          </a:p>
          <a:p>
            <a:r>
              <a:rPr lang="en-US" dirty="0"/>
              <a:t>Vertices pertains to graphic theoretic constructs, connectivity </a:t>
            </a:r>
            <a:r>
              <a:rPr lang="en-US" dirty="0" smtClean="0"/>
              <a:t>between entities</a:t>
            </a:r>
            <a:r>
              <a:rPr lang="en-US" dirty="0"/>
              <a:t>, IP addresses, </a:t>
            </a:r>
            <a:r>
              <a:rPr lang="en-US" dirty="0" smtClean="0"/>
              <a:t>MAC addresses</a:t>
            </a:r>
            <a:r>
              <a:rPr lang="en-US" dirty="0"/>
              <a:t>, ports, </a:t>
            </a:r>
            <a:r>
              <a:rPr lang="en-US" dirty="0" smtClean="0"/>
              <a:t>etc.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F42A-D663-974C-B01D-3E88E1F770B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498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Establishing a Baseline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Different strategies for different uses and kinds of attacks</a:t>
            </a:r>
          </a:p>
          <a:p>
            <a:pPr lvl="1"/>
            <a:r>
              <a:rPr lang="en-US" dirty="0" smtClean="0"/>
              <a:t>What does your traffic flow normally look like?</a:t>
            </a:r>
          </a:p>
          <a:p>
            <a:pPr lvl="1"/>
            <a:r>
              <a:rPr lang="en-US" dirty="0" smtClean="0"/>
              <a:t>What applications do users run?</a:t>
            </a:r>
          </a:p>
          <a:p>
            <a:pPr lvl="1"/>
            <a:r>
              <a:rPr lang="en-US" dirty="0" smtClean="0"/>
              <a:t>What is the byte value distribution of certain file types?</a:t>
            </a:r>
          </a:p>
          <a:p>
            <a:pPr lvl="2"/>
            <a:r>
              <a:rPr lang="en-US" dirty="0" smtClean="0"/>
              <a:t>Word documents infected with shell code will have more bytes that look like x86 machine code</a:t>
            </a:r>
          </a:p>
          <a:p>
            <a:r>
              <a:rPr lang="en-US" dirty="0" smtClean="0"/>
              <a:t>Different groups will have different normal behavior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F42A-D663-974C-B01D-3E88E1F770B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243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Way to Define Normal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99252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75209" y="6021659"/>
            <a:ext cx="7529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(Mathematically) find clusters.  Points outside the clusters are abnormal.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F42A-D663-974C-B01D-3E88E1F770B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039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hard to define “normal”</a:t>
            </a:r>
          </a:p>
          <a:p>
            <a:pPr lvl="1"/>
            <a:r>
              <a:rPr lang="en-US" dirty="0" smtClean="0"/>
              <a:t>Was your training data really attack-free?</a:t>
            </a:r>
          </a:p>
          <a:p>
            <a:pPr lvl="1"/>
            <a:r>
              <a:rPr lang="en-US" dirty="0" smtClean="0"/>
              <a:t>What if legitimate patterns change?  New employees?  New versions of applications?  </a:t>
            </a:r>
          </a:p>
          <a:p>
            <a:r>
              <a:rPr lang="en-US" dirty="0" smtClean="0"/>
              <a:t>Relatively high false positive rate</a:t>
            </a:r>
          </a:p>
          <a:p>
            <a:r>
              <a:rPr lang="en-US" dirty="0" smtClean="0"/>
              <a:t>Can miss subtle attacks</a:t>
            </a:r>
          </a:p>
          <a:p>
            <a:r>
              <a:rPr lang="en-US" dirty="0" smtClean="0"/>
              <a:t>Must run anomaly detectors on many different activities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F42A-D663-974C-B01D-3E88E1F770B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117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573</Words>
  <Application>Microsoft Macintosh PowerPoint</Application>
  <PresentationFormat>画面に合わせる (4:3)</PresentationFormat>
  <Paragraphs>86</Paragraphs>
  <Slides>13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4" baseType="lpstr">
      <vt:lpstr>Office Theme</vt:lpstr>
      <vt:lpstr>Anomaly Detection</vt:lpstr>
      <vt:lpstr>Why Anomaly Detection?</vt:lpstr>
      <vt:lpstr>What’s An Anomaly?</vt:lpstr>
      <vt:lpstr>Examples</vt:lpstr>
      <vt:lpstr>General Process</vt:lpstr>
      <vt:lpstr>CV5: “Correlate Violations of Volume, Velocity, Values, Vertices”</vt:lpstr>
      <vt:lpstr>Establishing a Baseline</vt:lpstr>
      <vt:lpstr>One Way to Define Normal</vt:lpstr>
      <vt:lpstr>Limitations</vt:lpstr>
      <vt:lpstr>Advantages</vt:lpstr>
      <vt:lpstr>Example: Netflow</vt:lpstr>
      <vt:lpstr>Example: Mail Logs</vt:lpstr>
      <vt:lpstr>Example: Host Monitoring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Anomaly Detection</dc:title>
  <dc:creator>Steven Bellovin</dc:creator>
  <cp:lastModifiedBy>maz</cp:lastModifiedBy>
  <cp:revision>23</cp:revision>
  <dcterms:created xsi:type="dcterms:W3CDTF">2012-11-16T00:00:49Z</dcterms:created>
  <dcterms:modified xsi:type="dcterms:W3CDTF">2014-01-20T07:35:09Z</dcterms:modified>
</cp:coreProperties>
</file>