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70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7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CEC8-3744-684E-BDDB-2AD31E85BD4D}" type="datetimeFigureOut">
              <a:rPr lang="en-US" smtClean="0"/>
              <a:t>11/21/12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DD88-D7B6-5F4D-B14A-42A343F70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1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CEC8-3744-684E-BDDB-2AD31E85BD4D}" type="datetimeFigureOut">
              <a:rPr lang="en-US" smtClean="0"/>
              <a:t>11/21/12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DD88-D7B6-5F4D-B14A-42A343F70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258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CEC8-3744-684E-BDDB-2AD31E85BD4D}" type="datetimeFigureOut">
              <a:rPr lang="en-US" smtClean="0"/>
              <a:t>11/21/12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DD88-D7B6-5F4D-B14A-42A343F70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794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CEC8-3744-684E-BDDB-2AD31E85BD4D}" type="datetimeFigureOut">
              <a:rPr lang="en-US" smtClean="0"/>
              <a:t>11/21/12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DD88-D7B6-5F4D-B14A-42A343F70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7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CEC8-3744-684E-BDDB-2AD31E85BD4D}" type="datetimeFigureOut">
              <a:rPr lang="en-US" smtClean="0"/>
              <a:t>11/21/12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DD88-D7B6-5F4D-B14A-42A343F70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8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CEC8-3744-684E-BDDB-2AD31E85BD4D}" type="datetimeFigureOut">
              <a:rPr lang="en-US" smtClean="0"/>
              <a:t>11/21/12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DD88-D7B6-5F4D-B14A-42A343F70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877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CEC8-3744-684E-BDDB-2AD31E85BD4D}" type="datetimeFigureOut">
              <a:rPr lang="en-US" smtClean="0"/>
              <a:t>11/21/12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DD88-D7B6-5F4D-B14A-42A343F70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20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CEC8-3744-684E-BDDB-2AD31E85BD4D}" type="datetimeFigureOut">
              <a:rPr lang="en-US" smtClean="0"/>
              <a:t>11/21/12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DD88-D7B6-5F4D-B14A-42A343F70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25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CEC8-3744-684E-BDDB-2AD31E85BD4D}" type="datetimeFigureOut">
              <a:rPr lang="en-US" smtClean="0"/>
              <a:t>11/21/12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DD88-D7B6-5F4D-B14A-42A343F70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113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CEC8-3744-684E-BDDB-2AD31E85BD4D}" type="datetimeFigureOut">
              <a:rPr lang="en-US" smtClean="0"/>
              <a:t>11/21/12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DD88-D7B6-5F4D-B14A-42A343F70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43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CEC8-3744-684E-BDDB-2AD31E85BD4D}" type="datetimeFigureOut">
              <a:rPr lang="en-US" smtClean="0"/>
              <a:t>11/21/12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DD88-D7B6-5F4D-B14A-42A343F70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004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5CEC8-3744-684E-BDDB-2AD31E85BD4D}" type="datetimeFigureOut">
              <a:rPr lang="en-US" smtClean="0"/>
              <a:t>11/21/12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3DD88-D7B6-5F4D-B14A-42A343F70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75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Dealing with Law Enforcement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Steven M. Bellovin</a:t>
            </a:r>
          </a:p>
          <a:p>
            <a:r>
              <a:rPr lang="en-US" dirty="0" smtClean="0"/>
              <a:t>https://</a:t>
            </a:r>
            <a:r>
              <a:rPr lang="en-US" dirty="0" err="1" smtClean="0"/>
              <a:t>www.cs.columbia.edu</a:t>
            </a:r>
            <a:r>
              <a:rPr lang="en-US" dirty="0" smtClean="0"/>
              <a:t>/~</a:t>
            </a:r>
            <a:r>
              <a:rPr lang="en-US" dirty="0" err="1" smtClean="0"/>
              <a:t>smb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821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Analyzing a Disk: Technical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Often, remove the </a:t>
            </a:r>
            <a:r>
              <a:rPr lang="en-US" dirty="0" smtClean="0"/>
              <a:t>disk from the </a:t>
            </a:r>
            <a:r>
              <a:rPr lang="en-US" dirty="0" smtClean="0"/>
              <a:t>computer</a:t>
            </a:r>
          </a:p>
          <a:p>
            <a:pPr lvl="1"/>
            <a:r>
              <a:rPr lang="en-US" dirty="0" smtClean="0"/>
              <a:t>If necessary, boot from a USB stick to do the copy</a:t>
            </a:r>
            <a:endParaRPr lang="en-US" dirty="0" smtClean="0"/>
          </a:p>
          <a:p>
            <a:r>
              <a:rPr lang="en-US" dirty="0" smtClean="0"/>
              <a:t>Connect it to special hardware that blocks write requests</a:t>
            </a:r>
          </a:p>
          <a:p>
            <a:pPr lvl="1"/>
            <a:r>
              <a:rPr lang="en-US" dirty="0" smtClean="0"/>
              <a:t>This way, the disk can’t be modified while examining it</a:t>
            </a:r>
          </a:p>
          <a:p>
            <a:r>
              <a:rPr lang="en-US" dirty="0" smtClean="0"/>
              <a:t>Copy the disk to a new </a:t>
            </a:r>
            <a:r>
              <a:rPr lang="en-US" dirty="0" smtClean="0"/>
              <a:t>disk or file</a:t>
            </a:r>
            <a:endParaRPr lang="en-US" dirty="0" smtClean="0"/>
          </a:p>
          <a:p>
            <a:pPr lvl="1"/>
            <a:r>
              <a:rPr lang="en-US" dirty="0" smtClean="0"/>
              <a:t>Copy each block, and not just files</a:t>
            </a:r>
          </a:p>
          <a:p>
            <a:r>
              <a:rPr lang="en-US" dirty="0" smtClean="0"/>
              <a:t>Create hashes and digital signatures of everything copied</a:t>
            </a:r>
          </a:p>
          <a:p>
            <a:r>
              <a:rPr lang="en-US" dirty="0" smtClean="0"/>
              <a:t>Use the new disk for all analysis (but still block writes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Verify the hashes each time</a:t>
            </a:r>
            <a:endParaRPr lang="en-US" dirty="0" smtClean="0"/>
          </a:p>
          <a:p>
            <a:r>
              <a:rPr lang="en-US" dirty="0" smtClean="0"/>
              <a:t>Sometimes save </a:t>
            </a:r>
            <a:r>
              <a:rPr lang="en-US" dirty="0" smtClean="0"/>
              <a:t>the original disk in case the evidence is ever challenged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657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Examining Files Changes Things!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$ </a:t>
            </a:r>
            <a:r>
              <a:rPr lang="en-US" sz="2800" dirty="0" err="1" smtClean="0"/>
              <a:t>ls</a:t>
            </a:r>
            <a:r>
              <a:rPr lang="en-US" sz="2800" dirty="0" smtClean="0"/>
              <a:t> -</a:t>
            </a:r>
            <a:r>
              <a:rPr lang="en-US" sz="2800" dirty="0" err="1" smtClean="0"/>
              <a:t>lu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total 4</a:t>
            </a:r>
          </a:p>
          <a:p>
            <a:pPr marL="0" indent="0">
              <a:buNone/>
            </a:pPr>
            <a:r>
              <a:rPr lang="en-US" sz="2800" dirty="0" smtClean="0"/>
              <a:t>-</a:t>
            </a:r>
            <a:r>
              <a:rPr lang="en-US" sz="2800" dirty="0" err="1" smtClean="0"/>
              <a:t>rw</a:t>
            </a:r>
            <a:r>
              <a:rPr lang="en-US" sz="2800" dirty="0" smtClean="0"/>
              <a:t>-r--r--  1 </a:t>
            </a:r>
            <a:r>
              <a:rPr lang="en-US" sz="2800" dirty="0" err="1" smtClean="0"/>
              <a:t>smb</a:t>
            </a:r>
            <a:r>
              <a:rPr lang="en-US" sz="2800" dirty="0" smtClean="0"/>
              <a:t>  wheel  45 Nov 17 03:38 </a:t>
            </a:r>
            <a:r>
              <a:rPr lang="en-US" sz="2800" dirty="0" err="1" smtClean="0"/>
              <a:t>confession.txt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$ cat </a:t>
            </a:r>
            <a:r>
              <a:rPr lang="en-US" sz="2800" dirty="0" err="1" smtClean="0"/>
              <a:t>confession.txt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I admit it -- I'm the one who hacked Google.</a:t>
            </a:r>
          </a:p>
          <a:p>
            <a:pPr marL="0" indent="0">
              <a:buNone/>
            </a:pPr>
            <a:r>
              <a:rPr lang="en-US" sz="2800" dirty="0" smtClean="0"/>
              <a:t>$ </a:t>
            </a:r>
            <a:r>
              <a:rPr lang="en-US" sz="2800" dirty="0" err="1" smtClean="0"/>
              <a:t>ls</a:t>
            </a:r>
            <a:r>
              <a:rPr lang="en-US" sz="2800" dirty="0" smtClean="0"/>
              <a:t> -</a:t>
            </a:r>
            <a:r>
              <a:rPr lang="en-US" sz="2800" dirty="0" err="1" smtClean="0"/>
              <a:t>lu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total 4</a:t>
            </a:r>
          </a:p>
          <a:p>
            <a:pPr marL="0" indent="0">
              <a:buNone/>
            </a:pPr>
            <a:r>
              <a:rPr lang="en-US" sz="2800" dirty="0" smtClean="0"/>
              <a:t>-</a:t>
            </a:r>
            <a:r>
              <a:rPr lang="en-US" sz="2800" dirty="0" err="1" smtClean="0"/>
              <a:t>rw</a:t>
            </a:r>
            <a:r>
              <a:rPr lang="en-US" sz="2800" dirty="0" smtClean="0"/>
              <a:t>-r--r--  1 </a:t>
            </a:r>
            <a:r>
              <a:rPr lang="en-US" sz="2800" dirty="0" err="1" smtClean="0"/>
              <a:t>smb</a:t>
            </a:r>
            <a:r>
              <a:rPr lang="en-US" sz="2800" dirty="0" smtClean="0"/>
              <a:t>  wheel  45 Nov 19 03:49 </a:t>
            </a:r>
            <a:r>
              <a:rPr lang="en-US" sz="2800" dirty="0" err="1" smtClean="0"/>
              <a:t>confession.txt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84343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Analyzing a Disk: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Document who removed the disk</a:t>
            </a:r>
          </a:p>
          <a:p>
            <a:pPr lvl="1"/>
            <a:r>
              <a:rPr lang="en-US" dirty="0" smtClean="0"/>
              <a:t>Sometimes, s</a:t>
            </a:r>
            <a:r>
              <a:rPr lang="en-US" dirty="0" smtClean="0"/>
              <a:t>omeone </a:t>
            </a:r>
            <a:r>
              <a:rPr lang="en-US" dirty="0" smtClean="0"/>
              <a:t>else </a:t>
            </a:r>
            <a:r>
              <a:rPr lang="en-US" dirty="0" smtClean="0"/>
              <a:t>will do </a:t>
            </a:r>
            <a:r>
              <a:rPr lang="en-US" dirty="0" smtClean="0"/>
              <a:t>this, </a:t>
            </a:r>
            <a:r>
              <a:rPr lang="en-US" i="1" dirty="0" smtClean="0"/>
              <a:t>not</a:t>
            </a:r>
            <a:r>
              <a:rPr lang="en-US" dirty="0" smtClean="0"/>
              <a:t> the investigating officers</a:t>
            </a:r>
          </a:p>
          <a:p>
            <a:r>
              <a:rPr lang="en-US" dirty="0" smtClean="0"/>
              <a:t>Document who copied it</a:t>
            </a:r>
          </a:p>
          <a:p>
            <a:r>
              <a:rPr lang="en-US" dirty="0" smtClean="0"/>
              <a:t>Seal the original disk in a plastic bag, store it securely, and document who did that</a:t>
            </a:r>
          </a:p>
          <a:p>
            <a:r>
              <a:rPr lang="en-US" dirty="0" smtClean="0"/>
              <a:t>Document any access to the original disk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925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How this should be done depends on your local legal procedures</a:t>
            </a:r>
          </a:p>
          <a:p>
            <a:r>
              <a:rPr lang="en-US" dirty="0" smtClean="0"/>
              <a:t>Check your local requirements </a:t>
            </a:r>
            <a:r>
              <a:rPr lang="en-US" i="1" dirty="0" smtClean="0"/>
              <a:t>now</a:t>
            </a:r>
            <a:r>
              <a:rPr lang="en-US" dirty="0" smtClean="0"/>
              <a:t>; when there’s a problem, you won’t have time</a:t>
            </a:r>
          </a:p>
          <a:p>
            <a:r>
              <a:rPr lang="en-US" dirty="0" smtClean="0"/>
              <a:t>However—you should not do the forensic analysis yourself</a:t>
            </a:r>
          </a:p>
          <a:p>
            <a:r>
              <a:rPr lang="en-US" dirty="0" smtClean="0"/>
              <a:t>Your work </a:t>
            </a:r>
            <a:r>
              <a:rPr lang="en-US" dirty="0" smtClean="0"/>
              <a:t>gives </a:t>
            </a:r>
            <a:r>
              <a:rPr lang="en-US" dirty="0" smtClean="0"/>
              <a:t>useful clues, but it </a:t>
            </a:r>
            <a:r>
              <a:rPr lang="en-US" dirty="0" smtClean="0"/>
              <a:t>may not be </a:t>
            </a:r>
            <a:r>
              <a:rPr lang="en-US" dirty="0" smtClean="0"/>
              <a:t>legally </a:t>
            </a:r>
            <a:r>
              <a:rPr lang="en-US" dirty="0" smtClean="0"/>
              <a:t>useful evidence</a:t>
            </a:r>
          </a:p>
          <a:p>
            <a:pPr lvl="1"/>
            <a:r>
              <a:rPr lang="en-US" dirty="0" smtClean="0"/>
              <a:t>You may not have followed </a:t>
            </a:r>
            <a:r>
              <a:rPr lang="en-US" i="1" dirty="0" smtClean="0"/>
              <a:t>their</a:t>
            </a:r>
            <a:r>
              <a:rPr lang="en-US" dirty="0" smtClean="0"/>
              <a:t> </a:t>
            </a:r>
            <a:r>
              <a:rPr lang="en-US" dirty="0" smtClean="0"/>
              <a:t>procedures</a:t>
            </a:r>
          </a:p>
          <a:p>
            <a:pPr lvl="1"/>
            <a:r>
              <a:rPr lang="en-US" dirty="0" smtClean="0"/>
              <a:t>You may destroy metadata</a:t>
            </a:r>
            <a:endParaRPr lang="en-US" dirty="0" smtClean="0"/>
          </a:p>
          <a:p>
            <a:pPr lvl="1"/>
            <a:r>
              <a:rPr lang="en-US" dirty="0" smtClean="0"/>
              <a:t>You haven’t maintained proper “chain of custody”</a:t>
            </a:r>
          </a:p>
          <a:p>
            <a:pPr lvl="1"/>
            <a:r>
              <a:rPr lang="en-US" dirty="0" smtClean="0"/>
              <a:t>You’re an interested party, and less believable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643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Should You Involve the Police?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Most important question: are you legally required to?</a:t>
            </a:r>
          </a:p>
          <a:p>
            <a:r>
              <a:rPr lang="en-US" dirty="0" smtClean="0"/>
              <a:t>If you ask them, you delay your cleanup</a:t>
            </a:r>
          </a:p>
          <a:p>
            <a:pPr lvl="1"/>
            <a:r>
              <a:rPr lang="en-US" dirty="0" smtClean="0"/>
              <a:t>You will be without your machine for a while, possibly a long </a:t>
            </a:r>
            <a:r>
              <a:rPr lang="en-US" dirty="0" smtClean="0"/>
              <a:t>while (though this varies)</a:t>
            </a:r>
            <a:endParaRPr lang="en-US" dirty="0" smtClean="0"/>
          </a:p>
          <a:p>
            <a:r>
              <a:rPr lang="en-US" dirty="0" smtClean="0"/>
              <a:t>Are you local police able to investigate a computer crime?  Capabilities vary widely, even within a single country or a single city</a:t>
            </a:r>
          </a:p>
          <a:p>
            <a:r>
              <a:rPr lang="en-US" dirty="0" smtClean="0"/>
              <a:t>But—referring suitable information to the police is being a good citizen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742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Ahead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 noted, learn your local requirements</a:t>
            </a:r>
          </a:p>
          <a:p>
            <a:r>
              <a:rPr lang="en-US" dirty="0" smtClean="0"/>
              <a:t>Get to know your local computer crime officers</a:t>
            </a:r>
          </a:p>
          <a:p>
            <a:pPr lvl="1"/>
            <a:r>
              <a:rPr lang="en-US" dirty="0" smtClean="0"/>
              <a:t>You may be able to help them with technical training</a:t>
            </a:r>
          </a:p>
          <a:p>
            <a:r>
              <a:rPr lang="en-US" dirty="0" smtClean="0"/>
              <a:t>APNIC and the other RIRs have been working for closer ties with law enforcement; they may be able to introduce you</a:t>
            </a:r>
          </a:p>
          <a:p>
            <a:pPr lvl="1"/>
            <a:r>
              <a:rPr lang="en-US" dirty="0" smtClean="0"/>
              <a:t>Ask at the APRICOT meeting in February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29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You Help Them?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Sometimes, the police will ask the technical community for help with an investigation</a:t>
            </a:r>
          </a:p>
          <a:p>
            <a:pPr lvl="1"/>
            <a:r>
              <a:rPr lang="en-US" dirty="0" smtClean="0"/>
              <a:t>Often, they will know the basics, but they don’t have the experience to really understand what’s happening</a:t>
            </a:r>
          </a:p>
          <a:p>
            <a:r>
              <a:rPr lang="en-US" dirty="0" smtClean="0"/>
              <a:t>Other times, they want evidence from ISPs</a:t>
            </a:r>
          </a:p>
          <a:p>
            <a:pPr lvl="1"/>
            <a:r>
              <a:rPr lang="en-US" dirty="0" smtClean="0"/>
              <a:t>Who owns some IP address?  What IP addresses does some customer have?</a:t>
            </a:r>
          </a:p>
          <a:p>
            <a:pPr lvl="1"/>
            <a:r>
              <a:rPr lang="en-US" dirty="0" smtClean="0"/>
              <a:t>Who talked to some IP address?  (</a:t>
            </a:r>
            <a:r>
              <a:rPr lang="en-US" dirty="0" err="1" smtClean="0"/>
              <a:t>Netflow</a:t>
            </a:r>
            <a:r>
              <a:rPr lang="en-US" dirty="0" smtClean="0"/>
              <a:t> data?)</a:t>
            </a:r>
          </a:p>
          <a:p>
            <a:pPr lvl="1"/>
            <a:r>
              <a:rPr lang="en-US" dirty="0" smtClean="0"/>
              <a:t>Please wiretap this customer (are you required </a:t>
            </a:r>
            <a:r>
              <a:rPr lang="en-US" smtClean="0"/>
              <a:t>to install special </a:t>
            </a:r>
            <a:r>
              <a:rPr lang="en-US" dirty="0" smtClean="0"/>
              <a:t>police-friendly wiretap interfaces?)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003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Police Requests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your country’s laws on this?</a:t>
            </a:r>
          </a:p>
          <a:p>
            <a:r>
              <a:rPr lang="en-US" dirty="0" smtClean="0"/>
              <a:t>What can you give police?</a:t>
            </a:r>
          </a:p>
          <a:p>
            <a:r>
              <a:rPr lang="en-US" dirty="0" smtClean="0"/>
              <a:t>What are you not allowed to give them?</a:t>
            </a:r>
          </a:p>
          <a:p>
            <a:r>
              <a:rPr lang="en-US" dirty="0" smtClean="0"/>
              <a:t>What is the proper legal process for them to follow?</a:t>
            </a:r>
          </a:p>
          <a:p>
            <a:r>
              <a:rPr lang="en-US" dirty="0" smtClean="0"/>
              <a:t>What logs are you required to keep?  For how long?</a:t>
            </a:r>
          </a:p>
          <a:p>
            <a:pPr lvl="1"/>
            <a:r>
              <a:rPr lang="en-US" dirty="0" smtClean="0"/>
              <a:t>Something that doesn’t exist can’t be turned over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501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Complicated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 ahead—don’t wait until there’s a problem</a:t>
            </a:r>
          </a:p>
          <a:p>
            <a:r>
              <a:rPr lang="en-US" dirty="0" smtClean="0"/>
              <a:t>Learn now what to do if an incident occurs</a:t>
            </a:r>
          </a:p>
          <a:p>
            <a:pPr lvl="1"/>
            <a:r>
              <a:rPr lang="en-US" dirty="0" smtClean="0"/>
              <a:t>What you should do?</a:t>
            </a:r>
          </a:p>
          <a:p>
            <a:pPr lvl="1"/>
            <a:r>
              <a:rPr lang="en-US" dirty="0" smtClean="0"/>
              <a:t>What shouldn’t you do?</a:t>
            </a:r>
          </a:p>
          <a:p>
            <a:pPr lvl="1"/>
            <a:r>
              <a:rPr lang="en-US" dirty="0" smtClean="0"/>
              <a:t>To whom should </a:t>
            </a:r>
            <a:r>
              <a:rPr lang="en-US" smtClean="0"/>
              <a:t>you talk?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419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</a:t>
            </a:r>
            <a:r>
              <a:rPr lang="en-US" dirty="0" smtClean="0"/>
              <a:t>Enforcement?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police deal </a:t>
            </a:r>
            <a:r>
              <a:rPr lang="en-US" dirty="0" smtClean="0"/>
              <a:t>with ordinary </a:t>
            </a:r>
            <a:r>
              <a:rPr lang="en-US" dirty="0" smtClean="0"/>
              <a:t>crimes</a:t>
            </a:r>
          </a:p>
          <a:p>
            <a:r>
              <a:rPr lang="en-US" dirty="0" smtClean="0"/>
              <a:t>National security services may handle foreign intelligence activities</a:t>
            </a:r>
            <a:endParaRPr lang="en-US" dirty="0" smtClean="0"/>
          </a:p>
          <a:p>
            <a:r>
              <a:rPr lang="en-US" dirty="0" smtClean="0"/>
              <a:t>Both include </a:t>
            </a:r>
            <a:r>
              <a:rPr lang="en-US" dirty="0" smtClean="0"/>
              <a:t>computer crimes</a:t>
            </a:r>
          </a:p>
          <a:p>
            <a:r>
              <a:rPr lang="en-US" dirty="0" smtClean="0"/>
              <a:t>However…</a:t>
            </a:r>
          </a:p>
          <a:p>
            <a:pPr lvl="1"/>
            <a:r>
              <a:rPr lang="en-US" dirty="0" smtClean="0"/>
              <a:t>Computer crimes are hard to </a:t>
            </a:r>
            <a:r>
              <a:rPr lang="en-US" dirty="0" smtClean="0"/>
              <a:t>investigate</a:t>
            </a:r>
          </a:p>
          <a:p>
            <a:pPr lvl="1"/>
            <a:r>
              <a:rPr lang="en-US" dirty="0" smtClean="0"/>
              <a:t>Sites that try their own investigation can spoil the evidence</a:t>
            </a:r>
            <a:endParaRPr lang="en-US" dirty="0" smtClean="0"/>
          </a:p>
          <a:p>
            <a:pPr lvl="1"/>
            <a:r>
              <a:rPr lang="en-US" dirty="0" smtClean="0"/>
              <a:t>There are often few traces left behind</a:t>
            </a:r>
          </a:p>
          <a:p>
            <a:pPr lvl="1"/>
            <a:r>
              <a:rPr lang="en-US" dirty="0" smtClean="0"/>
              <a:t>The attackers try to cover their tracks</a:t>
            </a:r>
          </a:p>
          <a:p>
            <a:pPr lvl="1"/>
            <a:r>
              <a:rPr lang="en-US" dirty="0" smtClean="0"/>
              <a:t>The attackers may be in a different country—who has jurisdiction?</a:t>
            </a:r>
          </a:p>
          <a:p>
            <a:pPr lvl="1"/>
            <a:r>
              <a:rPr lang="en-US" dirty="0" smtClean="0"/>
              <a:t>Most law enforcement agencies have very little technical expertise—but this is a technical 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091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I’m not a law enforcement officer, and I never have been</a:t>
            </a:r>
          </a:p>
          <a:p>
            <a:r>
              <a:rPr lang="en-US" dirty="0" smtClean="0"/>
              <a:t>I’m not a lawyer, either</a:t>
            </a:r>
          </a:p>
          <a:p>
            <a:r>
              <a:rPr lang="en-US" dirty="0" smtClean="0"/>
              <a:t>What I do know about the law is American law; I know very little about the law in any other country</a:t>
            </a:r>
          </a:p>
          <a:p>
            <a:r>
              <a:rPr lang="en-US" dirty="0" smtClean="0"/>
              <a:t>My advice will thus be very general; </a:t>
            </a:r>
            <a:r>
              <a:rPr lang="en-US" i="1" dirty="0" smtClean="0"/>
              <a:t>please</a:t>
            </a:r>
            <a:r>
              <a:rPr lang="en-US" dirty="0" smtClean="0"/>
              <a:t> check with appropriate officials in your own countries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239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Law Enforcement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Find out who committed a crime</a:t>
            </a:r>
          </a:p>
          <a:p>
            <a:pPr lvl="1"/>
            <a:r>
              <a:rPr lang="en-US" dirty="0" smtClean="0"/>
              <a:t>This requires a lot of evidence, especially—but not only—from the victim</a:t>
            </a:r>
          </a:p>
          <a:p>
            <a:r>
              <a:rPr lang="en-US" dirty="0" smtClean="0"/>
              <a:t>Prosecute the offender</a:t>
            </a:r>
          </a:p>
          <a:p>
            <a:pPr lvl="1"/>
            <a:r>
              <a:rPr lang="en-US" dirty="0" smtClean="0"/>
              <a:t>The evidence must be “legally admissible”—it must meet certain legal standards to show that it’s </a:t>
            </a:r>
            <a:r>
              <a:rPr lang="en-US" dirty="0" smtClean="0"/>
              <a:t>authentic</a:t>
            </a:r>
          </a:p>
          <a:p>
            <a:pPr lvl="1"/>
            <a:r>
              <a:rPr lang="en-US" dirty="0" smtClean="0"/>
              <a:t>Legal standards exist to protect the innocent: evidence can be inadmissible because it’s unreliable</a:t>
            </a:r>
          </a:p>
          <a:p>
            <a:r>
              <a:rPr lang="en-US" dirty="0" smtClean="0"/>
              <a:t>Intelligence agencies have their own goals; I won’t discuss that further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805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Crime?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Different countries have different legal standards</a:t>
            </a:r>
          </a:p>
          <a:p>
            <a:r>
              <a:rPr lang="en-US" dirty="0" smtClean="0"/>
              <a:t>Child pornography is always a crime</a:t>
            </a:r>
          </a:p>
          <a:p>
            <a:r>
              <a:rPr lang="en-US" dirty="0" smtClean="0"/>
              <a:t>Hacking is often a crime, but some countries haven’t updated their laws</a:t>
            </a:r>
          </a:p>
          <a:p>
            <a:pPr lvl="1"/>
            <a:r>
              <a:rPr lang="en-US" dirty="0" smtClean="0"/>
              <a:t>Is running a port scan a crime?  Password guessing?  Using someone else’s open </a:t>
            </a:r>
            <a:r>
              <a:rPr lang="en-US" dirty="0" err="1" smtClean="0"/>
              <a:t>WiFi</a:t>
            </a:r>
            <a:r>
              <a:rPr lang="en-US" dirty="0" smtClean="0"/>
              <a:t> net?</a:t>
            </a:r>
          </a:p>
          <a:p>
            <a:r>
              <a:rPr lang="en-US" dirty="0" smtClean="0"/>
              <a:t>Sending spam is a crime in some countries but not </a:t>
            </a:r>
            <a:r>
              <a:rPr lang="en-US" dirty="0" smtClean="0"/>
              <a:t>others</a:t>
            </a:r>
          </a:p>
          <a:p>
            <a:r>
              <a:rPr lang="en-US" dirty="0" smtClean="0"/>
              <a:t>Check with your own lawyers: by law, some data requires more protection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744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it Serious Enough?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police are very busy and can’t always look at very minor crimes</a:t>
            </a:r>
          </a:p>
          <a:p>
            <a:r>
              <a:rPr lang="en-US" dirty="0" smtClean="0"/>
              <a:t>Sometimes, there are legal limits</a:t>
            </a:r>
          </a:p>
          <a:p>
            <a:pPr lvl="1"/>
            <a:r>
              <a:rPr lang="en-US" dirty="0" smtClean="0"/>
              <a:t>In the US, certain activities aren’t Federal crimes unless there was more than $5,000 in damages.  (It may still be a state crime.)</a:t>
            </a:r>
          </a:p>
          <a:p>
            <a:r>
              <a:rPr lang="en-US" dirty="0" smtClean="0"/>
              <a:t>Is it worth your while and theirs to investigate and prosecute</a:t>
            </a:r>
            <a:r>
              <a:rPr lang="en-US" dirty="0" smtClean="0"/>
              <a:t>?</a:t>
            </a:r>
          </a:p>
          <a:p>
            <a:r>
              <a:rPr lang="en-US" dirty="0" smtClean="0"/>
              <a:t>Is the bad publicity worth it?</a:t>
            </a:r>
          </a:p>
          <a:p>
            <a:r>
              <a:rPr lang="en-US" dirty="0" smtClean="0"/>
              <a:t>But—by law, some crimes must be reported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463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Limitations of Forensics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At best, forensics point to a computer, not a person</a:t>
            </a:r>
          </a:p>
          <a:p>
            <a:r>
              <a:rPr lang="en-US" dirty="0" smtClean="0"/>
              <a:t>You can’t put a computer in jail!</a:t>
            </a:r>
          </a:p>
          <a:p>
            <a:r>
              <a:rPr lang="en-US" dirty="0" smtClean="0"/>
              <a:t>The police need to prove </a:t>
            </a:r>
            <a:r>
              <a:rPr lang="en-US" i="1" dirty="0" smtClean="0"/>
              <a:t>who</a:t>
            </a:r>
            <a:r>
              <a:rPr lang="en-US" dirty="0" smtClean="0"/>
              <a:t> used that computer</a:t>
            </a:r>
          </a:p>
          <a:p>
            <a:r>
              <a:rPr lang="en-US" dirty="0" smtClean="0"/>
              <a:t>Remember that attackers cover their tracks; the immediate attacking machine may itself be a victim</a:t>
            </a:r>
          </a:p>
          <a:p>
            <a:r>
              <a:rPr lang="en-US" dirty="0" smtClean="0"/>
              <a:t>The police may have to run forensics on another machine—but it may be in a different country</a:t>
            </a:r>
          </a:p>
          <a:p>
            <a:r>
              <a:rPr lang="en-US" dirty="0" smtClean="0"/>
              <a:t>Ultimately, they want to do a forensic analysis of the attacking </a:t>
            </a:r>
            <a:r>
              <a:rPr lang="en-US" dirty="0" smtClean="0"/>
              <a:t>computer</a:t>
            </a:r>
          </a:p>
          <a:p>
            <a:r>
              <a:rPr lang="en-US" dirty="0" smtClean="0"/>
              <a:t>Log files and email headers are very important, too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15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Collecting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police will show their evidence to the judge</a:t>
            </a:r>
          </a:p>
          <a:p>
            <a:r>
              <a:rPr lang="en-US" dirty="0" smtClean="0"/>
              <a:t>The accused will say “you made that up; it’s fake evidence!”</a:t>
            </a:r>
          </a:p>
          <a:p>
            <a:r>
              <a:rPr lang="en-US" dirty="0" smtClean="0"/>
              <a:t>This isn’t a physical object like a fingerprint; it’s all just bits on a disk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79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Only</a:t>
            </a:r>
            <a:r>
              <a:rPr lang="en-US" dirty="0" smtClean="0"/>
              <a:t> trained personnel should collect evidence</a:t>
            </a:r>
          </a:p>
          <a:p>
            <a:r>
              <a:rPr lang="en-US" dirty="0" smtClean="0"/>
              <a:t>If you’re not very, very careful, you can destroy important data</a:t>
            </a:r>
          </a:p>
          <a:p>
            <a:pPr lvl="1"/>
            <a:r>
              <a:rPr lang="en-US" dirty="0" smtClean="0"/>
              <a:t>The accused will say that this data would have shown that they’re innocent</a:t>
            </a:r>
          </a:p>
          <a:p>
            <a:r>
              <a:rPr lang="en-US" dirty="0" smtClean="0"/>
              <a:t>Proper tools and “chain of custody” are crucial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113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</TotalTime>
  <Words>1182</Words>
  <Application>Microsoft Macintosh PowerPoint</Application>
  <PresentationFormat>On-screen Show (4:3)</PresentationFormat>
  <Paragraphs>124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Dealing with Law Enforcement</vt:lpstr>
      <vt:lpstr>Law Enforcement?</vt:lpstr>
      <vt:lpstr>Disclaimer</vt:lpstr>
      <vt:lpstr>Goals of Law Enforcement</vt:lpstr>
      <vt:lpstr>What is a Crime?</vt:lpstr>
      <vt:lpstr>Is it Serious Enough?</vt:lpstr>
      <vt:lpstr>The Limitations of Forensics</vt:lpstr>
      <vt:lpstr>Collecting Evidence</vt:lpstr>
      <vt:lpstr>Procedures</vt:lpstr>
      <vt:lpstr>Analyzing a Disk: Technical</vt:lpstr>
      <vt:lpstr>Examining Files Changes Things!</vt:lpstr>
      <vt:lpstr>Analyzing a Disk: Procedures</vt:lpstr>
      <vt:lpstr>Standards</vt:lpstr>
      <vt:lpstr>Should You Involve the Police?</vt:lpstr>
      <vt:lpstr>Planning Ahead</vt:lpstr>
      <vt:lpstr>Can You Help Them?</vt:lpstr>
      <vt:lpstr>Police Requests</vt:lpstr>
      <vt:lpstr>It’s Complicated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Dealing with Law Enforcement</dc:title>
  <dc:creator>Steven Bellovin</dc:creator>
  <cp:lastModifiedBy>Steven Bellovin</cp:lastModifiedBy>
  <cp:revision>26</cp:revision>
  <dcterms:created xsi:type="dcterms:W3CDTF">2012-11-19T06:37:35Z</dcterms:created>
  <dcterms:modified xsi:type="dcterms:W3CDTF">2012-11-22T02:04:23Z</dcterms:modified>
</cp:coreProperties>
</file>