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19" r:id="rId2"/>
    <p:sldId id="295" r:id="rId3"/>
    <p:sldId id="320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26" r:id="rId19"/>
  </p:sldIdLst>
  <p:sldSz cx="9144000" cy="6858000" type="screen4x3"/>
  <p:notesSz cx="6858000" cy="91440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/>
    <p:restoredTop sz="93692"/>
  </p:normalViewPr>
  <p:slideViewPr>
    <p:cSldViewPr>
      <p:cViewPr>
        <p:scale>
          <a:sx n="72" d="100"/>
          <a:sy n="72" d="100"/>
        </p:scale>
        <p:origin x="568" y="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397CD-C05D-B249-9774-52201AD05B96}" type="datetimeFigureOut">
              <a:rPr lang="en-US" smtClean="0"/>
              <a:t>2/24/17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386BB-7184-2640-82C2-1E06EBAED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40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052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053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054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056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057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 smtClean="0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charset="0"/>
                <a:ea typeface="ＭＳ Ｐゴシック" charset="0"/>
                <a:cs typeface="Arial Unicode MS" charset="0"/>
              </a:defRPr>
            </a:lvl1pPr>
          </a:lstStyle>
          <a:p>
            <a:pPr>
              <a:defRPr/>
            </a:pPr>
            <a:r>
              <a:rPr lang="en-US"/>
              <a:t>10/26/10</a:t>
            </a:r>
          </a:p>
        </p:txBody>
      </p:sp>
      <p:sp>
        <p:nvSpPr>
          <p:cNvPr id="2060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59300" cy="34163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3700" cy="410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_tradnl" noProof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s-ES_tradnl" smtClean="0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59100" cy="44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 smtClean="0">
                <a:solidFill>
                  <a:srgbClr val="000000"/>
                </a:solidFill>
                <a:latin typeface="Calibri" charset="0"/>
              </a:defRPr>
            </a:lvl1pPr>
          </a:lstStyle>
          <a:p>
            <a:pPr>
              <a:defRPr/>
            </a:pPr>
            <a:fld id="{08398212-3CE2-234C-88AD-0923AAC618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4099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4AE404B-93B1-1944-A2AB-C1AF298B2EF5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en-US">
              <a:latin typeface="Calibri" charset="0"/>
            </a:endParaRPr>
          </a:p>
        </p:txBody>
      </p:sp>
      <p:sp>
        <p:nvSpPr>
          <p:cNvPr id="41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  <a:solidFill>
            <a:srgbClr val="FFFFFF"/>
          </a:solidFill>
          <a:ln/>
        </p:spPr>
      </p:sp>
      <p:sp>
        <p:nvSpPr>
          <p:cNvPr id="41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22531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7ACA875-8F65-094F-8664-0CF978DB5ED8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>
              <a:latin typeface="Calibri" charset="0"/>
            </a:endParaRPr>
          </a:p>
        </p:txBody>
      </p:sp>
      <p:sp>
        <p:nvSpPr>
          <p:cNvPr id="22532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2533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24579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877FFC0-9039-094D-AC65-87C03940C329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>
              <a:latin typeface="Calibri" charset="0"/>
            </a:endParaRPr>
          </a:p>
        </p:txBody>
      </p:sp>
      <p:sp>
        <p:nvSpPr>
          <p:cNvPr id="24580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4581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26627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018E595-944A-ED4C-AE23-1402562CF151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>
              <a:latin typeface="Calibri" charset="0"/>
            </a:endParaRPr>
          </a:p>
        </p:txBody>
      </p:sp>
      <p:sp>
        <p:nvSpPr>
          <p:cNvPr id="26628" name="Text Box 1"/>
          <p:cNvSpPr txBox="1">
            <a:spLocks noChangeArrowheads="1"/>
          </p:cNvSpPr>
          <p:nvPr/>
        </p:nvSpPr>
        <p:spPr bwMode="auto">
          <a:xfrm>
            <a:off x="1400175" y="914400"/>
            <a:ext cx="4054475" cy="31353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6629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28675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AD79E61-1DB5-4C4A-A904-63D63D81AAD7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>
              <a:latin typeface="Calibri" charset="0"/>
            </a:endParaRPr>
          </a:p>
        </p:txBody>
      </p:sp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1400175" y="914400"/>
            <a:ext cx="4054475" cy="31353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8677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30723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250E87A-A822-B442-A0C9-670CD00C80A3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>
              <a:latin typeface="Calibri" charset="0"/>
            </a:endParaRPr>
          </a:p>
        </p:txBody>
      </p:sp>
      <p:sp>
        <p:nvSpPr>
          <p:cNvPr id="30724" name="Text Box 1"/>
          <p:cNvSpPr txBox="1">
            <a:spLocks noChangeArrowheads="1"/>
          </p:cNvSpPr>
          <p:nvPr/>
        </p:nvSpPr>
        <p:spPr bwMode="auto">
          <a:xfrm>
            <a:off x="1400175" y="914400"/>
            <a:ext cx="4054475" cy="31353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30725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32771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1D3079A-1544-3F4A-B8CB-BBF6CB160F79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>
              <a:latin typeface="Calibri" charset="0"/>
            </a:endParaRPr>
          </a:p>
        </p:txBody>
      </p:sp>
      <p:sp>
        <p:nvSpPr>
          <p:cNvPr id="32772" name="Text Box 1"/>
          <p:cNvSpPr txBox="1">
            <a:spLocks noChangeArrowheads="1"/>
          </p:cNvSpPr>
          <p:nvPr/>
        </p:nvSpPr>
        <p:spPr bwMode="auto">
          <a:xfrm>
            <a:off x="1400175" y="914400"/>
            <a:ext cx="4054475" cy="31353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32773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34819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90104E5-290D-CB49-8012-59858B219672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>
              <a:latin typeface="Calibri" charset="0"/>
            </a:endParaRPr>
          </a:p>
        </p:txBody>
      </p:sp>
      <p:sp>
        <p:nvSpPr>
          <p:cNvPr id="34820" name="Text Box 1"/>
          <p:cNvSpPr txBox="1">
            <a:spLocks noChangeArrowheads="1"/>
          </p:cNvSpPr>
          <p:nvPr/>
        </p:nvSpPr>
        <p:spPr bwMode="auto">
          <a:xfrm>
            <a:off x="1400175" y="914400"/>
            <a:ext cx="4054475" cy="31353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34821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36867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8FF175B-497E-B44D-A773-4C163BE5674D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>
              <a:latin typeface="Calibri" charset="0"/>
            </a:endParaRPr>
          </a:p>
        </p:txBody>
      </p:sp>
      <p:sp>
        <p:nvSpPr>
          <p:cNvPr id="36868" name="Text Box 1"/>
          <p:cNvSpPr txBox="1">
            <a:spLocks noChangeArrowheads="1"/>
          </p:cNvSpPr>
          <p:nvPr/>
        </p:nvSpPr>
        <p:spPr bwMode="auto">
          <a:xfrm>
            <a:off x="1400175" y="914400"/>
            <a:ext cx="4054475" cy="31353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36869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40963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C896DBA-1382-374F-B9F6-ADB2F17542F2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>
              <a:latin typeface="Calibri" charset="0"/>
            </a:endParaRPr>
          </a:p>
        </p:txBody>
      </p:sp>
      <p:sp>
        <p:nvSpPr>
          <p:cNvPr id="4096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40965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6147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C009511-77E7-4C42-9A1E-5D5D2E96A20B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>
              <a:latin typeface="Calibri" charset="0"/>
            </a:endParaRPr>
          </a:p>
        </p:txBody>
      </p:sp>
      <p:sp>
        <p:nvSpPr>
          <p:cNvPr id="614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6149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8195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7222CB9-500B-A440-8BED-586F65DE5A81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>
              <a:latin typeface="Calibri" charset="0"/>
            </a:endParaRPr>
          </a:p>
        </p:txBody>
      </p:sp>
      <p:sp>
        <p:nvSpPr>
          <p:cNvPr id="8196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8197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10243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4F51C00-C0D7-7342-A6B2-3EA2F20E41CD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>
              <a:latin typeface="Calibri" charset="0"/>
            </a:endParaRPr>
          </a:p>
        </p:txBody>
      </p:sp>
      <p:sp>
        <p:nvSpPr>
          <p:cNvPr id="1024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10245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12291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8D78CDF-C29C-9F4E-8084-73DEB87CE616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>
              <a:latin typeface="Calibri" charset="0"/>
            </a:endParaRPr>
          </a:p>
        </p:txBody>
      </p:sp>
      <p:sp>
        <p:nvSpPr>
          <p:cNvPr id="12292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12293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14339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F8ABBC7-EDF9-B543-BDED-FD5AD003E2A1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>
              <a:latin typeface="Calibri" charset="0"/>
            </a:endParaRPr>
          </a:p>
        </p:txBody>
      </p:sp>
      <p:sp>
        <p:nvSpPr>
          <p:cNvPr id="14340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14341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16387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A2D7A81-ED6D-8446-A31A-4D9A1FBE8AAE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>
              <a:latin typeface="Calibri" charset="0"/>
            </a:endParaRPr>
          </a:p>
        </p:txBody>
      </p:sp>
      <p:sp>
        <p:nvSpPr>
          <p:cNvPr id="1638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16389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18435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3729E24-59E9-4047-A4ED-C278CD1673B3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>
              <a:latin typeface="Calibri" charset="0"/>
            </a:endParaRPr>
          </a:p>
        </p:txBody>
      </p:sp>
      <p:sp>
        <p:nvSpPr>
          <p:cNvPr id="18436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18437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>
                <a:latin typeface="Calibri" charset="0"/>
                <a:ea typeface="Arial Unicode MS" charset="0"/>
              </a:rPr>
              <a:t>10/26/10</a:t>
            </a:r>
          </a:p>
        </p:txBody>
      </p:sp>
      <p:sp>
        <p:nvSpPr>
          <p:cNvPr id="20483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4C1429F-47FA-3E4E-9548-09439AFF96F2}" type="slidenum">
              <a:rPr lang="en-US" altLang="en-US">
                <a:latin typeface="Calibri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>
              <a:latin typeface="Calibri" charset="0"/>
            </a:endParaRPr>
          </a:p>
        </p:txBody>
      </p:sp>
      <p:sp>
        <p:nvSpPr>
          <p:cNvPr id="2048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  <p:sp>
        <p:nvSpPr>
          <p:cNvPr id="20485" name="Text Box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76875" cy="4106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es-ES_tradnl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6067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14118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2775" y="6350"/>
            <a:ext cx="2168525" cy="6613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350"/>
            <a:ext cx="6353175" cy="6613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9368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66777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7352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1403350"/>
            <a:ext cx="4133850" cy="5216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403350"/>
            <a:ext cx="4133850" cy="5216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21562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72492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7803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419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7036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1209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350"/>
            <a:ext cx="867410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8288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1403350"/>
            <a:ext cx="8420100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 rot="-5400000">
            <a:off x="-3200400" y="3200400"/>
            <a:ext cx="6858000" cy="457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5E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s-ES_trad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000" b="1">
          <a:solidFill>
            <a:srgbClr val="000000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685800" y="228600"/>
            <a:ext cx="7996238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42480"/>
          <a:lstStyle>
            <a:lvl1pPr marL="342900" indent="-3302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ts val="3775"/>
              </a:lnSpc>
              <a:spcBef>
                <a:spcPts val="600"/>
              </a:spcBef>
              <a:buClrTx/>
            </a:pPr>
            <a:r>
              <a:rPr lang="en-US" altLang="en-US" b="1" u="sng"/>
              <a:t>Exercises</a:t>
            </a:r>
          </a:p>
          <a:p>
            <a:pPr eaLnBrk="1" hangingPunct="1">
              <a:lnSpc>
                <a:spcPts val="3775"/>
              </a:lnSpc>
              <a:spcBef>
                <a:spcPts val="600"/>
              </a:spcBef>
              <a:buClrTx/>
            </a:pPr>
            <a:endParaRPr lang="en-US" altLang="en-US" sz="2400"/>
          </a:p>
          <a:p>
            <a:pPr algn="ctr" eaLnBrk="1" hangingPunct="1">
              <a:spcBef>
                <a:spcPts val="600"/>
              </a:spcBef>
              <a:buClrTx/>
              <a:buFontTx/>
              <a:buNone/>
            </a:pPr>
            <a:r>
              <a:rPr lang="en-US" altLang="en-US" sz="2800" b="1"/>
              <a:t/>
            </a:r>
            <a:br>
              <a:rPr lang="en-US" altLang="en-US" sz="2800" b="1"/>
            </a:br>
            <a:endParaRPr lang="en-US" altLang="en-US" sz="2800" b="1"/>
          </a:p>
          <a:p>
            <a:pPr algn="ctr" eaLnBrk="1" hangingPunct="1">
              <a:spcBef>
                <a:spcPts val="600"/>
              </a:spcBef>
              <a:buClrTx/>
              <a:buFontTx/>
              <a:buNone/>
            </a:pPr>
            <a:endParaRPr lang="en-US" altLang="en-US" sz="2800" b="1"/>
          </a:p>
          <a:p>
            <a:pPr algn="ctr" eaLnBrk="1" hangingPunct="1">
              <a:spcBef>
                <a:spcPts val="600"/>
              </a:spcBef>
              <a:buClrTx/>
              <a:buFontTx/>
              <a:buNone/>
            </a:pPr>
            <a:r>
              <a:rPr lang="en-US" altLang="en-US" b="1"/>
              <a:t>Cacti Installation and Configuration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2"/>
          <p:cNvSpPr txBox="1">
            <a:spLocks noChangeArrowheads="1"/>
          </p:cNvSpPr>
          <p:nvPr/>
        </p:nvSpPr>
        <p:spPr bwMode="auto">
          <a:xfrm>
            <a:off x="685800" y="4483100"/>
            <a:ext cx="75438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/>
              <a:t>Use any password you wish.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/>
              <a:t>This is </a:t>
            </a:r>
            <a:r>
              <a:rPr lang="en-US" altLang="en-US" sz="2000" b="1" i="1"/>
              <a:t>not</a:t>
            </a:r>
            <a:r>
              <a:rPr lang="en-US" altLang="en-US" sz="2000" i="1"/>
              <a:t> </a:t>
            </a:r>
            <a:r>
              <a:rPr lang="en-US" altLang="en-US" sz="2000"/>
              <a:t>the workshop root password.</a:t>
            </a:r>
          </a:p>
        </p:txBody>
      </p:sp>
      <p:grpSp>
        <p:nvGrpSpPr>
          <p:cNvPr id="21506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2150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1509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Installation: 8</a:t>
              </a:r>
            </a:p>
          </p:txBody>
        </p:sp>
      </p:grpSp>
      <p:pic>
        <p:nvPicPr>
          <p:cNvPr id="21507" name="Picture 1" descr="cact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3" y="1866900"/>
            <a:ext cx="67056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2"/>
          <p:cNvSpPr txBox="1">
            <a:spLocks noChangeArrowheads="1"/>
          </p:cNvSpPr>
          <p:nvPr/>
        </p:nvSpPr>
        <p:spPr bwMode="auto">
          <a:xfrm>
            <a:off x="869950" y="4287838"/>
            <a:ext cx="7543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/>
              <a:t>Repeat the password you just entered in the previous screen.</a:t>
            </a:r>
          </a:p>
        </p:txBody>
      </p:sp>
      <p:grpSp>
        <p:nvGrpSpPr>
          <p:cNvPr id="23554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2355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3557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Installation: 9</a:t>
              </a:r>
            </a:p>
          </p:txBody>
        </p:sp>
      </p:grpSp>
      <p:pic>
        <p:nvPicPr>
          <p:cNvPr id="23555" name="Picture 1" descr="cacti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81200"/>
            <a:ext cx="33274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671513" y="1776413"/>
            <a:ext cx="7947025" cy="436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0"/>
          <a:lstStyle>
            <a:lvl1pPr marL="342900" indent="-3302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02000"/>
              </a:lnSpc>
              <a:spcBef>
                <a:spcPts val="700"/>
              </a:spcBef>
              <a:buClrTx/>
              <a:buFontTx/>
              <a:buNone/>
            </a:pPr>
            <a:r>
              <a:rPr lang="en-US" altLang="en-US" sz="2800" b="1" dirty="0">
                <a:latin typeface="Verdana" charset="0"/>
              </a:rPr>
              <a:t>Now use a web browser and open the following address:</a:t>
            </a:r>
          </a:p>
          <a:p>
            <a:pPr eaLnBrk="1" hangingPunct="1">
              <a:lnSpc>
                <a:spcPct val="102000"/>
              </a:lnSpc>
              <a:spcBef>
                <a:spcPts val="700"/>
              </a:spcBef>
              <a:buClrTx/>
              <a:buFontTx/>
              <a:buNone/>
            </a:pPr>
            <a:endParaRPr lang="en-US" altLang="en-US" sz="2800" b="1" dirty="0">
              <a:latin typeface="Verdana" charset="0"/>
            </a:endParaRPr>
          </a:p>
          <a:p>
            <a:pPr eaLnBrk="1" hangingPunct="1">
              <a:lnSpc>
                <a:spcPct val="112000"/>
              </a:lnSpc>
              <a:spcBef>
                <a:spcPts val="700"/>
              </a:spcBef>
              <a:buClrTx/>
              <a:buFontTx/>
              <a:buNone/>
            </a:pPr>
            <a:r>
              <a:rPr lang="en-US" altLang="en-US" sz="2400" b="1" dirty="0">
                <a:latin typeface="Courier 10 Pitch" charset="0"/>
              </a:rPr>
              <a:t>	</a:t>
            </a:r>
            <a:r>
              <a:rPr lang="en-US" altLang="en-US" sz="2400" dirty="0">
                <a:solidFill>
                  <a:srgbClr val="0000FF"/>
                </a:solidFill>
                <a:latin typeface="Courier 10 Pitch" charset="0"/>
              </a:rPr>
              <a:t>http</a:t>
            </a:r>
            <a:r>
              <a:rPr lang="en-US" altLang="en-US" sz="2400" dirty="0" smtClean="0">
                <a:solidFill>
                  <a:srgbClr val="0000FF"/>
                </a:solidFill>
                <a:latin typeface="Courier 10 Pitch" charset="0"/>
              </a:rPr>
              <a:t>://</a:t>
            </a:r>
            <a:r>
              <a:rPr lang="en-US" altLang="en-US" sz="2400" dirty="0" err="1" smtClean="0">
                <a:solidFill>
                  <a:srgbClr val="0000FF"/>
                </a:solidFill>
                <a:latin typeface="Courier 10 Pitch" charset="0"/>
              </a:rPr>
              <a:t>srvX.campusY.ws.nsrc.org</a:t>
            </a:r>
            <a:r>
              <a:rPr lang="en-US" altLang="en-US" sz="2400" dirty="0" smtClean="0">
                <a:solidFill>
                  <a:srgbClr val="0000FF"/>
                </a:solidFill>
                <a:latin typeface="Courier 10 Pitch" charset="0"/>
              </a:rPr>
              <a:t>/cacti </a:t>
            </a:r>
            <a:r>
              <a:rPr lang="en-US" altLang="en-US" sz="2800" dirty="0">
                <a:solidFill>
                  <a:srgbClr val="0000FF"/>
                </a:solidFill>
                <a:latin typeface="Courier 10 Pitch" charset="0"/>
              </a:rPr>
              <a:t/>
            </a:r>
            <a:br>
              <a:rPr lang="en-US" altLang="en-US" sz="2800" dirty="0">
                <a:solidFill>
                  <a:srgbClr val="0000FF"/>
                </a:solidFill>
                <a:latin typeface="Courier 10 Pitch" charset="0"/>
              </a:rPr>
            </a:br>
            <a:endParaRPr lang="en-US" altLang="en-US" sz="2800" dirty="0">
              <a:solidFill>
                <a:srgbClr val="0000FF"/>
              </a:solidFill>
              <a:latin typeface="Courier 10 Pitch" charset="0"/>
            </a:endParaRPr>
          </a:p>
          <a:p>
            <a:pPr eaLnBrk="1" hangingPunct="1">
              <a:lnSpc>
                <a:spcPct val="102000"/>
              </a:lnSpc>
              <a:spcBef>
                <a:spcPts val="700"/>
              </a:spcBef>
              <a:buClrTx/>
              <a:buFontTx/>
              <a:buNone/>
            </a:pPr>
            <a:r>
              <a:rPr lang="en-US" altLang="en-US" sz="2800" b="1" dirty="0">
                <a:latin typeface="Verdana" charset="0"/>
              </a:rPr>
              <a:t>You will see the following...</a:t>
            </a:r>
            <a:r>
              <a:rPr lang="en-US" altLang="en-US" sz="2800" b="1" dirty="0">
                <a:latin typeface="Courier 10 Pitch" charset="0"/>
              </a:rPr>
              <a:t/>
            </a:r>
            <a:br>
              <a:rPr lang="en-US" altLang="en-US" sz="2800" b="1" dirty="0">
                <a:latin typeface="Courier 10 Pitch" charset="0"/>
              </a:rPr>
            </a:br>
            <a:endParaRPr lang="en-US" altLang="en-US" sz="2800" b="1" dirty="0">
              <a:latin typeface="Courier 10 Pitch" charset="0"/>
            </a:endParaRPr>
          </a:p>
        </p:txBody>
      </p:sp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2560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5604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Cacti: Installation - Web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3478213" y="5661025"/>
            <a:ext cx="250666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/>
              <a:t>Press “Next &gt;&gt;”</a:t>
            </a: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276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7653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Cacti: Installation - Web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00200"/>
            <a:ext cx="8403231" cy="38481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1550988" y="5189538"/>
            <a:ext cx="6197600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>
                <a:latin typeface="Verdana" charset="0"/>
              </a:rPr>
              <a:t>Choose “New Install” and press “Next &gt;&gt;” again.</a:t>
            </a:r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2970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9701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Cacti: Installation - Web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52451"/>
            <a:ext cx="8255000" cy="284814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6324600" y="3810000"/>
            <a:ext cx="2692751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smtClean="0">
                <a:latin typeface="Verdana" charset="0"/>
              </a:rPr>
              <a:t>Your </a:t>
            </a:r>
            <a:r>
              <a:rPr lang="en-US" altLang="en-US" sz="2200" dirty="0">
                <a:latin typeface="Verdana" charset="0"/>
              </a:rPr>
              <a:t>screen should look like this. If it does not ask your instructor for help.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200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 dirty="0">
                <a:latin typeface="Verdana" charset="0"/>
              </a:rPr>
              <a:t>Press “Finish”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200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1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1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1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1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600" b="1" u="sng" dirty="0">
              <a:latin typeface="Verdana" charset="0"/>
            </a:endParaRPr>
          </a:p>
        </p:txBody>
      </p:sp>
      <p:grpSp>
        <p:nvGrpSpPr>
          <p:cNvPr id="31746" name="Group 4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3174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1749" name="Text Box 6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Cacti: Installation - Web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23963"/>
            <a:ext cx="5782807" cy="560387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2849563" y="4826000"/>
            <a:ext cx="4386262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>
                <a:latin typeface="Verdana" charset="0"/>
              </a:rPr>
              <a:t>First time login use: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20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>
                <a:latin typeface="Verdana" charset="0"/>
              </a:rPr>
              <a:t>	User Name:		</a:t>
            </a:r>
            <a:r>
              <a:rPr lang="en-US" altLang="en-US" sz="2200" i="1">
                <a:latin typeface="Verdana" charset="0"/>
              </a:rPr>
              <a:t>admin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200">
                <a:latin typeface="Verdana" charset="0"/>
              </a:rPr>
              <a:t>	Password:		</a:t>
            </a:r>
            <a:r>
              <a:rPr lang="en-US" altLang="en-US" sz="2200" i="1">
                <a:latin typeface="Verdana" charset="0"/>
              </a:rPr>
              <a:t>admin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775" y="1538288"/>
            <a:ext cx="509905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3379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3797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Cacti: First Time Login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1776413" y="4902200"/>
            <a:ext cx="6834187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a-DK" altLang="en-US" sz="2200">
                <a:latin typeface="Verdana" charset="0"/>
              </a:rPr>
              <a:t>Now you must change the </a:t>
            </a:r>
            <a:r>
              <a:rPr lang="da-DK" altLang="en-US" sz="2200" i="1">
                <a:latin typeface="Verdana" charset="0"/>
              </a:rPr>
              <a:t>admin</a:t>
            </a:r>
            <a:r>
              <a:rPr lang="da-DK" altLang="en-US" sz="2200">
                <a:latin typeface="Verdana" charset="0"/>
              </a:rPr>
              <a:t> password. </a:t>
            </a:r>
            <a:br>
              <a:rPr lang="da-DK" altLang="en-US" sz="2200">
                <a:latin typeface="Verdana" charset="0"/>
              </a:rPr>
            </a:br>
            <a:r>
              <a:rPr lang="da-DK" altLang="en-US" sz="2200">
                <a:latin typeface="Verdana" charset="0"/>
              </a:rPr>
              <a:t/>
            </a:r>
            <a:br>
              <a:rPr lang="da-DK" altLang="en-US" sz="2200">
                <a:latin typeface="Verdana" charset="0"/>
              </a:rPr>
            </a:br>
            <a:r>
              <a:rPr lang="da-DK" altLang="en-US" sz="2200">
                <a:latin typeface="Verdana" charset="0"/>
              </a:rPr>
              <a:t>Please </a:t>
            </a:r>
            <a:r>
              <a:rPr lang="da-DK" altLang="en-US" sz="2200" b="1" i="1">
                <a:solidFill>
                  <a:schemeClr val="tx1"/>
                </a:solidFill>
                <a:latin typeface="Verdana" charset="0"/>
              </a:rPr>
              <a:t>use the workshop password </a:t>
            </a:r>
            <a:r>
              <a:rPr lang="da-DK" altLang="en-US" sz="2200">
                <a:latin typeface="Verdana" charset="0"/>
              </a:rPr>
              <a:t>provided in class.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675" y="1546225"/>
            <a:ext cx="5005388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3584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5845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Cacti: Change Default Password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511175" y="1447800"/>
            <a:ext cx="82296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8040" rIns="90000" bIns="46800"/>
          <a:lstStyle>
            <a:lvl1pPr marL="342900" indent="-3429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 marL="736600" indent="-279400"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Create device entry for your local router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Create device entries for your local servers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Create device entry for your classroom router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Create device entry for your classroom switch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Create graphs for each item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Place PCs, Routers, Switches in a tree hierarchy of your design.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Add as many devices from other groups as you wish.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(</a:t>
            </a:r>
            <a:r>
              <a:rPr lang="en-US" altLang="en-US" sz="2400" b="1"/>
              <a:t>Optional</a:t>
            </a:r>
            <a:r>
              <a:rPr lang="en-US" altLang="en-US" sz="2400"/>
              <a:t>: add additional devices using the command line scripts.)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Use the Network Diagram on the class wiki as a reference.</a:t>
            </a:r>
          </a:p>
        </p:txBody>
      </p:sp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3993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9940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Configuring cacti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511175" y="1524000"/>
            <a:ext cx="82296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68040" rIns="90000" bIns="468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 marL="736600" indent="-279400"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altLang="en-US" sz="2800" b="1"/>
              <a:t>Your Mission...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Install Cacti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Create device entry for your local router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Create device entries for your local servers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Create entries for class router and switch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Create graphs for each item</a:t>
            </a:r>
          </a:p>
          <a:p>
            <a:pPr lvl="1" eaLnBrk="1" hangingPunct="1">
              <a:spcBef>
                <a:spcPts val="600"/>
              </a:spcBef>
              <a:buFont typeface="Times New Roman" charset="0"/>
              <a:buChar char="–"/>
            </a:pPr>
            <a:r>
              <a:rPr lang="en-US" altLang="en-US" sz="2400"/>
              <a:t>Place PCs, Routers, Switches in a tree hierarchy of your design.</a:t>
            </a:r>
          </a:p>
          <a:p>
            <a:pPr eaLnBrk="1" hangingPunct="1">
              <a:spcBef>
                <a:spcPts val="600"/>
              </a:spcBef>
              <a:buClrTx/>
              <a:buFontTx/>
              <a:buNone/>
            </a:pPr>
            <a:r>
              <a:rPr lang="en-US" altLang="en-US" sz="2400"/>
              <a:t/>
            </a:r>
            <a:br>
              <a:rPr lang="en-US" altLang="en-US" sz="2400"/>
            </a:br>
            <a:r>
              <a:rPr lang="en-US" altLang="en-US" sz="2400"/>
              <a:t>Use the Network Diagram on the class wiki as a reference.</a:t>
            </a:r>
          </a:p>
        </p:txBody>
      </p:sp>
      <p:grpSp>
        <p:nvGrpSpPr>
          <p:cNvPr id="5123" name="Group 2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512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125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Exercises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Group 2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7172" name="Text Box 4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4000" b="1"/>
                <a:t>Installation: Ubuntu Server 14.04</a:t>
              </a:r>
            </a:p>
          </p:txBody>
        </p:sp>
      </p:grpSp>
      <p:sp>
        <p:nvSpPr>
          <p:cNvPr id="7170" name="TextBox 5"/>
          <p:cNvSpPr txBox="1">
            <a:spLocks noChangeArrowheads="1"/>
          </p:cNvSpPr>
          <p:nvPr/>
        </p:nvSpPr>
        <p:spPr bwMode="auto">
          <a:xfrm>
            <a:off x="609600" y="1371600"/>
            <a:ext cx="822960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dirty="0">
                <a:solidFill>
                  <a:srgbClr val="000000"/>
                </a:solidFill>
              </a:rPr>
              <a:t>In Ubuntu </a:t>
            </a:r>
            <a:r>
              <a:rPr lang="en-US" altLang="en-US" dirty="0" smtClean="0">
                <a:solidFill>
                  <a:srgbClr val="000000"/>
                </a:solidFill>
              </a:rPr>
              <a:t>16.04</a:t>
            </a:r>
            <a:r>
              <a:rPr lang="en-US" altLang="en-US" dirty="0">
                <a:solidFill>
                  <a:srgbClr val="000000"/>
                </a:solidFill>
              </a:rPr>
              <a:t>, Cacti is at </a:t>
            </a:r>
            <a:r>
              <a:rPr lang="en-US" altLang="en-US">
                <a:solidFill>
                  <a:srgbClr val="000000"/>
                </a:solidFill>
              </a:rPr>
              <a:t>version </a:t>
            </a:r>
            <a:r>
              <a:rPr lang="en-US" altLang="en-US" smtClean="0">
                <a:solidFill>
                  <a:srgbClr val="000000"/>
                </a:solidFill>
              </a:rPr>
              <a:t>0.8.8f, </a:t>
            </a:r>
            <a:r>
              <a:rPr lang="en-US" altLang="en-US" dirty="0">
                <a:solidFill>
                  <a:srgbClr val="000000"/>
                </a:solidFill>
              </a:rPr>
              <a:t>which includes the Cacti Plugin architecture, which is very useful:</a:t>
            </a:r>
            <a:br>
              <a:rPr lang="en-US" altLang="en-US" dirty="0">
                <a:solidFill>
                  <a:srgbClr val="000000"/>
                </a:solidFill>
              </a:rPr>
            </a:br>
            <a:endParaRPr lang="en-US" altLang="en-US" dirty="0">
              <a:solidFill>
                <a:srgbClr val="000000"/>
              </a:solidFill>
            </a:endParaRPr>
          </a:p>
          <a:p>
            <a:pPr lvl="1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sz="1800" dirty="0">
                <a:solidFill>
                  <a:schemeClr val="tx1"/>
                </a:solidFill>
                <a:latin typeface="Courier" charset="0"/>
              </a:rPr>
              <a:t># apt-get update</a:t>
            </a:r>
          </a:p>
          <a:p>
            <a:pPr lvl="1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sz="1800" dirty="0">
                <a:solidFill>
                  <a:schemeClr val="tx1"/>
                </a:solidFill>
                <a:latin typeface="Courier" charset="0"/>
              </a:rPr>
              <a:t># apt-get install cacti</a:t>
            </a:r>
          </a:p>
          <a:p>
            <a:pPr lvl="2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sz="1200" dirty="0">
                <a:solidFill>
                  <a:schemeClr val="tx1"/>
                </a:solidFill>
                <a:latin typeface="Courier" charset="0"/>
              </a:rPr>
              <a:t>[...]</a:t>
            </a:r>
          </a:p>
          <a:p>
            <a:pPr lvl="2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altLang="en-US" sz="1200" dirty="0" smtClean="0">
                <a:solidFill>
                  <a:schemeClr val="tx1"/>
                </a:solidFill>
                <a:latin typeface="Courier" charset="0"/>
              </a:rPr>
              <a:t>6 upgraded, 26 newly installed, 0 to remove and 26 not </a:t>
            </a:r>
            <a:r>
              <a:rPr lang="en-US" altLang="en-US" sz="1200" dirty="0" err="1" smtClean="0">
                <a:solidFill>
                  <a:schemeClr val="tx1"/>
                </a:solidFill>
                <a:latin typeface="Courier" charset="0"/>
              </a:rPr>
              <a:t>upgraded.Need</a:t>
            </a:r>
            <a:r>
              <a:rPr lang="en-US" altLang="en-US" sz="1200" dirty="0" smtClean="0">
                <a:solidFill>
                  <a:schemeClr val="tx1"/>
                </a:solidFill>
                <a:latin typeface="Courier" charset="0"/>
              </a:rPr>
              <a:t> to get 26.7 MB of </a:t>
            </a:r>
            <a:r>
              <a:rPr lang="en-US" altLang="en-US" sz="1200" dirty="0" err="1" smtClean="0">
                <a:solidFill>
                  <a:schemeClr val="tx1"/>
                </a:solidFill>
                <a:latin typeface="Courier" charset="0"/>
              </a:rPr>
              <a:t>archives.After</a:t>
            </a:r>
            <a:r>
              <a:rPr lang="en-US" altLang="en-US" sz="1200" dirty="0" smtClean="0">
                <a:solidFill>
                  <a:schemeClr val="tx1"/>
                </a:solidFill>
                <a:latin typeface="Courier" charset="0"/>
              </a:rPr>
              <a:t> this operation, 176 MB of additional disk space will be </a:t>
            </a:r>
            <a:r>
              <a:rPr lang="en-US" altLang="en-US" sz="1200" dirty="0" err="1" smtClean="0">
                <a:solidFill>
                  <a:schemeClr val="tx1"/>
                </a:solidFill>
                <a:latin typeface="Courier" charset="0"/>
              </a:rPr>
              <a:t>used.Do</a:t>
            </a:r>
            <a:r>
              <a:rPr lang="en-US" altLang="en-US" sz="1200" dirty="0" smtClean="0">
                <a:solidFill>
                  <a:schemeClr val="tx1"/>
                </a:solidFill>
                <a:latin typeface="Courier" charset="0"/>
              </a:rPr>
              <a:t> you want to continue? [Y/n] </a:t>
            </a:r>
            <a:r>
              <a:rPr lang="en-US" altLang="en-US" sz="1200" b="1" dirty="0" smtClean="0">
                <a:solidFill>
                  <a:srgbClr val="0000FF"/>
                </a:solidFill>
                <a:latin typeface="Courier" charset="0"/>
              </a:rPr>
              <a:t>Y</a:t>
            </a:r>
            <a:endParaRPr lang="en-US" altLang="en-US" sz="1200" b="1" dirty="0">
              <a:solidFill>
                <a:srgbClr val="0000FF"/>
              </a:solidFill>
              <a:latin typeface="Courier" charset="0"/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 dirty="0">
              <a:solidFill>
                <a:srgbClr val="000000"/>
              </a:solidFill>
            </a:endParaRPr>
          </a:p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2"/>
          <p:cNvSpPr txBox="1">
            <a:spLocks noChangeArrowheads="1"/>
          </p:cNvSpPr>
          <p:nvPr/>
        </p:nvSpPr>
        <p:spPr bwMode="auto">
          <a:xfrm>
            <a:off x="838200" y="5791200"/>
            <a:ext cx="7924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a-DK" altLang="en-US" sz="2400" b="1" i="1">
                <a:solidFill>
                  <a:schemeClr val="tx1"/>
                </a:solidFill>
              </a:rPr>
              <a:t>Use the workshop </a:t>
            </a:r>
            <a:r>
              <a:rPr lang="da-DK" altLang="en-US" sz="2400" b="1" i="1">
                <a:solidFill>
                  <a:srgbClr val="FF0000"/>
                </a:solidFill>
              </a:rPr>
              <a:t>root password</a:t>
            </a:r>
            <a:r>
              <a:rPr lang="da-DK" altLang="en-US" sz="2400" b="1" i="1">
                <a:solidFill>
                  <a:schemeClr val="tx1"/>
                </a:solidFill>
              </a:rPr>
              <a:t> given in class.</a:t>
            </a:r>
            <a:br>
              <a:rPr lang="da-DK" altLang="en-US" sz="2400" b="1" i="1">
                <a:solidFill>
                  <a:schemeClr val="tx1"/>
                </a:solidFill>
              </a:rPr>
            </a:br>
            <a:r>
              <a:rPr lang="da-DK" altLang="en-US" sz="2400" b="1" i="1">
                <a:solidFill>
                  <a:schemeClr val="tx1"/>
                </a:solidFill>
              </a:rPr>
              <a:t>Please do not use a different password.</a:t>
            </a:r>
          </a:p>
        </p:txBody>
      </p:sp>
      <p:grpSp>
        <p:nvGrpSpPr>
          <p:cNvPr id="9218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9221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222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Installation: 2</a:t>
              </a:r>
            </a:p>
          </p:txBody>
        </p:sp>
      </p:grp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800100" y="1471613"/>
            <a:ext cx="7543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a-DK" altLang="en-US" sz="2000"/>
              <a:t>We may have already done this for you. If so, you can use these slides for informational purposes. Skip to the Cacti </a:t>
            </a:r>
            <a:r>
              <a:rPr lang="da-DK" altLang="en-US" sz="2000" i="1"/>
              <a:t>Web </a:t>
            </a:r>
            <a:r>
              <a:rPr lang="da-DK" altLang="en-US" sz="2000"/>
              <a:t>installation steps to continue…</a:t>
            </a:r>
          </a:p>
        </p:txBody>
      </p:sp>
      <p:pic>
        <p:nvPicPr>
          <p:cNvPr id="9220" name="Picture 7" descr="01-cacti-inst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25" y="2514600"/>
            <a:ext cx="7089775" cy="30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2"/>
          <p:cNvSpPr txBox="1">
            <a:spLocks noChangeArrowheads="1"/>
          </p:cNvSpPr>
          <p:nvPr/>
        </p:nvSpPr>
        <p:spPr bwMode="auto">
          <a:xfrm>
            <a:off x="892175" y="4386263"/>
            <a:ext cx="7543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/>
              <a:t>Again, use the workshop root password</a:t>
            </a:r>
          </a:p>
        </p:txBody>
      </p:sp>
      <p:grpSp>
        <p:nvGrpSpPr>
          <p:cNvPr id="11266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1126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1269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Installation: 3</a:t>
              </a:r>
            </a:p>
          </p:txBody>
        </p:sp>
      </p:grpSp>
      <p:pic>
        <p:nvPicPr>
          <p:cNvPr id="11267" name="Picture 6" descr="02-cacti-inst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676400"/>
            <a:ext cx="49149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2"/>
          <p:cNvSpPr txBox="1">
            <a:spLocks noChangeArrowheads="1"/>
          </p:cNvSpPr>
          <p:nvPr/>
        </p:nvSpPr>
        <p:spPr bwMode="auto">
          <a:xfrm>
            <a:off x="708025" y="4581525"/>
            <a:ext cx="75438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/>
              <a:t>Informational message only. Not an issue. Press OK to continue.</a:t>
            </a:r>
          </a:p>
        </p:txBody>
      </p:sp>
      <p:grpSp>
        <p:nvGrpSpPr>
          <p:cNvPr id="13314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1331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Installation: 4</a:t>
              </a:r>
            </a:p>
          </p:txBody>
        </p:sp>
      </p:grpSp>
      <p:pic>
        <p:nvPicPr>
          <p:cNvPr id="13315" name="Picture 6" descr="03-cacti-inst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44650"/>
            <a:ext cx="5867400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2"/>
          <p:cNvSpPr txBox="1">
            <a:spLocks noChangeArrowheads="1"/>
          </p:cNvSpPr>
          <p:nvPr/>
        </p:nvSpPr>
        <p:spPr bwMode="auto">
          <a:xfrm>
            <a:off x="685800" y="4537075"/>
            <a:ext cx="75438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 b="1"/>
              <a:t>We are using Apache2. Be sure this is chosen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/>
              <a:t>then highlight &lt;Ok&gt; and press &lt;ENTER&gt; to continue.</a:t>
            </a:r>
          </a:p>
        </p:txBody>
      </p:sp>
      <p:grpSp>
        <p:nvGrpSpPr>
          <p:cNvPr id="15362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5365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Installation: 5</a:t>
              </a:r>
            </a:p>
          </p:txBody>
        </p:sp>
      </p:grpSp>
      <p:pic>
        <p:nvPicPr>
          <p:cNvPr id="15363" name="Picture 6" descr="04-cacti-inst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08100"/>
            <a:ext cx="599440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>
            <a:spLocks noChangeArrowheads="1"/>
          </p:cNvSpPr>
          <p:nvPr/>
        </p:nvSpPr>
        <p:spPr bwMode="auto">
          <a:xfrm>
            <a:off x="762000" y="5257800"/>
            <a:ext cx="754380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</a:pPr>
            <a:r>
              <a:rPr lang="en-US" altLang="en-US" sz="2000"/>
              <a:t>Choose &lt;Yes&gt; and press &lt;ENTER&gt; to continue.</a:t>
            </a:r>
          </a:p>
        </p:txBody>
      </p:sp>
      <p:grpSp>
        <p:nvGrpSpPr>
          <p:cNvPr id="17410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1741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7413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Installation: 6</a:t>
              </a:r>
            </a:p>
          </p:txBody>
        </p:sp>
      </p:grpSp>
      <p:pic>
        <p:nvPicPr>
          <p:cNvPr id="17411" name="Picture 7" descr="05-cacti-inst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1549400"/>
            <a:ext cx="6057900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762000" y="4953000"/>
            <a:ext cx="7543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2000"/>
              <a:t>Use the workshop </a:t>
            </a:r>
            <a:r>
              <a:rPr lang="en-US" altLang="en-US" sz="2000" b="1">
                <a:solidFill>
                  <a:srgbClr val="FF0000"/>
                </a:solidFill>
              </a:rPr>
              <a:t>root password </a:t>
            </a:r>
            <a:r>
              <a:rPr lang="en-US" altLang="en-US" sz="2000"/>
              <a:t>you provided earlier.</a:t>
            </a:r>
          </a:p>
        </p:txBody>
      </p:sp>
      <p:grpSp>
        <p:nvGrpSpPr>
          <p:cNvPr id="19458" name="Group 3"/>
          <p:cNvGrpSpPr>
            <a:grpSpLocks/>
          </p:cNvGrpSpPr>
          <p:nvPr/>
        </p:nvGrpSpPr>
        <p:grpSpPr bwMode="auto">
          <a:xfrm>
            <a:off x="401638" y="-23813"/>
            <a:ext cx="8796337" cy="1247776"/>
            <a:chOff x="253" y="-15"/>
            <a:chExt cx="5541" cy="786"/>
          </a:xfrm>
        </p:grpSpPr>
        <p:pic>
          <p:nvPicPr>
            <p:cNvPr id="1946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" y="-15"/>
              <a:ext cx="5541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9461" name="Text Box 5"/>
            <p:cNvSpPr txBox="1">
              <a:spLocks noChangeArrowheads="1"/>
            </p:cNvSpPr>
            <p:nvPr/>
          </p:nvSpPr>
          <p:spPr bwMode="auto">
            <a:xfrm>
              <a:off x="288" y="4"/>
              <a:ext cx="5471" cy="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8288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32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8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rgbClr val="000000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a-DK" altLang="en-US" sz="4000" b="1"/>
                <a:t>Installation: 7</a:t>
              </a:r>
            </a:p>
          </p:txBody>
        </p:sp>
      </p:grpSp>
      <p:pic>
        <p:nvPicPr>
          <p:cNvPr id="19459" name="Picture 6" descr="06-cacti-instal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2133600"/>
            <a:ext cx="59182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3420</TotalTime>
  <Words>438</Words>
  <Application>Microsoft Macintosh PowerPoint</Application>
  <PresentationFormat>On-screen Show (4:3)</PresentationFormat>
  <Paragraphs>112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 Unicode MS</vt:lpstr>
      <vt:lpstr>Calibri</vt:lpstr>
      <vt:lpstr>Courier</vt:lpstr>
      <vt:lpstr>Courier 10 Pitch</vt:lpstr>
      <vt:lpstr>ＭＳ Ｐゴシック</vt:lpstr>
      <vt:lpstr>Times New Roman</vt:lpstr>
      <vt:lpstr>Verdana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Hervey Allen</dc:creator>
  <cp:lastModifiedBy>Hervey Allen</cp:lastModifiedBy>
  <cp:revision>111</cp:revision>
  <cp:lastPrinted>2017-02-24T04:24:32Z</cp:lastPrinted>
  <dcterms:created xsi:type="dcterms:W3CDTF">2012-10-09T16:26:34Z</dcterms:created>
  <dcterms:modified xsi:type="dcterms:W3CDTF">2017-02-24T04:39:57Z</dcterms:modified>
</cp:coreProperties>
</file>