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42" r:id="rId3"/>
    <p:sldId id="359" r:id="rId4"/>
    <p:sldId id="360" r:id="rId5"/>
    <p:sldId id="361" r:id="rId6"/>
    <p:sldId id="363" r:id="rId7"/>
    <p:sldId id="348" r:id="rId8"/>
    <p:sldId id="344" r:id="rId9"/>
    <p:sldId id="349" r:id="rId10"/>
    <p:sldId id="356" r:id="rId11"/>
    <p:sldId id="350" r:id="rId12"/>
    <p:sldId id="352" r:id="rId13"/>
    <p:sldId id="353" r:id="rId14"/>
    <p:sldId id="346" r:id="rId15"/>
    <p:sldId id="379" r:id="rId16"/>
    <p:sldId id="380" r:id="rId17"/>
    <p:sldId id="386" r:id="rId18"/>
    <p:sldId id="381" r:id="rId19"/>
    <p:sldId id="378" r:id="rId20"/>
    <p:sldId id="332" r:id="rId21"/>
    <p:sldId id="333" r:id="rId22"/>
    <p:sldId id="357" r:id="rId23"/>
    <p:sldId id="358" r:id="rId24"/>
    <p:sldId id="382" r:id="rId25"/>
    <p:sldId id="383" r:id="rId26"/>
    <p:sldId id="384" r:id="rId27"/>
    <p:sldId id="385" r:id="rId28"/>
    <p:sldId id="325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37"/>
    <p:restoredTop sz="93742"/>
  </p:normalViewPr>
  <p:slideViewPr>
    <p:cSldViewPr snapToGrid="0" snapToObjects="1">
      <p:cViewPr varScale="1">
        <p:scale>
          <a:sx n="134" d="100"/>
          <a:sy n="134" d="100"/>
        </p:scale>
        <p:origin x="104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F3E1A3B-A99A-EB4B-951C-4EA0BF2AA9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21B623-02F6-EB46-890F-DA2E29E6FE0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7ABBCF-26E8-1344-A543-2AF44EC5A6FD}" type="datetime1">
              <a:rPr lang="en-US" altLang="en-US"/>
              <a:pPr/>
              <a:t>3/9/18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C1E99E0-25F3-9F43-859D-60C2EDF446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A9E0B5D-9B11-A343-AC22-23E087F7D4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5DC5A-CA3F-9D47-A1F4-1A09574E69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59EB7-6E5D-1A4F-B729-9C56A5B97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A22E2AC-FF77-BD43-9B92-D549DB2E553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>
            <a:extLst>
              <a:ext uri="{FF2B5EF4-FFF2-40B4-BE49-F238E27FC236}">
                <a16:creationId xmlns:a16="http://schemas.microsoft.com/office/drawing/2014/main" id="{6CF4DF22-D2F8-8D43-95A1-4E3FC34B9EB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Text Box 2">
            <a:extLst>
              <a:ext uri="{FF2B5EF4-FFF2-40B4-BE49-F238E27FC236}">
                <a16:creationId xmlns:a16="http://schemas.microsoft.com/office/drawing/2014/main" id="{F8A3F162-FB30-BD4E-ACB3-8A90551BD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29C80-3A8D-F34A-899C-B04656754A4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9D9EB839-8F82-6642-B2D2-9FEB8BB80E12}" type="slidenum">
              <a:t>26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01F8C6-575E-144E-AF18-FB625E51B0E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0FC58-CF08-464B-A0BA-6487ABE1632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5413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311F-C097-234B-81B2-0D9F78ECB39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DC1109E3-9D02-C04B-A7B8-DBAF9422E4D2}" type="slidenum">
              <a:t>27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6B9C8E-5FD9-B144-80C8-5FADDBFBD5F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A284AE-8229-D64C-91B7-AF9FD2A3D03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110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id="{0EEF2F06-7A20-A043-873D-61AC2762555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id="{02CA191E-E21D-9844-A758-78D04F35C4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>
            <a:extLst>
              <a:ext uri="{FF2B5EF4-FFF2-40B4-BE49-F238E27FC236}">
                <a16:creationId xmlns:a16="http://schemas.microsoft.com/office/drawing/2014/main" id="{3E406769-AC44-F544-8D96-0E1ABD8CC6B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Text Box 2">
            <a:extLst>
              <a:ext uri="{FF2B5EF4-FFF2-40B4-BE49-F238E27FC236}">
                <a16:creationId xmlns:a16="http://schemas.microsoft.com/office/drawing/2014/main" id="{C392A5E1-D1A9-C542-B555-C0EBBDA2E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A2F180-7F91-004F-AA2D-E490990A96D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E520F65E-55C7-3644-ACE3-C4CF1776784E}" type="slidenum">
              <a:t>15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B73AE-38FF-B24B-91DC-600AECB7F3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B31CD8-04EA-3F42-B5BE-8EBAD87A7ED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41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89802-737E-844E-B8F8-AB616FD59A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D328364-4A43-F54F-9157-CA074D003665}" type="slidenum">
              <a:t>16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1357E0-0C1A-B64B-9849-245DAB73A14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0B693C-51FC-3B49-93B7-A825742618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0423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89802-737E-844E-B8F8-AB616FD59A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D328364-4A43-F54F-9157-CA074D003665}" type="slidenum">
              <a:t>17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1357E0-0C1A-B64B-9849-245DAB73A14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0B693C-51FC-3B49-93B7-A825742618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7578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9C592-6E71-7B4A-AE4B-BF71044134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703223A5-F102-0E43-8586-C431D70D079E}" type="slidenum">
              <a:t>18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E0E22B-1EBD-8543-9967-D26B6D0375D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2DFA87-BDC4-314A-8BFD-897010A24D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0928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5F142-9273-B540-8FA3-30F1A7AD69B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B62B0EDD-F60D-D342-90A2-8D89FE7127AD}" type="slidenum">
              <a:t>24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B1BA70-67E1-4745-919E-D39067FB431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293859-B75D-3B46-9AA8-FAD88C3AFBF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522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7A104-62D7-FC47-B034-1DC4449F4B3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C7E4EC66-4068-6C46-986C-A7CCFDA927CF}" type="slidenum">
              <a:t>25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B5183-86A7-2240-985F-4471EF20707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B92FF5-137B-7542-8F23-B27D3B47B58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209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PPslide5">
            <a:extLst>
              <a:ext uri="{FF2B5EF4-FFF2-40B4-BE49-F238E27FC236}">
                <a16:creationId xmlns:a16="http://schemas.microsoft.com/office/drawing/2014/main" id="{9BDA2262-B75F-434E-8B68-C9D367BDCA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8000" contrast="40000"/>
            <a:alphaModFix/>
          </a:blip>
          <a:stretch>
            <a:fillRect/>
          </a:stretch>
        </p:blipFill>
        <p:spPr bwMode="auto">
          <a:xfrm>
            <a:off x="0" y="-7738"/>
            <a:ext cx="9144000" cy="68657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8CA1B70-642D-C84D-AB3F-5935D0BDA4A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465263" y="6400800"/>
            <a:ext cx="7319962" cy="401638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>
                <a:solidFill>
                  <a:schemeClr val="bg1"/>
                </a:solidFill>
              </a:rPr>
              <a:t>These materials are licensed under the Creative Commons </a:t>
            </a:r>
            <a:r>
              <a:rPr lang="en-US" sz="1000" i="1">
                <a:solidFill>
                  <a:schemeClr val="bg1"/>
                </a:solidFill>
              </a:rPr>
              <a:t>Attribution-Noncommercial 3.0 Unported</a:t>
            </a:r>
            <a:r>
              <a:rPr lang="en-US" sz="1000">
                <a:solidFill>
                  <a:schemeClr val="bg1"/>
                </a:solidFill>
              </a:rPr>
              <a:t>  license 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(http://creativecommons.org/licenses/by-nc/3.0/) as part of the ICANN, ISOC and NSRC Registry Operations Curriculum. </a:t>
            </a:r>
          </a:p>
        </p:txBody>
      </p:sp>
      <p:pic>
        <p:nvPicPr>
          <p:cNvPr id="6" name="Picture 10" descr="cc.png">
            <a:extLst>
              <a:ext uri="{FF2B5EF4-FFF2-40B4-BE49-F238E27FC236}">
                <a16:creationId xmlns:a16="http://schemas.microsoft.com/office/drawing/2014/main" id="{952B1C63-30EB-0B40-85E8-931ACCD9A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459538"/>
            <a:ext cx="9144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nsrc-logo-front-1.png">
            <a:extLst>
              <a:ext uri="{FF2B5EF4-FFF2-40B4-BE49-F238E27FC236}">
                <a16:creationId xmlns:a16="http://schemas.microsoft.com/office/drawing/2014/main" id="{25A66EB7-F70D-EC4E-812E-932F276A02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295910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50744"/>
            <a:ext cx="7772400" cy="1470025"/>
          </a:xfrm>
          <a:solidFill>
            <a:schemeClr val="bg1">
              <a:alpha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4545"/>
            <a:ext cx="6400800" cy="756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9550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7755" y="1340556"/>
            <a:ext cx="8432801" cy="546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664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695" y="1355021"/>
            <a:ext cx="8424862" cy="5305425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592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3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763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C999A0-8106-0843-B9A9-DAC689265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C9C4A9-35FC-6246-A33F-D096AD609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85AB6-2118-E24C-BE32-B29A90695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39D1B2-6BC9-7E46-9486-912D45012059}" type="slidenum"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79285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B119EB-EC70-0842-8D27-1D0C3024767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6350"/>
            <a:ext cx="8686800" cy="1143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23000">
                <a:srgbClr val="BFD5FF"/>
              </a:gs>
              <a:gs pos="88000">
                <a:srgbClr val="E5EEFF"/>
              </a:gs>
              <a:gs pos="100000">
                <a:srgbClr val="E5EEFF"/>
              </a:gs>
            </a:gsLst>
            <a:path path="shape">
              <a:fillToRect l="100000" t="100000"/>
            </a:path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082B0D9-C6A1-7D4D-9B25-62E392D723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14350" y="1403350"/>
            <a:ext cx="8432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83922F-F3C7-0348-931F-CD3C398E817A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-3200400" y="3200400"/>
            <a:ext cx="6858000" cy="457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chemeClr val="tx2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wrap="none" lIns="91429" tIns="45714" rIns="91429" bIns="45714" anchor="ctr"/>
          <a:lstStyle/>
          <a:p>
            <a:pPr defTabSz="912813"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76" r:id="rId3"/>
    <p:sldLayoutId id="2147483777" r:id="rId4"/>
    <p:sldLayoutId id="2147483778" r:id="rId5"/>
    <p:sldLayoutId id="2147483780" r:id="rId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etbox.readthedocs.io/" TargetMode="External"/><Relationship Id="rId2" Type="http://schemas.openxmlformats.org/officeDocument/2006/relationships/hyperlink" Target="https://github.com/cvicente/Netdo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digitalocean/netbo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netdisco2-demo.herokuapp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://demo.racktables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live.gnome.org/Dia" TargetMode="External"/><Relationship Id="rId3" Type="http://schemas.openxmlformats.org/officeDocument/2006/relationships/hyperlink" Target="http://office.microsoft.com/en-us/visio/" TargetMode="External"/><Relationship Id="rId7" Type="http://schemas.openxmlformats.org/officeDocument/2006/relationships/hyperlink" Target="http://pencil.evolus.v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azydraw.com/" TargetMode="External"/><Relationship Id="rId5" Type="http://schemas.openxmlformats.org/officeDocument/2006/relationships/hyperlink" Target="https://www.omnigroup.com/omnigraffle" TargetMode="External"/><Relationship Id="rId4" Type="http://schemas.openxmlformats.org/officeDocument/2006/relationships/hyperlink" Target="http://www.edrawsoft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nagiosexchange.org/" TargetMode="External"/><Relationship Id="rId5" Type="http://schemas.openxmlformats.org/officeDocument/2006/relationships/hyperlink" Target="http://www.vrt.com.au/downloads/vrt-network-equipment" TargetMode="External"/><Relationship Id="rId4" Type="http://schemas.openxmlformats.org/officeDocument/2006/relationships/hyperlink" Target="https://www.cisco.com/c/en/us/about/brand-center/network-topology-icons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vicente/Netdo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BEB9A2-C605-8B4B-8961-F0EF00CDB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951288"/>
            <a:ext cx="7772400" cy="14700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>
                <a:latin typeface="Arial" charset="0"/>
                <a:ea typeface="ＭＳ Ｐゴシック" charset="0"/>
              </a:rPr>
              <a:t>Network Documentation</a:t>
            </a:r>
          </a:p>
        </p:txBody>
      </p:sp>
      <p:sp>
        <p:nvSpPr>
          <p:cNvPr id="4098" name="Subtitle 5">
            <a:extLst>
              <a:ext uri="{FF2B5EF4-FFF2-40B4-BE49-F238E27FC236}">
                <a16:creationId xmlns:a16="http://schemas.microsoft.com/office/drawing/2014/main" id="{28F3782B-29A7-C845-A825-861F0DDC2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405063"/>
            <a:ext cx="6400800" cy="1222375"/>
          </a:xfrm>
        </p:spPr>
        <p:txBody>
          <a:bodyPr/>
          <a:lstStyle/>
          <a:p>
            <a:r>
              <a:rPr lang="en-US" altLang="en-US" sz="2800" b="1">
                <a:latin typeface="Arial" panose="020B0604020202020204" pitchFamily="34" charset="0"/>
                <a:ea typeface="ＭＳ Ｐゴシック" panose="020B0600070205080204" pitchFamily="34" charset="-128"/>
              </a:rPr>
              <a:t>Network Monitoring and Management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E7BB-7B57-154E-9971-B0893566F83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NOCs: Network Operation Centers</a:t>
            </a:r>
          </a:p>
        </p:txBody>
      </p:sp>
      <p:sp>
        <p:nvSpPr>
          <p:cNvPr id="16388" name="Text Placeholder 2">
            <a:extLst>
              <a:ext uri="{FF2B5EF4-FFF2-40B4-BE49-F238E27FC236}">
                <a16:creationId xmlns:a16="http://schemas.microsoft.com/office/drawing/2014/main" id="{332D44FF-FFEB-E747-8C5E-E0D96BB7C2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lnSpc>
                <a:spcPts val="2938"/>
              </a:lnSpc>
              <a:buFont typeface="Arial" panose="020B0604020202020204" pitchFamily="34" charset="0"/>
              <a:buNone/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Where documentation, monitoring and management can all come together: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Links to monitoring tools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Ticketing systems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Documentation systems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Diagrams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Databases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Wikis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89D4-8D65-9842-8A7B-D7962CF2EA32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The Network Operations Center</a:t>
            </a:r>
          </a:p>
        </p:txBody>
      </p:sp>
      <p:sp>
        <p:nvSpPr>
          <p:cNvPr id="17412" name="Text Placeholder 2">
            <a:extLst>
              <a:ext uri="{FF2B5EF4-FFF2-40B4-BE49-F238E27FC236}">
                <a16:creationId xmlns:a16="http://schemas.microsoft.com/office/drawing/2014/main" id="{8992562C-259F-5840-9BFF-51E0350D46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  <a:ea typeface="ＭＳ Ｐゴシック" panose="020B0600070205080204" pitchFamily="34" charset="-128"/>
              </a:rPr>
              <a:t>NOC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 = Network Operations Center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Come in many forms and depend on the size of your organization and your goals.</a:t>
            </a:r>
          </a:p>
          <a:p>
            <a:pPr lvl="1"/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One or more locations from which control is exercised over your network.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endParaRPr lang="en-US" altLang="ja-JP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NOCs can be: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Virtual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Located at the core of your network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With your help desk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Built in pieces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Etc.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26F9F-ACC2-3B4C-80BD-6933D6AD1E40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A BIG NOC</a:t>
            </a:r>
          </a:p>
        </p:txBody>
      </p:sp>
      <p:pic>
        <p:nvPicPr>
          <p:cNvPr id="5" name="Picture 4" descr="att-global-noc.jpg">
            <a:extLst>
              <a:ext uri="{FF2B5EF4-FFF2-40B4-BE49-F238E27FC236}">
                <a16:creationId xmlns:a16="http://schemas.microsoft.com/office/drawing/2014/main" id="{0A2633B6-D54C-844B-8B76-7446E8D2A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343025"/>
            <a:ext cx="8589962" cy="4429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5">
            <a:extLst>
              <a:ext uri="{FF2B5EF4-FFF2-40B4-BE49-F238E27FC236}">
                <a16:creationId xmlns:a16="http://schemas.microsoft.com/office/drawing/2014/main" id="{49CA9827-B909-7249-91F5-32CDE2E4C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6078538"/>
            <a:ext cx="5745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/>
              <a:t>There are even bigger NOCs out there…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3070-A3D1-7745-87B2-6EE456152DF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A small NOC</a:t>
            </a:r>
          </a:p>
        </p:txBody>
      </p:sp>
      <p:pic>
        <p:nvPicPr>
          <p:cNvPr id="4" name="Picture 3" descr="small-noc-prime-college-np.jpg">
            <a:extLst>
              <a:ext uri="{FF2B5EF4-FFF2-40B4-BE49-F238E27FC236}">
                <a16:creationId xmlns:a16="http://schemas.microsoft.com/office/drawing/2014/main" id="{5194C3A8-4ABC-5C4B-96DF-16B90AE03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279525"/>
            <a:ext cx="3997325" cy="5330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4">
            <a:extLst>
              <a:ext uri="{FF2B5EF4-FFF2-40B4-BE49-F238E27FC236}">
                <a16:creationId xmlns:a16="http://schemas.microsoft.com/office/drawing/2014/main" id="{E30E194B-1013-DF41-B7C6-3EB33ECDA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738" y="1292225"/>
            <a:ext cx="40592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/>
              <a:t>In the same room there is a desk with a phone, another computer and a monitor. This acted as the group</a:t>
            </a:r>
            <a:r>
              <a:rPr lang="ja-JP" altLang="en-US"/>
              <a:t>’</a:t>
            </a:r>
            <a:r>
              <a:rPr lang="en-US" altLang="ja-JP"/>
              <a:t>s Help Desk.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Many network problems could be detected and solved on the spot!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7F85-56D3-E443-9101-7783A7EB0CD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>
                <a:cs typeface="Arial" charset="0"/>
              </a:rPr>
              <a:t>Automated Documentation Systems</a:t>
            </a:r>
          </a:p>
        </p:txBody>
      </p:sp>
      <p:sp>
        <p:nvSpPr>
          <p:cNvPr id="20484" name="Text Placeholder 2">
            <a:extLst>
              <a:ext uri="{FF2B5EF4-FFF2-40B4-BE49-F238E27FC236}">
                <a16:creationId xmlns:a16="http://schemas.microsoft.com/office/drawing/2014/main" id="{9A680343-074A-2147-B6A4-420015E853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There are quite a few automated network documentation systems. Each tends to do something different: </a:t>
            </a:r>
          </a:p>
          <a:p>
            <a:pPr lvl="1">
              <a:lnSpc>
                <a:spcPts val="3260"/>
              </a:lnSpc>
            </a:pPr>
            <a:r>
              <a:rPr lang="en-US" altLang="en-US" b="1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Netdot</a:t>
            </a:r>
            <a:r>
              <a:rPr lang="en-US" altLang="en-US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2"/>
              </a:rPr>
              <a:t>https://github.com/cvicente/Netdot/</a:t>
            </a:r>
            <a:endParaRPr lang="en-US" altLang="en-US" dirty="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>
              <a:lnSpc>
                <a:spcPts val="3260"/>
              </a:lnSpc>
            </a:pPr>
            <a:r>
              <a:rPr lang="en-US" altLang="en-US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NetBox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: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  <a:hlinkClick r:id="rId3"/>
              </a:rPr>
              <a:t>https://netbox.readthedocs.io/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  <a:hlinkClick r:id="rId4"/>
              </a:rPr>
              <a:t>https://github.com/digitalocean/netbox</a:t>
            </a: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>
              <a:lnSpc>
                <a:spcPts val="3260"/>
              </a:lnSpc>
            </a:pPr>
            <a:r>
              <a:rPr lang="en-US" altLang="en-US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Netdisco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http://</a:t>
            </a:r>
            <a:r>
              <a:rPr lang="en-US" altLang="en-US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netdisco.org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</a:p>
          <a:p>
            <a:pPr lvl="1">
              <a:lnSpc>
                <a:spcPts val="3260"/>
              </a:lnSpc>
            </a:pP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Rack Tables:</a:t>
            </a:r>
            <a:b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		http://</a:t>
            </a:r>
            <a:r>
              <a:rPr lang="en-US" altLang="en-US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www.racktables.org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7F4AEF-4EC7-3947-A90B-E9934AFBA4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4973803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From the web page:</a:t>
            </a:r>
            <a:br>
              <a:rPr lang="en-US" b="1" dirty="0"/>
            </a:br>
            <a:endParaRPr lang="en-US" b="1" dirty="0"/>
          </a:p>
          <a:p>
            <a:r>
              <a:rPr lang="en-US" b="1" dirty="0"/>
              <a:t>IP address management (IPAM)</a:t>
            </a:r>
            <a:r>
              <a:rPr lang="en-US" dirty="0"/>
              <a:t> - IP networks and addresses, VRFs, and VLANs</a:t>
            </a:r>
          </a:p>
          <a:p>
            <a:r>
              <a:rPr lang="en-US" b="1" dirty="0"/>
              <a:t>Equipment racks</a:t>
            </a:r>
            <a:r>
              <a:rPr lang="en-US" dirty="0"/>
              <a:t> - Organized by group and site</a:t>
            </a:r>
          </a:p>
          <a:p>
            <a:r>
              <a:rPr lang="en-US" b="1" dirty="0"/>
              <a:t>Devices</a:t>
            </a:r>
            <a:r>
              <a:rPr lang="en-US" dirty="0"/>
              <a:t> - Types of devices and where they are installed</a:t>
            </a:r>
          </a:p>
          <a:p>
            <a:r>
              <a:rPr lang="en-US" b="1" dirty="0"/>
              <a:t>Connections</a:t>
            </a:r>
            <a:r>
              <a:rPr lang="en-US" dirty="0"/>
              <a:t> - Network, console, and power connections among devices</a:t>
            </a:r>
          </a:p>
          <a:p>
            <a:r>
              <a:rPr lang="en-US" b="1" dirty="0"/>
              <a:t>Virtualization</a:t>
            </a:r>
            <a:r>
              <a:rPr lang="en-US" dirty="0"/>
              <a:t> - Virtual machines and clusters</a:t>
            </a:r>
          </a:p>
          <a:p>
            <a:r>
              <a:rPr lang="en-US" b="1" dirty="0"/>
              <a:t>Data circuits</a:t>
            </a:r>
            <a:r>
              <a:rPr lang="en-US" dirty="0"/>
              <a:t> - Long-haul communications circuits and providers</a:t>
            </a:r>
          </a:p>
          <a:p>
            <a:r>
              <a:rPr lang="en-US" b="1" dirty="0"/>
              <a:t>Secrets</a:t>
            </a:r>
            <a:r>
              <a:rPr lang="en-US" dirty="0"/>
              <a:t> - Encrypted storage of sensitive credentials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38A36B-6C4A-5149-8168-8B8FF9C1AA6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NetBox</a:t>
            </a: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021629-8991-344F-AFB7-5731B5676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035" y="689112"/>
            <a:ext cx="1572594" cy="4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292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7CD250-AA8B-AC49-9B8B-ED6387B2888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5229064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 err="1">
                <a:latin typeface="Arial" pitchFamily="18"/>
                <a:ea typeface="SimSun" pitchFamily="2"/>
              </a:rPr>
              <a:t>Netdisco</a:t>
            </a:r>
            <a:r>
              <a:rPr lang="en-US" b="1" dirty="0">
                <a:latin typeface="Arial" pitchFamily="18"/>
                <a:ea typeface="SimSun" pitchFamily="2"/>
              </a:rPr>
              <a:t> 2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Locate</a:t>
            </a:r>
            <a:r>
              <a:rPr lang="en-US" dirty="0">
                <a:latin typeface="Arial" pitchFamily="18"/>
                <a:ea typeface="SimSun" pitchFamily="2"/>
              </a:rPr>
              <a:t> a machine on the network </a:t>
            </a:r>
            <a:br>
              <a:rPr lang="en-US" dirty="0">
                <a:latin typeface="Arial" pitchFamily="18"/>
                <a:ea typeface="SimSun" pitchFamily="2"/>
              </a:rPr>
            </a:br>
            <a:r>
              <a:rPr lang="en-US" dirty="0">
                <a:latin typeface="Arial" pitchFamily="18"/>
                <a:ea typeface="SimSun" pitchFamily="2"/>
              </a:rPr>
              <a:t>by MAC or IP and show the switch port it lives at.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/>
              <a:t>Turn off</a:t>
            </a:r>
            <a:r>
              <a:rPr lang="en-US" dirty="0"/>
              <a:t> a switch port, or change the VLAN or </a:t>
            </a:r>
            <a:r>
              <a:rPr lang="en-US" dirty="0" err="1"/>
              <a:t>PoE</a:t>
            </a:r>
            <a:r>
              <a:rPr lang="en-US" dirty="0"/>
              <a:t> status of a port. Leave on audit trail. Log why a port was shut down.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Inventory</a:t>
            </a:r>
            <a:r>
              <a:rPr lang="en-US" dirty="0">
                <a:latin typeface="Arial" pitchFamily="18"/>
                <a:ea typeface="SimSun" pitchFamily="2"/>
              </a:rPr>
              <a:t> your network hardware by model, vendor, switch-card, firmware, operating system, software, etc.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Report</a:t>
            </a:r>
            <a:r>
              <a:rPr lang="en-US" dirty="0">
                <a:latin typeface="Arial" pitchFamily="18"/>
                <a:ea typeface="SimSun" pitchFamily="2"/>
              </a:rPr>
              <a:t> IP address &amp; switch port usage: historical &amp; current.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Pretty pictures</a:t>
            </a:r>
            <a:r>
              <a:rPr lang="en-US" dirty="0">
                <a:latin typeface="Arial" pitchFamily="18"/>
                <a:ea typeface="SimSun" pitchFamily="2"/>
              </a:rPr>
              <a:t> of your network.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C3E394-7A7E-B542-8AE2-D80817B57F3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Netdisco</a:t>
            </a:r>
            <a:endParaRPr lang="en-A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2798C8-4FAC-1443-9AD0-6C1982800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92185"/>
            <a:ext cx="30480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27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C3E394-7A7E-B542-8AE2-D80817B57F3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Netdisco</a:t>
            </a:r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B62444-96B6-B641-8292-519AD2182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23" y="1899139"/>
            <a:ext cx="8085664" cy="48324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7BA09B-2648-AD4A-BD74-D49F8560D04B}"/>
              </a:ext>
            </a:extLst>
          </p:cNvPr>
          <p:cNvSpPr txBox="1"/>
          <p:nvPr/>
        </p:nvSpPr>
        <p:spPr>
          <a:xfrm>
            <a:off x="656493" y="1359877"/>
            <a:ext cx="7690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 available at </a:t>
            </a:r>
            <a:r>
              <a:rPr lang="en-US" dirty="0">
                <a:hlinkClick r:id="rId4"/>
              </a:rPr>
              <a:t>https://netdisco2-demo.herokuapp.com/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87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D690EC-58A0-0046-82C6-377097B1AC6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1726511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310244" indent="0">
              <a:spcBef>
                <a:spcPts val="542"/>
              </a:spcBef>
              <a:spcAft>
                <a:spcPts val="0"/>
              </a:spcAft>
              <a:buNone/>
            </a:pPr>
            <a:r>
              <a:rPr lang="es-ES" b="1" dirty="0"/>
              <a:t>Web </a:t>
            </a:r>
            <a:r>
              <a:rPr lang="es-ES" b="1" dirty="0" err="1"/>
              <a:t>site</a:t>
            </a:r>
            <a:r>
              <a:rPr lang="es-ES" b="1" dirty="0"/>
              <a:t>:  </a:t>
            </a:r>
            <a:r>
              <a:rPr lang="es-ES" sz="2177" dirty="0">
                <a:solidFill>
                  <a:srgbClr val="0000FF"/>
                </a:solidFill>
              </a:rPr>
              <a:t>http://</a:t>
            </a:r>
            <a:r>
              <a:rPr lang="es-ES" sz="2177" dirty="0" err="1">
                <a:solidFill>
                  <a:srgbClr val="0000FF"/>
                </a:solidFill>
              </a:rPr>
              <a:t>racktables.org</a:t>
            </a:r>
            <a:r>
              <a:rPr lang="es-ES" sz="2177" dirty="0">
                <a:solidFill>
                  <a:srgbClr val="0000FF"/>
                </a:solidFill>
              </a:rPr>
              <a:t>/</a:t>
            </a:r>
          </a:p>
          <a:p>
            <a:pPr marL="310244" indent="0">
              <a:spcBef>
                <a:spcPts val="542"/>
              </a:spcBef>
              <a:spcAft>
                <a:spcPts val="0"/>
              </a:spcAft>
              <a:buNone/>
            </a:pPr>
            <a:br>
              <a:rPr lang="en-US" altLang="ja-JP" sz="2177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177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177" i="1" dirty="0" err="1">
                <a:latin typeface="Arial" panose="020B0604020202020204" pitchFamily="34" charset="0"/>
                <a:cs typeface="Arial" panose="020B0604020202020204" pitchFamily="34" charset="0"/>
              </a:rPr>
              <a:t>Racktables</a:t>
            </a:r>
            <a:r>
              <a:rPr lang="en-US" sz="2177" i="1" dirty="0">
                <a:latin typeface="Arial" panose="020B0604020202020204" pitchFamily="34" charset="0"/>
                <a:cs typeface="Arial" panose="020B0604020202020204" pitchFamily="34" charset="0"/>
              </a:rPr>
              <a:t> is a nifty and robust solution for datacenter and server room asset management. It helps document hardware assets, network addresses, space in racks, networks configuration and much much more!</a:t>
            </a:r>
            <a:r>
              <a:rPr lang="ja-JP" altLang="en-US" sz="2177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7AF7FB-CC55-534B-A915-25C1C86005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/>
              <a:t>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EB379F-0F94-3A4C-AD2D-B37DF1AD4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158" y="3130062"/>
            <a:ext cx="5810674" cy="35869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0B02AF-B730-A345-98DA-1328D53C818B}"/>
              </a:ext>
            </a:extLst>
          </p:cNvPr>
          <p:cNvSpPr txBox="1"/>
          <p:nvPr/>
        </p:nvSpPr>
        <p:spPr>
          <a:xfrm>
            <a:off x="514317" y="3181143"/>
            <a:ext cx="26274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Demo available at:</a:t>
            </a:r>
          </a:p>
          <a:p>
            <a:endParaRPr lang="en-US" dirty="0"/>
          </a:p>
          <a:p>
            <a:r>
              <a:rPr lang="en-US" sz="1600" dirty="0">
                <a:hlinkClick r:id="rId4"/>
              </a:rPr>
              <a:t>http://demo.racktables.org/</a:t>
            </a:r>
            <a:endParaRPr lang="en-US" sz="1600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786536-D4B7-0A40-A319-9B538E589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83" y="544258"/>
            <a:ext cx="3029329" cy="62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20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 descr="UO_Signature_4c.jpg">
            <a:extLst>
              <a:ext uri="{FF2B5EF4-FFF2-40B4-BE49-F238E27FC236}">
                <a16:creationId xmlns:a16="http://schemas.microsoft.com/office/drawing/2014/main" id="{A5A27496-9666-0B41-AA42-3E4461B87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34975"/>
            <a:ext cx="22399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6" descr="Device-1354--0-0-.png">
            <a:extLst>
              <a:ext uri="{FF2B5EF4-FFF2-40B4-BE49-F238E27FC236}">
                <a16:creationId xmlns:a16="http://schemas.microsoft.com/office/drawing/2014/main" id="{3DDD9AD5-1D99-414A-A973-B398627BA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0"/>
            <a:ext cx="3660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 descr="netdot-logo.png">
            <a:extLst>
              <a:ext uri="{FF2B5EF4-FFF2-40B4-BE49-F238E27FC236}">
                <a16:creationId xmlns:a16="http://schemas.microsoft.com/office/drawing/2014/main" id="{7BABE71F-0606-9840-B05F-7A0D9A1FC2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2470150"/>
            <a:ext cx="5465762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" descr="nsrc_v7-med.png">
            <a:extLst>
              <a:ext uri="{FF2B5EF4-FFF2-40B4-BE49-F238E27FC236}">
                <a16:creationId xmlns:a16="http://schemas.microsoft.com/office/drawing/2014/main" id="{58E55BE7-9903-2743-8445-6648EAB4A7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5837238"/>
            <a:ext cx="156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B636D7DA-25FA-994A-8E84-A0DB7BA463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2925" y="1433513"/>
            <a:ext cx="8420100" cy="868362"/>
          </a:xfrm>
        </p:spPr>
        <p:txBody>
          <a:bodyPr tIns="0"/>
          <a:lstStyle/>
          <a:p>
            <a:pPr eaLnBrk="1" hangingPunct="1">
              <a:spcBef>
                <a:spcPts val="638"/>
              </a:spcBef>
              <a:buFont typeface="Arial" panose="020B0604020202020204" pitchFamily="34" charset="0"/>
              <a:buNone/>
              <a:tabLst>
                <a:tab pos="22225" algn="l"/>
                <a:tab pos="430213" algn="l"/>
                <a:tab pos="836613" algn="l"/>
                <a:tab pos="1244600" algn="l"/>
                <a:tab pos="1652588" algn="l"/>
                <a:tab pos="2060575" algn="l"/>
                <a:tab pos="2466975" algn="l"/>
                <a:tab pos="2874963" algn="l"/>
                <a:tab pos="3282950" algn="l"/>
                <a:tab pos="3689350" algn="l"/>
                <a:tab pos="4097338" algn="l"/>
                <a:tab pos="4505325" algn="l"/>
                <a:tab pos="4913313" algn="l"/>
                <a:tab pos="5319713" algn="l"/>
                <a:tab pos="5727700" algn="l"/>
                <a:tab pos="6135688" algn="l"/>
                <a:tab pos="6542088" algn="l"/>
                <a:tab pos="6950075" algn="l"/>
                <a:tab pos="7358063" algn="l"/>
                <a:tab pos="7764463" algn="l"/>
                <a:tab pos="7878763" algn="l"/>
                <a:tab pos="8535988" algn="l"/>
              </a:tabLst>
            </a:pPr>
            <a:r>
              <a:rPr lang="en-US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Maybe you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ve asked, 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How do you keep track </a:t>
            </a:r>
            <a:b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 it all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?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...</a:t>
            </a:r>
            <a:endParaRPr lang="en-US" altLang="en-US" sz="2900" b="1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2" name="Text Box 4">
            <a:extLst>
              <a:ext uri="{FF2B5EF4-FFF2-40B4-BE49-F238E27FC236}">
                <a16:creationId xmlns:a16="http://schemas.microsoft.com/office/drawing/2014/main" id="{3A564C48-7845-F647-9357-6682A6AA1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2449513"/>
            <a:ext cx="33639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9107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3000"/>
              </a:lnSpc>
            </a:pPr>
            <a:r>
              <a:rPr lang="en-US" altLang="en-US" sz="2900" b="1">
                <a:solidFill>
                  <a:srgbClr val="000000"/>
                </a:solidFill>
              </a:rPr>
              <a:t>Document, document, document…</a:t>
            </a:r>
          </a:p>
          <a:p>
            <a:pPr eaLnBrk="1" hangingPunct="1">
              <a:lnSpc>
                <a:spcPct val="93000"/>
              </a:lnSpc>
            </a:pPr>
            <a:endParaRPr lang="en-US" altLang="en-US" sz="2900" b="1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</a:pPr>
            <a:endParaRPr lang="en-US" altLang="en-US" sz="2900" b="1">
              <a:solidFill>
                <a:srgbClr val="000000"/>
              </a:solidFill>
            </a:endParaRPr>
          </a:p>
        </p:txBody>
      </p:sp>
      <p:pic>
        <p:nvPicPr>
          <p:cNvPr id="8" name="Picture 7" descr="netdot-image.png">
            <a:extLst>
              <a:ext uri="{FF2B5EF4-FFF2-40B4-BE49-F238E27FC236}">
                <a16:creationId xmlns:a16="http://schemas.microsoft.com/office/drawing/2014/main" id="{0147929E-E31A-B64D-9CCE-DD59614F9E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2449513"/>
            <a:ext cx="3467100" cy="4127500"/>
          </a:xfrm>
          <a:prstGeom prst="rect">
            <a:avLst/>
          </a:prstGeom>
          <a:noFill/>
          <a:ln>
            <a:noFill/>
          </a:ln>
          <a:effectLst>
            <a:outerShdw blurRad="53975" dist="63500" dir="2700000" algn="tl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CB6D451-BE24-464C-8419-367B9954DE5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4394A-388B-D74E-A575-A9860A5E992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 dirty="0">
                <a:cs typeface="Arial" charset="0"/>
              </a:rPr>
              <a:t> </a:t>
            </a:r>
          </a:p>
        </p:txBody>
      </p:sp>
      <p:sp>
        <p:nvSpPr>
          <p:cNvPr id="22532" name="Text Placeholder 2">
            <a:extLst>
              <a:ext uri="{FF2B5EF4-FFF2-40B4-BE49-F238E27FC236}">
                <a16:creationId xmlns:a16="http://schemas.microsoft.com/office/drawing/2014/main" id="{09A291A9-B5A9-CC42-9B4E-815E6E7C38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296988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latin typeface="Arial" panose="020B0604020202020204" pitchFamily="34" charset="0"/>
                <a:ea typeface="ＭＳ Ｐゴシック" panose="020B0600070205080204" pitchFamily="34" charset="-128"/>
              </a:rPr>
              <a:t>s a very comprehensive tool: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Device discovery via SNMP 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Layer2 topology discovery and graphing, using: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CDP/LLDP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Spanning Tree Protocol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Switch forwarding tables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Router point-to-point subnets </a:t>
            </a:r>
          </a:p>
          <a:p>
            <a:pPr lvl="1"/>
            <a:r>
              <a:rPr lang="en-US" altLang="en-US" sz="24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IPv4 and IPv6 address space management (IPAM)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Address space visualization </a:t>
            </a:r>
          </a:p>
          <a:p>
            <a:pPr lvl="2"/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DNS/DHCP </a:t>
            </a:r>
            <a:r>
              <a:rPr lang="en-US" altLang="en-US" sz="1800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config</a:t>
            </a:r>
            <a:r>
              <a:rPr lang="en-US" altLang="en-US" sz="1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 management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IP and MAC address tracking</a:t>
            </a:r>
            <a:b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endParaRPr lang="en-US" altLang="en-US" sz="180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6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												Continued </a:t>
            </a:r>
            <a:r>
              <a:rPr lang="en-US" altLang="en-US" sz="2600" dirty="0">
                <a:latin typeface="Arial" panose="020B0604020202020204" pitchFamily="34" charset="0"/>
                <a:ea typeface="ＭＳ Ｐゴシック" panose="020B0600070205080204" pitchFamily="34" charset="-128"/>
                <a:sym typeface="Wingdings" pitchFamily="2" charset="2"/>
              </a:rPr>
              <a:t></a:t>
            </a:r>
            <a:endParaRPr lang="en-US" altLang="en-US" sz="2600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2533" name="Picture 4" descr="netdot-logo.png">
            <a:extLst>
              <a:ext uri="{FF2B5EF4-FFF2-40B4-BE49-F238E27FC236}">
                <a16:creationId xmlns:a16="http://schemas.microsoft.com/office/drawing/2014/main" id="{47639A51-5FF5-B14F-9B0D-82CCB4723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22238"/>
            <a:ext cx="33940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13B4-4D28-1443-AB03-CA92173F0D6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Netdot: </a:t>
            </a:r>
          </a:p>
        </p:txBody>
      </p:sp>
      <p:sp>
        <p:nvSpPr>
          <p:cNvPr id="23556" name="Text Placeholder 2">
            <a:extLst>
              <a:ext uri="{FF2B5EF4-FFF2-40B4-BE49-F238E27FC236}">
                <a16:creationId xmlns:a16="http://schemas.microsoft.com/office/drawing/2014/main" id="{9455AE82-9D66-5448-975A-D343880B74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296988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Functionality continued: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Cable plant (sites, fiber, copper, closets, circuits...)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Contacts (departments, providers, vendors, etc.)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Export scripts for various tools (Nagios,  Sysmon,  RANCID,  Cacti, etc)</a:t>
            </a:r>
          </a:p>
          <a:p>
            <a:pPr lvl="2"/>
            <a:r>
              <a:rPr lang="en-US" altLang="en-US" sz="2000">
                <a:latin typeface="Arial" panose="020B0604020202020204" pitchFamily="34" charset="0"/>
                <a:ea typeface="ＭＳ Ｐゴシック" panose="020B0600070205080204" pitchFamily="34" charset="-128"/>
              </a:rPr>
              <a:t>I.E., how we could automate node creation in Cacti!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Multi-level user access: Admin, Operator, User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It draws pretty pictures of your network</a:t>
            </a:r>
          </a:p>
          <a:p>
            <a:pPr lvl="1">
              <a:buFont typeface="Arial" panose="020B0604020202020204" pitchFamily="34" charset="0"/>
              <a:buNone/>
            </a:pPr>
            <a:endParaRPr lang="en-US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4" name="Picture 3" descr="net-dot-logo.png">
            <a:extLst>
              <a:ext uri="{FF2B5EF4-FFF2-40B4-BE49-F238E27FC236}">
                <a16:creationId xmlns:a16="http://schemas.microsoft.com/office/drawing/2014/main" id="{12799619-BC33-BB47-AAC0-8A338EA7C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290" y="299826"/>
            <a:ext cx="5448300" cy="571500"/>
          </a:xfrm>
          <a:prstGeom prst="rect">
            <a:avLst/>
          </a:prstGeom>
          <a:effectLst>
            <a:glow rad="101600">
              <a:schemeClr val="accent1">
                <a:lumMod val="75000"/>
                <a:alpha val="75000"/>
              </a:schemeClr>
            </a:glow>
          </a:effectLst>
        </p:spPr>
      </p:pic>
      <p:pic>
        <p:nvPicPr>
          <p:cNvPr id="6" name="Picture 5" descr="netdot-login.png">
            <a:extLst>
              <a:ext uri="{FF2B5EF4-FFF2-40B4-BE49-F238E27FC236}">
                <a16:creationId xmlns:a16="http://schemas.microsoft.com/office/drawing/2014/main" id="{40D01435-009B-2F46-A4B9-F3E0EBE92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4899025"/>
            <a:ext cx="6772275" cy="1809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DDED-1800-BF4E-A262-1716DE0E9B8D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ES_tradnl" sz="3600">
                <a:cs typeface="Arial" charset="0"/>
              </a:rPr>
              <a:t>Netdot: NETwork DOcumentation Tool</a:t>
            </a:r>
          </a:p>
        </p:txBody>
      </p:sp>
      <p:pic>
        <p:nvPicPr>
          <p:cNvPr id="24580" name="Picture 5" descr="netdot-overview.jpeg">
            <a:extLst>
              <a:ext uri="{FF2B5EF4-FFF2-40B4-BE49-F238E27FC236}">
                <a16:creationId xmlns:a16="http://schemas.microsoft.com/office/drawing/2014/main" id="{83C2622B-40DD-754F-AB38-2E4962E9C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1323975"/>
            <a:ext cx="7108825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3D5C3-7DB0-774B-9440-E022E96D4125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ES_tradnl" sz="4000">
                <a:cs typeface="Arial" charset="0"/>
              </a:rPr>
              <a:t>Netdot Topology example</a:t>
            </a:r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4A37A450-4CB8-2C4C-A98C-4F0B4E8A7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1263" y="1403350"/>
            <a:ext cx="3925887" cy="52292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Netdot can draw the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topology of a network or 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a segment of a network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dynamically.</a:t>
            </a:r>
            <a:endParaRPr lang="es-ES_tradnl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5605" name="Picture 4" descr="ipv6-tree-2-crop.png">
            <a:extLst>
              <a:ext uri="{FF2B5EF4-FFF2-40B4-BE49-F238E27FC236}">
                <a16:creationId xmlns:a16="http://schemas.microsoft.com/office/drawing/2014/main" id="{5FD9B343-34B0-CA46-AB21-E85A0CCF82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1403350"/>
            <a:ext cx="3740150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UNAN-TALLER-2010.png">
            <a:extLst>
              <a:ext uri="{FF2B5EF4-FFF2-40B4-BE49-F238E27FC236}">
                <a16:creationId xmlns:a16="http://schemas.microsoft.com/office/drawing/2014/main" id="{3B44486B-333E-3748-8F30-96AD3785A86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57876" y="3853991"/>
            <a:ext cx="3005904" cy="2056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5E5A39-55F3-734C-994A-67F68F08BAF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0689" y="3660019"/>
            <a:ext cx="4272269" cy="221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3BBC027-8736-E045-BB4E-21B6A86A3C4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3376" y="1414654"/>
            <a:ext cx="3912410" cy="20340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761C6C3-8EAD-5545-A2DD-BEEEB447DBB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/>
              <a:t>Documentation: Diagrams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18E939-BB4A-D446-B406-881973BB8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2958" y="1411350"/>
            <a:ext cx="3330822" cy="203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575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3177E-8158-054F-B3FE-237767B440E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/>
              <a:t>Diagramming Software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504D31-E27C-0640-AE90-D691D6157792}"/>
              </a:ext>
            </a:extLst>
          </p:cNvPr>
          <p:cNvSpPr txBox="1"/>
          <p:nvPr/>
        </p:nvSpPr>
        <p:spPr>
          <a:xfrm>
            <a:off x="842366" y="1451029"/>
            <a:ext cx="7844221" cy="4933122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1">
            <a:spAutoFit/>
          </a:bodyPr>
          <a:lstStyle/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WINDOWS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Visio: 	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3"/>
              </a:rPr>
              <a:t>http://office.microsoft.com/en-us/visio/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Edraw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4"/>
              </a:rPr>
              <a:t>http://www.edrawsoft.com/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MACINTOSH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Omnigraffle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5"/>
              </a:rPr>
              <a:t>https://www.omnigroup.com/omnigraffle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EazyDraw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6"/>
              </a:rPr>
              <a:t>https://www.eazydraw.com/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OPEN SOURCE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LibreOffice Draw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Pencil:  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7"/>
              </a:rPr>
              <a:t>http://pencil.evolus.vn/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Dia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8"/>
              </a:rPr>
              <a:t>http://live.gnome.org/Dia</a:t>
            </a:r>
          </a:p>
        </p:txBody>
      </p:sp>
    </p:spTree>
    <p:extLst>
      <p:ext uri="{BB962C8B-B14F-4D97-AF65-F5344CB8AC3E}">
        <p14:creationId xmlns:p14="http://schemas.microsoft.com/office/powerpoint/2010/main" val="2205122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DFE041-9FCA-6741-BDF5-C200B9D9F68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"/>
          </a:blip>
          <a:stretch>
            <a:fillRect/>
          </a:stretch>
        </p:blipFill>
        <p:spPr>
          <a:xfrm>
            <a:off x="708582" y="1426308"/>
            <a:ext cx="8161879" cy="5208954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F3543-5928-594A-94AB-AA64580E7DA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/>
              <a:t>Diagramming Software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007E58-E070-924D-9820-9A101E14FD98}"/>
              </a:ext>
            </a:extLst>
          </p:cNvPr>
          <p:cNvSpPr txBox="1"/>
          <p:nvPr/>
        </p:nvSpPr>
        <p:spPr>
          <a:xfrm>
            <a:off x="807199" y="1533089"/>
            <a:ext cx="8192774" cy="487669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1">
            <a:spAutoFit/>
          </a:bodyPr>
          <a:lstStyle/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u="sng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WEB BASED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Lucidchart</a:t>
            </a: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https://</a:t>
            </a: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www.lucidchart.com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Google: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Google Docs drawings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Gliffy</a:t>
            </a: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 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https://</a:t>
            </a: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www.gliffy.com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</a:t>
            </a: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u="sng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ICONS</a:t>
            </a: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Cisco icons: 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4"/>
              </a:rPr>
              <a:t>https://www.cisco.com/c/en/us/about/brand-center/network-topology-icons.html</a:t>
            </a:r>
            <a:endParaRPr lang="en-AU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For LibreOffice: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5"/>
              </a:rPr>
              <a:t>http://www.vrt.com.au/downloads/vrt-network-equipment</a:t>
            </a: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Nagios Exchange: 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6"/>
              </a:rPr>
              <a:t>http://www.nagiosexchange.org/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62713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B2AA83-5CA4-7547-A501-ED73756682A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5229064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spcBef>
                <a:spcPts val="725"/>
              </a:spcBef>
              <a:spcAft>
                <a:spcPts val="0"/>
              </a:spcAft>
              <a:buNone/>
            </a:pPr>
            <a:r>
              <a:rPr lang="es-ES" dirty="0" err="1"/>
              <a:t>Assuming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time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now</a:t>
            </a:r>
            <a:r>
              <a:rPr lang="es-ES" dirty="0"/>
              <a:t> </a:t>
            </a:r>
            <a:r>
              <a:rPr lang="es-ES" dirty="0" err="1"/>
              <a:t>give</a:t>
            </a:r>
            <a:r>
              <a:rPr lang="es-ES" dirty="0"/>
              <a:t> a short </a:t>
            </a:r>
            <a:r>
              <a:rPr lang="es-ES" dirty="0" err="1"/>
              <a:t>demonstration</a:t>
            </a:r>
            <a:r>
              <a:rPr lang="es-ES" dirty="0"/>
              <a:t> of </a:t>
            </a:r>
            <a:r>
              <a:rPr lang="es-ES" dirty="0" err="1"/>
              <a:t>Netdot</a:t>
            </a:r>
            <a:endParaRPr lang="es-ES" dirty="0"/>
          </a:p>
          <a:p>
            <a:pPr marL="310881" indent="-310881">
              <a:spcBef>
                <a:spcPts val="725"/>
              </a:spcBef>
              <a:spcAft>
                <a:spcPts val="0"/>
              </a:spcAft>
            </a:pPr>
            <a:endParaRPr lang="es-ES" dirty="0"/>
          </a:p>
          <a:p>
            <a:pPr marL="0" indent="0">
              <a:spcBef>
                <a:spcPts val="725"/>
              </a:spcBef>
              <a:spcAft>
                <a:spcPts val="0"/>
              </a:spcAft>
              <a:buNone/>
            </a:pPr>
            <a:r>
              <a:rPr lang="es-ES" dirty="0" err="1"/>
              <a:t>Netdot</a:t>
            </a:r>
            <a:r>
              <a:rPr lang="es-ES" dirty="0"/>
              <a:t> can be </a:t>
            </a:r>
            <a:r>
              <a:rPr lang="es-ES" dirty="0" err="1"/>
              <a:t>found</a:t>
            </a:r>
            <a:r>
              <a:rPr lang="es-ES" dirty="0"/>
              <a:t> at:</a:t>
            </a:r>
            <a:br>
              <a:rPr lang="es-ES" dirty="0"/>
            </a:b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3"/>
              </a:rPr>
              <a:t>https://github.com/cvicente/Netdot/</a:t>
            </a:r>
            <a:endParaRPr lang="en-US" altLang="en-US" dirty="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54E35F-A8A2-7345-AE24-8095EE1FA04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Netdot</a:t>
            </a:r>
            <a:r>
              <a:rPr lang="en-AU" dirty="0"/>
              <a:t> Demo</a:t>
            </a:r>
          </a:p>
        </p:txBody>
      </p:sp>
    </p:spTree>
    <p:extLst>
      <p:ext uri="{BB962C8B-B14F-4D97-AF65-F5344CB8AC3E}">
        <p14:creationId xmlns:p14="http://schemas.microsoft.com/office/powerpoint/2010/main" val="1255544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77D7D-3236-F340-9455-342A43FFD347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Questions</a:t>
            </a:r>
          </a:p>
        </p:txBody>
      </p:sp>
      <p:sp>
        <p:nvSpPr>
          <p:cNvPr id="26628" name="TextBox 2">
            <a:extLst>
              <a:ext uri="{FF2B5EF4-FFF2-40B4-BE49-F238E27FC236}">
                <a16:creationId xmlns:a16="http://schemas.microsoft.com/office/drawing/2014/main" id="{35231182-4FD9-E644-B599-6920CD25C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230563"/>
            <a:ext cx="86868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9600" b="1"/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9781-5AAA-384E-87B9-0F17AEA5974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>
                <a:cs typeface="Arial" charset="0"/>
              </a:rPr>
              <a:t>Updated Documentation is essential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:a16="http://schemas.microsoft.com/office/drawing/2014/main" id="{F897DD5E-3FAD-7E43-A5C0-DACD4B24B5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So that you can remember what you did 6 months ago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So that others in your team can troubleshoot problems quickly</a:t>
            </a:r>
          </a:p>
          <a:p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Think about these questions: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What would happen to the network if the main engineer moves to another job?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How would your team deal with problems if you were sick? Or on vacation?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C1CEF-C914-E240-9CC8-E0E32E42F903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Documenting is hard</a:t>
            </a:r>
          </a:p>
        </p:txBody>
      </p:sp>
      <p:sp>
        <p:nvSpPr>
          <p:cNvPr id="8196" name="Text Placeholder 2">
            <a:extLst>
              <a:ext uri="{FF2B5EF4-FFF2-40B4-BE49-F238E27FC236}">
                <a16:creationId xmlns:a16="http://schemas.microsoft.com/office/drawing/2014/main" id="{3D3CF4EB-F12F-B04F-B22B-22F1A89DB0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tedious</a:t>
            </a:r>
          </a:p>
          <a:p>
            <a:pPr lvl="1"/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m so busy, I don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t have time right now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endParaRPr lang="en-US" altLang="ja-JP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difficult to keep organized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need to have an established methodology that everyone can follow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Otherwise it becomes crazy with time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 becomes outdated very quickly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Old information is useless and can be even dangerous!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DB432-DE75-0F4E-9CCB-E3413A1701CE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Guidelines</a:t>
            </a:r>
          </a:p>
        </p:txBody>
      </p:sp>
      <p:sp>
        <p:nvSpPr>
          <p:cNvPr id="9220" name="Text Placeholder 2">
            <a:extLst>
              <a:ext uri="{FF2B5EF4-FFF2-40B4-BE49-F238E27FC236}">
                <a16:creationId xmlns:a16="http://schemas.microsoft.com/office/drawing/2014/main" id="{3BFFA4B2-9590-BF44-A63D-4F4DD4F9E8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Create a documentation policy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the responsibility of each person?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What is the process? Order of tasks?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How to verify completeness/quality?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Methodologies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Consistent naming schemes</a:t>
            </a:r>
          </a:p>
          <a:p>
            <a:pPr lvl="3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For devices, cabling, etc.</a:t>
            </a:r>
          </a:p>
          <a:p>
            <a:pPr lvl="2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6459-06A1-064D-BEE0-041816C13252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Guidelines</a:t>
            </a:r>
          </a:p>
        </p:txBody>
      </p:sp>
      <p:sp>
        <p:nvSpPr>
          <p:cNvPr id="10244" name="Text Placeholder 2">
            <a:extLst>
              <a:ext uri="{FF2B5EF4-FFF2-40B4-BE49-F238E27FC236}">
                <a16:creationId xmlns:a16="http://schemas.microsoft.com/office/drawing/2014/main" id="{6BA941BD-D162-1649-8960-2BE1CF2D62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Label EVERYTHING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Devices: routers, switches, servers, access points, etc.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Cabling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Network jacks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Racks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36686C73-2515-C042-8168-AF7DD0501E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1988" y="1368425"/>
            <a:ext cx="8281987" cy="4905375"/>
          </a:xfrm>
        </p:spPr>
        <p:txBody>
          <a:bodyPr tIns="0"/>
          <a:lstStyle/>
          <a:p>
            <a:pPr marL="381000" indent="-285750" eaLnBrk="1" hangingPunct="1">
              <a:spcBef>
                <a:spcPts val="638"/>
              </a:spcBef>
              <a:buClr>
                <a:srgbClr val="800000"/>
              </a:buClr>
              <a:buSzPct val="45000"/>
              <a:buFont typeface="Arial" panose="020B0604020202020204" pitchFamily="34" charset="0"/>
              <a:buNone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500" b="1">
                <a:latin typeface="Arial" panose="020B0604020202020204" pitchFamily="34" charset="0"/>
                <a:ea typeface="ＭＳ Ｐゴシック" panose="020B0600070205080204" pitchFamily="34" charset="-128"/>
              </a:rPr>
              <a:t>Basics, such as documenting your switches...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What is each port connected to?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Can be simple text file with one line for every port in a switch: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1, Room 29 – Director</a:t>
            </a:r>
            <a:r>
              <a:rPr lang="ja-JP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 sz="1600">
                <a:latin typeface="Arial" panose="020B0604020202020204" pitchFamily="34" charset="0"/>
                <a:ea typeface="ＭＳ Ｐゴシック" panose="020B0600070205080204" pitchFamily="34" charset="-128"/>
              </a:rPr>
              <a:t>s office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2, Room 43 – Receptionist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3, Room 100 – Classroom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4, Room 105 – Professors Office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…..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25, uplink to health-backbone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This information might be available to your network staff, help desk staff, via a wiki, software interface, etc.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Remember to label your ports!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BEF684-E871-F94C-A155-D80658D672D8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4FB4024-DE8A-7948-8198-0EF5AED35E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1988" y="1587500"/>
            <a:ext cx="8043862" cy="467677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tabLst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da-DK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Nice…</a:t>
            </a:r>
          </a:p>
        </p:txBody>
      </p:sp>
      <p:pic>
        <p:nvPicPr>
          <p:cNvPr id="14339" name="Picture 3">
            <a:extLst>
              <a:ext uri="{FF2B5EF4-FFF2-40B4-BE49-F238E27FC236}">
                <a16:creationId xmlns:a16="http://schemas.microsoft.com/office/drawing/2014/main" id="{F800F8CC-4B43-5C43-A37B-357CB5E14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2560" y="2465539"/>
            <a:ext cx="2419200" cy="35946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2BE43937-A7E6-034D-97D8-4339FB381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0641" y="2465539"/>
            <a:ext cx="4125600" cy="312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miley Face 5">
            <a:extLst>
              <a:ext uri="{FF2B5EF4-FFF2-40B4-BE49-F238E27FC236}">
                <a16:creationId xmlns:a16="http://schemas.microsoft.com/office/drawing/2014/main" id="{10EEA5DB-A6E5-1E4F-AC9D-96E5504DD6DD}"/>
              </a:ext>
            </a:extLst>
          </p:cNvPr>
          <p:cNvSpPr/>
          <p:nvPr/>
        </p:nvSpPr>
        <p:spPr>
          <a:xfrm>
            <a:off x="2101959" y="1740153"/>
            <a:ext cx="300698" cy="300698"/>
          </a:xfrm>
          <a:prstGeom prst="smileyFace">
            <a:avLst/>
          </a:prstGeom>
          <a:solidFill>
            <a:srgbClr val="FFFF00"/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A90E970-3C31-044C-8E9D-929ACF5919A8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Documentation: Labeling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C76E9-4F97-E145-B0A5-5F87644C300C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Network Documentation</a:t>
            </a:r>
          </a:p>
        </p:txBody>
      </p:sp>
      <p:sp>
        <p:nvSpPr>
          <p:cNvPr id="15364" name="Text Placeholder 2">
            <a:extLst>
              <a:ext uri="{FF2B5EF4-FFF2-40B4-BE49-F238E27FC236}">
                <a16:creationId xmlns:a16="http://schemas.microsoft.com/office/drawing/2014/main" id="{1F28A996-32BF-604D-9A64-E43136468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More automation might be needed. An automated network documentation system is something to consider.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can write local scripts to do this.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can consider some automated documentation systems.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ll probably end up doing both.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740</Words>
  <Application>Microsoft Macintosh PowerPoint</Application>
  <PresentationFormat>On-screen Show (4:3)</PresentationFormat>
  <Paragraphs>168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ＭＳ Ｐゴシック</vt:lpstr>
      <vt:lpstr>SimSun</vt:lpstr>
      <vt:lpstr>Arial</vt:lpstr>
      <vt:lpstr>Calibri</vt:lpstr>
      <vt:lpstr>Times New Roman</vt:lpstr>
      <vt:lpstr>Wingdings</vt:lpstr>
      <vt:lpstr>Office Theme</vt:lpstr>
      <vt:lpstr>Network Documentation</vt:lpstr>
      <vt:lpstr>Documentation</vt:lpstr>
      <vt:lpstr>Updated Documentation is essential</vt:lpstr>
      <vt:lpstr>Documenting is hard</vt:lpstr>
      <vt:lpstr>Guidelines</vt:lpstr>
      <vt:lpstr>Guidelines</vt:lpstr>
      <vt:lpstr>Documentation</vt:lpstr>
      <vt:lpstr>Documentation: Labeling</vt:lpstr>
      <vt:lpstr>Network Documentation</vt:lpstr>
      <vt:lpstr>NOCs: Network Operation Centers</vt:lpstr>
      <vt:lpstr>The Network Operations Center</vt:lpstr>
      <vt:lpstr>A BIG NOC</vt:lpstr>
      <vt:lpstr>A small NOC</vt:lpstr>
      <vt:lpstr>Automated Documentation Systems</vt:lpstr>
      <vt:lpstr>NetBox</vt:lpstr>
      <vt:lpstr>Netdisco</vt:lpstr>
      <vt:lpstr>Netdisco</vt:lpstr>
      <vt:lpstr>1</vt:lpstr>
      <vt:lpstr>PowerPoint Presentation</vt:lpstr>
      <vt:lpstr> </vt:lpstr>
      <vt:lpstr>Netdot: </vt:lpstr>
      <vt:lpstr>Netdot: NETwork DOcumentation Tool</vt:lpstr>
      <vt:lpstr>Netdot Topology example</vt:lpstr>
      <vt:lpstr>Documentation: Diagrams</vt:lpstr>
      <vt:lpstr>Diagramming Software</vt:lpstr>
      <vt:lpstr>Diagramming Software</vt:lpstr>
      <vt:lpstr>Netdot Demo</vt:lpstr>
      <vt:lpstr>Questions</vt:lpstr>
    </vt:vector>
  </TitlesOfParts>
  <Company>Network Startup Resource Center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154</cp:revision>
  <dcterms:created xsi:type="dcterms:W3CDTF">2012-07-04T03:03:00Z</dcterms:created>
  <dcterms:modified xsi:type="dcterms:W3CDTF">2018-03-09T18:36:33Z</dcterms:modified>
</cp:coreProperties>
</file>