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307" r:id="rId3"/>
    <p:sldId id="308" r:id="rId4"/>
    <p:sldId id="309" r:id="rId5"/>
    <p:sldId id="310" r:id="rId6"/>
    <p:sldId id="320" r:id="rId7"/>
    <p:sldId id="322" r:id="rId8"/>
    <p:sldId id="321" r:id="rId9"/>
    <p:sldId id="323" r:id="rId10"/>
    <p:sldId id="312" r:id="rId11"/>
    <p:sldId id="313" r:id="rId12"/>
    <p:sldId id="314" r:id="rId13"/>
    <p:sldId id="315" r:id="rId14"/>
    <p:sldId id="316" r:id="rId15"/>
    <p:sldId id="317" r:id="rId16"/>
    <p:sldId id="318" r:id="rId17"/>
    <p:sldId id="319" r:id="rId18"/>
    <p:sldId id="30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199"/>
    <p:restoredTop sz="93692"/>
  </p:normalViewPr>
  <p:slideViewPr>
    <p:cSldViewPr>
      <p:cViewPr varScale="1">
        <p:scale>
          <a:sx n="118" d="100"/>
          <a:sy n="118" d="100"/>
        </p:scale>
        <p:origin x="1320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68F298A1-DCDC-6B44-BE28-C7AA0CE9F5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233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F368C792-ECA8-F24C-A787-FB67B94910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312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C9FC4FC5-94E7-194D-933D-AA01195E8B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024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53B8267A-B246-6E4E-8E58-F3FBD6962B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864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9E58EB64-3984-834B-944C-2982C8D726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831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C3941903-66A1-8841-96E8-6CB62601B0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528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1A919614-64C3-744F-82DE-90DEC75D6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442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23CD25FC-BF37-054D-82AD-15E7321BC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60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E491B6B5-FB3B-BC45-BAC4-1278D9CB97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908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2D9668F4-A928-3F47-8F3B-40495CAA17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76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91BB2BCE-EAD9-3F4D-98DC-7EDD738FDF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598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28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6265863"/>
            <a:ext cx="1092200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2" descr="UO-Logo-presos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248400"/>
            <a:ext cx="214471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36" charset="-128"/>
          <a:cs typeface="ＭＳ Ｐゴシック" pitchFamily="-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6" charset="-128"/>
          <a:cs typeface="ＭＳ Ｐゴシック" pitchFamily="-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6" charset="-128"/>
          <a:cs typeface="ＭＳ Ｐゴシック" pitchFamily="-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6" charset="-128"/>
          <a:cs typeface="ＭＳ Ｐゴシック" pitchFamily="-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6" charset="-128"/>
          <a:cs typeface="ＭＳ Ｐゴシック" pitchFamily="-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36" charset="-128"/>
          <a:cs typeface="ＭＳ Ｐゴシック" pitchFamily="-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3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3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3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3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nsrc.org/" TargetMode="Externa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librenms/librenms/blob/master/doc/General/Welcome-to-Observium-users.md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emo.librenms.org/" TargetMode="External"/><Relationship Id="rId3" Type="http://schemas.openxmlformats.org/officeDocument/2006/relationships/hyperlink" Target="http://librenms.ws.nsrc.org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nsrc.org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ocs.librenms.org/Support/Features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 txBox="1">
            <a:spLocks noChangeArrowheads="1"/>
          </p:cNvSpPr>
          <p:nvPr/>
        </p:nvSpPr>
        <p:spPr bwMode="auto">
          <a:xfrm>
            <a:off x="914400" y="5181600"/>
            <a:ext cx="7772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000" dirty="0"/>
              <a:t>This document is a result of work by the Network Startup Resource Center (NSRC at http://</a:t>
            </a:r>
            <a:r>
              <a:rPr lang="en-US" sz="1000" u="sng" dirty="0">
                <a:hlinkClick r:id="rId2"/>
              </a:rPr>
              <a:t>www.nsrc.org</a:t>
            </a:r>
            <a:r>
              <a:rPr lang="en-US" sz="1000" dirty="0"/>
              <a:t>).  This document may be freely copied, modified, and otherwise re-used on the condition that any re-use acknowledge the NSRC as the original source.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406775"/>
            <a:ext cx="7772400" cy="1470025"/>
          </a:xfrm>
        </p:spPr>
        <p:txBody>
          <a:bodyPr/>
          <a:lstStyle/>
          <a:p>
            <a:r>
              <a:rPr lang="en-US" sz="3200" i="1" dirty="0" smtClean="0"/>
              <a:t>All in one network graphing and monitoring</a:t>
            </a:r>
            <a:endParaRPr lang="en-US" sz="3200" i="1" dirty="0"/>
          </a:p>
        </p:txBody>
      </p:sp>
      <p:pic>
        <p:nvPicPr>
          <p:cNvPr id="3" name="Picture 2" descr="LibreNMS-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371600"/>
            <a:ext cx="5549900" cy="1210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 smtClean="0"/>
              <a:t>LibreNMS</a:t>
            </a:r>
            <a:endParaRPr lang="en-US" b="1" dirty="0" smtClean="0"/>
          </a:p>
          <a:p>
            <a:pPr marL="108000" indent="0">
              <a:buClr>
                <a:srgbClr val="000000"/>
              </a:buClr>
              <a:buSzPct val="45000"/>
              <a:buNone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Fork of </a:t>
            </a:r>
            <a:r>
              <a:rPr lang="en-US" sz="2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Observium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. Open Source, Free and GPL</a:t>
            </a:r>
          </a:p>
          <a:p>
            <a:pPr marL="108000" indent="0">
              <a:buClr>
                <a:srgbClr val="000000"/>
              </a:buClr>
              <a:buSzPct val="45000"/>
              <a:buNone/>
            </a:pPr>
            <a:r>
              <a:rPr lang="en-US" sz="2400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</a:rPr>
              <a:t>https://</a:t>
            </a:r>
            <a:r>
              <a:rPr lang="en-US" sz="2400" spc="-1" dirty="0" err="1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</a:rPr>
              <a:t>github.com</a:t>
            </a:r>
            <a:r>
              <a:rPr lang="en-US" sz="2400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</a:rPr>
              <a:t>/</a:t>
            </a:r>
            <a:r>
              <a:rPr lang="en-US" sz="2400" spc="-1" dirty="0" err="1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</a:rPr>
              <a:t>librenms</a:t>
            </a:r>
            <a:r>
              <a:rPr lang="en-US" sz="2400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</a:rPr>
              <a:t>/</a:t>
            </a:r>
            <a:r>
              <a:rPr lang="en-US" sz="2400" spc="-1" dirty="0" err="1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</a:rPr>
              <a:t>librenms</a:t>
            </a:r>
            <a:r>
              <a:rPr lang="en-US" sz="2400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</a:rPr>
              <a:t/>
            </a:r>
            <a:br>
              <a:rPr lang="en-US" sz="2400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</a:rPr>
            </a:br>
            <a:r>
              <a:rPr lang="en-US" sz="1200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</a:rPr>
              <a:t/>
            </a:r>
            <a:br>
              <a:rPr lang="en-US" sz="1200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</a:rPr>
            </a:br>
            <a:r>
              <a:rPr lang="en-US" sz="2400" spc="-1" dirty="0" smtClean="0">
                <a:uFill>
                  <a:solidFill>
                    <a:srgbClr val="FFFFFF"/>
                  </a:solidFill>
                </a:uFill>
              </a:rPr>
              <a:t>History</a:t>
            </a:r>
            <a:endParaRPr lang="en-US" sz="2400" spc="-1" dirty="0">
              <a:uFill>
                <a:solidFill>
                  <a:srgbClr val="FFFFFF"/>
                </a:solidFill>
              </a:uFill>
            </a:endParaRPr>
          </a:p>
          <a:p>
            <a:pPr marL="108000" indent="0">
              <a:buClr>
                <a:srgbClr val="000000"/>
              </a:buClr>
              <a:buSzPct val="45000"/>
              <a:buNone/>
            </a:pPr>
            <a:r>
              <a:rPr lang="en-US" sz="2400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hlinkClick r:id="rId2"/>
              </a:rPr>
              <a:t>https://</a:t>
            </a:r>
            <a:r>
              <a:rPr lang="en-US" sz="2400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hlinkClick r:id="rId2"/>
              </a:rPr>
              <a:t>github.com/librenms/librenms/blob/master/doc/General/Welcome-to-Observium-users.md</a:t>
            </a:r>
            <a:r>
              <a:rPr lang="en-US" sz="2400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</a:rPr>
              <a:t/>
            </a:r>
            <a:br>
              <a:rPr lang="en-US" sz="2400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</a:rPr>
            </a:br>
            <a:r>
              <a:rPr lang="en-US" sz="1200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</a:rPr>
              <a:t/>
            </a:r>
            <a:br>
              <a:rPr lang="en-US" sz="1200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</a:rPr>
            </a:br>
            <a:r>
              <a:rPr lang="en-US" sz="2400" spc="-1" dirty="0" smtClean="0">
                <a:uFill>
                  <a:solidFill>
                    <a:srgbClr val="FFFFFF"/>
                  </a:solidFill>
                </a:uFill>
              </a:rPr>
              <a:t>Documentation</a:t>
            </a:r>
          </a:p>
          <a:p>
            <a:pPr marL="108000" indent="0">
              <a:buClr>
                <a:srgbClr val="000000"/>
              </a:buClr>
              <a:buSzPct val="45000"/>
              <a:buNone/>
            </a:pPr>
            <a:r>
              <a:rPr lang="en-US" sz="2400" dirty="0">
                <a:solidFill>
                  <a:srgbClr val="0000FF"/>
                </a:solidFill>
              </a:rPr>
              <a:t>http://</a:t>
            </a:r>
            <a:r>
              <a:rPr lang="en-US" sz="2400" dirty="0" err="1">
                <a:solidFill>
                  <a:srgbClr val="0000FF"/>
                </a:solidFill>
              </a:rPr>
              <a:t>docs.librenms.org</a:t>
            </a:r>
            <a:r>
              <a:rPr lang="en-US" sz="2400" dirty="0">
                <a:solidFill>
                  <a:srgbClr val="0000FF"/>
                </a:solidFill>
              </a:rPr>
              <a:t>/</a:t>
            </a:r>
            <a:endParaRPr lang="en-US" sz="24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614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Screenshots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mtClean="0"/>
              <a:t>These are from </a:t>
            </a:r>
            <a:r>
              <a:rPr lang="en-US" err="1" smtClean="0"/>
              <a:t>LibreNMS</a:t>
            </a:r>
            <a:r>
              <a:rPr lang="en-US" smtClean="0"/>
              <a:t>. This is the version we will use in class and in our labs.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291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00"/>
            <a:ext cx="9144000" cy="494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3360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1700"/>
            <a:ext cx="9144000" cy="5039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456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1900"/>
            <a:ext cx="9144000" cy="4369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100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900" y="0"/>
            <a:ext cx="43915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8163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5700"/>
            <a:ext cx="9144000" cy="45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6045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Online </a:t>
            </a:r>
            <a:r>
              <a:rPr lang="en-US" err="1" smtClean="0"/>
              <a:t>LibreNMS</a:t>
            </a:r>
            <a:r>
              <a:rPr lang="en-US" smtClean="0"/>
              <a:t> demo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Is available at: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hlinkClick r:id="rId2"/>
              </a:rPr>
              <a:t>https://demo.librenms.org/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Log on as demo / demo</a:t>
            </a:r>
            <a:endParaRPr lang="en-US" dirty="0" smtClean="0">
              <a:solidFill>
                <a:srgbClr val="0000FF"/>
              </a:solidFill>
            </a:endParaRPr>
          </a:p>
          <a:p>
            <a:pPr marL="57150" indent="0">
              <a:buNone/>
            </a:pPr>
            <a:r>
              <a:rPr lang="en-US" b="1" dirty="0" smtClean="0"/>
              <a:t>Workshop installation at:</a:t>
            </a:r>
          </a:p>
          <a:p>
            <a:pPr marL="914400" lvl="1" indent="-457200"/>
            <a:r>
              <a:rPr lang="en-US" dirty="0" smtClean="0">
                <a:solidFill>
                  <a:srgbClr val="0000FF"/>
                </a:solidFill>
                <a:hlinkClick r:id="rId3"/>
              </a:rPr>
              <a:t>http://librenms.ws.nsrc.org</a:t>
            </a:r>
            <a:r>
              <a:rPr lang="en-US" dirty="0" smtClean="0">
                <a:solidFill>
                  <a:srgbClr val="0000FF"/>
                </a:solidFill>
                <a:hlinkClick r:id="rId3"/>
              </a:rPr>
              <a:t>/</a:t>
            </a:r>
            <a:endParaRPr lang="en-US" dirty="0" smtClean="0">
              <a:solidFill>
                <a:srgbClr val="0000FF"/>
              </a:solidFill>
            </a:endParaRPr>
          </a:p>
          <a:p>
            <a:pPr marL="914400" lvl="1" indent="-457200"/>
            <a:r>
              <a:rPr lang="en-US" dirty="0" smtClean="0"/>
              <a:t>Log on as admin / &lt;CLASS PASSWORD&gt;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620960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Questions/Discussion?</a:t>
            </a:r>
          </a:p>
        </p:txBody>
      </p:sp>
      <p:sp>
        <p:nvSpPr>
          <p:cNvPr id="15362" name="Rectangle 2"/>
          <p:cNvSpPr txBox="1">
            <a:spLocks noChangeArrowheads="1"/>
          </p:cNvSpPr>
          <p:nvPr/>
        </p:nvSpPr>
        <p:spPr bwMode="auto">
          <a:xfrm>
            <a:off x="685800" y="5181600"/>
            <a:ext cx="7772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000"/>
              <a:t>This document is a result of work by the Network Startup Resource Center (NSRC at http://</a:t>
            </a:r>
            <a:r>
              <a:rPr lang="en-US" sz="1000" u="sng">
                <a:hlinkClick r:id="rId2"/>
              </a:rPr>
              <a:t>www.nsrc.org</a:t>
            </a:r>
            <a:r>
              <a:rPr lang="en-US" sz="1000"/>
              <a:t>).  This document may be freely copied, modified, and otherwise re-used on the condition that any re-use acknowledge the NSRC as the original source.</a:t>
            </a:r>
            <a:endParaRPr lang="en-US" sz="10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rial" charset="0"/>
                <a:ea typeface="ＭＳ Ｐゴシック" charset="0"/>
                <a:cs typeface="ＭＳ Ｐゴシック" charset="0"/>
              </a:rPr>
              <a:t>LibreNMS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SNMP-based auto-discover network monitoring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Derived from </a:t>
            </a: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another project (</a:t>
            </a:r>
            <a:r>
              <a:rPr lang="en-US" sz="28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Observium</a:t>
            </a: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)</a:t>
            </a:r>
            <a:endParaRPr lang="en-US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Written in PHP as a web application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Includes support for a wide range of hardware: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Cisco, Linux, FreeBSD, Juniper, Brocade, Foundry, HP and many more</a:t>
            </a:r>
          </a:p>
          <a:p>
            <a:pPr marL="1264050" lvl="2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See </a:t>
            </a: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hlinkClick r:id="rId2"/>
              </a:rPr>
              <a:t>http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hlinkClick r:id="rId2"/>
              </a:rPr>
              <a:t>://docs.librenms.org/Support/Features</a:t>
            </a: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hlinkClick r:id="rId2"/>
              </a:rPr>
              <a:t>/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Over 100 supported!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Routers, Switches, Access Points, Security gateways, Hosts, Printers, </a:t>
            </a:r>
            <a:r>
              <a:rPr lang="is-IS" sz="2000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…</a:t>
            </a:r>
            <a:endParaRPr lang="en-US" sz="2400" spc="-1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charset="0"/>
                <a:cs typeface="ＭＳ Ｐゴシック" charset="0"/>
              </a:rPr>
              <a:t>Available metrics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CPU, memory and storage statistics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Interface traffic, packet and detailed error </a:t>
            </a: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statistics (L2 and L3)</a:t>
            </a:r>
            <a:endParaRPr lang="en-US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cs typeface="Arial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Temperature, fan speed, voltage, amperage, power humidity and frequency sensors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Users, processes, load average and uptime </a:t>
            </a: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statistics</a:t>
            </a:r>
          </a:p>
        </p:txBody>
      </p:sp>
    </p:spTree>
    <p:extLst>
      <p:ext uri="{BB962C8B-B14F-4D97-AF65-F5344CB8AC3E}">
        <p14:creationId xmlns:p14="http://schemas.microsoft.com/office/powerpoint/2010/main" val="418746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charset="0"/>
                <a:cs typeface="ＭＳ Ｐゴシック" charset="0"/>
              </a:rPr>
              <a:t>Available metrics cont.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Linux distribution detection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Real-time interface traffic graphing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Device inventory collection (useful!)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Detailed IPv4, IPv6, TCP and UDP stack statistics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BGP </a:t>
            </a: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and 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OSPF information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MAC &lt;-&gt; IP 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address </a:t>
            </a: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lookup</a:t>
            </a:r>
          </a:p>
          <a:p>
            <a:pPr marL="832050" lvl="1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Find which port an IP/MAC was last seen on</a:t>
            </a:r>
          </a:p>
        </p:txBody>
      </p:sp>
    </p:spTree>
    <p:extLst>
      <p:ext uri="{BB962C8B-B14F-4D97-AF65-F5344CB8AC3E}">
        <p14:creationId xmlns:p14="http://schemas.microsoft.com/office/powerpoint/2010/main" val="7256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ＭＳ Ｐゴシック" charset="0"/>
                <a:cs typeface="ＭＳ Ｐゴシック" charset="0"/>
              </a:rPr>
              <a:t>Features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Dashboard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Status Map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Many extensions, including:</a:t>
            </a:r>
            <a:endParaRPr lang="en-US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832050" lvl="1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Host monitoring well supported using </a:t>
            </a:r>
            <a:r>
              <a:rPr lang="en-US" sz="2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check_mk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and support </a:t>
            </a: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scripts</a:t>
            </a:r>
          </a:p>
          <a:p>
            <a:pPr marL="832050" lvl="1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Billing module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Integration 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with other tools: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Smokeping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sz="2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collectd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, syslog (receive logs from devices)/</a:t>
            </a:r>
            <a:r>
              <a:rPr lang="en-US" sz="2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graylog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Rancid/Oxidized (</a:t>
            </a:r>
            <a:r>
              <a:rPr lang="en-US" sz="24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config</a:t>
            </a: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management)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138295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Philosophy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LibreNMS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’ approach is that the network monitoring shouldn’t take long to set up</a:t>
            </a:r>
          </a:p>
          <a:p>
            <a:pPr lvl="1"/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You’ve already worked hard to build your network and configure it</a:t>
            </a:r>
          </a:p>
          <a:p>
            <a:pPr lvl="1"/>
            <a:r>
              <a:rPr lang="en-US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LibreNMS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is easier to understand if you understand its philosophy</a:t>
            </a:r>
          </a:p>
        </p:txBody>
      </p:sp>
    </p:spTree>
    <p:extLst>
      <p:ext uri="{BB962C8B-B14F-4D97-AF65-F5344CB8AC3E}">
        <p14:creationId xmlns:p14="http://schemas.microsoft.com/office/powerpoint/2010/main" val="2038127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Philosophy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Configure equipment </a:t>
            </a:r>
            <a:r>
              <a:rPr lang="en-US" b="1" dirty="0" smtClean="0"/>
              <a:t>correctly</a:t>
            </a:r>
            <a:r>
              <a:rPr lang="mr-IN" b="1" dirty="0" smtClean="0"/>
              <a:t>…</a:t>
            </a:r>
            <a:endParaRPr lang="en-US" b="1" dirty="0" smtClean="0"/>
          </a:p>
          <a:p>
            <a:pPr lvl="1"/>
            <a:r>
              <a:rPr lang="en-US" dirty="0" smtClean="0"/>
              <a:t>community</a:t>
            </a:r>
          </a:p>
          <a:p>
            <a:pPr lvl="1"/>
            <a:r>
              <a:rPr lang="en-US" dirty="0" err="1" smtClean="0"/>
              <a:t>xDP</a:t>
            </a:r>
            <a:r>
              <a:rPr lang="en-US" dirty="0" smtClean="0"/>
              <a:t> (CDP or LLDP)</a:t>
            </a:r>
          </a:p>
          <a:p>
            <a:pPr lvl="1"/>
            <a:r>
              <a:rPr lang="en-US" dirty="0" err="1" smtClean="0"/>
              <a:t>sysName</a:t>
            </a:r>
            <a:endParaRPr lang="en-US" dirty="0" smtClean="0"/>
          </a:p>
          <a:p>
            <a:pPr lvl="1"/>
            <a:r>
              <a:rPr lang="en-US" dirty="0" err="1" smtClean="0"/>
              <a:t>sysLocation</a:t>
            </a:r>
            <a:r>
              <a:rPr lang="en-US" dirty="0" smtClean="0"/>
              <a:t> (geo mapping)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... and </a:t>
            </a:r>
            <a:r>
              <a:rPr lang="en-US" b="1" dirty="0" err="1" smtClean="0"/>
              <a:t>LibreNMS</a:t>
            </a:r>
            <a:r>
              <a:rPr lang="en-US" b="1" dirty="0" smtClean="0"/>
              <a:t> will do the rest</a:t>
            </a:r>
          </a:p>
          <a:p>
            <a:pPr lvl="1"/>
            <a:r>
              <a:rPr lang="en-US" dirty="0" smtClean="0"/>
              <a:t>Auto discovery of devices and resources</a:t>
            </a:r>
          </a:p>
          <a:p>
            <a:pPr lvl="1"/>
            <a:r>
              <a:rPr lang="en-US" dirty="0" smtClean="0"/>
              <a:t>Optional use of </a:t>
            </a:r>
            <a:r>
              <a:rPr lang="en-US" dirty="0" err="1" smtClean="0"/>
              <a:t>sysServices</a:t>
            </a:r>
            <a:r>
              <a:rPr lang="en-US" dirty="0" smtClean="0"/>
              <a:t> to map which services (ports) are running on a device</a:t>
            </a:r>
          </a:p>
        </p:txBody>
      </p:sp>
    </p:spTree>
    <p:extLst>
      <p:ext uri="{BB962C8B-B14F-4D97-AF65-F5344CB8AC3E}">
        <p14:creationId xmlns:p14="http://schemas.microsoft.com/office/powerpoint/2010/main" val="393703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Philosophy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Concept of enabled vs. ignored </a:t>
            </a:r>
          </a:p>
          <a:p>
            <a:pPr lvl="1"/>
            <a:r>
              <a:rPr lang="en-US" dirty="0"/>
              <a:t>By default, </a:t>
            </a:r>
            <a:r>
              <a:rPr lang="en-US" dirty="0" err="1"/>
              <a:t>LibreNMS</a:t>
            </a:r>
            <a:r>
              <a:rPr lang="en-US" dirty="0"/>
              <a:t> will monitor (collect data) all ports/interfaces it finds.</a:t>
            </a:r>
          </a:p>
          <a:p>
            <a:pPr lvl="1"/>
            <a:r>
              <a:rPr lang="en-US" dirty="0"/>
              <a:t>If a port is configured to be up, but it’s </a:t>
            </a:r>
            <a:r>
              <a:rPr lang="en-US" dirty="0" err="1"/>
              <a:t>operationnally</a:t>
            </a:r>
            <a:r>
              <a:rPr lang="en-US" dirty="0"/>
              <a:t> up, </a:t>
            </a:r>
            <a:r>
              <a:rPr lang="en-US" dirty="0" err="1"/>
              <a:t>LibreNMS</a:t>
            </a:r>
            <a:r>
              <a:rPr lang="en-US" dirty="0"/>
              <a:t> will complain about</a:t>
            </a:r>
          </a:p>
          <a:p>
            <a:pPr lvl="1"/>
            <a:r>
              <a:rPr lang="en-US" dirty="0"/>
              <a:t>You can tell </a:t>
            </a:r>
            <a:r>
              <a:rPr lang="en-US" dirty="0" err="1"/>
              <a:t>LibreNMS</a:t>
            </a:r>
            <a:r>
              <a:rPr lang="en-US" dirty="0"/>
              <a:t> to ignore these ports – or better, shut them </a:t>
            </a:r>
            <a:r>
              <a:rPr lang="en-US" dirty="0" smtClean="0"/>
              <a:t>down if they’re not used</a:t>
            </a:r>
          </a:p>
          <a:p>
            <a:pPr lvl="1"/>
            <a:r>
              <a:rPr lang="en-US" dirty="0" smtClean="0"/>
              <a:t>When they’re used, bring them up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273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SNMP or nothing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aware that for </a:t>
            </a:r>
            <a:r>
              <a:rPr lang="en-US" dirty="0" err="1" smtClean="0"/>
              <a:t>LibreNMS</a:t>
            </a:r>
            <a:r>
              <a:rPr lang="en-US" dirty="0" smtClean="0"/>
              <a:t> to function, </a:t>
            </a:r>
            <a:r>
              <a:rPr lang="en-US" b="1" i="1" dirty="0" smtClean="0"/>
              <a:t>SNMP must be enabled</a:t>
            </a:r>
          </a:p>
          <a:p>
            <a:r>
              <a:rPr lang="en-US" dirty="0" err="1" smtClean="0"/>
              <a:t>LibreNMS</a:t>
            </a:r>
            <a:r>
              <a:rPr lang="en-US" dirty="0" smtClean="0"/>
              <a:t> makes use of CDP/LLDP/OSPF information to detect neighbors and automatically scan for neighboring devices and add them to the monitoring</a:t>
            </a:r>
          </a:p>
          <a:p>
            <a:pPr lvl="1"/>
            <a:r>
              <a:rPr lang="is-IS" dirty="0" smtClean="0"/>
              <a:t>… but this information is fetched using SNMP!</a:t>
            </a:r>
          </a:p>
          <a:p>
            <a:pPr lvl="1"/>
            <a:r>
              <a:rPr lang="is-IS" dirty="0" smtClean="0"/>
              <a:t>If SNMP isn’t enabled or available (or wrongly configured), LibreNMS won’t function.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22165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24902</TotalTime>
  <Words>585</Words>
  <Application>Microsoft Macintosh PowerPoint</Application>
  <PresentationFormat>On-screen Show (4:3)</PresentationFormat>
  <Paragraphs>73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ＭＳ Ｐゴシック</vt:lpstr>
      <vt:lpstr>Symbol</vt:lpstr>
      <vt:lpstr>Wingdings</vt:lpstr>
      <vt:lpstr>Arial</vt:lpstr>
      <vt:lpstr>Default Design</vt:lpstr>
      <vt:lpstr>All in one network graphing and monitoring</vt:lpstr>
      <vt:lpstr>LibreNMS</vt:lpstr>
      <vt:lpstr>Available metrics</vt:lpstr>
      <vt:lpstr>Available metrics cont.</vt:lpstr>
      <vt:lpstr>Features</vt:lpstr>
      <vt:lpstr>Philosophy</vt:lpstr>
      <vt:lpstr>Philosophy (2)</vt:lpstr>
      <vt:lpstr>Philosophy (3)</vt:lpstr>
      <vt:lpstr>SNMP or nothing</vt:lpstr>
      <vt:lpstr>Availability</vt:lpstr>
      <vt:lpstr>Screenshots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Online LibreNMS demo</vt:lpstr>
      <vt:lpstr>Questions/Discussion?</vt:lpstr>
    </vt:vector>
  </TitlesOfParts>
  <Manager/>
  <Company>Network Startup Resource Center</Company>
  <LinksUpToDate>false</LinksUpToDate>
  <SharedDoc>false</SharedDoc>
  <HyperlinkBase/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subject/>
  <dc:creator/>
  <cp:keywords/>
  <dc:description>Template for NSRC workshop presentations</dc:description>
  <cp:lastModifiedBy>Hervey Allen</cp:lastModifiedBy>
  <cp:revision>438</cp:revision>
  <dcterms:created xsi:type="dcterms:W3CDTF">2015-09-02T22:59:13Z</dcterms:created>
  <dcterms:modified xsi:type="dcterms:W3CDTF">2017-02-21T00:25:48Z</dcterms:modified>
  <cp:category/>
</cp:coreProperties>
</file>