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9" r:id="rId2"/>
    <p:sldId id="307" r:id="rId3"/>
    <p:sldId id="308" r:id="rId4"/>
    <p:sldId id="317" r:id="rId5"/>
    <p:sldId id="313" r:id="rId6"/>
    <p:sldId id="312" r:id="rId7"/>
    <p:sldId id="314" r:id="rId8"/>
    <p:sldId id="315" r:id="rId9"/>
    <p:sldId id="316" r:id="rId10"/>
    <p:sldId id="318" r:id="rId11"/>
    <p:sldId id="319" r:id="rId12"/>
    <p:sldId id="320" r:id="rId13"/>
    <p:sldId id="321" r:id="rId14"/>
    <p:sldId id="322" r:id="rId15"/>
    <p:sldId id="32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80"/>
    <p:restoredTop sz="93671"/>
  </p:normalViewPr>
  <p:slideViewPr>
    <p:cSldViewPr>
      <p:cViewPr varScale="1">
        <p:scale>
          <a:sx n="102" d="100"/>
          <a:sy n="102" d="100"/>
        </p:scale>
        <p:origin x="103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B7B61-979A-D943-8C41-97E72CD0E7B6}" type="datetimeFigureOut">
              <a:rPr lang="en-US" smtClean="0"/>
              <a:t>2/22/18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FAA0A-693B-C549-8825-8887FA34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83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4F9BA73-4F23-9A4C-AC78-BDC0CAE4064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335B3B76-BEE9-FD45-BE8C-DEEB6FC42671}" type="slidenum">
              <a:t>4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B346144B-575D-3947-A97E-3561C7F8F4CB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B128A234-8801-884D-87FE-77341ADA2A04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EB01F599-0247-974B-88BE-E6BDE58CB298}" type="slidenum">
              <a:t>4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E92CE622-7DBA-8445-8047-AF6E42E3E32B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F9F26CB5-477C-F445-8035-83944449E9D8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1FD3360D-E7DC-1D47-B55F-37263786C74B}" type="slidenum">
              <a:t>4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CF5CC23F-3665-4F41-AB95-C38D6EFD684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D9ADA2-E33F-9541-A21E-A8B29B7299D6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70170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ED37625C-0815-0946-A194-3460A7B2FAC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280B0FBE-401C-AB4C-BCB1-98DB325B7850}" type="slidenum">
              <a:t>15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C47204EC-A6E5-A044-A390-4A9AC83A1B8B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2B4EA9D-CA99-E343-A484-447AA3181C64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2F1DC43B-D185-0A4F-B67D-1EF4EABFACD2}" type="slidenum">
              <a:t>15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4495BBB-1B45-4243-8437-694D5D225B0C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4DC7B2D4-96A6-EA4B-907E-1E4DC03B4FFC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BAADCBF6-6A39-5B42-9945-CD7D28CB6F4F}" type="slidenum">
              <a:t>15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04C2CFC1-2FF8-4349-9F48-631828B8066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AF58F3-C4A1-144C-BB6B-80D2D0D14948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7864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0E5BC38F-AEB1-6E4C-A50C-08EC6F66FDA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717AD322-F888-9D4B-929C-7EC0384C7F61}" type="slidenum">
              <a:t>5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967BCB73-FE5A-2B4C-A0BF-0114704F47FB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D7AE84C1-9159-B24B-9967-88CB0B8A7F6E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53AA230F-B65F-C94D-94E8-6439514FEF09}" type="slidenum">
              <a:t>5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CC9165DB-0C24-8548-BD6F-E0F01C93C1A6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B17B8F7A-E58D-3045-AD96-4A94EB570A97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339CF613-75D5-2D4C-83B4-1FE868FBF990}" type="slidenum">
              <a:t>5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65A5D2B7-A7ED-9142-BADF-DB1F5680050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209675" y="695325"/>
            <a:ext cx="4437063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646EA-44C6-264D-B611-A6EC3BFAF1B6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87161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BC134A80-8F3C-F749-9B0B-48A12D232C3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35AAB7E4-571C-B74C-955E-13FA9F72156B}" type="slidenum">
              <a:t>8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7C88F36-0C77-C347-AC72-0FF84FF38586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D71B8A80-7501-A044-BFD2-EE93BB1132AE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E96ED605-49E6-F541-BD22-C7D6ABE15463}" type="slidenum">
              <a:t>8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9E39C569-960A-854B-A95B-6CBA2A47680D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459E815E-E3C9-A04D-93E7-BBE6C5F6929E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3120A9DC-0A96-FB42-A3A8-5407CAAD74A5}" type="slidenum">
              <a:t>8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93F0DAFF-37A7-B246-8303-0FFB9605AA7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B6068B-EEEA-D345-AA1A-C70398B953AF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878268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5C8FDEB3-5B57-9E4D-A13B-7F8A6261D4E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FC40DA36-F920-6949-975D-5A51C982B3AA}" type="slidenum">
              <a:t>9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3CBD05EB-E78F-7B4B-834B-0D90096841A1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3515AEE4-F8F5-8341-AE06-08A6B0B90900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E50CE230-FD01-3045-AD4C-3A3190BAD3B0}" type="slidenum">
              <a:t>9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192AF947-EB3C-D748-A2A1-B3FD371B2319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2D2F266D-DAF2-1640-8F5B-B60F072C459D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96EEE7AE-AC3D-FC4D-9434-5BA2C91F7F4A}" type="slidenum">
              <a:t>9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B3C60665-C081-EC41-866D-28F96341A87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6D1BFB-A5C7-0E42-B7F4-DA21577F5644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00752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F95C6B15-BE54-AE43-91C9-A4F8598648A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A4816968-A7DA-284C-974F-2B437F46DB6A}" type="slidenum">
              <a:t>10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E9C15B5D-FC54-9848-9174-33C2FD38A8D9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2B1AC3A3-979A-C84A-A234-236A1AF8E108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5E39FEAD-8BE0-1D48-BD81-F2E188D5A9F9}" type="slidenum">
              <a:t>10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DC6DB215-7B6D-9347-9114-7F1FAF8C8C20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F1FF0722-61CA-F743-BAFC-0C8C5E69B0BF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FDE7C0A0-5684-294A-A240-AE5CF3F48FAB}" type="slidenum">
              <a:t>10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637CBB81-C71D-724E-9EE0-E7B5EC960D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DD4796-8223-004B-8D0C-ADA3670412AB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59943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5D01679-029F-5741-8739-23707FC8699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CCA8B185-E2DA-164D-B845-B8674748D19B}" type="slidenum">
              <a:t>11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36081901-D9DB-A14D-ACF5-DE459FC248A4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B8561BE5-4AE0-7D4E-AF31-270BE3DCB320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653D4669-0E6A-0548-80FD-F4212BB1F29D}" type="slidenum">
              <a:t>11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EBEE40F-D961-F944-84CD-56AB2D168BB1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7B90B6F8-C2AD-5342-B982-C11177CA1203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6139BB12-B423-D443-B91C-FDA17CFED1E0}" type="slidenum">
              <a:t>11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E8B70797-ADD3-394A-9817-3CDB755EAED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27F3F-5BC8-D643-84F3-8B97CC102336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85734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5D01679-029F-5741-8739-23707FC8699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CCA8B185-E2DA-164D-B845-B8674748D19B}" type="slidenum">
              <a:t>12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36081901-D9DB-A14D-ACF5-DE459FC248A4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B8561BE5-4AE0-7D4E-AF31-270BE3DCB320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653D4669-0E6A-0548-80FD-F4212BB1F29D}" type="slidenum">
              <a:t>12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EBEE40F-D961-F944-84CD-56AB2D168BB1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7B90B6F8-C2AD-5342-B982-C11177CA1203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6139BB12-B423-D443-B91C-FDA17CFED1E0}" type="slidenum">
              <a:t>12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E8B70797-ADD3-394A-9817-3CDB755EAED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27F3F-5BC8-D643-84F3-8B97CC102336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3492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641A4F4-589A-CD48-A948-0058399FC7E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F042B889-3F10-8C4D-9A86-636911A12372}" type="slidenum">
              <a:t>13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0C5FD995-EDBC-D446-9CF3-D09F37FE58F9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AB588F1-0A2F-A14B-8E0D-768E9A36E824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DE8BDDB2-7BF5-A14B-8F64-72D75575417A}" type="slidenum">
              <a:t>13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C217828E-9AB1-534B-992D-0DF55489AFA2}"/>
              </a:ext>
            </a:extLst>
          </p:cNvPr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04/26/10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D2C161FB-80AA-EE43-ABA4-67EA34B6271A}"/>
              </a:ext>
            </a:extLst>
          </p:cNvPr>
          <p:cNvSpPr/>
          <p:nvPr/>
        </p:nvSpPr>
        <p:spPr>
          <a:xfrm>
            <a:off x="3884759" y="8685360"/>
            <a:ext cx="2971800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DB21BAAC-319F-784D-8888-6BEAB7B81409}" type="slidenum">
              <a:t>13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" name="Slide Image Placeholder 5">
            <a:extLst>
              <a:ext uri="{FF2B5EF4-FFF2-40B4-BE49-F238E27FC236}">
                <a16:creationId xmlns:a16="http://schemas.microsoft.com/office/drawing/2014/main" id="{11ABE8FF-3CC7-C44E-9687-37D09543904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B434FA-7BE8-B14C-ABE1-73124F33D79F}"/>
              </a:ext>
            </a:extLst>
          </p:cNvPr>
          <p:cNvSpPr txBox="1"/>
          <p:nvPr/>
        </p:nvSpPr>
        <p:spPr>
          <a:xfrm>
            <a:off x="685799" y="4343400"/>
            <a:ext cx="5484960" cy="411480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62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E0C60763-E698-DD47-9CD7-33666DC7197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spAutoFit/>
          </a:bodyPr>
          <a:lstStyle/>
          <a:p>
            <a:pPr lvl="0"/>
            <a:fld id="{05272C26-7969-1943-8E1B-AAE6C4F4B886}" type="slidenum">
              <a:t>14</a:t>
            </a:fld>
            <a:endParaRPr lang="en-AU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03FD9A10-7941-7C46-A6BE-B283EEA1FE0D}"/>
              </a:ext>
            </a:extLst>
          </p:cNvPr>
          <p:cNvSpPr/>
          <p:nvPr/>
        </p:nvSpPr>
        <p:spPr>
          <a:xfrm>
            <a:off x="3884759" y="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Calibri" pitchFamily="2"/>
                <a:ea typeface="ＭＳ Ｐゴシック" pitchFamily="2"/>
                <a:cs typeface="ＭＳ Ｐゴシック" pitchFamily="2"/>
              </a:rPr>
              <a:t>10/28/10</a:t>
            </a:r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5C3FDB0-942E-224F-B6B2-18AA8FD36EC1}"/>
              </a:ext>
            </a:extLst>
          </p:cNvPr>
          <p:cNvSpPr/>
          <p:nvPr/>
        </p:nvSpPr>
        <p:spPr>
          <a:xfrm>
            <a:off x="3884759" y="8685360"/>
            <a:ext cx="2965319" cy="450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b" anchorCtr="0" compatLnSpc="1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fld id="{8B0528A8-9DBD-484E-BD4B-2A7CE9CB3C23}" type="slidenum">
              <a:t>14</a:t>
            </a:fld>
            <a:endParaRPr lang="en-US" sz="12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4839B6-BBA6-BA4C-B420-9C50577B48B7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95325"/>
            <a:ext cx="4567237" cy="3427413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32E467-C30D-2E4C-9E32-279D47346A81}"/>
              </a:ext>
            </a:extLst>
          </p:cNvPr>
          <p:cNvSpPr txBox="1"/>
          <p:nvPr/>
        </p:nvSpPr>
        <p:spPr>
          <a:xfrm>
            <a:off x="685440" y="4343040"/>
            <a:ext cx="5481719" cy="4110120"/>
          </a:xfrm>
          <a:prstGeom prst="rect">
            <a:avLst/>
          </a:prstGeom>
          <a:noFill/>
          <a:ln>
            <a:noFill/>
          </a:ln>
        </p:spPr>
        <p:txBody>
          <a:bodyPr wrap="none" lIns="90000" tIns="46800" rIns="90000" bIns="46800" anchor="ctr" anchorCtr="0">
            <a:normAutofit/>
          </a:bodyPr>
          <a:lstStyle/>
          <a:p>
            <a:pPr marL="216000" marR="0" lvl="0" indent="0" rtl="0" hangingPunct="0">
              <a:buNone/>
              <a:tabLst/>
            </a:pPr>
            <a:endParaRPr lang="en-AU" sz="2400" b="0" i="0" u="none" strike="noStrike" kern="1200">
              <a:ln>
                <a:noFill/>
              </a:ln>
              <a:latin typeface="Arial" pitchFamily="18"/>
              <a:ea typeface="SimSun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54829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8F298A1-DCDC-6B44-BE28-C7AA0CE9F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33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F368C792-ECA8-F24C-A787-FB67B9491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12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9FC4FC5-94E7-194D-933D-AA01195E8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024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53B8267A-B246-6E4E-8E58-F3FBD6962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6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E58EB64-3984-834B-944C-2982C8D726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31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3941903-66A1-8841-96E8-6CB62601B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52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1A919614-64C3-744F-82DE-90DEC75D6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42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3CD25FC-BF37-054D-82AD-15E7321B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6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E491B6B5-FB3B-BC45-BAC4-1278D9CB9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0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2D9668F4-A928-3F47-8F3B-40495CAA1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1BB2BCE-EAD9-3F4D-98DC-7EDD738FD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9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65863"/>
            <a:ext cx="109220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2" descr="UO-Logo-presos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248400"/>
            <a:ext cx="21447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36" charset="-128"/>
          <a:cs typeface="ＭＳ Ｐゴシック" pitchFamily="-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36" charset="-128"/>
          <a:cs typeface="ＭＳ Ｐゴシック" pitchFamily="-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36" charset="-128"/>
          <a:cs typeface="ＭＳ Ｐゴシック" pitchFamily="-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3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3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ws.nsrc.org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versepath.com/tenshi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3"/>
          <p:cNvSpPr>
            <a:spLocks noGrp="1"/>
          </p:cNvSpPr>
          <p:nvPr>
            <p:ph type="ctrTitle"/>
          </p:nvPr>
        </p:nvSpPr>
        <p:spPr>
          <a:xfrm>
            <a:off x="0" y="1219200"/>
            <a:ext cx="9144000" cy="1371600"/>
          </a:xfrm>
        </p:spPr>
        <p:txBody>
          <a:bodyPr/>
          <a:lstStyle/>
          <a:p>
            <a:r>
              <a:rPr lang="en-US" sz="4000" dirty="0">
                <a:latin typeface="Arial" charset="0"/>
                <a:ea typeface="ＭＳ Ｐゴシック" charset="0"/>
                <a:cs typeface="ＭＳ Ｐゴシック" charset="0"/>
              </a:rPr>
              <a:t>Network Monitoring and Management</a:t>
            </a:r>
            <a:br>
              <a:rPr lang="en-US" sz="4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4000" dirty="0">
                <a:latin typeface="Arial" charset="0"/>
                <a:ea typeface="ＭＳ Ｐゴシック" charset="0"/>
                <a:cs typeface="ＭＳ Ｐゴシック" charset="0"/>
              </a:rPr>
              <a:t>Log Management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5486400"/>
            <a:ext cx="6492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/>
              <a:t>These materials are licensed under the Creative Commons Attribution-</a:t>
            </a:r>
            <a:r>
              <a:rPr lang="en-AU" sz="1000" dirty="0" err="1"/>
              <a:t>NonCommercial</a:t>
            </a:r>
            <a:r>
              <a:rPr lang="en-AU" sz="1000" dirty="0"/>
              <a:t> 4.0 International license</a:t>
            </a:r>
          </a:p>
          <a:p>
            <a:r>
              <a:rPr lang="en-AU" sz="1000" dirty="0"/>
              <a:t>(http://</a:t>
            </a:r>
            <a:r>
              <a:rPr lang="en-AU" sz="1000" dirty="0" err="1"/>
              <a:t>creativecommons.org</a:t>
            </a:r>
            <a:r>
              <a:rPr lang="en-AU" sz="1000" dirty="0"/>
              <a:t>/licenses/by-</a:t>
            </a:r>
            <a:r>
              <a:rPr lang="en-AU" sz="1000" dirty="0" err="1"/>
              <a:t>nc</a:t>
            </a:r>
            <a:r>
              <a:rPr lang="en-AU" sz="1000" dirty="0"/>
              <a:t>/4.0/)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360003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Network Startup Resource Center</a:t>
            </a:r>
          </a:p>
          <a:p>
            <a:pPr algn="ctr"/>
            <a:r>
              <a:rPr lang="en-US" dirty="0">
                <a:hlinkClick r:id="rId2"/>
              </a:rPr>
              <a:t>www.ws.nsrc.org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486400"/>
            <a:ext cx="1117600" cy="393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49A20E24-A24F-D14E-97E7-D6E3B0CEBB9C}"/>
              </a:ext>
            </a:extLst>
          </p:cNvPr>
          <p:cNvSpPr/>
          <p:nvPr/>
        </p:nvSpPr>
        <p:spPr>
          <a:xfrm>
            <a:off x="1031823" y="1447800"/>
            <a:ext cx="7525376" cy="441791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342900" indent="-342900">
              <a:lnSpc>
                <a:spcPts val="3122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Using </a:t>
            </a:r>
            <a:r>
              <a:rPr lang="da-DK" sz="2471" i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itchFamily="2"/>
                <a:cs typeface="Courier New" panose="02070309020205020404" pitchFamily="49" charset="0"/>
              </a:rPr>
              <a:t>facility</a:t>
            </a:r>
            <a:r>
              <a:rPr lang="da-DK" sz="247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and </a:t>
            </a:r>
            <a:r>
              <a:rPr lang="da-DK" sz="2471" i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itchFamily="2"/>
                <a:cs typeface="Courier New" panose="02070309020205020404" pitchFamily="49" charset="0"/>
              </a:rPr>
              <a:t>level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group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by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category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in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distinct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files.</a:t>
            </a:r>
          </a:p>
          <a:p>
            <a:pPr marL="342900" indent="-342900">
              <a:lnSpc>
                <a:spcPts val="3122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With software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such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as </a:t>
            </a:r>
            <a:r>
              <a:rPr lang="da-DK" sz="2471" i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itchFamily="2"/>
                <a:cs typeface="Courier New" panose="02070309020205020404" pitchFamily="49" charset="0"/>
              </a:rPr>
              <a:t>rsyslog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group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by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machine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date, etc.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automatically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in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different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directories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.</a:t>
            </a:r>
          </a:p>
          <a:p>
            <a:pPr marL="342900" indent="-342900">
              <a:lnSpc>
                <a:spcPts val="3122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i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itchFamily="2"/>
                <a:cs typeface="Courier New" panose="02070309020205020404" pitchFamily="49" charset="0"/>
              </a:rPr>
              <a:t>grep</a:t>
            </a:r>
            <a:r>
              <a:rPr lang="da-DK" sz="247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review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logs.</a:t>
            </a:r>
          </a:p>
          <a:p>
            <a:pPr marL="342900" indent="-342900">
              <a:lnSpc>
                <a:spcPts val="3122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typical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UNIX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tools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group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and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eliminate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items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that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wish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filter:</a:t>
            </a:r>
          </a:p>
          <a:p>
            <a:pPr marL="592443" lvl="1" indent="-221412">
              <a:lnSpc>
                <a:spcPts val="3122"/>
              </a:lnSpc>
              <a:spcBef>
                <a:spcPts val="353"/>
              </a:spcBef>
              <a:spcAft>
                <a:spcPts val="0"/>
              </a:spcAft>
              <a:tabLst>
                <a:tab pos="592443" algn="l"/>
                <a:tab pos="670589" algn="l"/>
                <a:tab pos="1074022" algn="l"/>
                <a:tab pos="1477455" algn="l"/>
                <a:tab pos="1880889" algn="l"/>
                <a:tab pos="2284321" algn="l"/>
                <a:tab pos="2687755" algn="l"/>
                <a:tab pos="3091188" algn="l"/>
                <a:tab pos="3494621" algn="l"/>
                <a:tab pos="3898055" algn="l"/>
                <a:tab pos="4301488" algn="l"/>
                <a:tab pos="4704922" algn="l"/>
                <a:tab pos="5108355" algn="l"/>
                <a:tab pos="5511788" algn="l"/>
                <a:tab pos="5915221" algn="l"/>
                <a:tab pos="6318655" algn="l"/>
                <a:tab pos="6722088" algn="l"/>
                <a:tab pos="7125521" algn="l"/>
                <a:tab pos="7528954" algn="l"/>
                <a:tab pos="7932388" algn="l"/>
                <a:tab pos="8335821" algn="l"/>
                <a:tab pos="8721147" algn="l"/>
                <a:tab pos="9117592" algn="l"/>
                <a:tab pos="9514036" algn="l"/>
              </a:tabLst>
            </a:pPr>
            <a:r>
              <a:rPr lang="da-DK" sz="1412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	</a:t>
            </a:r>
            <a:r>
              <a:rPr lang="da-DK" sz="1412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egrep</a:t>
            </a:r>
            <a:r>
              <a:rPr lang="da-DK" sz="1412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 -v '(list 100 </a:t>
            </a:r>
            <a:r>
              <a:rPr lang="da-DK" sz="1412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denied|logging</a:t>
            </a:r>
            <a:r>
              <a:rPr lang="da-DK" sz="1412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 rate-</a:t>
            </a:r>
            <a:r>
              <a:rPr lang="da-DK" sz="1412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limited</a:t>
            </a:r>
            <a:r>
              <a:rPr lang="da-DK" sz="1412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)' </a:t>
            </a:r>
            <a:r>
              <a:rPr lang="da-DK" sz="1412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mylogfile</a:t>
            </a:r>
            <a:endParaRPr lang="da-DK" sz="1412" dirty="0">
              <a:solidFill>
                <a:srgbClr val="000000"/>
              </a:solidFill>
              <a:latin typeface="Courier New" pitchFamily="2"/>
              <a:ea typeface="Courier New" pitchFamily="2"/>
              <a:cs typeface="Courier New" pitchFamily="2"/>
            </a:endParaRPr>
          </a:p>
          <a:p>
            <a:pPr marL="342900" indent="-342900">
              <a:lnSpc>
                <a:spcPts val="3122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there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way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do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this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automatically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0A433E-2340-7840-AE51-8BEBA32B60A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4894" y="457200"/>
            <a:ext cx="7297306" cy="769441"/>
          </a:xfrm>
        </p:spPr>
        <p:txBody>
          <a:bodyPr>
            <a:spAutoFit/>
          </a:bodyPr>
          <a:lstStyle/>
          <a:p>
            <a:pPr lvl="0"/>
            <a:r>
              <a:rPr lang="en-AU" dirty="0"/>
              <a:t>Grouping Logs</a:t>
            </a:r>
          </a:p>
        </p:txBody>
      </p:sp>
    </p:spTree>
    <p:extLst>
      <p:ext uri="{BB962C8B-B14F-4D97-AF65-F5344CB8AC3E}">
        <p14:creationId xmlns:p14="http://schemas.microsoft.com/office/powerpoint/2010/main" val="2751690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F0648F91-3E80-A945-B692-BBEE72E22747}"/>
              </a:ext>
            </a:extLst>
          </p:cNvPr>
          <p:cNvSpPr/>
          <p:nvPr/>
        </p:nvSpPr>
        <p:spPr>
          <a:xfrm>
            <a:off x="1031823" y="1669553"/>
            <a:ext cx="7263952" cy="43922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342900" indent="-342900">
              <a:lnSpc>
                <a:spcPts val="3465"/>
              </a:lnSpc>
              <a:spcBef>
                <a:spcPts val="70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Simple and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flexible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log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monitoring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tool</a:t>
            </a:r>
            <a:b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  <a:hlinkClick r:id="rId3"/>
              </a:rPr>
              <a:t>https://inversepath.com/tenshi.html</a:t>
            </a:r>
            <a:endParaRPr lang="da-DK" sz="2471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342900" indent="-342900">
              <a:lnSpc>
                <a:spcPts val="3465"/>
              </a:lnSpc>
              <a:spcBef>
                <a:spcPts val="70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Messages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are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classified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into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queues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using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regular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expressions</a:t>
            </a:r>
            <a:endParaRPr lang="da-DK" sz="2471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342900" indent="-342900">
              <a:lnSpc>
                <a:spcPts val="3465"/>
              </a:lnSpc>
              <a:spcBef>
                <a:spcPts val="70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Each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queue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be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configured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send a summary e-mail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within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 time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period</a:t>
            </a:r>
            <a:endParaRPr lang="da-DK" sz="2471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342900" lvl="1" indent="-342900">
              <a:lnSpc>
                <a:spcPts val="3465"/>
              </a:lnSpc>
              <a:spcBef>
                <a:spcPts val="70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en-US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.G. </a:t>
            </a:r>
            <a:r>
              <a:rPr lang="en-US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ou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tell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Tenshi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send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 summary of all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matching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messages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every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5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minutes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avoid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cluttering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your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mailbox</a:t>
            </a:r>
            <a:endParaRPr lang="da-DK" sz="2824" b="1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326715-FED2-3246-B3EC-11C94195043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4894" y="457200"/>
            <a:ext cx="7297306" cy="769441"/>
          </a:xfrm>
        </p:spPr>
        <p:txBody>
          <a:bodyPr>
            <a:spAutoFit/>
          </a:bodyPr>
          <a:lstStyle/>
          <a:p>
            <a:pPr lvl="0"/>
            <a:r>
              <a:rPr lang="en-AU" dirty="0" err="1"/>
              <a:t>Tenshi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99499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326715-FED2-3246-B3EC-11C94195043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381000"/>
            <a:ext cx="9144000" cy="769441"/>
          </a:xfrm>
        </p:spPr>
        <p:txBody>
          <a:bodyPr wrap="square">
            <a:spAutoFit/>
          </a:bodyPr>
          <a:lstStyle/>
          <a:p>
            <a:pPr lvl="0"/>
            <a:r>
              <a:rPr lang="en-AU" dirty="0"/>
              <a:t>Sample </a:t>
            </a:r>
            <a:r>
              <a:rPr lang="en-AU" dirty="0" err="1"/>
              <a:t>Tenshi</a:t>
            </a:r>
            <a:r>
              <a:rPr lang="en-AU" dirty="0"/>
              <a:t> </a:t>
            </a:r>
            <a:r>
              <a:rPr lang="en-AU" dirty="0" err="1"/>
              <a:t>Configruation</a:t>
            </a:r>
            <a:endParaRPr lang="en-AU" dirty="0"/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400F26B3-E230-964C-9CFF-45A211332DFC}"/>
              </a:ext>
            </a:extLst>
          </p:cNvPr>
          <p:cNvSpPr/>
          <p:nvPr/>
        </p:nvSpPr>
        <p:spPr>
          <a:xfrm>
            <a:off x="428760" y="1420200"/>
            <a:ext cx="7953240" cy="4523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E5EEFF"/>
              </a:gs>
              <a:gs pos="100000">
                <a:srgbClr val="A3C4FF"/>
              </a:gs>
            </a:gsLst>
            <a:lin ang="5400000"/>
          </a:gradFill>
          <a:ln w="9360" cap="sq">
            <a:solidFill>
              <a:srgbClr val="4A7EBB"/>
            </a:solidFill>
            <a:prstDash val="solid"/>
            <a:miter/>
          </a:ln>
          <a:effectLst>
            <a:outerShdw dist="20160" dir="5400000" algn="tl">
              <a:srgbClr val="808080">
                <a:alpha val="38000"/>
              </a:srgbClr>
            </a:outerShdw>
          </a:effectLst>
        </p:spPr>
        <p:txBody>
          <a:bodyPr vert="horz" wrap="square" lIns="81720" tIns="76320" rIns="81720" bIns="4068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uid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tenshi</a:t>
            </a: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gid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tenshi</a:t>
            </a: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logfile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/log/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dhcp</a:t>
            </a: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sleep 5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limit 800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pager_limit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2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mailserver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localhost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subject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tenshi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report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hidepid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on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set queue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dhcpd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tenshi@localhost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sysadm@hostX.campusY.ws.nsrc.org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[*/10 * * * *]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group ^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dhcpd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dhcpd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^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dhcpd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: .+no free leases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dhcpd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^</a:t>
            </a: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dhcpd</a:t>
            </a:r>
            <a:r>
              <a:rPr lang="en-GB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: .+wrong network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GB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group_end</a:t>
            </a:r>
            <a:endParaRPr lang="en-GB" sz="1600" b="0" i="0" u="none" strike="noStrike" baseline="0" dirty="0">
              <a:ln>
                <a:noFill/>
              </a:ln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25749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3455B1-3C4F-C44F-BFB3-400A99F31B96}"/>
              </a:ext>
            </a:extLst>
          </p:cNvPr>
          <p:cNvSpPr/>
          <p:nvPr/>
        </p:nvSpPr>
        <p:spPr>
          <a:xfrm>
            <a:off x="988942" y="1406859"/>
            <a:ext cx="7297940" cy="467837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1588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en-US" sz="2338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RFC 3164: </a:t>
            </a:r>
            <a:r>
              <a:rPr lang="en-US" sz="2338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BSD Syslog Protocol</a:t>
            </a:r>
            <a:br>
              <a:rPr lang="en-US" sz="2338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US" sz="2338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http://</a:t>
            </a:r>
            <a:r>
              <a:rPr lang="en-US" sz="2338" dirty="0" err="1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tools.ietf.org</a:t>
            </a:r>
            <a:r>
              <a:rPr lang="en-US" sz="2338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/html/rfc3164</a:t>
            </a:r>
          </a:p>
          <a:p>
            <a:pPr marL="342900" indent="-342900">
              <a:spcBef>
                <a:spcPts val="0"/>
              </a:spcBef>
              <a:spcAft>
                <a:spcPts val="1588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en-US" sz="1941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RFC 5426: </a:t>
            </a:r>
            <a:r>
              <a:rPr lang="en-US" sz="194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Transmission of Syslog Messages over UDP</a:t>
            </a:r>
            <a:br>
              <a:rPr lang="en-US" sz="194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US" sz="2338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http://</a:t>
            </a:r>
            <a:r>
              <a:rPr lang="en-US" sz="2338" dirty="0" err="1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tools.ietf.org</a:t>
            </a:r>
            <a:r>
              <a:rPr lang="en-US" sz="2338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/html/rfc5426</a:t>
            </a:r>
          </a:p>
          <a:p>
            <a:pPr marL="342900" indent="-342900">
              <a:spcBef>
                <a:spcPts val="0"/>
              </a:spcBef>
              <a:spcAft>
                <a:spcPts val="1588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en-US" sz="2338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Transmission of syslog messages over UDP draft-ietf-syslog-transport-udp-00</a:t>
            </a:r>
            <a:br>
              <a:rPr lang="en-US" sz="2338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US" sz="1941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http://</a:t>
            </a:r>
            <a:r>
              <a:rPr lang="en-US" sz="1941" dirty="0" err="1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tools.ietf.org</a:t>
            </a:r>
            <a:r>
              <a:rPr lang="en-US" sz="1941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/html/draft-ietf-syslog-transport-udp-00</a:t>
            </a:r>
          </a:p>
          <a:p>
            <a:pPr marL="342900" indent="-342900">
              <a:spcBef>
                <a:spcPts val="0"/>
              </a:spcBef>
              <a:spcAft>
                <a:spcPts val="1588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en-US" sz="2338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Wikipedia Syslog Entry</a:t>
            </a:r>
            <a:br>
              <a:rPr lang="en-US" sz="2338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US" sz="2338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http://</a:t>
            </a:r>
            <a:r>
              <a:rPr lang="en-US" sz="2338" dirty="0" err="1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tools.ietf.org</a:t>
            </a:r>
            <a:r>
              <a:rPr lang="en-US" sz="2338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/html/rfc3164</a:t>
            </a:r>
          </a:p>
          <a:p>
            <a:pPr marL="342900" indent="-342900">
              <a:spcBef>
                <a:spcPts val="0"/>
              </a:spcBef>
              <a:spcAft>
                <a:spcPts val="1588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en-US" sz="2338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Cisco Press: </a:t>
            </a:r>
            <a:r>
              <a:rPr lang="en-US" sz="2338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An Overview of the Syslog Protocol</a:t>
            </a:r>
            <a:br>
              <a:rPr lang="en-US" sz="2338" b="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en-US" sz="1941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http://</a:t>
            </a:r>
            <a:r>
              <a:rPr lang="en-US" sz="1941" dirty="0" err="1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www.ciscopress.com</a:t>
            </a:r>
            <a:r>
              <a:rPr lang="en-US" sz="1941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/articles/</a:t>
            </a:r>
            <a:r>
              <a:rPr lang="en-US" sz="1941" dirty="0" err="1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article.asp?p</a:t>
            </a:r>
            <a:r>
              <a:rPr lang="en-US" sz="1941" dirty="0">
                <a:solidFill>
                  <a:srgbClr val="0000FF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=426638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DC7F8A-547A-4C4B-827F-3C20AB32274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4800" y="381000"/>
            <a:ext cx="8458200" cy="769441"/>
          </a:xfrm>
        </p:spPr>
        <p:txBody>
          <a:bodyPr wrap="square">
            <a:spAutoFit/>
          </a:bodyPr>
          <a:lstStyle/>
          <a:p>
            <a:pPr lvl="0"/>
            <a:r>
              <a:rPr lang="en-AU" dirty="0"/>
              <a:t>To Learn More About Syslog</a:t>
            </a:r>
          </a:p>
        </p:txBody>
      </p:sp>
    </p:spTree>
    <p:extLst>
      <p:ext uri="{BB962C8B-B14F-4D97-AF65-F5344CB8AC3E}">
        <p14:creationId xmlns:p14="http://schemas.microsoft.com/office/powerpoint/2010/main" val="3681760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63E80-AEBC-A141-9EE4-9F705DF1488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4800" y="228600"/>
            <a:ext cx="8686799" cy="990600"/>
          </a:xfrm>
        </p:spPr>
        <p:txBody>
          <a:bodyPr vert="horz" wrap="square" lIns="161365" tIns="41294" rIns="79412" bIns="41294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a-DK" dirty="0"/>
              <a:t>References &amp; links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C6D7D-0498-C245-9D4C-25625C95AA9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904764" y="1352859"/>
            <a:ext cx="7473600" cy="4744694"/>
          </a:xfrm>
        </p:spPr>
        <p:txBody>
          <a:bodyPr vert="horz" wrap="square" lIns="79412" tIns="41294" rIns="79412" bIns="41294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spcBef>
                <a:spcPts val="705"/>
              </a:spcBef>
              <a:spcAft>
                <a:spcPts val="0"/>
              </a:spcAft>
              <a:buNone/>
            </a:pPr>
            <a:r>
              <a:rPr lang="da-DK" sz="1765" b="1" u="sng" dirty="0" err="1"/>
              <a:t>Rsyslog</a:t>
            </a:r>
            <a:endParaRPr lang="da-DK" sz="1765" b="1" u="sng" dirty="0"/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/>
              <a:t> 	</a:t>
            </a:r>
            <a:r>
              <a:rPr lang="da-DK" sz="1765" dirty="0">
                <a:solidFill>
                  <a:srgbClr val="0000FF"/>
                </a:solidFill>
              </a:rPr>
              <a:t>http://</a:t>
            </a:r>
            <a:r>
              <a:rPr lang="da-DK" sz="1765" dirty="0" err="1">
                <a:solidFill>
                  <a:srgbClr val="0000FF"/>
                </a:solidFill>
              </a:rPr>
              <a:t>www.rsyslog.com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</a:pPr>
            <a:r>
              <a:rPr lang="da-DK" sz="1765" b="1" u="sng" dirty="0" err="1"/>
              <a:t>SyslogNG</a:t>
            </a:r>
            <a:endParaRPr lang="da-DK" sz="1765" b="1" u="sng" dirty="0"/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/>
              <a:t> 	</a:t>
            </a:r>
            <a:r>
              <a:rPr lang="da-DK" sz="1765" dirty="0">
                <a:solidFill>
                  <a:srgbClr val="0000FF"/>
                </a:solidFill>
              </a:rPr>
              <a:t>http://</a:t>
            </a:r>
            <a:r>
              <a:rPr lang="da-DK" sz="1765" dirty="0" err="1">
                <a:solidFill>
                  <a:srgbClr val="0000FF"/>
                </a:solidFill>
              </a:rPr>
              <a:t>www.balabit.com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  <a:r>
              <a:rPr lang="da-DK" sz="1765" dirty="0" err="1">
                <a:solidFill>
                  <a:srgbClr val="0000FF"/>
                </a:solidFill>
              </a:rPr>
              <a:t>network-security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  <a:r>
              <a:rPr lang="da-DK" sz="1765" dirty="0" err="1">
                <a:solidFill>
                  <a:srgbClr val="0000FF"/>
                </a:solidFill>
              </a:rPr>
              <a:t>syslog-ng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</a:pPr>
            <a:r>
              <a:rPr lang="da-DK" sz="1765" b="1" u="sng" dirty="0"/>
              <a:t>Windows Log to </a:t>
            </a:r>
            <a:r>
              <a:rPr lang="da-DK" sz="1765" b="1" u="sng" dirty="0" err="1"/>
              <a:t>Syslog</a:t>
            </a:r>
            <a:endParaRPr lang="da-DK" sz="1765" b="1" u="sng" dirty="0"/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>
                <a:solidFill>
                  <a:srgbClr val="0000FF"/>
                </a:solidFill>
              </a:rPr>
              <a:t> 	http://</a:t>
            </a:r>
            <a:r>
              <a:rPr lang="da-DK" sz="1765" dirty="0" err="1">
                <a:solidFill>
                  <a:srgbClr val="0000FF"/>
                </a:solidFill>
              </a:rPr>
              <a:t>code.google.com</a:t>
            </a:r>
            <a:r>
              <a:rPr lang="da-DK" sz="1765" dirty="0">
                <a:solidFill>
                  <a:srgbClr val="0000FF"/>
                </a:solidFill>
              </a:rPr>
              <a:t>/p/eventlog-to-</a:t>
            </a:r>
            <a:r>
              <a:rPr lang="da-DK" sz="1765" dirty="0" err="1">
                <a:solidFill>
                  <a:srgbClr val="0000FF"/>
                </a:solidFill>
              </a:rPr>
              <a:t>syslog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>
                <a:solidFill>
                  <a:srgbClr val="0000FF"/>
                </a:solidFill>
              </a:rPr>
              <a:t> 	http://</a:t>
            </a:r>
            <a:r>
              <a:rPr lang="da-DK" sz="1765" dirty="0" err="1">
                <a:solidFill>
                  <a:srgbClr val="0000FF"/>
                </a:solidFill>
              </a:rPr>
              <a:t>www.intersectalliance.com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  <a:r>
              <a:rPr lang="da-DK" sz="1765" dirty="0" err="1">
                <a:solidFill>
                  <a:srgbClr val="0000FF"/>
                </a:solidFill>
              </a:rPr>
              <a:t>projects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  <a:r>
              <a:rPr lang="da-DK" sz="1765" dirty="0" err="1">
                <a:solidFill>
                  <a:srgbClr val="0000FF"/>
                </a:solidFill>
              </a:rPr>
              <a:t>index.html</a:t>
            </a:r>
            <a:endParaRPr lang="da-DK" sz="1765" dirty="0">
              <a:solidFill>
                <a:srgbClr val="0000FF"/>
              </a:solidFill>
            </a:endParaRP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</a:pPr>
            <a:r>
              <a:rPr lang="da-DK" sz="1765" b="1" u="sng" dirty="0" err="1"/>
              <a:t>Tenshi</a:t>
            </a:r>
            <a:endParaRPr lang="da-DK" sz="1765" b="1" u="sng" dirty="0"/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/>
              <a:t> 	</a:t>
            </a:r>
            <a:r>
              <a:rPr lang="en-US" sz="1765" dirty="0">
                <a:solidFill>
                  <a:srgbClr val="0000FF"/>
                </a:solidFill>
              </a:rPr>
              <a:t>http://</a:t>
            </a:r>
            <a:r>
              <a:rPr lang="en-US" sz="1765" dirty="0" err="1">
                <a:solidFill>
                  <a:srgbClr val="0000FF"/>
                </a:solidFill>
              </a:rPr>
              <a:t>www.inversepath.com</a:t>
            </a:r>
            <a:r>
              <a:rPr lang="en-US" sz="1765" dirty="0">
                <a:solidFill>
                  <a:srgbClr val="0000FF"/>
                </a:solidFill>
              </a:rPr>
              <a:t>/</a:t>
            </a:r>
            <a:r>
              <a:rPr lang="en-US" sz="1765" dirty="0" err="1">
                <a:solidFill>
                  <a:srgbClr val="0000FF"/>
                </a:solidFill>
              </a:rPr>
              <a:t>tenshi.html</a:t>
            </a:r>
            <a:endParaRPr lang="en-US" sz="1765" dirty="0">
              <a:solidFill>
                <a:srgbClr val="0000FF"/>
              </a:solidFill>
            </a:endParaRP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</a:pPr>
            <a:r>
              <a:rPr lang="da-DK" sz="1765" b="1" u="sng" dirty="0" err="1"/>
              <a:t>Other</a:t>
            </a:r>
            <a:r>
              <a:rPr lang="da-DK" sz="1765" b="1" u="sng" dirty="0"/>
              <a:t> software</a:t>
            </a: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>
                <a:solidFill>
                  <a:srgbClr val="0000FF"/>
                </a:solidFill>
              </a:rPr>
              <a:t>	</a:t>
            </a:r>
            <a:r>
              <a:rPr lang="en-US" sz="1765" dirty="0">
                <a:solidFill>
                  <a:srgbClr val="0000FF"/>
                </a:solidFill>
              </a:rPr>
              <a:t>http://</a:t>
            </a:r>
            <a:r>
              <a:rPr lang="en-US" sz="1765" dirty="0" err="1">
                <a:solidFill>
                  <a:srgbClr val="0000FF"/>
                </a:solidFill>
              </a:rPr>
              <a:t>sourceforge.net</a:t>
            </a:r>
            <a:r>
              <a:rPr lang="en-US" sz="1765" dirty="0">
                <a:solidFill>
                  <a:srgbClr val="0000FF"/>
                </a:solidFill>
              </a:rPr>
              <a:t>/projects/swatch/</a:t>
            </a: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>
                <a:solidFill>
                  <a:srgbClr val="0000FF"/>
                </a:solidFill>
              </a:rPr>
              <a:t> 	http://</a:t>
            </a:r>
            <a:r>
              <a:rPr lang="da-DK" sz="1765" dirty="0" err="1">
                <a:solidFill>
                  <a:srgbClr val="0000FF"/>
                </a:solidFill>
              </a:rPr>
              <a:t>www.crypt.gen.nz</a:t>
            </a:r>
            <a:r>
              <a:rPr lang="da-DK" sz="1765" dirty="0">
                <a:solidFill>
                  <a:srgbClr val="0000FF"/>
                </a:solidFill>
              </a:rPr>
              <a:t>/logsurfer</a:t>
            </a:r>
          </a:p>
          <a:p>
            <a:pPr marL="0" indent="0">
              <a:spcBef>
                <a:spcPts val="705"/>
              </a:spcBef>
              <a:spcAft>
                <a:spcPts val="0"/>
              </a:spcAft>
              <a:buNone/>
              <a:tabLst>
                <a:tab pos="302416" algn="l"/>
                <a:tab pos="401845" algn="l"/>
                <a:tab pos="805278" algn="l"/>
                <a:tab pos="1208711" algn="l"/>
                <a:tab pos="1612144" algn="l"/>
                <a:tab pos="2015578" algn="l"/>
                <a:tab pos="2419011" algn="l"/>
                <a:tab pos="2822445" algn="l"/>
                <a:tab pos="3225878" algn="l"/>
                <a:tab pos="3629311" algn="l"/>
                <a:tab pos="4032744" algn="l"/>
                <a:tab pos="4436178" algn="l"/>
                <a:tab pos="4839611" algn="l"/>
                <a:tab pos="5243044" algn="l"/>
                <a:tab pos="5646478" algn="l"/>
                <a:tab pos="6049911" algn="l"/>
                <a:tab pos="6453344" algn="l"/>
                <a:tab pos="6856777" algn="l"/>
                <a:tab pos="7260210" algn="l"/>
                <a:tab pos="7663644" algn="l"/>
                <a:tab pos="8067077" algn="l"/>
                <a:tab pos="8324703" algn="l"/>
                <a:tab pos="8721147" algn="l"/>
                <a:tab pos="9117592" algn="l"/>
                <a:tab pos="9514037" algn="l"/>
              </a:tabLst>
            </a:pPr>
            <a:r>
              <a:rPr lang="da-DK" sz="1765" dirty="0">
                <a:solidFill>
                  <a:srgbClr val="0000FF"/>
                </a:solidFill>
              </a:rPr>
              <a:t> 	http://simple-</a:t>
            </a:r>
            <a:r>
              <a:rPr lang="da-DK" sz="1765" dirty="0" err="1">
                <a:solidFill>
                  <a:srgbClr val="0000FF"/>
                </a:solidFill>
              </a:rPr>
              <a:t>evcorr.sourceforge.net</a:t>
            </a:r>
            <a:r>
              <a:rPr lang="da-DK" sz="1765" dirty="0">
                <a:solidFill>
                  <a:srgbClr val="0000FF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274202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97D0D-B229-C044-B242-5D7F6E5CC6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2400" y="2438400"/>
            <a:ext cx="8839200" cy="988604"/>
          </a:xfrm>
        </p:spPr>
        <p:txBody>
          <a:bodyPr wrap="square">
            <a:spAutoFit/>
          </a:bodyPr>
          <a:lstStyle/>
          <a:p>
            <a:pPr lvl="0"/>
            <a:r>
              <a:rPr lang="en-AU" sz="5824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868184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Log Management &amp; Monitoring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2400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Keep your logs in a secure place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Where they can be easily inspected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Watch your log file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They contain important information</a:t>
            </a:r>
          </a:p>
          <a:p>
            <a:pPr lvl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Many things happen</a:t>
            </a:r>
          </a:p>
          <a:p>
            <a:pPr lvl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Someone needs to review them</a:t>
            </a:r>
          </a:p>
          <a:p>
            <a:pPr lvl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It’s not practical to do this manually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Log Management &amp; Monitoring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19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On your routers and switches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69E07C-6793-F340-B754-2E5CA56CF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2381250"/>
            <a:ext cx="8470900" cy="2095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F704BC-D077-9948-903D-B8613C091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2381250"/>
            <a:ext cx="8470900" cy="20955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DB9AA3-005A-164A-8DE8-7CFCEC8A8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" y="2381250"/>
            <a:ext cx="8470900" cy="2095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2F1E42A-442C-504B-AADE-6E6F62CCDDEE}"/>
              </a:ext>
            </a:extLst>
          </p:cNvPr>
          <p:cNvSpPr txBox="1">
            <a:spLocks/>
          </p:cNvSpPr>
          <p:nvPr/>
        </p:nvSpPr>
        <p:spPr bwMode="auto">
          <a:xfrm>
            <a:off x="457200" y="4495801"/>
            <a:ext cx="8229600" cy="83819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pitchFamily="36" charset="-128"/>
                <a:cs typeface="ＭＳ Ｐゴシック" pitchFamily="-1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pitchFamily="36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36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36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36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latin typeface="Arial" charset="0"/>
                <a:ea typeface="ＭＳ Ｐゴシック" charset="0"/>
                <a:cs typeface="ＭＳ Ｐゴシック" charset="0"/>
              </a:rPr>
              <a:t>And, on your servers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CADD40-F7C8-2746-9DB3-AA750984FD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" y="5118100"/>
            <a:ext cx="84709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89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D5E2F85C-38BA-614C-B904-9FDFA4C83EB4}"/>
              </a:ext>
            </a:extLst>
          </p:cNvPr>
          <p:cNvSpPr/>
          <p:nvPr/>
        </p:nvSpPr>
        <p:spPr>
          <a:xfrm>
            <a:off x="1031823" y="1641917"/>
            <a:ext cx="7525376" cy="419349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en-US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Centralize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and </a:t>
            </a:r>
            <a:r>
              <a:rPr lang="en-AU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consolidate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log files</a:t>
            </a: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Send all log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messages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from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your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en-AU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routers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</a:t>
            </a:r>
            <a:r>
              <a:rPr lang="en-AU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switches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and servers to a single node – a </a:t>
            </a:r>
            <a:r>
              <a:rPr lang="da-DK" sz="247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log server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.</a:t>
            </a: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All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network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hardware and UNIX/Linux servers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be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monitored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using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some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version of </a:t>
            </a:r>
            <a:r>
              <a:rPr lang="da-DK" sz="2471" i="1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syslog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(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either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 </a:t>
            </a:r>
            <a:r>
              <a:rPr lang="da-DK" sz="2471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syslog-ng</a:t>
            </a:r>
            <a:r>
              <a:rPr lang="da-DK" sz="2471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 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or</a:t>
            </a:r>
            <a:r>
              <a:rPr lang="da-DK" sz="2471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rsyslog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for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this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workshop).</a:t>
            </a: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Windows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can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also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with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extra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tools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.</a:t>
            </a: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Save a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copy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of the logs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locally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but,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also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save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them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a central log server.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1C09F4-9E02-4F4D-B6D4-23392F6965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4894" y="698138"/>
            <a:ext cx="7297306" cy="769441"/>
          </a:xfrm>
        </p:spPr>
        <p:txBody>
          <a:bodyPr>
            <a:spAutoFit/>
          </a:bodyPr>
          <a:lstStyle/>
          <a:p>
            <a:pPr lvl="0"/>
            <a:r>
              <a:rPr lang="en-AU"/>
              <a:t>Log Management</a:t>
            </a:r>
          </a:p>
        </p:txBody>
      </p:sp>
    </p:spTree>
    <p:extLst>
      <p:ext uri="{BB962C8B-B14F-4D97-AF65-F5344CB8AC3E}">
        <p14:creationId xmlns:p14="http://schemas.microsoft.com/office/powerpoint/2010/main" val="3601263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E0B3E3ED-6106-CD49-84CA-4C6A981DC2ED}"/>
              </a:ext>
            </a:extLst>
          </p:cNvPr>
          <p:cNvSpPr/>
          <p:nvPr/>
        </p:nvSpPr>
        <p:spPr>
          <a:xfrm>
            <a:off x="1031506" y="1395741"/>
            <a:ext cx="7525694" cy="461617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272873" indent="-267473">
              <a:spcBef>
                <a:spcPts val="705"/>
              </a:spcBef>
              <a:spcAft>
                <a:spcPts val="0"/>
              </a:spcAft>
              <a:tabLst>
                <a:tab pos="272873" algn="l"/>
                <a:tab pos="669000" algn="l"/>
                <a:tab pos="1065444" algn="l"/>
                <a:tab pos="1461890" algn="l"/>
                <a:tab pos="1858334" algn="l"/>
                <a:tab pos="2254779" algn="l"/>
                <a:tab pos="2651224" algn="l"/>
                <a:tab pos="3047668" algn="l"/>
                <a:tab pos="3444113" algn="l"/>
                <a:tab pos="3840557" algn="l"/>
                <a:tab pos="4237002" algn="l"/>
                <a:tab pos="4633446" algn="l"/>
                <a:tab pos="5029892" algn="l"/>
                <a:tab pos="5426336" algn="l"/>
                <a:tab pos="5822781" algn="l"/>
                <a:tab pos="6219226" algn="l"/>
                <a:tab pos="6615670" algn="l"/>
                <a:tab pos="7012115" algn="l"/>
                <a:tab pos="7408559" algn="l"/>
                <a:tab pos="7805004" algn="l"/>
                <a:tab pos="8201449" algn="l"/>
              </a:tabLst>
            </a:pPr>
            <a:r>
              <a:rPr lang="da-DK" sz="2824" b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Uses UDP protocol, port 514</a:t>
            </a:r>
          </a:p>
          <a:p>
            <a:pPr marL="272873" indent="-267473">
              <a:spcBef>
                <a:spcPts val="615"/>
              </a:spcBef>
              <a:spcAft>
                <a:spcPts val="0"/>
              </a:spcAft>
              <a:tabLst>
                <a:tab pos="272873" algn="l"/>
                <a:tab pos="669000" algn="l"/>
                <a:tab pos="1065444" algn="l"/>
                <a:tab pos="1461890" algn="l"/>
                <a:tab pos="1858334" algn="l"/>
                <a:tab pos="2254779" algn="l"/>
                <a:tab pos="2651224" algn="l"/>
                <a:tab pos="3047668" algn="l"/>
                <a:tab pos="3444113" algn="l"/>
                <a:tab pos="3840557" algn="l"/>
                <a:tab pos="4237002" algn="l"/>
                <a:tab pos="4633446" algn="l"/>
                <a:tab pos="5029892" algn="l"/>
                <a:tab pos="5426336" algn="l"/>
                <a:tab pos="5822781" algn="l"/>
                <a:tab pos="6219226" algn="l"/>
                <a:tab pos="6615670" algn="l"/>
                <a:tab pos="7012115" algn="l"/>
                <a:tab pos="7408559" algn="l"/>
                <a:tab pos="7805004" algn="l"/>
                <a:tab pos="8201449" algn="l"/>
              </a:tabLst>
            </a:pPr>
            <a:r>
              <a:rPr lang="da-DK" sz="247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 messages have two attributes</a:t>
            </a:r>
            <a:br>
              <a:rPr lang="da-DK" sz="247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da-DK" sz="247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(in addition to the message itself):</a:t>
            </a:r>
          </a:p>
          <a:p>
            <a:pPr marL="272873" indent="-267473">
              <a:spcBef>
                <a:spcPts val="485"/>
              </a:spcBef>
              <a:spcAft>
                <a:spcPts val="0"/>
              </a:spcAft>
              <a:tabLst>
                <a:tab pos="272873" algn="l"/>
                <a:tab pos="676307" algn="l"/>
                <a:tab pos="1079740" algn="l"/>
                <a:tab pos="1483172" algn="l"/>
                <a:tab pos="1886606" algn="l"/>
                <a:tab pos="2290040" algn="l"/>
                <a:tab pos="2693472" algn="l"/>
                <a:tab pos="3096906" algn="l"/>
                <a:tab pos="3500340" algn="l"/>
                <a:tab pos="3903773" algn="l"/>
                <a:tab pos="4307206" algn="l"/>
                <a:tab pos="4710639" algn="l"/>
                <a:tab pos="5114072" algn="l"/>
                <a:tab pos="5517506" algn="l"/>
                <a:tab pos="5920938" algn="l"/>
                <a:tab pos="6324373" algn="l"/>
                <a:tab pos="6727806" algn="l"/>
                <a:tab pos="7131239" algn="l"/>
                <a:tab pos="7534672" algn="l"/>
                <a:tab pos="7938106" algn="l"/>
                <a:tab pos="8341539" algn="l"/>
                <a:tab pos="8721147" algn="l"/>
                <a:tab pos="9117274" algn="l"/>
                <a:tab pos="9513719" algn="l"/>
              </a:tabLst>
            </a:pPr>
            <a:r>
              <a:rPr lang="da-DK" sz="2824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</a:t>
            </a:r>
            <a:r>
              <a:rPr lang="da-DK" sz="1412" b="1" u="sng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Facility</a:t>
            </a:r>
            <a:r>
              <a:rPr lang="da-DK" sz="1412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							</a:t>
            </a:r>
            <a:r>
              <a:rPr lang="da-DK" sz="1412" b="1" u="sng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Level</a:t>
            </a:r>
            <a:br>
              <a:rPr lang="da-DK" sz="1412" b="1" u="sng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br>
              <a:rPr lang="da-DK" sz="1412" b="1" u="sng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412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</a:t>
            </a: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Auth			Security		|		Emergency		(0)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Authpriv		User			|		Alert			(1)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Console		Syslog		|		Critical			(2)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Cron			UUCP			|		Error			(3)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Daemon		Mail			|		Warning			(4)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Ftp			Ntp			|		Notice			(5)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Kern			News			|		Info				(6)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Lpr						|		Debug			(7)</a:t>
            </a:r>
            <a:b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r>
              <a:rPr lang="da-DK" sz="1235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Local0 ...Local7			|</a:t>
            </a:r>
          </a:p>
          <a:p>
            <a:pPr marL="272873" indent="-267473">
              <a:spcBef>
                <a:spcPts val="485"/>
              </a:spcBef>
              <a:spcAft>
                <a:spcPts val="0"/>
              </a:spcAft>
              <a:tabLst>
                <a:tab pos="272873" algn="l"/>
                <a:tab pos="669000" algn="l"/>
                <a:tab pos="1065444" algn="l"/>
                <a:tab pos="1461890" algn="l"/>
                <a:tab pos="1858334" algn="l"/>
                <a:tab pos="2254779" algn="l"/>
                <a:tab pos="2651224" algn="l"/>
                <a:tab pos="3047668" algn="l"/>
                <a:tab pos="3444113" algn="l"/>
                <a:tab pos="3840557" algn="l"/>
                <a:tab pos="4237002" algn="l"/>
                <a:tab pos="4633446" algn="l"/>
                <a:tab pos="5029892" algn="l"/>
                <a:tab pos="5426336" algn="l"/>
                <a:tab pos="5822781" algn="l"/>
                <a:tab pos="6219226" algn="l"/>
                <a:tab pos="6615670" algn="l"/>
                <a:tab pos="7012115" algn="l"/>
                <a:tab pos="7408559" algn="l"/>
                <a:tab pos="7805004" algn="l"/>
                <a:tab pos="8201449" algn="l"/>
              </a:tabLst>
            </a:pPr>
            <a:endParaRPr lang="da-DK" sz="1235">
              <a:solidFill>
                <a:srgbClr val="000000"/>
              </a:solidFill>
              <a:latin typeface="Courier New" pitchFamily="2"/>
              <a:ea typeface="ＭＳ Ｐゴシック" pitchFamily="2"/>
              <a:cs typeface="ＭＳ Ｐゴシック" pitchFamily="2"/>
            </a:endParaRPr>
          </a:p>
          <a:p>
            <a:pPr marL="272873" indent="-267473">
              <a:spcBef>
                <a:spcPts val="485"/>
              </a:spcBef>
              <a:spcAft>
                <a:spcPts val="0"/>
              </a:spcAft>
              <a:tabLst>
                <a:tab pos="272873" algn="l"/>
                <a:tab pos="669000" algn="l"/>
                <a:tab pos="1065444" algn="l"/>
                <a:tab pos="1461890" algn="l"/>
                <a:tab pos="1858334" algn="l"/>
                <a:tab pos="2254779" algn="l"/>
                <a:tab pos="2651224" algn="l"/>
                <a:tab pos="3047668" algn="l"/>
                <a:tab pos="3444113" algn="l"/>
                <a:tab pos="3840557" algn="l"/>
                <a:tab pos="4237002" algn="l"/>
                <a:tab pos="4633446" algn="l"/>
                <a:tab pos="5029892" algn="l"/>
                <a:tab pos="5426336" algn="l"/>
                <a:tab pos="5822781" algn="l"/>
                <a:tab pos="6219226" algn="l"/>
                <a:tab pos="6615670" algn="l"/>
                <a:tab pos="7012115" algn="l"/>
                <a:tab pos="7408559" algn="l"/>
                <a:tab pos="7805004" algn="l"/>
                <a:tab pos="8201449" algn="l"/>
              </a:tabLst>
            </a:pPr>
            <a:r>
              <a:rPr lang="da-DK" sz="1588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In addition there is a concept of ”Priority” which is a result of the combination of the facility and the level. See http://en.wikipedia.org/wiki/Syslog#Priority.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FD5850-6022-8445-9AA4-2ACE3A545E4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54894" y="698138"/>
            <a:ext cx="7297306" cy="769441"/>
          </a:xfrm>
        </p:spPr>
        <p:txBody>
          <a:bodyPr>
            <a:spAutoFit/>
          </a:bodyPr>
          <a:lstStyle/>
          <a:p>
            <a:pPr lvl="0"/>
            <a:r>
              <a:rPr lang="en-AU"/>
              <a:t>Syslog Basics</a:t>
            </a:r>
          </a:p>
        </p:txBody>
      </p:sp>
    </p:spTree>
    <p:extLst>
      <p:ext uri="{BB962C8B-B14F-4D97-AF65-F5344CB8AC3E}">
        <p14:creationId xmlns:p14="http://schemas.microsoft.com/office/powerpoint/2010/main" val="401511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Centralized Logging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BB4107-CACA-154B-9439-09BDF9208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524000"/>
            <a:ext cx="64135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92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Configuring Centralized Logging</a:t>
            </a:r>
          </a:p>
        </p:txBody>
      </p:sp>
      <p:sp>
        <p:nvSpPr>
          <p:cNvPr id="6" name="Text Box 1">
            <a:extLst>
              <a:ext uri="{FF2B5EF4-FFF2-40B4-BE49-F238E27FC236}">
                <a16:creationId xmlns:a16="http://schemas.microsoft.com/office/drawing/2014/main" id="{1E882AE7-225D-1E4F-9800-624C3D9A66F0}"/>
              </a:ext>
            </a:extLst>
          </p:cNvPr>
          <p:cNvSpPr/>
          <p:nvPr/>
        </p:nvSpPr>
        <p:spPr>
          <a:xfrm>
            <a:off x="1006094" y="1440529"/>
            <a:ext cx="7527282" cy="465592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730073" lvl="1" indent="-267473">
              <a:spcBef>
                <a:spcPts val="705"/>
              </a:spcBef>
              <a:spcAft>
                <a:spcPts val="0"/>
              </a:spcAft>
              <a:tabLst>
                <a:tab pos="272873" algn="l"/>
                <a:tab pos="669000" algn="l"/>
                <a:tab pos="1065444" algn="l"/>
                <a:tab pos="1461890" algn="l"/>
                <a:tab pos="1858334" algn="l"/>
                <a:tab pos="2254779" algn="l"/>
                <a:tab pos="2651224" algn="l"/>
                <a:tab pos="3047668" algn="l"/>
                <a:tab pos="3444113" algn="l"/>
                <a:tab pos="3840557" algn="l"/>
                <a:tab pos="4237002" algn="l"/>
                <a:tab pos="4633446" algn="l"/>
                <a:tab pos="5029892" algn="l"/>
                <a:tab pos="5426336" algn="l"/>
                <a:tab pos="5822781" algn="l"/>
                <a:tab pos="6219226" algn="l"/>
                <a:tab pos="6615670" algn="l"/>
                <a:tab pos="7012115" algn="l"/>
                <a:tab pos="7408559" algn="l"/>
                <a:tab pos="7805004" algn="l"/>
                <a:tab pos="8201449" algn="l"/>
              </a:tabLst>
            </a:pPr>
            <a:r>
              <a:rPr lang="da-DK" sz="2824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Cisco hardware</a:t>
            </a:r>
          </a:p>
          <a:p>
            <a:pPr marL="457200" lvl="2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At a minimum:</a:t>
            </a:r>
          </a:p>
          <a:p>
            <a:pPr marL="806867" lvl="2">
              <a:spcBef>
                <a:spcPts val="308"/>
              </a:spcBef>
              <a:spcAft>
                <a:spcPts val="0"/>
              </a:spcAft>
              <a:tabLst>
                <a:tab pos="806867" algn="l"/>
                <a:tab pos="1202993" algn="l"/>
                <a:tab pos="1599437" algn="l"/>
                <a:tab pos="1995883" algn="l"/>
                <a:tab pos="2392328" algn="l"/>
                <a:tab pos="2788772" algn="l"/>
                <a:tab pos="3185217" algn="l"/>
                <a:tab pos="3581662" algn="l"/>
                <a:tab pos="3978106" algn="l"/>
                <a:tab pos="4374550" algn="l"/>
                <a:tab pos="4770996" algn="l"/>
                <a:tab pos="5167439" algn="l"/>
                <a:tab pos="5563885" algn="l"/>
                <a:tab pos="5960330" algn="l"/>
                <a:tab pos="6356774" algn="l"/>
                <a:tab pos="6753219" algn="l"/>
                <a:tab pos="7149664" algn="l"/>
                <a:tab pos="7546108" algn="l"/>
                <a:tab pos="7942552" algn="l"/>
                <a:tab pos="8338998" algn="l"/>
                <a:tab pos="8735442" algn="l"/>
              </a:tabLst>
            </a:pPr>
            <a:r>
              <a:rPr lang="da-DK" sz="2118" b="1" dirty="0">
                <a:solidFill>
                  <a:srgbClr val="0000FF"/>
                </a:solidFill>
                <a:latin typeface="Courier" pitchFamily="2"/>
                <a:ea typeface="Courier" pitchFamily="2"/>
                <a:cs typeface="Courier" pitchFamily="2"/>
              </a:rPr>
              <a:t>    </a:t>
            </a:r>
            <a:r>
              <a:rPr lang="da-DK" sz="2118" b="1" dirty="0" err="1">
                <a:solidFill>
                  <a:srgbClr val="0000FF"/>
                </a:solidFill>
                <a:latin typeface="Courier" pitchFamily="2"/>
                <a:ea typeface="Courier" pitchFamily="2"/>
                <a:cs typeface="Courier" pitchFamily="2"/>
              </a:rPr>
              <a:t>logging</a:t>
            </a:r>
            <a:r>
              <a:rPr lang="da-DK" sz="2118" b="1" dirty="0">
                <a:solidFill>
                  <a:srgbClr val="0000FF"/>
                </a:solidFill>
                <a:latin typeface="Courier" pitchFamily="2"/>
                <a:ea typeface="Courier" pitchFamily="2"/>
                <a:cs typeface="Courier" pitchFamily="2"/>
              </a:rPr>
              <a:t> </a:t>
            </a:r>
            <a:r>
              <a:rPr lang="da-DK" sz="2118" b="1" dirty="0" err="1">
                <a:solidFill>
                  <a:srgbClr val="0000FF"/>
                </a:solidFill>
                <a:latin typeface="Courier" pitchFamily="2"/>
                <a:ea typeface="Courier" pitchFamily="2"/>
                <a:cs typeface="Courier" pitchFamily="2"/>
              </a:rPr>
              <a:t>ip.of.logging.host</a:t>
            </a:r>
            <a:br>
              <a:rPr lang="da-DK" sz="1235" b="1" dirty="0">
                <a:solidFill>
                  <a:srgbClr val="0000FF"/>
                </a:solidFill>
                <a:latin typeface="Courier" pitchFamily="2"/>
                <a:ea typeface="Courier" pitchFamily="2"/>
                <a:cs typeface="Courier" pitchFamily="2"/>
              </a:rPr>
            </a:br>
            <a:endParaRPr lang="da-DK" sz="1235" b="1" dirty="0">
              <a:solidFill>
                <a:srgbClr val="0000FF"/>
              </a:solidFill>
              <a:latin typeface="Courier" pitchFamily="2"/>
              <a:ea typeface="Courier" pitchFamily="2"/>
              <a:cs typeface="Courier" pitchFamily="2"/>
            </a:endParaRPr>
          </a:p>
          <a:p>
            <a:pPr marL="730073" lvl="1" indent="-267473">
              <a:spcBef>
                <a:spcPts val="705"/>
              </a:spcBef>
              <a:spcAft>
                <a:spcPts val="0"/>
              </a:spcAft>
              <a:tabLst>
                <a:tab pos="272873" algn="l"/>
                <a:tab pos="669000" algn="l"/>
                <a:tab pos="1065444" algn="l"/>
                <a:tab pos="1461890" algn="l"/>
                <a:tab pos="1858334" algn="l"/>
                <a:tab pos="2254779" algn="l"/>
                <a:tab pos="2651224" algn="l"/>
                <a:tab pos="3047668" algn="l"/>
                <a:tab pos="3444113" algn="l"/>
                <a:tab pos="3840557" algn="l"/>
                <a:tab pos="4237002" algn="l"/>
                <a:tab pos="4633446" algn="l"/>
                <a:tab pos="5029892" algn="l"/>
                <a:tab pos="5426336" algn="l"/>
                <a:tab pos="5822781" algn="l"/>
                <a:tab pos="6219226" algn="l"/>
                <a:tab pos="6615670" algn="l"/>
                <a:tab pos="7012115" algn="l"/>
                <a:tab pos="7408559" algn="l"/>
                <a:tab pos="7805004" algn="l"/>
                <a:tab pos="8201449" algn="l"/>
              </a:tabLst>
            </a:pPr>
            <a:r>
              <a:rPr lang="da-DK" sz="2824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Unix and Linux nodes</a:t>
            </a:r>
          </a:p>
          <a:p>
            <a:pPr marL="457200" lvl="2">
              <a:spcBef>
                <a:spcPts val="3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In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syslogd.conf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or in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rsyslog.conf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add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</a:t>
            </a:r>
            <a:br>
              <a:rPr lang="da-DK" sz="1235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endParaRPr lang="da-DK" sz="1235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586725" lvl="1" indent="-225541">
              <a:spcBef>
                <a:spcPts val="308"/>
              </a:spcBef>
              <a:spcAft>
                <a:spcPts val="0"/>
              </a:spcAft>
              <a:tabLst>
                <a:tab pos="586725" algn="l"/>
                <a:tab pos="676307" algn="l"/>
                <a:tab pos="1079740" algn="l"/>
                <a:tab pos="1483172" algn="l"/>
                <a:tab pos="1886606" algn="l"/>
                <a:tab pos="2290039" algn="l"/>
                <a:tab pos="2693473" algn="l"/>
                <a:tab pos="3096906" algn="l"/>
                <a:tab pos="3500340" algn="l"/>
                <a:tab pos="3903773" algn="l"/>
                <a:tab pos="4307206" algn="l"/>
                <a:tab pos="4710639" algn="l"/>
                <a:tab pos="5114073" algn="l"/>
                <a:tab pos="5517506" algn="l"/>
                <a:tab pos="5920938" algn="l"/>
                <a:tab pos="6324372" algn="l"/>
                <a:tab pos="6727806" algn="l"/>
                <a:tab pos="7131239" algn="l"/>
                <a:tab pos="7534672" algn="l"/>
                <a:tab pos="7938106" algn="l"/>
                <a:tab pos="8341539" algn="l"/>
                <a:tab pos="8721147" algn="l"/>
                <a:tab pos="9117592" algn="l"/>
                <a:tab pos="9514037" algn="l"/>
              </a:tabLst>
            </a:pPr>
            <a:r>
              <a:rPr lang="da-DK" sz="2118" b="1" dirty="0">
                <a:solidFill>
                  <a:srgbClr val="0000FF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				*.*				@</a:t>
            </a:r>
            <a:r>
              <a:rPr lang="da-DK" sz="2118" b="1" dirty="0" err="1">
                <a:solidFill>
                  <a:srgbClr val="0000FF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ip.of.log.host</a:t>
            </a:r>
            <a:br>
              <a:rPr lang="da-DK" sz="1235" b="1" dirty="0">
                <a:solidFill>
                  <a:srgbClr val="00AE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</a:br>
            <a:endParaRPr lang="da-DK" sz="1235" b="1" dirty="0">
              <a:solidFill>
                <a:srgbClr val="00AE00"/>
              </a:solidFill>
              <a:latin typeface="Courier New" pitchFamily="2"/>
              <a:ea typeface="ＭＳ Ｐゴシック" pitchFamily="2"/>
              <a:cs typeface="ＭＳ Ｐゴシック" pitchFamily="2"/>
            </a:endParaRPr>
          </a:p>
          <a:p>
            <a:pPr marL="457200" lvl="2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Restart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syslogd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,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rsyslog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or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syslog-ng</a:t>
            </a:r>
            <a:endParaRPr lang="da-DK" sz="2471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730073" lvl="1" indent="-267473">
              <a:spcBef>
                <a:spcPts val="705"/>
              </a:spcBef>
              <a:spcAft>
                <a:spcPts val="0"/>
              </a:spcAft>
              <a:tabLst>
                <a:tab pos="272873" algn="l"/>
                <a:tab pos="669000" algn="l"/>
                <a:tab pos="1065444" algn="l"/>
                <a:tab pos="1461890" algn="l"/>
                <a:tab pos="1858334" algn="l"/>
                <a:tab pos="2254779" algn="l"/>
                <a:tab pos="2651224" algn="l"/>
                <a:tab pos="3047668" algn="l"/>
                <a:tab pos="3444113" algn="l"/>
                <a:tab pos="3840557" algn="l"/>
                <a:tab pos="4237002" algn="l"/>
                <a:tab pos="4633446" algn="l"/>
                <a:tab pos="5029892" algn="l"/>
                <a:tab pos="5426336" algn="l"/>
                <a:tab pos="5822781" algn="l"/>
                <a:tab pos="6219226" algn="l"/>
                <a:tab pos="6615670" algn="l"/>
                <a:tab pos="7012115" algn="l"/>
                <a:tab pos="7408559" algn="l"/>
                <a:tab pos="7805004" algn="l"/>
                <a:tab pos="8201449" algn="l"/>
              </a:tabLst>
            </a:pPr>
            <a:r>
              <a:rPr lang="da-DK" sz="2824" b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Other</a:t>
            </a:r>
            <a:r>
              <a:rPr lang="da-DK" sz="2824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824" b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equipment</a:t>
            </a:r>
            <a:r>
              <a:rPr lang="da-DK" sz="2824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have </a:t>
            </a:r>
            <a:r>
              <a:rPr lang="da-DK" sz="2824" b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similar</a:t>
            </a:r>
            <a:r>
              <a:rPr lang="da-DK" sz="2824" b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options</a:t>
            </a:r>
          </a:p>
          <a:p>
            <a:pPr marL="457200" lvl="2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/>
              <a:buChar char="–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Options to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control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i="1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facility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and </a:t>
            </a:r>
            <a:r>
              <a:rPr lang="da-DK" sz="2471" i="1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level</a:t>
            </a:r>
            <a:endParaRPr lang="da-DK" sz="2471" i="1" dirty="0">
              <a:solidFill>
                <a:srgbClr val="000000"/>
              </a:solidFill>
              <a:latin typeface="Courier New" pitchFamily="2"/>
              <a:ea typeface="Courier New" pitchFamily="2"/>
              <a:cs typeface="Courier New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0129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B8079D6A-EF66-F24B-BB20-55E961400A02}"/>
              </a:ext>
            </a:extLst>
          </p:cNvPr>
          <p:cNvSpPr/>
          <p:nvPr/>
        </p:nvSpPr>
        <p:spPr>
          <a:xfrm>
            <a:off x="1031823" y="1550118"/>
            <a:ext cx="7525376" cy="423337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Identify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the </a:t>
            </a:r>
            <a:r>
              <a:rPr lang="da-DK" sz="2471" i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facility</a:t>
            </a:r>
            <a:r>
              <a:rPr lang="da-DK" sz="247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that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the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equipment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is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going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use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to send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its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messages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.</a:t>
            </a:r>
          </a:p>
          <a:p>
            <a:pPr marL="342900" indent="-342900">
              <a:lnSpc>
                <a:spcPts val="2614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Reconfigure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i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syslog-ng</a:t>
            </a:r>
            <a:r>
              <a:rPr lang="da-DK" sz="247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to listen to the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network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*</a:t>
            </a:r>
          </a:p>
          <a:p>
            <a:pPr marL="800100" lvl="1" indent="-342900">
              <a:lnSpc>
                <a:spcPts val="2614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.AppleSystemUIFont"/>
              <a:buChar char="-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1765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In </a:t>
            </a:r>
            <a:r>
              <a:rPr lang="da-DK" sz="1765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Ubuntu</a:t>
            </a:r>
            <a:r>
              <a:rPr lang="da-DK" sz="1765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1765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update</a:t>
            </a:r>
            <a:r>
              <a:rPr lang="da-DK" sz="1765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/</a:t>
            </a:r>
            <a:r>
              <a:rPr lang="da-DK" sz="1765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etc</a:t>
            </a:r>
            <a:r>
              <a:rPr lang="da-DK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/</a:t>
            </a:r>
            <a:r>
              <a:rPr lang="da-DK" sz="1765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syslog-ng</a:t>
            </a:r>
            <a:r>
              <a:rPr lang="da-DK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/</a:t>
            </a:r>
            <a:r>
              <a:rPr lang="da-DK" sz="1765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syslog-ng.conf</a:t>
            </a:r>
            <a:endParaRPr lang="da-DK" sz="1765" dirty="0">
              <a:solidFill>
                <a:srgbClr val="000000"/>
              </a:solidFill>
              <a:latin typeface="Courier New" pitchFamily="2"/>
              <a:ea typeface="Courier New" pitchFamily="2"/>
              <a:cs typeface="Courier New" pitchFamily="2"/>
            </a:endParaRPr>
          </a:p>
          <a:p>
            <a:pPr marL="342900" indent="-342900">
              <a:lnSpc>
                <a:spcPts val="2614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03433" algn="l"/>
                <a:tab pos="806867" algn="l"/>
                <a:tab pos="1210299" algn="l"/>
                <a:tab pos="1613733" algn="l"/>
                <a:tab pos="2017166" algn="l"/>
                <a:tab pos="2420599" algn="l"/>
                <a:tab pos="2824033" algn="l"/>
                <a:tab pos="3227466" algn="l"/>
                <a:tab pos="3630900" algn="l"/>
                <a:tab pos="4034333" algn="l"/>
                <a:tab pos="4437766" algn="l"/>
                <a:tab pos="4841198" algn="l"/>
                <a:tab pos="5244633" algn="l"/>
                <a:tab pos="5648065" algn="l"/>
                <a:tab pos="6051499" algn="l"/>
                <a:tab pos="6454932" algn="l"/>
                <a:tab pos="6858366" algn="l"/>
                <a:tab pos="7261799" algn="l"/>
                <a:tab pos="7665232" algn="l"/>
                <a:tab pos="8068666" algn="l"/>
                <a:tab pos="8453674" algn="l"/>
                <a:tab pos="8850119" algn="l"/>
                <a:tab pos="9246564" algn="l"/>
              </a:tabLst>
            </a:pP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Create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the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following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file*</a:t>
            </a:r>
            <a:b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</a:t>
            </a:r>
            <a:r>
              <a:rPr lang="en-US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/</a:t>
            </a:r>
            <a:r>
              <a:rPr lang="en-US" sz="1765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etc</a:t>
            </a:r>
            <a:r>
              <a:rPr lang="en-US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/syslog-ng/</a:t>
            </a:r>
            <a:r>
              <a:rPr lang="en-US" sz="1765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conf.d</a:t>
            </a:r>
            <a:r>
              <a:rPr lang="en-US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/10-network.conf</a:t>
            </a:r>
          </a:p>
          <a:p>
            <a:pPr marL="342900" indent="-342900">
              <a:lnSpc>
                <a:spcPts val="2614"/>
              </a:lnSpc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Create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 new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directory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for logs:</a:t>
            </a:r>
          </a:p>
          <a:p>
            <a:pPr marL="267473" indent="-267473">
              <a:lnSpc>
                <a:spcPts val="2614"/>
              </a:lnSpc>
              <a:spcBef>
                <a:spcPts val="528"/>
              </a:spcBef>
              <a:spcAft>
                <a:spcPts val="0"/>
              </a:spcAft>
              <a:tabLst>
                <a:tab pos="267473" algn="l"/>
                <a:tab pos="670906" algn="l"/>
                <a:tab pos="1074340" algn="l"/>
                <a:tab pos="1477772" algn="l"/>
                <a:tab pos="1881206" algn="l"/>
                <a:tab pos="2284639" algn="l"/>
                <a:tab pos="2688072" algn="l"/>
                <a:tab pos="3091506" algn="l"/>
                <a:tab pos="3494939" algn="l"/>
                <a:tab pos="3898373" algn="l"/>
                <a:tab pos="4301806" algn="l"/>
                <a:tab pos="4705239" algn="l"/>
                <a:tab pos="5108672" algn="l"/>
                <a:tab pos="5512106" algn="l"/>
                <a:tab pos="5915538" algn="l"/>
                <a:tab pos="6318972" algn="l"/>
                <a:tab pos="6722406" algn="l"/>
                <a:tab pos="7125839" algn="l"/>
                <a:tab pos="7529272" algn="l"/>
                <a:tab pos="7932705" algn="l"/>
                <a:tab pos="8336139" algn="l"/>
                <a:tab pos="8721147" algn="l"/>
                <a:tab pos="9117592" algn="l"/>
                <a:tab pos="9514037" algn="l"/>
              </a:tabLst>
            </a:pPr>
            <a:r>
              <a:rPr lang="da-DK" sz="1588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	</a:t>
            </a:r>
            <a:r>
              <a:rPr lang="da-DK" sz="1765" dirty="0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# </a:t>
            </a:r>
            <a:r>
              <a:rPr lang="da-DK" sz="1765" dirty="0" err="1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mkdir</a:t>
            </a:r>
            <a:r>
              <a:rPr lang="da-DK" sz="1765" dirty="0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 -p /var/log/</a:t>
            </a:r>
            <a:r>
              <a:rPr lang="da-DK" sz="1765" dirty="0" err="1">
                <a:solidFill>
                  <a:srgbClr val="000000"/>
                </a:solidFill>
                <a:latin typeface="Courier New" pitchFamily="2"/>
                <a:ea typeface="ＭＳ Ｐゴシック" pitchFamily="2"/>
                <a:cs typeface="ＭＳ Ｐゴシック" pitchFamily="2"/>
              </a:rPr>
              <a:t>network</a:t>
            </a:r>
            <a:endParaRPr lang="da-DK" sz="1765" dirty="0">
              <a:solidFill>
                <a:srgbClr val="000000"/>
              </a:solidFill>
              <a:latin typeface="Courier New" pitchFamily="2"/>
              <a:ea typeface="ＭＳ Ｐゴシック" pitchFamily="2"/>
              <a:cs typeface="ＭＳ Ｐゴシック" pitchFamily="2"/>
            </a:endParaRPr>
          </a:p>
          <a:p>
            <a:pPr marL="342900" indent="-342900">
              <a:lnSpc>
                <a:spcPts val="2614"/>
              </a:lnSpc>
              <a:spcBef>
                <a:spcPts val="52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403433" algn="l"/>
                <a:tab pos="806867" algn="l"/>
                <a:tab pos="1210299" algn="l"/>
                <a:tab pos="1613733" algn="l"/>
                <a:tab pos="2017166" algn="l"/>
                <a:tab pos="2420599" algn="l"/>
                <a:tab pos="2824033" algn="l"/>
                <a:tab pos="3227466" algn="l"/>
                <a:tab pos="3630900" algn="l"/>
                <a:tab pos="4034333" algn="l"/>
                <a:tab pos="4437766" algn="l"/>
                <a:tab pos="4841198" algn="l"/>
                <a:tab pos="5244633" algn="l"/>
                <a:tab pos="5648065" algn="l"/>
                <a:tab pos="6051499" algn="l"/>
                <a:tab pos="6454932" algn="l"/>
                <a:tab pos="6858366" algn="l"/>
                <a:tab pos="7261799" algn="l"/>
                <a:tab pos="7665232" algn="l"/>
                <a:tab pos="8068666" algn="l"/>
                <a:tab pos="8453674" algn="l"/>
                <a:tab pos="8850119" algn="l"/>
                <a:tab pos="9246564" algn="l"/>
              </a:tabLst>
            </a:pP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Restart the </a:t>
            </a:r>
            <a:r>
              <a:rPr lang="da-DK" sz="2471" i="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syslog-ng</a:t>
            </a:r>
            <a:r>
              <a:rPr lang="da-DK" sz="247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service:</a:t>
            </a:r>
            <a:r>
              <a:rPr lang="da-DK" sz="2471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br>
              <a:rPr lang="da-DK" sz="1588" i="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r>
              <a:rPr lang="da-DK" sz="1588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		</a:t>
            </a:r>
            <a:r>
              <a:rPr lang="da-DK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# </a:t>
            </a:r>
            <a:r>
              <a:rPr lang="da-DK" sz="1765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systemctl</a:t>
            </a:r>
            <a:r>
              <a:rPr lang="da-DK" sz="1765" dirty="0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 restart </a:t>
            </a:r>
            <a:r>
              <a:rPr lang="da-DK" sz="1765" dirty="0" err="1">
                <a:solidFill>
                  <a:srgbClr val="000000"/>
                </a:solidFill>
                <a:latin typeface="Courier New" pitchFamily="2"/>
                <a:ea typeface="Courier New" pitchFamily="2"/>
                <a:cs typeface="Courier New" pitchFamily="2"/>
              </a:rPr>
              <a:t>syslog-ng</a:t>
            </a:r>
            <a:br>
              <a:rPr lang="da-DK" sz="1235" dirty="0">
                <a:solidFill>
                  <a:srgbClr val="000000"/>
                </a:solidFill>
                <a:latin typeface="Courier New" pitchFamily="2"/>
                <a:ea typeface="Arial" pitchFamily="2"/>
                <a:cs typeface="Arial" pitchFamily="2"/>
              </a:rPr>
            </a:br>
            <a:r>
              <a:rPr lang="da-DK" sz="1235" dirty="0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												</a:t>
            </a:r>
            <a:r>
              <a:rPr lang="da-DK" sz="1059" dirty="0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*See </a:t>
            </a:r>
            <a:r>
              <a:rPr lang="da-DK" sz="1059" dirty="0" err="1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logging</a:t>
            </a:r>
            <a:r>
              <a:rPr lang="da-DK" sz="1059" dirty="0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</a:t>
            </a:r>
            <a:r>
              <a:rPr lang="da-DK" sz="1059" dirty="0" err="1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exercises</a:t>
            </a:r>
            <a:r>
              <a:rPr lang="da-DK" sz="1059" dirty="0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 for </a:t>
            </a:r>
            <a:r>
              <a:rPr lang="da-DK" sz="1059" dirty="0" err="1">
                <a:solidFill>
                  <a:srgbClr val="000000"/>
                </a:solidFill>
                <a:latin typeface="Arial" pitchFamily="2"/>
                <a:ea typeface="Arial" pitchFamily="2"/>
                <a:cs typeface="Arial" pitchFamily="2"/>
              </a:rPr>
              <a:t>details</a:t>
            </a:r>
            <a:endParaRPr lang="da-DK" sz="1059" dirty="0">
              <a:solidFill>
                <a:srgbClr val="000000"/>
              </a:solidFill>
              <a:latin typeface="Arial" pitchFamily="2"/>
              <a:ea typeface="Arial" pitchFamily="2"/>
              <a:cs typeface="Arial" pitchFamily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6B761F-62B2-0C45-842D-140F70EB715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28600" y="533400"/>
            <a:ext cx="8763000" cy="769441"/>
          </a:xfrm>
        </p:spPr>
        <p:txBody>
          <a:bodyPr wrap="square">
            <a:spAutoFit/>
          </a:bodyPr>
          <a:lstStyle/>
          <a:p>
            <a:pPr lvl="0"/>
            <a:r>
              <a:rPr lang="en-AU" dirty="0"/>
              <a:t>Receiving Messages – syslog-ng</a:t>
            </a:r>
          </a:p>
        </p:txBody>
      </p:sp>
    </p:spTree>
    <p:extLst>
      <p:ext uri="{BB962C8B-B14F-4D97-AF65-F5344CB8AC3E}">
        <p14:creationId xmlns:p14="http://schemas.microsoft.com/office/powerpoint/2010/main" val="2504282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AA57CF31-DD8F-454A-B665-A79CC774E638}"/>
              </a:ext>
            </a:extLst>
          </p:cNvPr>
          <p:cNvSpPr/>
          <p:nvPr/>
        </p:nvSpPr>
        <p:spPr>
          <a:xfrm>
            <a:off x="1031823" y="1352223"/>
            <a:ext cx="7525376" cy="49898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79412" tIns="41294" rIns="79412" bIns="41294" anchor="t" anchorCtr="0" compatLnSpc="1">
            <a:spAutoFit/>
          </a:bodyPr>
          <a:lstStyle/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471" i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itchFamily="2"/>
                <a:cs typeface="Courier New" panose="02070309020205020404" pitchFamily="49" charset="0"/>
              </a:rPr>
              <a:t>rsyslog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is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included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by default in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Ubuntu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(but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prefer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syslog-ng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).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It’s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slightly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different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configuration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–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we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have labs for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this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as </a:t>
            </a:r>
            <a:r>
              <a:rPr lang="da-DK" sz="2471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well</a:t>
            </a:r>
            <a: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:</a:t>
            </a:r>
            <a:br>
              <a:rPr lang="da-DK" sz="2471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</a:br>
            <a:endParaRPr lang="da-DK" sz="2471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Update 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/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etc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/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rsyslog</a:t>
            </a:r>
            <a:endParaRPr lang="da-DK" sz="2000" dirty="0">
              <a:solidFill>
                <a:srgbClr val="000000"/>
              </a:solidFill>
              <a:latin typeface="Courier New" panose="02070309020205020404" pitchFamily="49" charset="0"/>
              <a:ea typeface="Courier" pitchFamily="2"/>
              <a:cs typeface="Courier New" panose="02070309020205020404" pitchFamily="49" charset="0"/>
            </a:endParaRP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000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Create</a:t>
            </a: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the </a:t>
            </a:r>
            <a:r>
              <a:rPr lang="da-DK" sz="2000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following</a:t>
            </a: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file</a:t>
            </a:r>
          </a:p>
          <a:p>
            <a:pPr marL="806867" lvl="2">
              <a:spcBef>
                <a:spcPts val="615"/>
              </a:spcBef>
              <a:spcAft>
                <a:spcPts val="0"/>
              </a:spcAft>
              <a:tabLst>
                <a:tab pos="806867" algn="l"/>
                <a:tab pos="1202993" algn="l"/>
                <a:tab pos="1599437" algn="l"/>
                <a:tab pos="1995883" algn="l"/>
                <a:tab pos="2392328" algn="l"/>
                <a:tab pos="2788772" algn="l"/>
                <a:tab pos="3185217" algn="l"/>
                <a:tab pos="3581662" algn="l"/>
                <a:tab pos="3978106" algn="l"/>
                <a:tab pos="4374550" algn="l"/>
                <a:tab pos="4770996" algn="l"/>
                <a:tab pos="5167439" algn="l"/>
                <a:tab pos="5563885" algn="l"/>
                <a:tab pos="5960330" algn="l"/>
                <a:tab pos="6356774" algn="l"/>
                <a:tab pos="6753219" algn="l"/>
                <a:tab pos="7149664" algn="l"/>
                <a:tab pos="7546108" algn="l"/>
                <a:tab pos="7942552" algn="l"/>
                <a:tab pos="8338998" algn="l"/>
                <a:tab pos="8735442" algn="l"/>
              </a:tabLst>
            </a:pP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/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etc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/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rsyslog.d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/30-routerlogs.conf</a:t>
            </a: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000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Create</a:t>
            </a: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a new </a:t>
            </a:r>
            <a:r>
              <a:rPr lang="da-DK" sz="2000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directory</a:t>
            </a: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for logs and </a:t>
            </a:r>
            <a:r>
              <a:rPr lang="da-DK" sz="2000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update</a:t>
            </a: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permissions on the </a:t>
            </a:r>
            <a:r>
              <a:rPr lang="da-DK" sz="2000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directory</a:t>
            </a:r>
            <a:endParaRPr lang="da-DK" sz="2000" dirty="0">
              <a:solidFill>
                <a:srgbClr val="000000"/>
              </a:solidFill>
              <a:latin typeface="Arial" pitchFamily="2"/>
              <a:ea typeface="ＭＳ Ｐゴシック" pitchFamily="2"/>
              <a:cs typeface="ＭＳ Ｐゴシック" pitchFamily="2"/>
            </a:endParaRPr>
          </a:p>
          <a:p>
            <a:pPr marL="806867" lvl="2">
              <a:spcBef>
                <a:spcPts val="615"/>
              </a:spcBef>
              <a:spcAft>
                <a:spcPts val="0"/>
              </a:spcAft>
              <a:tabLst>
                <a:tab pos="806867" algn="l"/>
                <a:tab pos="1202993" algn="l"/>
                <a:tab pos="1599437" algn="l"/>
                <a:tab pos="1995883" algn="l"/>
                <a:tab pos="2392328" algn="l"/>
                <a:tab pos="2788772" algn="l"/>
                <a:tab pos="3185217" algn="l"/>
                <a:tab pos="3581662" algn="l"/>
                <a:tab pos="3978106" algn="l"/>
                <a:tab pos="4374550" algn="l"/>
                <a:tab pos="4770996" algn="l"/>
                <a:tab pos="5167439" algn="l"/>
                <a:tab pos="5563885" algn="l"/>
                <a:tab pos="5960330" algn="l"/>
                <a:tab pos="6356774" algn="l"/>
                <a:tab pos="6753219" algn="l"/>
                <a:tab pos="7149664" algn="l"/>
                <a:tab pos="7546108" algn="l"/>
                <a:tab pos="7942552" algn="l"/>
                <a:tab pos="8338998" algn="l"/>
                <a:tab pos="8735442" algn="l"/>
              </a:tabLst>
            </a:pP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# 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mkdir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 /var/log/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network</a:t>
            </a:r>
            <a:endParaRPr lang="da-DK" sz="2000" dirty="0">
              <a:solidFill>
                <a:srgbClr val="000000"/>
              </a:solidFill>
              <a:latin typeface="Courier New" panose="02070309020205020404" pitchFamily="49" charset="0"/>
              <a:ea typeface="Courier" pitchFamily="2"/>
              <a:cs typeface="Courier New" panose="02070309020205020404" pitchFamily="49" charset="0"/>
            </a:endParaRPr>
          </a:p>
          <a:p>
            <a:pPr marL="806867" lvl="2">
              <a:spcBef>
                <a:spcPts val="615"/>
              </a:spcBef>
              <a:spcAft>
                <a:spcPts val="0"/>
              </a:spcAft>
              <a:tabLst>
                <a:tab pos="806867" algn="l"/>
                <a:tab pos="1202993" algn="l"/>
                <a:tab pos="1599437" algn="l"/>
                <a:tab pos="1995883" algn="l"/>
                <a:tab pos="2392328" algn="l"/>
                <a:tab pos="2788772" algn="l"/>
                <a:tab pos="3185217" algn="l"/>
                <a:tab pos="3581662" algn="l"/>
                <a:tab pos="3978106" algn="l"/>
                <a:tab pos="4374550" algn="l"/>
                <a:tab pos="4770996" algn="l"/>
                <a:tab pos="5167439" algn="l"/>
                <a:tab pos="5563885" algn="l"/>
                <a:tab pos="5960330" algn="l"/>
                <a:tab pos="6356774" algn="l"/>
                <a:tab pos="6753219" algn="l"/>
                <a:tab pos="7149664" algn="l"/>
                <a:tab pos="7546108" algn="l"/>
                <a:tab pos="7942552" algn="l"/>
                <a:tab pos="8338998" algn="l"/>
                <a:tab pos="8735442" algn="l"/>
              </a:tabLst>
            </a:pP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# 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chown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 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syslog:adm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 /var/log/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network</a:t>
            </a:r>
            <a:endParaRPr lang="da-DK" sz="2000" dirty="0">
              <a:solidFill>
                <a:srgbClr val="000000"/>
              </a:solidFill>
              <a:latin typeface="Courier New" panose="02070309020205020404" pitchFamily="49" charset="0"/>
              <a:ea typeface="Courier" pitchFamily="2"/>
              <a:cs typeface="Courier New" panose="02070309020205020404" pitchFamily="49" charset="0"/>
            </a:endParaRPr>
          </a:p>
          <a:p>
            <a:pPr marL="342900" indent="-342900">
              <a:spcBef>
                <a:spcPts val="61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>
                <a:tab pos="0" algn="l"/>
                <a:tab pos="396126" algn="l"/>
                <a:tab pos="792571" algn="l"/>
                <a:tab pos="1189016" algn="l"/>
                <a:tab pos="1585461" algn="l"/>
                <a:tab pos="1981906" algn="l"/>
                <a:tab pos="2378350" algn="l"/>
                <a:tab pos="2774795" algn="l"/>
                <a:tab pos="3171240" algn="l"/>
                <a:tab pos="3567684" algn="l"/>
                <a:tab pos="3964129" algn="l"/>
                <a:tab pos="4360573" algn="l"/>
                <a:tab pos="4757018" algn="l"/>
                <a:tab pos="5153463" algn="l"/>
                <a:tab pos="5549908" algn="l"/>
                <a:tab pos="5946352" algn="l"/>
                <a:tab pos="6342797" algn="l"/>
                <a:tab pos="6739242" algn="l"/>
                <a:tab pos="7135686" algn="l"/>
                <a:tab pos="7532131" algn="l"/>
                <a:tab pos="7928576" algn="l"/>
              </a:tabLst>
            </a:pP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Restart the </a:t>
            </a:r>
            <a:r>
              <a:rPr lang="da-DK" sz="2000" dirty="0" err="1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rsyslog</a:t>
            </a:r>
            <a:r>
              <a:rPr lang="da-DK" sz="2000" dirty="0">
                <a:solidFill>
                  <a:srgbClr val="000000"/>
                </a:solidFill>
                <a:latin typeface="Arial" pitchFamily="2"/>
                <a:ea typeface="ＭＳ Ｐゴシック" pitchFamily="2"/>
                <a:cs typeface="ＭＳ Ｐゴシック" pitchFamily="2"/>
              </a:rPr>
              <a:t> service</a:t>
            </a:r>
          </a:p>
          <a:p>
            <a:pPr marL="806867" lvl="2">
              <a:spcBef>
                <a:spcPts val="615"/>
              </a:spcBef>
              <a:spcAft>
                <a:spcPts val="0"/>
              </a:spcAft>
              <a:tabLst>
                <a:tab pos="806867" algn="l"/>
                <a:tab pos="1202993" algn="l"/>
                <a:tab pos="1599437" algn="l"/>
                <a:tab pos="1995883" algn="l"/>
                <a:tab pos="2392328" algn="l"/>
                <a:tab pos="2788772" algn="l"/>
                <a:tab pos="3185217" algn="l"/>
                <a:tab pos="3581662" algn="l"/>
                <a:tab pos="3978106" algn="l"/>
                <a:tab pos="4374550" algn="l"/>
                <a:tab pos="4770996" algn="l"/>
                <a:tab pos="5167439" algn="l"/>
                <a:tab pos="5563885" algn="l"/>
                <a:tab pos="5960330" algn="l"/>
                <a:tab pos="6356774" algn="l"/>
                <a:tab pos="6753219" algn="l"/>
                <a:tab pos="7149664" algn="l"/>
                <a:tab pos="7546108" algn="l"/>
                <a:tab pos="7942552" algn="l"/>
                <a:tab pos="8338998" algn="l"/>
                <a:tab pos="8735442" algn="l"/>
              </a:tabLst>
            </a:pP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# 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systemctl</a:t>
            </a:r>
            <a:r>
              <a:rPr lang="da-DK" sz="2000" dirty="0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 restart </a:t>
            </a:r>
            <a:r>
              <a:rPr lang="da-DK" sz="2000" dirty="0" err="1">
                <a:solidFill>
                  <a:srgbClr val="000000"/>
                </a:solidFill>
                <a:latin typeface="Courier New" panose="02070309020205020404" pitchFamily="49" charset="0"/>
                <a:ea typeface="Courier" pitchFamily="2"/>
                <a:cs typeface="Courier New" panose="02070309020205020404" pitchFamily="49" charset="0"/>
              </a:rPr>
              <a:t>rsyslog</a:t>
            </a:r>
            <a:endParaRPr lang="da-DK" sz="2000" dirty="0">
              <a:solidFill>
                <a:srgbClr val="000000"/>
              </a:solidFill>
              <a:latin typeface="Courier New" panose="02070309020205020404" pitchFamily="49" charset="0"/>
              <a:ea typeface="Courier" pitchFamily="2"/>
              <a:cs typeface="Courier New" panose="020703090202050204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4D4522-6955-3543-B5C8-814D198BFFA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2400" y="304800"/>
            <a:ext cx="8763000" cy="769441"/>
          </a:xfrm>
        </p:spPr>
        <p:txBody>
          <a:bodyPr wrap="square">
            <a:spAutoFit/>
          </a:bodyPr>
          <a:lstStyle/>
          <a:p>
            <a:pPr lvl="0"/>
            <a:r>
              <a:rPr lang="en-AU" dirty="0"/>
              <a:t>If Using </a:t>
            </a:r>
            <a:r>
              <a:rPr lang="en-AU" dirty="0" err="1"/>
              <a:t>rsyslog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762937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24678</TotalTime>
  <Words>500</Words>
  <Application>Microsoft Macintosh PowerPoint</Application>
  <PresentationFormat>On-screen Show (4:3)</PresentationFormat>
  <Paragraphs>157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ＭＳ Ｐゴシック</vt:lpstr>
      <vt:lpstr>SimSun</vt:lpstr>
      <vt:lpstr>.AppleSystemUIFont</vt:lpstr>
      <vt:lpstr>Arial</vt:lpstr>
      <vt:lpstr>Calibri</vt:lpstr>
      <vt:lpstr>Courier</vt:lpstr>
      <vt:lpstr>Courier New</vt:lpstr>
      <vt:lpstr>Lucida Sans</vt:lpstr>
      <vt:lpstr>Default Design</vt:lpstr>
      <vt:lpstr>Network Monitoring and Management Log Management</vt:lpstr>
      <vt:lpstr>Log Management &amp; Monitoring</vt:lpstr>
      <vt:lpstr>Log Management &amp; Monitoring</vt:lpstr>
      <vt:lpstr>Log Management</vt:lpstr>
      <vt:lpstr>Syslog Basics</vt:lpstr>
      <vt:lpstr>Centralized Logging</vt:lpstr>
      <vt:lpstr>Configuring Centralized Logging</vt:lpstr>
      <vt:lpstr>Receiving Messages – syslog-ng</vt:lpstr>
      <vt:lpstr>If Using rsyslog</vt:lpstr>
      <vt:lpstr>Grouping Logs</vt:lpstr>
      <vt:lpstr>Tenshi</vt:lpstr>
      <vt:lpstr>Sample Tenshi Configruation</vt:lpstr>
      <vt:lpstr>To Learn More About Syslog</vt:lpstr>
      <vt:lpstr>References &amp; links</vt:lpstr>
      <vt:lpstr>Questions?</vt:lpstr>
    </vt:vector>
  </TitlesOfParts>
  <Manager/>
  <Company>Network Startup Resource Center</Company>
  <LinksUpToDate>false</LinksUpToDate>
  <SharedDoc>false</SharedDoc>
  <HyperlinkBase/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subject/>
  <dc:creator/>
  <cp:keywords/>
  <dc:description>Template for NSRC workshop presentations</dc:description>
  <cp:lastModifiedBy>Hervey Allen</cp:lastModifiedBy>
  <cp:revision>447</cp:revision>
  <cp:lastPrinted>2018-02-22T06:25:29Z</cp:lastPrinted>
  <dcterms:created xsi:type="dcterms:W3CDTF">2015-09-02T22:59:13Z</dcterms:created>
  <dcterms:modified xsi:type="dcterms:W3CDTF">2018-02-22T06:25:32Z</dcterms:modified>
  <cp:category/>
</cp:coreProperties>
</file>