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59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315" r:id="rId18"/>
    <p:sldId id="271" r:id="rId19"/>
    <p:sldId id="272" r:id="rId20"/>
    <p:sldId id="273" r:id="rId21"/>
    <p:sldId id="31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9" r:id="rId56"/>
    <p:sldId id="310" r:id="rId57"/>
    <p:sldId id="312" r:id="rId58"/>
  </p:sldIdLst>
  <p:sldSz cx="10080625" cy="7559675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248"/>
    <p:restoredTop sz="93740"/>
  </p:normalViewPr>
  <p:slideViewPr>
    <p:cSldViewPr snapToGrid="0" snapToObjects="1">
      <p:cViewPr varScale="1">
        <p:scale>
          <a:sx n="96" d="100"/>
          <a:sy n="96" d="100"/>
        </p:scale>
        <p:origin x="42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5" Type="http://schemas.openxmlformats.org/officeDocument/2006/relationships/slide" Target="slides/slide3.xml"/><Relationship Id="rId61" Type="http://schemas.openxmlformats.org/officeDocument/2006/relationships/viewProps" Target="viewProp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64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notes format</a:t>
            </a:r>
          </a:p>
        </p:txBody>
      </p:sp>
      <p:sp>
        <p:nvSpPr>
          <p:cNvPr id="87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&lt;header&gt;</a:t>
            </a:r>
          </a:p>
        </p:txBody>
      </p:sp>
      <p:sp>
        <p:nvSpPr>
          <p:cNvPr id="88" name="PlaceHolder 3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</a:p>
        </p:txBody>
      </p:sp>
      <p:sp>
        <p:nvSpPr>
          <p:cNvPr id="89" name="PlaceHolder 4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</a:p>
        </p:txBody>
      </p:sp>
      <p:sp>
        <p:nvSpPr>
          <p:cNvPr id="90" name="PlaceHolder 5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F7D0F942-1A9E-49BF-9E60-44841D05368E}" type="slidenum"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0" name="CustomShape 2"/>
          <p:cNvSpPr/>
          <p:nvPr/>
        </p:nvSpPr>
        <p:spPr>
          <a:xfrm>
            <a:off x="440244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A56A2DB0-CACB-403B-9FA6-BA6B57C1AC23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2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1" name="CustomShape 3"/>
          <p:cNvSpPr/>
          <p:nvPr/>
        </p:nvSpPr>
        <p:spPr>
          <a:xfrm>
            <a:off x="1370880" y="763200"/>
            <a:ext cx="5030640" cy="3771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2" name="TextShape 4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6" name="CustomShape 2"/>
          <p:cNvSpPr/>
          <p:nvPr/>
        </p:nvSpPr>
        <p:spPr>
          <a:xfrm>
            <a:off x="440280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A96662F2-F0DE-4686-8798-BB26D2CC5BE8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11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7" name="CustomShape 3"/>
          <p:cNvSpPr/>
          <p:nvPr/>
        </p:nvSpPr>
        <p:spPr>
          <a:xfrm>
            <a:off x="1370880" y="763200"/>
            <a:ext cx="5030640" cy="3771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8" name="TextShape 4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0" name="CustomShape 2"/>
          <p:cNvSpPr/>
          <p:nvPr/>
        </p:nvSpPr>
        <p:spPr>
          <a:xfrm>
            <a:off x="440280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5892D321-643B-4D07-86CD-F28FA8575C8A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12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1" name="CustomShape 3"/>
          <p:cNvSpPr/>
          <p:nvPr/>
        </p:nvSpPr>
        <p:spPr>
          <a:xfrm>
            <a:off x="1586520" y="1005480"/>
            <a:ext cx="4596840" cy="3448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2" name="TextShape 4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4" name="CustomShape 2"/>
          <p:cNvSpPr/>
          <p:nvPr/>
        </p:nvSpPr>
        <p:spPr>
          <a:xfrm>
            <a:off x="440280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B7004604-F338-4E82-A671-C177276FE6A9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13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5" name="CustomShape 3"/>
          <p:cNvSpPr/>
          <p:nvPr/>
        </p:nvSpPr>
        <p:spPr>
          <a:xfrm>
            <a:off x="1586520" y="1005480"/>
            <a:ext cx="4596840" cy="3448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6" name="TextShape 4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8" name="CustomShape 2"/>
          <p:cNvSpPr/>
          <p:nvPr/>
        </p:nvSpPr>
        <p:spPr>
          <a:xfrm>
            <a:off x="440280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8E40AD1B-90F7-4CBC-BC74-0E6C652B9A99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14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9" name="CustomShape 3"/>
          <p:cNvSpPr/>
          <p:nvPr/>
        </p:nvSpPr>
        <p:spPr>
          <a:xfrm>
            <a:off x="1136880" y="762840"/>
            <a:ext cx="5496480" cy="3770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0" name="TextShape 4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2" name="CustomShape 2"/>
          <p:cNvSpPr/>
          <p:nvPr/>
        </p:nvSpPr>
        <p:spPr>
          <a:xfrm>
            <a:off x="440244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BBFDF134-C263-408D-8DA2-8E4C9F719620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15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3" name="CustomShape 3"/>
          <p:cNvSpPr/>
          <p:nvPr/>
        </p:nvSpPr>
        <p:spPr>
          <a:xfrm>
            <a:off x="1370880" y="763200"/>
            <a:ext cx="5030640" cy="3771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4" name="TextShape 4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2" name="CustomShape 2"/>
          <p:cNvSpPr/>
          <p:nvPr/>
        </p:nvSpPr>
        <p:spPr>
          <a:xfrm>
            <a:off x="440244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BBFDF134-C263-408D-8DA2-8E4C9F719620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16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3" name="CustomShape 3"/>
          <p:cNvSpPr/>
          <p:nvPr/>
        </p:nvSpPr>
        <p:spPr>
          <a:xfrm>
            <a:off x="1370880" y="763200"/>
            <a:ext cx="5030640" cy="3771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4" name="TextShape 4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178549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6" name="CustomShape 2"/>
          <p:cNvSpPr/>
          <p:nvPr/>
        </p:nvSpPr>
        <p:spPr>
          <a:xfrm>
            <a:off x="440280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A5832049-9DAF-415B-93EE-4EA4695C8953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17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7" name="CustomShape 3"/>
          <p:cNvSpPr/>
          <p:nvPr/>
        </p:nvSpPr>
        <p:spPr>
          <a:xfrm>
            <a:off x="1586520" y="1005480"/>
            <a:ext cx="4596840" cy="3448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8" name="TextShape 4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0" name="CustomShape 2"/>
          <p:cNvSpPr/>
          <p:nvPr/>
        </p:nvSpPr>
        <p:spPr>
          <a:xfrm>
            <a:off x="440280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1643030E-2E7C-47BE-A07E-6E2762C96162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18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1" name="CustomShape 3"/>
          <p:cNvSpPr/>
          <p:nvPr/>
        </p:nvSpPr>
        <p:spPr>
          <a:xfrm>
            <a:off x="1370880" y="763200"/>
            <a:ext cx="5030640" cy="3771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2" name="TextShape 4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4" name="CustomShape 2"/>
          <p:cNvSpPr/>
          <p:nvPr/>
        </p:nvSpPr>
        <p:spPr>
          <a:xfrm>
            <a:off x="440244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EAA1468B-2D74-4244-8825-CAE804A4CE84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19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5" name="CustomShape 3"/>
          <p:cNvSpPr/>
          <p:nvPr/>
        </p:nvSpPr>
        <p:spPr>
          <a:xfrm>
            <a:off x="1370880" y="763200"/>
            <a:ext cx="5030640" cy="3771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6" name="TextShape 4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2" name="CustomShape 2"/>
          <p:cNvSpPr/>
          <p:nvPr/>
        </p:nvSpPr>
        <p:spPr>
          <a:xfrm>
            <a:off x="440244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74B9F13B-438D-463D-9120-BB8B52279612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21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3" name="CustomShape 3"/>
          <p:cNvSpPr/>
          <p:nvPr/>
        </p:nvSpPr>
        <p:spPr>
          <a:xfrm>
            <a:off x="1370880" y="763200"/>
            <a:ext cx="5030640" cy="3771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4" name="TextShape 4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4" name="CustomShape 2"/>
          <p:cNvSpPr/>
          <p:nvPr/>
        </p:nvSpPr>
        <p:spPr>
          <a:xfrm>
            <a:off x="440244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7663E230-D625-4348-9896-0A1688534C73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3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5" name="CustomShape 3"/>
          <p:cNvSpPr/>
          <p:nvPr/>
        </p:nvSpPr>
        <p:spPr>
          <a:xfrm>
            <a:off x="1370880" y="763200"/>
            <a:ext cx="5030640" cy="3771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6" name="TextShape 4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6" name="CustomShape 2"/>
          <p:cNvSpPr/>
          <p:nvPr/>
        </p:nvSpPr>
        <p:spPr>
          <a:xfrm>
            <a:off x="440244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CF4533B4-02E5-4B90-AB82-D7271EFAABB5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22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7" name="CustomShape 3"/>
          <p:cNvSpPr/>
          <p:nvPr/>
        </p:nvSpPr>
        <p:spPr>
          <a:xfrm>
            <a:off x="1370880" y="763200"/>
            <a:ext cx="5030640" cy="3771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8" name="TextShape 4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0" name="CustomShape 2"/>
          <p:cNvSpPr/>
          <p:nvPr/>
        </p:nvSpPr>
        <p:spPr>
          <a:xfrm>
            <a:off x="440244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98E9991C-6493-423C-A719-AA5B3E31339F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23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1" name="CustomShape 3"/>
          <p:cNvSpPr/>
          <p:nvPr/>
        </p:nvSpPr>
        <p:spPr>
          <a:xfrm>
            <a:off x="1370880" y="763200"/>
            <a:ext cx="5030640" cy="3771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2" name="TextShape 4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4" name="CustomShape 2"/>
          <p:cNvSpPr/>
          <p:nvPr/>
        </p:nvSpPr>
        <p:spPr>
          <a:xfrm>
            <a:off x="440244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2616D9C1-A134-43E5-8423-78475EFDA386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24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5" name="CustomShape 3"/>
          <p:cNvSpPr/>
          <p:nvPr/>
        </p:nvSpPr>
        <p:spPr>
          <a:xfrm>
            <a:off x="1370880" y="763200"/>
            <a:ext cx="5030640" cy="3771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6" name="TextShape 4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8" name="CustomShape 2"/>
          <p:cNvSpPr/>
          <p:nvPr/>
        </p:nvSpPr>
        <p:spPr>
          <a:xfrm>
            <a:off x="440244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7BC618E2-9711-495F-BFB0-3D6631CA2E96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25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9" name="CustomShape 3"/>
          <p:cNvSpPr/>
          <p:nvPr/>
        </p:nvSpPr>
        <p:spPr>
          <a:xfrm>
            <a:off x="1370880" y="763200"/>
            <a:ext cx="5030640" cy="3771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0" name="TextShape 4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2" name="CustomShape 2"/>
          <p:cNvSpPr/>
          <p:nvPr/>
        </p:nvSpPr>
        <p:spPr>
          <a:xfrm>
            <a:off x="440244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F210C63B-CF67-4B81-94CA-F4B0A6A3FF2D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26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3" name="CustomShape 3"/>
          <p:cNvSpPr/>
          <p:nvPr/>
        </p:nvSpPr>
        <p:spPr>
          <a:xfrm>
            <a:off x="1370880" y="763200"/>
            <a:ext cx="5030640" cy="3771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4" name="TextShape 4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6" name="CustomShape 2"/>
          <p:cNvSpPr/>
          <p:nvPr/>
        </p:nvSpPr>
        <p:spPr>
          <a:xfrm>
            <a:off x="440244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2ABABA89-CBA1-4E29-A987-F192D6138F1D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27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7" name="CustomShape 3"/>
          <p:cNvSpPr/>
          <p:nvPr/>
        </p:nvSpPr>
        <p:spPr>
          <a:xfrm>
            <a:off x="1370880" y="763200"/>
            <a:ext cx="5030640" cy="3771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8" name="TextShape 4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0" name="CustomShape 2"/>
          <p:cNvSpPr/>
          <p:nvPr/>
        </p:nvSpPr>
        <p:spPr>
          <a:xfrm>
            <a:off x="440244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7D3D0034-AAB2-4076-9623-C0CD96D6FE9D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28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1" name="CustomShape 3"/>
          <p:cNvSpPr/>
          <p:nvPr/>
        </p:nvSpPr>
        <p:spPr>
          <a:xfrm>
            <a:off x="1370880" y="763200"/>
            <a:ext cx="5030640" cy="3771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2" name="TextShape 4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4" name="CustomShape 2"/>
          <p:cNvSpPr/>
          <p:nvPr/>
        </p:nvSpPr>
        <p:spPr>
          <a:xfrm>
            <a:off x="440244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19905905-1B94-4F22-B812-FE78D173FBE3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29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5" name="CustomShape 3"/>
          <p:cNvSpPr/>
          <p:nvPr/>
        </p:nvSpPr>
        <p:spPr>
          <a:xfrm>
            <a:off x="1370880" y="763200"/>
            <a:ext cx="5030640" cy="3771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6" name="TextShape 4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8" name="CustomShape 2"/>
          <p:cNvSpPr/>
          <p:nvPr/>
        </p:nvSpPr>
        <p:spPr>
          <a:xfrm>
            <a:off x="440244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C3BDD708-9C81-49B1-A253-959865B1F8F1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30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9" name="CustomShape 3"/>
          <p:cNvSpPr/>
          <p:nvPr/>
        </p:nvSpPr>
        <p:spPr>
          <a:xfrm>
            <a:off x="1370880" y="763200"/>
            <a:ext cx="5030640" cy="3771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0" name="TextShape 4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2" name="CustomShape 2"/>
          <p:cNvSpPr/>
          <p:nvPr/>
        </p:nvSpPr>
        <p:spPr>
          <a:xfrm>
            <a:off x="440244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8626BF2A-DEDF-4CDB-8D9C-D4D6A5A0B98B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31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3" name="CustomShape 3"/>
          <p:cNvSpPr/>
          <p:nvPr/>
        </p:nvSpPr>
        <p:spPr>
          <a:xfrm>
            <a:off x="1370880" y="763200"/>
            <a:ext cx="5030640" cy="3771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4" name="TextShape 4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8" name="CustomShape 2"/>
          <p:cNvSpPr/>
          <p:nvPr/>
        </p:nvSpPr>
        <p:spPr>
          <a:xfrm>
            <a:off x="440280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9966D4FA-81AD-4271-8E33-0B6588DEFFA0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4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9" name="CustomShape 3"/>
          <p:cNvSpPr/>
          <p:nvPr/>
        </p:nvSpPr>
        <p:spPr>
          <a:xfrm>
            <a:off x="1370880" y="763200"/>
            <a:ext cx="5030640" cy="3771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0" name="TextShape 4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6" name="CustomShape 2"/>
          <p:cNvSpPr/>
          <p:nvPr/>
        </p:nvSpPr>
        <p:spPr>
          <a:xfrm>
            <a:off x="440244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94DEBBDC-6C16-4AB6-A798-9AF016D2D027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32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7" name="CustomShape 3"/>
          <p:cNvSpPr/>
          <p:nvPr/>
        </p:nvSpPr>
        <p:spPr>
          <a:xfrm>
            <a:off x="1370880" y="763200"/>
            <a:ext cx="5030640" cy="3771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8" name="TextShape 4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0" name="CustomShape 2"/>
          <p:cNvSpPr/>
          <p:nvPr/>
        </p:nvSpPr>
        <p:spPr>
          <a:xfrm>
            <a:off x="440244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A6878A0F-F5B4-4FC8-A8EC-A7C3981DB8D0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33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1" name="CustomShape 3"/>
          <p:cNvSpPr/>
          <p:nvPr/>
        </p:nvSpPr>
        <p:spPr>
          <a:xfrm>
            <a:off x="1370880" y="763200"/>
            <a:ext cx="5030640" cy="3771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2" name="TextShape 4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4" name="CustomShape 2"/>
          <p:cNvSpPr/>
          <p:nvPr/>
        </p:nvSpPr>
        <p:spPr>
          <a:xfrm>
            <a:off x="440244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76409A95-4F2C-4EEC-85DE-FD6555AD7987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34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5" name="CustomShape 3"/>
          <p:cNvSpPr/>
          <p:nvPr/>
        </p:nvSpPr>
        <p:spPr>
          <a:xfrm>
            <a:off x="1370880" y="763200"/>
            <a:ext cx="5030640" cy="3771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6" name="TextShape 4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8" name="CustomShape 2"/>
          <p:cNvSpPr/>
          <p:nvPr/>
        </p:nvSpPr>
        <p:spPr>
          <a:xfrm>
            <a:off x="440244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AF2F239B-D1E4-4EAA-BA89-4745C8E290A9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35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9" name="CustomShape 3"/>
          <p:cNvSpPr/>
          <p:nvPr/>
        </p:nvSpPr>
        <p:spPr>
          <a:xfrm>
            <a:off x="1370880" y="763200"/>
            <a:ext cx="5030640" cy="3771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0" name="TextShape 4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2" name="CustomShape 2"/>
          <p:cNvSpPr/>
          <p:nvPr/>
        </p:nvSpPr>
        <p:spPr>
          <a:xfrm>
            <a:off x="440244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E218BA00-9108-466D-8A3E-041557605ED2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36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3" name="CustomShape 3"/>
          <p:cNvSpPr/>
          <p:nvPr/>
        </p:nvSpPr>
        <p:spPr>
          <a:xfrm>
            <a:off x="1370880" y="763200"/>
            <a:ext cx="5030640" cy="3771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4" name="TextShape 4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6" name="CustomShape 2"/>
          <p:cNvSpPr/>
          <p:nvPr/>
        </p:nvSpPr>
        <p:spPr>
          <a:xfrm>
            <a:off x="440244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50BA2451-3CDC-464C-81CA-14AD5FD96BDE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37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7" name="CustomShape 3"/>
          <p:cNvSpPr/>
          <p:nvPr/>
        </p:nvSpPr>
        <p:spPr>
          <a:xfrm>
            <a:off x="1370880" y="762840"/>
            <a:ext cx="5028480" cy="3770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8" name="TextShape 4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0" name="CustomShape 2"/>
          <p:cNvSpPr/>
          <p:nvPr/>
        </p:nvSpPr>
        <p:spPr>
          <a:xfrm>
            <a:off x="440280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F78FF483-BB63-46A1-B00C-CCD73DBCE858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38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1" name="CustomShape 3"/>
          <p:cNvSpPr/>
          <p:nvPr/>
        </p:nvSpPr>
        <p:spPr>
          <a:xfrm>
            <a:off x="1586520" y="1005480"/>
            <a:ext cx="4596840" cy="3448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2" name="TextShape 4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4" name="CustomShape 2"/>
          <p:cNvSpPr/>
          <p:nvPr/>
        </p:nvSpPr>
        <p:spPr>
          <a:xfrm>
            <a:off x="440244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C4C9B326-7D78-44AB-BBD5-35382A00A67B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39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5" name="CustomShape 3"/>
          <p:cNvSpPr/>
          <p:nvPr/>
        </p:nvSpPr>
        <p:spPr>
          <a:xfrm>
            <a:off x="1370880" y="762840"/>
            <a:ext cx="5028480" cy="3770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6" name="TextShape 4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8" name="CustomShape 2"/>
          <p:cNvSpPr/>
          <p:nvPr/>
        </p:nvSpPr>
        <p:spPr>
          <a:xfrm>
            <a:off x="440280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CCF4F721-1450-4B52-B232-E98710E5FB36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40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9" name="CustomShape 3"/>
          <p:cNvSpPr/>
          <p:nvPr/>
        </p:nvSpPr>
        <p:spPr>
          <a:xfrm>
            <a:off x="1370880" y="762840"/>
            <a:ext cx="5028480" cy="3770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0" name="TextShape 4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2" name="CustomShape 2"/>
          <p:cNvSpPr/>
          <p:nvPr/>
        </p:nvSpPr>
        <p:spPr>
          <a:xfrm>
            <a:off x="440280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3DFCB118-7B0F-43F0-81B7-BA6F9E9E09BC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41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3" name="CustomShape 3"/>
          <p:cNvSpPr/>
          <p:nvPr/>
        </p:nvSpPr>
        <p:spPr>
          <a:xfrm>
            <a:off x="1370880" y="763200"/>
            <a:ext cx="5030640" cy="3771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4" name="TextShape 4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2" name="CustomShape 2"/>
          <p:cNvSpPr/>
          <p:nvPr/>
        </p:nvSpPr>
        <p:spPr>
          <a:xfrm>
            <a:off x="440280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6BEB36A1-D2C1-4DA1-BEF8-5D636A057303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5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3" name="CustomShape 3"/>
          <p:cNvSpPr/>
          <p:nvPr/>
        </p:nvSpPr>
        <p:spPr>
          <a:xfrm>
            <a:off x="1370880" y="763200"/>
            <a:ext cx="5030640" cy="3771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4" name="TextShape 4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6" name="CustomShape 2"/>
          <p:cNvSpPr/>
          <p:nvPr/>
        </p:nvSpPr>
        <p:spPr>
          <a:xfrm>
            <a:off x="440280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3F4F6DF4-2119-44E7-8ECC-F669F8E55F43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42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7" name="CustomShape 3"/>
          <p:cNvSpPr/>
          <p:nvPr/>
        </p:nvSpPr>
        <p:spPr>
          <a:xfrm>
            <a:off x="1370880" y="763200"/>
            <a:ext cx="5030640" cy="3771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8" name="TextShape 4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0" name="CustomShape 2"/>
          <p:cNvSpPr/>
          <p:nvPr/>
        </p:nvSpPr>
        <p:spPr>
          <a:xfrm>
            <a:off x="440280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2C08B18A-C8F5-46AB-85A0-F34DDCE854FB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43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1" name="CustomShape 3"/>
          <p:cNvSpPr/>
          <p:nvPr/>
        </p:nvSpPr>
        <p:spPr>
          <a:xfrm>
            <a:off x="1370880" y="763200"/>
            <a:ext cx="5030640" cy="3771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2" name="TextShape 4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4" name="CustomShape 2"/>
          <p:cNvSpPr/>
          <p:nvPr/>
        </p:nvSpPr>
        <p:spPr>
          <a:xfrm>
            <a:off x="440280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BCACD391-60AE-45D7-B08E-8365D4C46A6E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44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5" name="CustomShape 3"/>
          <p:cNvSpPr/>
          <p:nvPr/>
        </p:nvSpPr>
        <p:spPr>
          <a:xfrm>
            <a:off x="1586520" y="1005480"/>
            <a:ext cx="4596840" cy="3448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6" name="TextShape 4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8" name="CustomShape 2"/>
          <p:cNvSpPr/>
          <p:nvPr/>
        </p:nvSpPr>
        <p:spPr>
          <a:xfrm>
            <a:off x="440280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5CF512D9-B14D-461A-806B-7425FEC3F4F7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45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9" name="CustomShape 3"/>
          <p:cNvSpPr/>
          <p:nvPr/>
        </p:nvSpPr>
        <p:spPr>
          <a:xfrm>
            <a:off x="1586520" y="1005480"/>
            <a:ext cx="4596840" cy="3448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0" name="TextShape 4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2" name="CustomShape 2"/>
          <p:cNvSpPr/>
          <p:nvPr/>
        </p:nvSpPr>
        <p:spPr>
          <a:xfrm>
            <a:off x="440280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32AA7B85-5FC0-4CDD-BE8F-83A9072EE554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46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3" name="CustomShape 3"/>
          <p:cNvSpPr/>
          <p:nvPr/>
        </p:nvSpPr>
        <p:spPr>
          <a:xfrm>
            <a:off x="1586520" y="1005480"/>
            <a:ext cx="4596840" cy="3448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4" name="TextShape 4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6" name="CustomShape 2"/>
          <p:cNvSpPr/>
          <p:nvPr/>
        </p:nvSpPr>
        <p:spPr>
          <a:xfrm>
            <a:off x="440280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334F15FC-CAE3-4468-A217-39E1052C2E35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47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7" name="CustomShape 3"/>
          <p:cNvSpPr/>
          <p:nvPr/>
        </p:nvSpPr>
        <p:spPr>
          <a:xfrm>
            <a:off x="1586520" y="1005480"/>
            <a:ext cx="4596840" cy="3448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8" name="TextShape 4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0" name="CustomShape 2"/>
          <p:cNvSpPr/>
          <p:nvPr/>
        </p:nvSpPr>
        <p:spPr>
          <a:xfrm>
            <a:off x="440280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CC949D89-DCD7-4F5B-B7DD-D5A72D426D2E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48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1" name="CustomShape 3"/>
          <p:cNvSpPr/>
          <p:nvPr/>
        </p:nvSpPr>
        <p:spPr>
          <a:xfrm>
            <a:off x="1370880" y="763200"/>
            <a:ext cx="5030640" cy="3771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2" name="TextShape 4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4" name="CustomShape 2"/>
          <p:cNvSpPr/>
          <p:nvPr/>
        </p:nvSpPr>
        <p:spPr>
          <a:xfrm>
            <a:off x="440280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1CA2C3A2-CDC5-434A-9BAF-650FC63BEC11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49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5" name="CustomShape 3"/>
          <p:cNvSpPr/>
          <p:nvPr/>
        </p:nvSpPr>
        <p:spPr>
          <a:xfrm>
            <a:off x="1370880" y="763200"/>
            <a:ext cx="5030640" cy="3771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6" name="TextShape 4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8" name="CustomShape 2"/>
          <p:cNvSpPr/>
          <p:nvPr/>
        </p:nvSpPr>
        <p:spPr>
          <a:xfrm>
            <a:off x="440280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F3B57182-AC05-4D92-B61A-68CAEF93986F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50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9" name="CustomShape 3"/>
          <p:cNvSpPr/>
          <p:nvPr/>
        </p:nvSpPr>
        <p:spPr>
          <a:xfrm>
            <a:off x="1370880" y="763200"/>
            <a:ext cx="5030640" cy="3771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0" name="TextShape 4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2" name="CustomShape 2"/>
          <p:cNvSpPr/>
          <p:nvPr/>
        </p:nvSpPr>
        <p:spPr>
          <a:xfrm>
            <a:off x="440280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ECBDEF78-4AC2-4FDA-8299-258186628A25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51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3" name="CustomShape 3"/>
          <p:cNvSpPr/>
          <p:nvPr/>
        </p:nvSpPr>
        <p:spPr>
          <a:xfrm>
            <a:off x="1370880" y="763200"/>
            <a:ext cx="5030640" cy="3771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4" name="TextShape 4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6" name="CustomShape 2"/>
          <p:cNvSpPr/>
          <p:nvPr/>
        </p:nvSpPr>
        <p:spPr>
          <a:xfrm>
            <a:off x="440280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D2F6C0AC-BAF4-4EBB-8D2F-445729AEA3B2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6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7" name="CustomShape 3"/>
          <p:cNvSpPr/>
          <p:nvPr/>
        </p:nvSpPr>
        <p:spPr>
          <a:xfrm>
            <a:off x="1370880" y="763200"/>
            <a:ext cx="5030640" cy="3771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8" name="TextShape 4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6" name="CustomShape 2"/>
          <p:cNvSpPr/>
          <p:nvPr/>
        </p:nvSpPr>
        <p:spPr>
          <a:xfrm>
            <a:off x="440280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DED374D7-638F-4714-90AE-AF41D4741EC0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52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7" name="CustomShape 3"/>
          <p:cNvSpPr/>
          <p:nvPr/>
        </p:nvSpPr>
        <p:spPr>
          <a:xfrm>
            <a:off x="1370880" y="763200"/>
            <a:ext cx="5030640" cy="3771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8" name="TextShape 4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0" name="CustomShape 2"/>
          <p:cNvSpPr/>
          <p:nvPr/>
        </p:nvSpPr>
        <p:spPr>
          <a:xfrm>
            <a:off x="440280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13DDAA56-7002-4A23-A9F2-65FBF575B4FE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53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1" name="CustomShape 3"/>
          <p:cNvSpPr/>
          <p:nvPr/>
        </p:nvSpPr>
        <p:spPr>
          <a:xfrm>
            <a:off x="1370880" y="763200"/>
            <a:ext cx="5030640" cy="3771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2" name="TextShape 4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8" name="CustomShape 2"/>
          <p:cNvSpPr/>
          <p:nvPr/>
        </p:nvSpPr>
        <p:spPr>
          <a:xfrm>
            <a:off x="440280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6955EBA2-649E-4A0B-90DE-DAAF40110FAC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54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9" name="CustomShape 3"/>
          <p:cNvSpPr/>
          <p:nvPr/>
        </p:nvSpPr>
        <p:spPr>
          <a:xfrm>
            <a:off x="1370880" y="763200"/>
            <a:ext cx="5030640" cy="3771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0" name="TextShape 4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2" name="CustomShape 2"/>
          <p:cNvSpPr/>
          <p:nvPr/>
        </p:nvSpPr>
        <p:spPr>
          <a:xfrm>
            <a:off x="440280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D284B307-70EA-41D9-AF35-4CED7CA64BA0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55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3" name="CustomShape 3"/>
          <p:cNvSpPr/>
          <p:nvPr/>
        </p:nvSpPr>
        <p:spPr>
          <a:xfrm>
            <a:off x="1370880" y="763200"/>
            <a:ext cx="5030640" cy="3771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4" name="TextShape 4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0" name="CustomShape 2"/>
          <p:cNvSpPr/>
          <p:nvPr/>
        </p:nvSpPr>
        <p:spPr>
          <a:xfrm>
            <a:off x="440244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BB6CDDA1-C5F4-49D1-BF11-E02757915B35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56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1" name="TextShape 3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0" name="CustomShape 2"/>
          <p:cNvSpPr/>
          <p:nvPr/>
        </p:nvSpPr>
        <p:spPr>
          <a:xfrm>
            <a:off x="440244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D0A32A5D-346C-48CF-89EF-72E6834360C9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7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1" name="CustomShape 3"/>
          <p:cNvSpPr/>
          <p:nvPr/>
        </p:nvSpPr>
        <p:spPr>
          <a:xfrm>
            <a:off x="1370880" y="763200"/>
            <a:ext cx="5030640" cy="3771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2" name="TextShape 4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4" name="CustomShape 2"/>
          <p:cNvSpPr/>
          <p:nvPr/>
        </p:nvSpPr>
        <p:spPr>
          <a:xfrm>
            <a:off x="440280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143902D9-DA0C-4321-B404-5EA5FD2CD468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8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5" name="CustomShape 3"/>
          <p:cNvSpPr/>
          <p:nvPr/>
        </p:nvSpPr>
        <p:spPr>
          <a:xfrm>
            <a:off x="1370880" y="763200"/>
            <a:ext cx="5030640" cy="3771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6" name="TextShape 4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8" name="CustomShape 2"/>
          <p:cNvSpPr/>
          <p:nvPr/>
        </p:nvSpPr>
        <p:spPr>
          <a:xfrm>
            <a:off x="440280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624FF75E-3B7B-4DB2-AEF9-387A88792ED9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9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9" name="CustomShape 3"/>
          <p:cNvSpPr/>
          <p:nvPr/>
        </p:nvSpPr>
        <p:spPr>
          <a:xfrm>
            <a:off x="1586520" y="1005480"/>
            <a:ext cx="4596840" cy="3448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0" name="TextShape 4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CustomShape 1"/>
          <p:cNvSpPr/>
          <p:nvPr/>
        </p:nvSpPr>
        <p:spPr>
          <a:xfrm>
            <a:off x="4402800" y="-360"/>
            <a:ext cx="3366000" cy="501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10/26/10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2" name="CustomShape 2"/>
          <p:cNvSpPr/>
          <p:nvPr/>
        </p:nvSpPr>
        <p:spPr>
          <a:xfrm>
            <a:off x="4402800" y="9553680"/>
            <a:ext cx="3366000" cy="501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16CBE208-1F4B-497B-8447-BA8E9251D0C5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Arial Unicode MS"/>
              </a:rPr>
              <a:t>10</a:t>
            </a:fld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3" name="CustomShape 3"/>
          <p:cNvSpPr/>
          <p:nvPr/>
        </p:nvSpPr>
        <p:spPr>
          <a:xfrm>
            <a:off x="1370880" y="763200"/>
            <a:ext cx="5030640" cy="3771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4" name="TextShape 4"/>
          <p:cNvSpPr txBox="1"/>
          <p:nvPr/>
        </p:nvSpPr>
        <p:spPr>
          <a:xfrm>
            <a:off x="777240" y="4777560"/>
            <a:ext cx="6217920" cy="4526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292068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3571200" y="1769040"/>
            <a:ext cx="292068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6638040" y="1769040"/>
            <a:ext cx="292068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 type="body"/>
          </p:nvPr>
        </p:nvSpPr>
        <p:spPr>
          <a:xfrm>
            <a:off x="6638040" y="4059360"/>
            <a:ext cx="292068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 type="body"/>
          </p:nvPr>
        </p:nvSpPr>
        <p:spPr>
          <a:xfrm>
            <a:off x="3571200" y="4059360"/>
            <a:ext cx="292068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 type="body"/>
          </p:nvPr>
        </p:nvSpPr>
        <p:spPr>
          <a:xfrm>
            <a:off x="504000" y="4059360"/>
            <a:ext cx="292068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292068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3571200" y="1769040"/>
            <a:ext cx="292068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 type="body"/>
          </p:nvPr>
        </p:nvSpPr>
        <p:spPr>
          <a:xfrm>
            <a:off x="6638040" y="1769040"/>
            <a:ext cx="292068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 type="body"/>
          </p:nvPr>
        </p:nvSpPr>
        <p:spPr>
          <a:xfrm>
            <a:off x="6638040" y="4059360"/>
            <a:ext cx="292068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 type="body"/>
          </p:nvPr>
        </p:nvSpPr>
        <p:spPr>
          <a:xfrm>
            <a:off x="3571200" y="4059360"/>
            <a:ext cx="292068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 type="body"/>
          </p:nvPr>
        </p:nvSpPr>
        <p:spPr>
          <a:xfrm>
            <a:off x="504000" y="4059360"/>
            <a:ext cx="292068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096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39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</a:p>
        </p:txBody>
      </p:sp>
      <p:sp>
        <p:nvSpPr>
          <p:cNvPr id="8" name="TextShape 2"/>
          <p:cNvSpPr txBox="1"/>
          <p:nvPr/>
        </p:nvSpPr>
        <p:spPr>
          <a:xfrm>
            <a:off x="503640" y="1768680"/>
            <a:ext cx="9071640" cy="427320"/>
          </a:xfrm>
          <a:prstGeom prst="rect">
            <a:avLst/>
          </a:prstGeom>
          <a:noFill/>
          <a:ln>
            <a:noFill/>
          </a:ln>
        </p:spPr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65560"/>
            <a:ext cx="2348280" cy="5216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000" y="6886800"/>
            <a:ext cx="3195000" cy="52164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000" y="6886800"/>
            <a:ext cx="2348280" cy="5216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956539FD-E171-4621-9D2F-091F8DD96D1E}" type="slidenum"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5" name="Picture 4"/>
          <p:cNvPicPr/>
          <p:nvPr/>
        </p:nvPicPr>
        <p:blipFill>
          <a:blip r:embed="rId14"/>
          <a:stretch/>
        </p:blipFill>
        <p:spPr>
          <a:xfrm>
            <a:off x="228960" y="7016760"/>
            <a:ext cx="2185560" cy="285480"/>
          </a:xfrm>
          <a:prstGeom prst="rect">
            <a:avLst/>
          </a:prstGeom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15"/>
          <a:stretch/>
        </p:blipFill>
        <p:spPr>
          <a:xfrm>
            <a:off x="8778240" y="6892560"/>
            <a:ext cx="1070280" cy="513360"/>
          </a:xfrm>
          <a:prstGeom prst="rect">
            <a:avLst/>
          </a:prstGeom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</a:p>
        </p:txBody>
      </p:sp>
      <p:sp>
        <p:nvSpPr>
          <p:cNvPr id="45" name="PlaceHolder 3"/>
          <p:cNvSpPr>
            <a:spLocks noGrp="1"/>
          </p:cNvSpPr>
          <p:nvPr>
            <p:ph type="dt"/>
          </p:nvPr>
        </p:nvSpPr>
        <p:spPr>
          <a:xfrm>
            <a:off x="504000" y="686592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</a:p>
        </p:txBody>
      </p:sp>
      <p:sp>
        <p:nvSpPr>
          <p:cNvPr id="46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</a:p>
        </p:txBody>
      </p:sp>
      <p:sp>
        <p:nvSpPr>
          <p:cNvPr id="47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3F10F96C-CA5F-46D3-8041-2180A0E92ADB}" type="slidenum"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48" name="Picture 47"/>
          <p:cNvPicPr/>
          <p:nvPr/>
        </p:nvPicPr>
        <p:blipFill>
          <a:blip r:embed="rId14"/>
          <a:stretch/>
        </p:blipFill>
        <p:spPr>
          <a:xfrm>
            <a:off x="229320" y="7017480"/>
            <a:ext cx="2185560" cy="285480"/>
          </a:xfrm>
          <a:prstGeom prst="rect">
            <a:avLst/>
          </a:prstGeom>
          <a:ln>
            <a:noFill/>
          </a:ln>
        </p:spPr>
      </p:pic>
      <p:pic>
        <p:nvPicPr>
          <p:cNvPr id="49" name="Picture 48"/>
          <p:cNvPicPr/>
          <p:nvPr/>
        </p:nvPicPr>
        <p:blipFill>
          <a:blip r:embed="rId15"/>
          <a:stretch/>
        </p:blipFill>
        <p:spPr>
          <a:xfrm>
            <a:off x="8778600" y="6893280"/>
            <a:ext cx="1070280" cy="513720"/>
          </a:xfrm>
          <a:prstGeom prst="rect">
            <a:avLst/>
          </a:prstGeom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noc.ws.nsrc.org/nagios3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nagios.sourceforge.net/docs/3_0/objectdefinitions.html" TargetMode="Externa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smstools3.kekekasvi.com/" TargetMode="Externa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://www.kannel.org/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3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0" y="969119"/>
            <a:ext cx="10080000" cy="1765371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buClr>
                <a:srgbClr val="000000"/>
              </a:buClr>
              <a:buSzPct val="45000"/>
            </a:pPr>
            <a:r>
              <a:rPr lang="en-US" sz="4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Network Monitoring &amp; Management</a:t>
            </a:r>
            <a:br>
              <a:rPr lang="en-US" sz="4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</a:br>
            <a:r>
              <a:rPr lang="en-US" sz="4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Nagios</a:t>
            </a:r>
          </a:p>
        </p:txBody>
      </p:sp>
      <p:sp>
        <p:nvSpPr>
          <p:cNvPr id="92" name="TextShape 2"/>
          <p:cNvSpPr txBox="1"/>
          <p:nvPr/>
        </p:nvSpPr>
        <p:spPr>
          <a:xfrm>
            <a:off x="0" y="2943000"/>
            <a:ext cx="10080000" cy="16261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n-U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Network Startup Resource Center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-US" sz="3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www.nsrc.org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93" name="Picture 92"/>
          <p:cNvPicPr/>
          <p:nvPr/>
        </p:nvPicPr>
        <p:blipFill>
          <a:blip r:embed="rId2"/>
          <a:stretch/>
        </p:blipFill>
        <p:spPr>
          <a:xfrm>
            <a:off x="943200" y="6072840"/>
            <a:ext cx="1117080" cy="393120"/>
          </a:xfrm>
          <a:prstGeom prst="rect">
            <a:avLst/>
          </a:prstGeom>
          <a:ln>
            <a:noFill/>
          </a:ln>
        </p:spPr>
      </p:pic>
      <p:sp>
        <p:nvSpPr>
          <p:cNvPr id="94" name="TextShape 3"/>
          <p:cNvSpPr txBox="1"/>
          <p:nvPr/>
        </p:nvSpPr>
        <p:spPr>
          <a:xfrm>
            <a:off x="2169360" y="6023520"/>
            <a:ext cx="7315200" cy="428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These materials are licensed under the Creative Commons Attribution-NonCommercial 4.0 International license
(http://creativecommons.org/licenses/by-nc/4.0/)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CustomShape 1"/>
          <p:cNvSpPr/>
          <p:nvPr/>
        </p:nvSpPr>
        <p:spPr>
          <a:xfrm>
            <a:off x="554760" y="1512000"/>
            <a:ext cx="9189000" cy="59097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9720" rIns="0" bIns="0"/>
          <a:lstStyle/>
          <a:p>
            <a:pPr marL="561960" indent="-457200">
              <a:lnSpc>
                <a:spcPct val="97000"/>
              </a:lnSpc>
              <a:buClr>
                <a:srgbClr val="000000"/>
              </a:buClr>
              <a:buFont typeface="Arial" charset="0"/>
              <a:buChar char="•"/>
            </a:pPr>
            <a:r>
              <a:rPr lang="en-GB" sz="265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Periodically Nagios calls a plugin to test the state of each service. Possible responses are: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912780" lvl="1" indent="-342900">
              <a:lnSpc>
                <a:spcPct val="97000"/>
              </a:lnSpc>
              <a:buClr>
                <a:srgbClr val="000000"/>
              </a:buClr>
              <a:buFont typeface="Wingdings" charset="2"/>
              <a:buChar char="ü"/>
            </a:pPr>
            <a:r>
              <a:rPr lang="en-GB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OK</a:t>
            </a:r>
            <a:endParaRPr lang="en-US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912780" lvl="1" indent="-342900">
              <a:lnSpc>
                <a:spcPct val="97000"/>
              </a:lnSpc>
              <a:buClr>
                <a:srgbClr val="000000"/>
              </a:buClr>
              <a:buFont typeface="Wingdings" charset="2"/>
              <a:buChar char="ü"/>
            </a:pPr>
            <a:r>
              <a:rPr lang="en-GB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WARNING</a:t>
            </a:r>
            <a:endParaRPr lang="en-US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912780" lvl="1" indent="-342900">
              <a:lnSpc>
                <a:spcPct val="97000"/>
              </a:lnSpc>
              <a:buClr>
                <a:srgbClr val="000000"/>
              </a:buClr>
              <a:buFont typeface="Wingdings" charset="2"/>
              <a:buChar char="ü"/>
            </a:pPr>
            <a:r>
              <a:rPr lang="en-GB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CRITICAL</a:t>
            </a:r>
            <a:endParaRPr lang="en-US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912780" lvl="1" indent="-342900">
              <a:lnSpc>
                <a:spcPct val="97000"/>
              </a:lnSpc>
              <a:buClr>
                <a:srgbClr val="000000"/>
              </a:buClr>
              <a:buFont typeface="Wingdings" charset="2"/>
              <a:buChar char="ü"/>
            </a:pPr>
            <a:r>
              <a:rPr lang="en-GB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UNKNOWN</a:t>
            </a:r>
            <a:br>
              <a:rPr lang="en-GB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</a:br>
            <a:endParaRPr lang="en-US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61960" indent="-457200">
              <a:lnSpc>
                <a:spcPct val="97000"/>
              </a:lnSpc>
              <a:buClr>
                <a:srgbClr val="000000"/>
              </a:buClr>
              <a:buFont typeface="Arial" charset="0"/>
              <a:buChar char="•"/>
            </a:pPr>
            <a:r>
              <a:rPr lang="en-GB" sz="265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If a service is not OK it goes into a “soft” error state. After a number of retries (default 3) it goes into a “hard” error state. At that point an alert is sent.</a:t>
            </a:r>
            <a:br>
              <a:rPr lang="en-GB" sz="265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</a:b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61960" indent="-457200">
              <a:lnSpc>
                <a:spcPct val="97000"/>
              </a:lnSpc>
              <a:buClr>
                <a:srgbClr val="000000"/>
              </a:buClr>
              <a:buFont typeface="Arial" charset="0"/>
              <a:buChar char="•"/>
            </a:pPr>
            <a:r>
              <a:rPr lang="en-GB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You can also trigger external event handlers based on these state transitions 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5" name="TextShape 2"/>
          <p:cNvSpPr txBox="1"/>
          <p:nvPr/>
        </p:nvSpPr>
        <p:spPr>
          <a:xfrm>
            <a:off x="50436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How Checks Work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ustomShape 1"/>
          <p:cNvSpPr/>
          <p:nvPr/>
        </p:nvSpPr>
        <p:spPr>
          <a:xfrm>
            <a:off x="639000" y="1427760"/>
            <a:ext cx="9104760" cy="58068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8080" rIns="0" bIns="0"/>
          <a:lstStyle/>
          <a:p>
            <a:pPr marL="425160" indent="-318960"/>
            <a:r>
              <a:rPr lang="en-GB" sz="3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Parameters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55360" lvl="1" indent="-285480">
              <a:buClr>
                <a:srgbClr val="000000"/>
              </a:buClr>
              <a:buFont typeface="Symbol" charset="2"/>
              <a:buChar char=""/>
            </a:pPr>
            <a:r>
              <a:rPr lang="en-GB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Normal checking interval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55360" lvl="1" indent="-285480">
              <a:buClr>
                <a:srgbClr val="000000"/>
              </a:buClr>
              <a:buFont typeface="Symbol" charset="2"/>
              <a:buChar char=""/>
            </a:pPr>
            <a:r>
              <a:rPr lang="en-GB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Retry interval (i.e. when not OK)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55360" lvl="1" indent="-285480">
              <a:buClr>
                <a:srgbClr val="000000"/>
              </a:buClr>
              <a:buFont typeface="Symbol" charset="2"/>
              <a:buChar char=""/>
            </a:pPr>
            <a:r>
              <a:rPr lang="en-GB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Maximum number of retries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55360" lvl="1" indent="-285480">
              <a:buClr>
                <a:srgbClr val="000000"/>
              </a:buClr>
              <a:buFont typeface="Symbol" charset="2"/>
              <a:buChar char=""/>
            </a:pPr>
            <a:r>
              <a:rPr lang="en-GB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Time period for performing checks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55360" lvl="1" indent="-285480">
              <a:buClr>
                <a:srgbClr val="000000"/>
              </a:buClr>
              <a:buFont typeface="Symbol" charset="2"/>
              <a:buChar char=""/>
            </a:pPr>
            <a:r>
              <a:rPr lang="en-GB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Time period for sending notifications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25160" indent="-318960"/>
            <a:r>
              <a:rPr lang="en-GB" sz="3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Scheduling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55360" lvl="1" indent="-285480">
              <a:buClr>
                <a:srgbClr val="000000"/>
              </a:buClr>
              <a:buFont typeface="Symbol" charset="2"/>
              <a:buChar char=""/>
            </a:pPr>
            <a:r>
              <a:rPr lang="en-GB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Nagios spreads its checks throughout the time period to even out the workload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55360" lvl="1" indent="-285480">
              <a:buClr>
                <a:srgbClr val="000000"/>
              </a:buClr>
              <a:buFont typeface="Symbol" charset="2"/>
              <a:buChar char=""/>
            </a:pPr>
            <a:r>
              <a:rPr lang="en-GB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Web UI shows when next check is scheduled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25160" indent="-318960">
              <a:lnSpc>
                <a:spcPct val="93000"/>
              </a:lnSpc>
              <a:buClr>
                <a:srgbClr val="000000"/>
              </a:buClr>
              <a:buFont typeface="Symbol" charset="2"/>
              <a:buChar char=""/>
            </a:pP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7" name="TextShape 2"/>
          <p:cNvSpPr txBox="1"/>
          <p:nvPr/>
        </p:nvSpPr>
        <p:spPr>
          <a:xfrm>
            <a:off x="50436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How Checks Work (Continued)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CustomShape 1"/>
          <p:cNvSpPr/>
          <p:nvPr/>
        </p:nvSpPr>
        <p:spPr>
          <a:xfrm>
            <a:off x="671760" y="1679760"/>
            <a:ext cx="9072000" cy="53762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8080" rIns="0" bIns="0"/>
          <a:lstStyle/>
          <a:p>
            <a:pPr marL="428400" indent="-322200">
              <a:lnSpc>
                <a:spcPct val="93000"/>
              </a:lnSpc>
            </a:pPr>
            <a:r>
              <a:rPr lang="en-US" sz="3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Hosts can have parents: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58600" lvl="1" indent="-285840">
              <a:lnSpc>
                <a:spcPct val="93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The parent of a </a:t>
            </a:r>
            <a:r>
              <a:rPr lang="en-US" sz="2800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server</a:t>
            </a: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 connected to a </a:t>
            </a:r>
            <a:r>
              <a:rPr lang="en-US" sz="2800" b="0" strike="noStrike" spc="-1" dirty="0">
                <a:solidFill>
                  <a:srgbClr val="FF66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switch</a:t>
            </a: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 would be the </a:t>
            </a:r>
            <a:r>
              <a:rPr lang="en-US" sz="2800" b="0" strike="noStrike" spc="-1" dirty="0">
                <a:solidFill>
                  <a:srgbClr val="FF66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switch</a:t>
            </a: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.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58600" lvl="1" indent="-285840">
              <a:lnSpc>
                <a:spcPct val="93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Allows us to specify the dependencies between devices.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58600" lvl="1" indent="-285840">
              <a:lnSpc>
                <a:spcPct val="93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Avoids sending alarms when parent does not respond.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58600" lvl="1" indent="-285840">
              <a:lnSpc>
                <a:spcPct val="93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A node can have multiple parents (dual homed).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0" name="TextShape 2"/>
          <p:cNvSpPr txBox="1"/>
          <p:nvPr/>
        </p:nvSpPr>
        <p:spPr>
          <a:xfrm>
            <a:off x="50436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Hierarchy: The Concept of Parents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AB74BE1-4306-E849-AC1D-27167CE981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7977" y="4508043"/>
            <a:ext cx="4025900" cy="30353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ustomShape 1"/>
          <p:cNvSpPr/>
          <p:nvPr/>
        </p:nvSpPr>
        <p:spPr>
          <a:xfrm>
            <a:off x="677160" y="1975680"/>
            <a:ext cx="9150480" cy="52480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8080" rIns="0" bIns="0"/>
          <a:lstStyle/>
          <a:p>
            <a:pPr marL="426960" indent="-322200">
              <a:lnSpc>
                <a:spcPct val="93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Where you locate your Nagios server will determine your point of view of the network.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26960" indent="-322200">
              <a:lnSpc>
                <a:spcPct val="93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The Nagios server becomes the “root” of your dependency tree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2" name="TextShape 2"/>
          <p:cNvSpPr txBox="1"/>
          <p:nvPr/>
        </p:nvSpPr>
        <p:spPr>
          <a:xfrm>
            <a:off x="50436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Network Viewpoint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047F9FF-EA38-F245-A7F2-ADF7D56456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5529" y="0"/>
            <a:ext cx="7943415" cy="7559675"/>
          </a:xfrm>
          <a:prstGeom prst="rect">
            <a:avLst/>
          </a:prstGeom>
        </p:spPr>
      </p:pic>
      <p:sp>
        <p:nvSpPr>
          <p:cNvPr id="124" name="TextShape 1"/>
          <p:cNvSpPr txBox="1"/>
          <p:nvPr/>
        </p:nvSpPr>
        <p:spPr>
          <a:xfrm>
            <a:off x="0" y="0"/>
            <a:ext cx="2729948" cy="235888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Network Viewpoint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50472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Collapsed Tree Network View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39253" y="4842443"/>
            <a:ext cx="52938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Do you recognize this</a:t>
            </a:r>
            <a:r>
              <a:rPr lang="mr-IN" sz="3200" dirty="0">
                <a:latin typeface="+mj-lt"/>
              </a:rPr>
              <a:t>…</a:t>
            </a:r>
            <a:r>
              <a:rPr lang="en-US" sz="3200" dirty="0">
                <a:latin typeface="+mj-lt"/>
              </a:rPr>
              <a:t>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A31AC3E-DF31-B64C-9FF1-E229772EE7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31211"/>
            <a:ext cx="10080625" cy="305154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50472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Collapsed Tree Network View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E6F243-A5A7-064E-A1EB-AE5421FC1F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113" y="3885276"/>
            <a:ext cx="10080625" cy="305154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E086041-6E3E-944F-B1D7-2DA6FAFF9C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86473"/>
            <a:ext cx="10080625" cy="1372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9658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Shape 1"/>
          <p:cNvSpPr txBox="1"/>
          <p:nvPr/>
        </p:nvSpPr>
        <p:spPr>
          <a:xfrm>
            <a:off x="438120" y="635400"/>
            <a:ext cx="9071640" cy="537351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Demo of Nagios
</a:t>
            </a:r>
            <a:r>
              <a:rPr lang="en-US" sz="4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3"/>
              </a:rPr>
              <a:t>http://noc.ws.nsrc.org/nagios3/</a:t>
            </a:r>
            <a:r>
              <a:rPr lang="en-US" sz="4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en-US" sz="4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nagiosadmin</a:t>
            </a:r>
            <a:r>
              <a:rPr lang="en-US" sz="4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: </a:t>
            </a:r>
            <a:r>
              <a:rPr lang="en-US" sz="4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lab_password</a:t>
            </a:r>
            <a:endParaRPr lang="en-US" sz="4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CustomShape 1"/>
          <p:cNvSpPr/>
          <p:nvPr/>
        </p:nvSpPr>
        <p:spPr>
          <a:xfrm>
            <a:off x="581040" y="1476720"/>
            <a:ext cx="9295560" cy="60199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marL="342720" indent="-341280"/>
            <a:r>
              <a:rPr lang="en-GB" sz="3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 </a:t>
            </a:r>
            <a:r>
              <a:rPr lang="en-GB" sz="32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Debian</a:t>
            </a:r>
            <a:r>
              <a:rPr lang="en-GB" sz="3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/Ubuntu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1280">
              <a:lnSpc>
                <a:spcPct val="100000"/>
              </a:lnSpc>
            </a:pP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		# apt-get install nagios3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1280"/>
            <a:r>
              <a:rPr lang="en-GB" sz="3200" b="0" u="sng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Key directories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1280"/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r>
              <a:rPr lang="en-GB" sz="265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/</a:t>
            </a:r>
            <a:r>
              <a:rPr lang="en-GB" sz="265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etc</a:t>
            </a:r>
            <a:r>
              <a:rPr lang="en-GB" sz="265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/nagios3
	/</a:t>
            </a:r>
            <a:r>
              <a:rPr lang="en-GB" sz="265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etc</a:t>
            </a:r>
            <a:r>
              <a:rPr lang="en-GB" sz="265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/nagios3/</a:t>
            </a:r>
            <a:r>
              <a:rPr lang="en-GB" sz="265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conf.d</a:t>
            </a:r>
            <a:r>
              <a:rPr lang="en-GB" sz="265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
	/</a:t>
            </a:r>
            <a:r>
              <a:rPr lang="en-GB" sz="265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etc</a:t>
            </a:r>
            <a:r>
              <a:rPr lang="en-GB" sz="265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/</a:t>
            </a:r>
            <a:r>
              <a:rPr lang="en-GB" sz="265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nagios</a:t>
            </a:r>
            <a:r>
              <a:rPr lang="en-GB" sz="265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-plugins/</a:t>
            </a:r>
            <a:r>
              <a:rPr lang="en-GB" sz="265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config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1280">
              <a:lnSpc>
                <a:spcPct val="100000"/>
              </a:lnSpc>
            </a:pPr>
            <a:r>
              <a:rPr lang="en-GB" sz="265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	/</a:t>
            </a:r>
            <a:r>
              <a:rPr lang="en-GB" sz="265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usr</a:t>
            </a:r>
            <a:r>
              <a:rPr lang="en-GB" sz="265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/lib/</a:t>
            </a:r>
            <a:r>
              <a:rPr lang="en-GB" sz="265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nagios</a:t>
            </a:r>
            <a:r>
              <a:rPr lang="en-GB" sz="265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/plugins
	/</a:t>
            </a:r>
            <a:r>
              <a:rPr lang="en-GB" sz="265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usr</a:t>
            </a:r>
            <a:r>
              <a:rPr lang="en-GB" sz="265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/share/nagios3/</a:t>
            </a:r>
            <a:r>
              <a:rPr lang="en-GB" sz="265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htdocs</a:t>
            </a:r>
            <a:r>
              <a:rPr lang="en-GB" sz="265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/images/logos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1280"/>
            <a:r>
              <a:rPr lang="en-GB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Nagios </a:t>
            </a: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web interface is here: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143000" lvl="2" indent="-227160">
              <a:lnSpc>
                <a:spcPct val="100000"/>
              </a:lnSpc>
            </a:pPr>
            <a:r>
              <a:rPr lang="en-GB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			</a:t>
            </a:r>
            <a:r>
              <a:rPr lang="en-GB" sz="2800" b="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http://</a:t>
            </a:r>
            <a:r>
              <a:rPr lang="en-GB" sz="2800" b="0" strike="noStrike" spc="-1" dirty="0" err="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hostX.campusY.ws.nsrc.org</a:t>
            </a:r>
            <a:r>
              <a:rPr lang="en-GB" sz="2800" b="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/nagios3/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9" name="TextShape 2"/>
          <p:cNvSpPr txBox="1"/>
          <p:nvPr/>
        </p:nvSpPr>
        <p:spPr>
          <a:xfrm>
            <a:off x="50436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Installation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CustomShape 1"/>
          <p:cNvSpPr/>
          <p:nvPr/>
        </p:nvSpPr>
        <p:spPr>
          <a:xfrm>
            <a:off x="639000" y="1679760"/>
            <a:ext cx="9189000" cy="57960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240" rIns="0" bIns="0"/>
          <a:lstStyle/>
          <a:p>
            <a:pPr marL="425160" indent="-318960">
              <a:lnSpc>
                <a:spcPct val="93000"/>
              </a:lnSpc>
            </a:pPr>
            <a:r>
              <a:rPr lang="en-GB" sz="32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Based on templates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55360" lvl="1" indent="-285480">
              <a:lnSpc>
                <a:spcPct val="97000"/>
              </a:lnSpc>
              <a:buClr>
                <a:srgbClr val="000000"/>
              </a:buClr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This saves lots of time avoiding repetition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25160" indent="-318960">
              <a:lnSpc>
                <a:spcPct val="97000"/>
              </a:lnSpc>
            </a:pPr>
            <a:r>
              <a:rPr lang="en-GB" sz="32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There are default templates with default parameters for a: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55360" lvl="1" indent="-285480">
              <a:lnSpc>
                <a:spcPct val="97000"/>
              </a:lnSpc>
              <a:buClr>
                <a:srgbClr val="000000"/>
              </a:buClr>
              <a:buFont typeface="Symbol" charset="2"/>
              <a:buChar char=""/>
            </a:pPr>
            <a:r>
              <a:rPr lang="en-GB" sz="2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generic host			</a:t>
            </a:r>
            <a:r>
              <a:rPr lang="en-GB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(</a:t>
            </a: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generic-host_nagios2.cfg)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55360" lvl="1" indent="-285480">
              <a:lnSpc>
                <a:spcPct val="97000"/>
              </a:lnSpc>
              <a:buClr>
                <a:srgbClr val="000000"/>
              </a:buClr>
              <a:buFont typeface="Symbol" charset="2"/>
              <a:buChar char=""/>
            </a:pPr>
            <a:r>
              <a:rPr lang="en-GB" sz="2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generic service		</a:t>
            </a:r>
            <a:r>
              <a:rPr lang="en-GB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(</a:t>
            </a: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generic-service_nagios2.cfg)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25160" indent="-318960">
              <a:lnSpc>
                <a:spcPct val="97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Individual settings can be overridden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25160" indent="-318960">
              <a:lnSpc>
                <a:spcPct val="97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Defaults are all sensible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1" name="TextShape 2"/>
          <p:cNvSpPr txBox="1"/>
          <p:nvPr/>
        </p:nvSpPr>
        <p:spPr>
          <a:xfrm>
            <a:off x="50436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Host and Services Configuration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CustomShape 1"/>
          <p:cNvSpPr/>
          <p:nvPr/>
        </p:nvSpPr>
        <p:spPr>
          <a:xfrm>
            <a:off x="554400" y="1869120"/>
            <a:ext cx="9525240" cy="5523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8080" rIns="0" bIns="0"/>
          <a:lstStyle/>
          <a:p>
            <a:pPr marL="423720" indent="-318960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Possibly the most used open source network monitoring software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23720" indent="-318960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Web interface for viewing status, browsing history, scheduling downtime etc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23720" indent="-318960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Sends out alerts via E-mail. Can be configured to use other mechanisms, e.g. SMS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6" name="TextShape 2"/>
          <p:cNvSpPr txBox="1"/>
          <p:nvPr/>
        </p:nvSpPr>
        <p:spPr>
          <a:xfrm>
            <a:off x="50436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Introduction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Configuration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5159298"/>
          </a:xfrm>
        </p:spPr>
        <p:txBody>
          <a:bodyPr anchor="t"/>
          <a:lstStyle/>
          <a:p>
            <a:pPr marL="0" indent="0">
              <a:buNone/>
            </a:pPr>
            <a:r>
              <a:rPr lang="en-US" sz="3200" dirty="0"/>
              <a:t>Configuration is defined in text files in directory:</a:t>
            </a:r>
            <a:br>
              <a:rPr lang="en-US" sz="1000" dirty="0"/>
            </a:br>
            <a:endParaRPr lang="en-US" sz="1000" dirty="0"/>
          </a:p>
          <a:p>
            <a:pPr lvl="1"/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	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/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etc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/nagios3/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conf.d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/*.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cfg</a:t>
            </a:r>
            <a:br>
              <a:rPr lang="en-US" dirty="0">
                <a:latin typeface="Courier New" charset="0"/>
                <a:ea typeface="Courier New" charset="0"/>
                <a:cs typeface="Courier New" charset="0"/>
              </a:rPr>
            </a:br>
            <a:endParaRPr lang="en-US" dirty="0">
              <a:latin typeface="Courier New" charset="0"/>
              <a:ea typeface="Courier New" charset="0"/>
              <a:cs typeface="Courier New" charset="0"/>
            </a:endParaRPr>
          </a:p>
          <a:p>
            <a:pPr lvl="1"/>
            <a:r>
              <a:rPr lang="en-US" sz="3200" dirty="0">
                <a:latin typeface="+mn-lt"/>
                <a:ea typeface="Courier New" charset="0"/>
                <a:cs typeface="Courier New" charset="0"/>
              </a:rPr>
              <a:t>Details on these files is available at:</a:t>
            </a:r>
            <a:br>
              <a:rPr lang="en-US" dirty="0">
                <a:latin typeface="Courier New" charset="0"/>
                <a:ea typeface="Courier New" charset="0"/>
                <a:cs typeface="Courier New" charset="0"/>
              </a:rPr>
            </a:br>
            <a:endParaRPr lang="en-US" dirty="0">
              <a:latin typeface="Courier New" charset="0"/>
              <a:ea typeface="Courier New" charset="0"/>
              <a:cs typeface="Courier New" charset="0"/>
            </a:endParaRPr>
          </a:p>
          <a:p>
            <a:pPr lvl="1"/>
            <a:r>
              <a:rPr lang="en-GB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  <a:hlinkClick r:id="rId2"/>
              </a:rPr>
              <a:t>	</a:t>
            </a:r>
            <a:r>
              <a:rPr lang="en-GB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ＭＳ Ｐゴシック"/>
                <a:hlinkClick r:id="rId2"/>
              </a:rPr>
              <a:t>http://nagios.sourceforge.net/docs/3_0/objectdefinitions.html</a:t>
            </a:r>
            <a:endParaRPr lang="en-US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+mn-lt"/>
            </a:endParaRPr>
          </a:p>
          <a:p>
            <a:endParaRPr lang="en-GB" sz="2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+mn-lt"/>
            </a:endParaRPr>
          </a:p>
          <a:p>
            <a:pPr marL="457200" indent="-457200">
              <a:buFont typeface="Arial" charset="0"/>
              <a:buChar char="•"/>
            </a:pPr>
            <a:r>
              <a:rPr lang="en-GB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D</a:t>
            </a:r>
            <a:r>
              <a:rPr lang="en-GB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efault configuration is in several files with different objects in different files, but you can organise it how you like.</a:t>
            </a:r>
          </a:p>
          <a:p>
            <a:pPr marL="457200" indent="-457200">
              <a:buFont typeface="Arial" charset="0"/>
              <a:buChar char="•"/>
            </a:pPr>
            <a:r>
              <a:rPr lang="en-GB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</a:rPr>
              <a:t>Always verify before restarting Nagios – otherwise your monitoring system may die!</a:t>
            </a:r>
            <a:br>
              <a:rPr lang="en-GB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</a:rPr>
            </a:br>
            <a:br>
              <a:rPr lang="en-GB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</a:br>
            <a:r>
              <a:rPr lang="en-GB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n</a:t>
            </a: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agios3 </a:t>
            </a:r>
            <a:r>
              <a:rPr lang="mr-IN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–</a:t>
            </a: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v /</a:t>
            </a:r>
            <a:r>
              <a:rPr lang="en-US" sz="3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etc</a:t>
            </a:r>
            <a:r>
              <a:rPr 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/nagios3/</a:t>
            </a:r>
            <a:r>
              <a:rPr lang="en-US" sz="3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nagios.cfg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charset="0"/>
              <a:ea typeface="Courier New" charset="0"/>
              <a:cs typeface="Courier Ne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7537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CustomShape 1"/>
          <p:cNvSpPr/>
          <p:nvPr/>
        </p:nvSpPr>
        <p:spPr>
          <a:xfrm>
            <a:off x="887400" y="1973082"/>
            <a:ext cx="8305560" cy="175767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CCFF"/>
          </a:solidFill>
          <a:ln w="9360">
            <a:solidFill>
              <a:srgbClr val="000000"/>
            </a:solidFill>
            <a:round/>
          </a:ln>
          <a:effectLst>
            <a:outerShdw dist="152735" dir="2700000">
              <a:srgbClr val="80808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73800" rIns="81720" bIns="40680"/>
          <a:lstStyle/>
          <a:p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define host {  </a:t>
            </a:r>
            <a:b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</a:b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	alias		Host 1 Campus 1		</a:t>
            </a:r>
            <a:b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</a:b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	</a:t>
            </a:r>
            <a:r>
              <a:rPr lang="en-GB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host_name</a:t>
            </a: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	host1.campus1  </a:t>
            </a:r>
            <a:b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</a:b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	address	host1.campus1.ws.nsrc.org</a:t>
            </a:r>
          </a:p>
          <a:p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	use		generic-host  </a:t>
            </a:r>
            <a:b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</a:b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}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5" name="CustomShape 2"/>
          <p:cNvSpPr/>
          <p:nvPr/>
        </p:nvSpPr>
        <p:spPr>
          <a:xfrm>
            <a:off x="588240" y="3947760"/>
            <a:ext cx="9189000" cy="30240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92880" rIns="0" bIns="0"/>
          <a:lstStyle/>
          <a:p>
            <a:pPr>
              <a:buClr>
                <a:srgbClr val="000000"/>
              </a:buClr>
              <a:buSzPct val="100000"/>
            </a:pP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This is a minimal working configuration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673200" lvl="1" indent="-457200">
              <a:buClr>
                <a:srgbClr val="000000"/>
              </a:buClr>
              <a:buSzPct val="45000"/>
              <a:buFont typeface="Wingdings" charset="2"/>
              <a:buChar char="Ø"/>
            </a:pPr>
            <a:r>
              <a:rPr lang="en-GB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You are just pinging the host; Nagios will warn that you are not monitoring any services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457200"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The filename can be anything ending </a:t>
            </a:r>
            <a:r>
              <a:rPr lang="en-GB" sz="3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.</a:t>
            </a:r>
            <a:r>
              <a:rPr lang="en-GB" sz="32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cfg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indent="-457200"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Organise your devices however you like – e.g. related hosts in the same file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cxnSp>
        <p:nvCxnSpPr>
          <p:cNvPr id="137" name="Line 4"/>
          <p:cNvCxnSpPr/>
          <p:nvPr/>
        </p:nvCxnSpPr>
        <p:spPr>
          <a:xfrm flipH="1">
            <a:off x="5366084" y="3311161"/>
            <a:ext cx="896618" cy="0"/>
          </a:xfrm>
          <a:prstGeom prst="straightConnector1">
            <a:avLst/>
          </a:prstGeom>
          <a:ln w="22225">
            <a:solidFill>
              <a:srgbClr val="3333CC"/>
            </a:solidFill>
            <a:miter/>
            <a:tailEnd type="arrow" w="med" len="med"/>
          </a:ln>
        </p:spPr>
      </p:cxnSp>
      <p:sp>
        <p:nvSpPr>
          <p:cNvPr id="138" name="CustomShape 5"/>
          <p:cNvSpPr/>
          <p:nvPr/>
        </p:nvSpPr>
        <p:spPr>
          <a:xfrm>
            <a:off x="6262702" y="3169655"/>
            <a:ext cx="2760984" cy="3070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25560">
            <a:solidFill>
              <a:srgbClr val="3333CC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buClr>
                <a:srgbClr val="000000"/>
              </a:buClr>
              <a:buSzPct val="45000"/>
            </a:pPr>
            <a:r>
              <a:rPr lang="en-US" sz="1400" b="0" strike="noStrike" spc="-1">
                <a:solidFill>
                  <a:srgbClr val="3333CC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copy settings from this template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9" name="TextShape 6"/>
          <p:cNvSpPr txBox="1"/>
          <p:nvPr/>
        </p:nvSpPr>
        <p:spPr>
          <a:xfrm>
            <a:off x="50436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Monitoring a Single Host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CustomShape 1"/>
          <p:cNvSpPr/>
          <p:nvPr/>
        </p:nvSpPr>
        <p:spPr>
          <a:xfrm>
            <a:off x="684000" y="2219256"/>
            <a:ext cx="9144000" cy="3555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CCFF"/>
          </a:solidFill>
          <a:ln w="9360">
            <a:solidFill>
              <a:srgbClr val="000000"/>
            </a:solidFill>
            <a:round/>
          </a:ln>
          <a:effectLst>
            <a:outerShdw dist="152735" dir="2700000">
              <a:srgbClr val="80808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68400" rIns="81720" bIns="40680"/>
          <a:lstStyle/>
          <a:p>
            <a:pPr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define host {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 name                          </a:t>
            </a:r>
            <a:r>
              <a:rPr lang="en-US" sz="1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generic-host</a:t>
            </a:r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  ; The name of this host template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 </a:t>
            </a:r>
            <a:r>
              <a:rPr lang="en-US" sz="1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notifications_enabled</a:t>
            </a:r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       1  ; Host notifications are enabled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 </a:t>
            </a:r>
            <a:r>
              <a:rPr lang="en-US" sz="1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event_handler_enabled</a:t>
            </a:r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       1  ; Host event handler is enabled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 </a:t>
            </a:r>
            <a:r>
              <a:rPr lang="en-US" sz="1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flap_detection_enabled</a:t>
            </a:r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      1  ; Flap detection is enabled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 </a:t>
            </a:r>
            <a:r>
              <a:rPr lang="en-US" sz="1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failure_prediction_enabled</a:t>
            </a:r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  1  ; Failure prediction is enabled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 </a:t>
            </a:r>
            <a:r>
              <a:rPr lang="en-US" sz="1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process_perf_data</a:t>
            </a:r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           1  ; Process performance data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 </a:t>
            </a:r>
            <a:r>
              <a:rPr lang="en-US" sz="1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retain_status_information</a:t>
            </a:r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   1  ; Retain status information across program restarts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 </a:t>
            </a:r>
            <a:r>
              <a:rPr lang="en-US" sz="1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retain_nonstatus_information</a:t>
            </a:r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1  ; Retain non-status information across restarts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    </a:t>
            </a:r>
            <a:r>
              <a:rPr lang="en-US" sz="1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check_command</a:t>
            </a:r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               check-host-alive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    </a:t>
            </a:r>
            <a:r>
              <a:rPr lang="en-US" sz="1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max_check_attempts</a:t>
            </a:r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          10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    </a:t>
            </a:r>
            <a:r>
              <a:rPr lang="en-US" sz="1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notification_interval</a:t>
            </a:r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       0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    </a:t>
            </a:r>
            <a:r>
              <a:rPr lang="en-US" sz="1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notification_period</a:t>
            </a:r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         24x7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    </a:t>
            </a:r>
            <a:r>
              <a:rPr lang="en-US" sz="1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notification_options</a:t>
            </a:r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        </a:t>
            </a:r>
            <a:r>
              <a:rPr lang="en-US" sz="1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d,u,r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    </a:t>
            </a:r>
            <a:r>
              <a:rPr lang="en-US" sz="1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contact_groups</a:t>
            </a:r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              admins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 register                      0  ; DON’T REGISTER THIS DEFINITION –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                                  ; IT’S NOT A REAL HOST, JUST A TEMPLATE!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}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8000"/>
              </a:lnSpc>
            </a:pP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1" name="CustomShape 2"/>
          <p:cNvSpPr/>
          <p:nvPr/>
        </p:nvSpPr>
        <p:spPr>
          <a:xfrm>
            <a:off x="587880" y="1636680"/>
            <a:ext cx="3863880" cy="497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/>
          <a:lstStyle/>
          <a:p>
            <a:pPr>
              <a:lnSpc>
                <a:spcPct val="100000"/>
              </a:lnSpc>
              <a:buClr>
                <a:srgbClr val="000000"/>
              </a:buClr>
              <a:buSzPct val="45000"/>
            </a:pPr>
            <a:r>
              <a:rPr lang="en-US" sz="2650" b="1" u="sng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generic-host_nagios2.cfg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2" name="TextShape 3"/>
          <p:cNvSpPr txBox="1"/>
          <p:nvPr/>
        </p:nvSpPr>
        <p:spPr>
          <a:xfrm>
            <a:off x="50436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Generic Host Template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84000" y="6120384"/>
            <a:ext cx="88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/>
              <a:t>There is a lot defined here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We’ll explain what these items mean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CustomShape 1"/>
          <p:cNvSpPr/>
          <p:nvPr/>
        </p:nvSpPr>
        <p:spPr>
          <a:xfrm>
            <a:off x="839880" y="3385632"/>
            <a:ext cx="8305560" cy="22958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CCFF"/>
          </a:solidFill>
          <a:ln w="9360">
            <a:solidFill>
              <a:srgbClr val="000000"/>
            </a:solidFill>
            <a:round/>
          </a:ln>
          <a:effectLst>
            <a:outerShdw dist="152735" dir="2700000">
              <a:srgbClr val="80808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73800" rIns="81720" bIns="40680"/>
          <a:lstStyle/>
          <a:p>
            <a:pPr>
              <a:lnSpc>
                <a:spcPct val="100000"/>
              </a:lnSpc>
            </a:pPr>
            <a:r>
              <a:rPr lang="en-GB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define host {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	alias		Host 1 Campus 1		</a:t>
            </a:r>
            <a:b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</a:b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	</a:t>
            </a:r>
            <a:r>
              <a:rPr lang="en-GB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host_name</a:t>
            </a: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	host1.campus1  </a:t>
            </a:r>
            <a:b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</a:b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	address	host1.campus1.ws.nsrc.org</a:t>
            </a:r>
          </a:p>
          <a:p>
            <a:pPr>
              <a:lnSpc>
                <a:spcPct val="100000"/>
              </a:lnSpc>
            </a:pP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	use		generic-host  </a:t>
            </a:r>
            <a:b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</a:b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</a:t>
            </a:r>
            <a:r>
              <a:rPr lang="en-GB" sz="1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	</a:t>
            </a:r>
            <a:r>
              <a:rPr lang="en-GB" sz="18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notification_interval</a:t>
            </a:r>
            <a:r>
              <a:rPr lang="en-GB" sz="1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120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>
              <a:lnSpc>
                <a:spcPct val="88000"/>
              </a:lnSpc>
            </a:pPr>
            <a:r>
              <a:rPr lang="en-GB" sz="1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</a:t>
            </a:r>
            <a:r>
              <a:rPr lang="en-GB" sz="18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contact_groups</a:t>
            </a:r>
            <a:r>
              <a:rPr lang="en-GB" sz="1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       </a:t>
            </a:r>
            <a:r>
              <a:rPr lang="en-GB" sz="18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admins,managers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8000"/>
              </a:lnSpc>
            </a:pPr>
            <a:r>
              <a:rPr lang="en-GB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}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5" name="CustomShape 3"/>
          <p:cNvSpPr/>
          <p:nvPr/>
        </p:nvSpPr>
        <p:spPr>
          <a:xfrm>
            <a:off x="587880" y="1427760"/>
            <a:ext cx="9189000" cy="1669008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92880" rIns="0" bIns="0"/>
          <a:lstStyle/>
          <a:p>
            <a:pPr marL="423720" indent="-318960"/>
            <a:r>
              <a:rPr lang="en-GB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All settings in </a:t>
            </a:r>
            <a:r>
              <a:rPr lang="en-US" sz="2400" u="sng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generic-host_nagios2.cfg </a:t>
            </a:r>
            <a:r>
              <a:rPr lang="en-GB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can be overridden per host in the local definition</a:t>
            </a:r>
          </a:p>
          <a:p>
            <a:pPr marL="423720" indent="-318960"/>
            <a:endParaRPr lang="en-GB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423720" indent="-318960"/>
            <a:r>
              <a:rPr lang="en-GB" sz="2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For example: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6" name="TextShape 4"/>
          <p:cNvSpPr txBox="1"/>
          <p:nvPr/>
        </p:nvSpPr>
        <p:spPr>
          <a:xfrm>
            <a:off x="50436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Overriding Defaults</a:t>
            </a:r>
          </a:p>
        </p:txBody>
      </p:sp>
      <p:cxnSp>
        <p:nvCxnSpPr>
          <p:cNvPr id="6" name="Line 4"/>
          <p:cNvCxnSpPr/>
          <p:nvPr/>
        </p:nvCxnSpPr>
        <p:spPr>
          <a:xfrm flipH="1">
            <a:off x="5293895" y="4724792"/>
            <a:ext cx="740205" cy="0"/>
          </a:xfrm>
          <a:prstGeom prst="straightConnector1">
            <a:avLst/>
          </a:prstGeom>
          <a:ln w="22225">
            <a:solidFill>
              <a:srgbClr val="3333CC"/>
            </a:solidFill>
            <a:miter/>
            <a:tailEnd type="arrow" w="med" len="med"/>
          </a:ln>
        </p:spPr>
      </p:cxnSp>
      <p:sp>
        <p:nvSpPr>
          <p:cNvPr id="7" name="CustomShape 5"/>
          <p:cNvSpPr/>
          <p:nvPr/>
        </p:nvSpPr>
        <p:spPr>
          <a:xfrm>
            <a:off x="6034100" y="4583284"/>
            <a:ext cx="3024000" cy="3070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25560">
            <a:solidFill>
              <a:srgbClr val="3333CC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buClr>
                <a:srgbClr val="000000"/>
              </a:buClr>
              <a:buSzPct val="45000"/>
            </a:pPr>
            <a:r>
              <a:rPr lang="en-US" sz="1400" b="0" strike="noStrike" spc="-1" dirty="0">
                <a:solidFill>
                  <a:srgbClr val="3333CC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template we override below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CustomShape 1"/>
          <p:cNvSpPr/>
          <p:nvPr/>
        </p:nvSpPr>
        <p:spPr>
          <a:xfrm>
            <a:off x="839880" y="1476000"/>
            <a:ext cx="8305560" cy="5104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CCFF"/>
          </a:solidFill>
          <a:ln w="9360">
            <a:solidFill>
              <a:srgbClr val="000000"/>
            </a:solidFill>
            <a:round/>
          </a:ln>
          <a:effectLst>
            <a:outerShdw dist="152735" dir="2700000">
              <a:srgbClr val="80808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73800" rIns="81720" bIns="40680"/>
          <a:lstStyle/>
          <a:p>
            <a:pPr>
              <a:lnSpc>
                <a:spcPct val="100000"/>
              </a:lnSpc>
            </a:pPr>
            <a:r>
              <a:rPr lang="en-GB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define host {</a:t>
            </a:r>
            <a:b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</a:b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	alias		Server 1 Campus 1		</a:t>
            </a:r>
            <a:b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</a:b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	</a:t>
            </a:r>
            <a:r>
              <a:rPr lang="en-GB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host_name</a:t>
            </a: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	host1.campus1  </a:t>
            </a:r>
            <a:b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</a:b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	address	host1.campus1.ws.nsrc.org </a:t>
            </a:r>
          </a:p>
          <a:p>
            <a:pPr>
              <a:lnSpc>
                <a:spcPct val="100000"/>
              </a:lnSpc>
            </a:pP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	use		generic-host </a:t>
            </a:r>
          </a:p>
          <a:p>
            <a:pPr>
              <a:lnSpc>
                <a:spcPct val="100000"/>
              </a:lnSpc>
            </a:pPr>
            <a:r>
              <a:rPr lang="en-GB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}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8000"/>
              </a:lnSpc>
            </a:pP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8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define service {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8000"/>
              </a:lnSpc>
            </a:pPr>
            <a:r>
              <a:rPr lang="en-US" sz="1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</a:t>
            </a:r>
            <a:r>
              <a:rPr lang="en-US" sz="18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host_name</a:t>
            </a:r>
            <a:r>
              <a:rPr lang="en-US" sz="1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         host1</a:t>
            </a:r>
            <a:r>
              <a:rPr lang="en-US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.campus1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8000"/>
              </a:lnSpc>
            </a:pPr>
            <a:r>
              <a:rPr lang="en-US" sz="1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</a:t>
            </a:r>
            <a:r>
              <a:rPr lang="en-US" sz="18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service_description</a:t>
            </a:r>
            <a:r>
              <a:rPr lang="en-US" sz="1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HTTP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8000"/>
              </a:lnSpc>
            </a:pPr>
            <a:r>
              <a:rPr lang="en-US" sz="1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</a:t>
            </a:r>
            <a:r>
              <a:rPr lang="en-US" sz="1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check_command</a:t>
            </a:r>
            <a:r>
              <a: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     </a:t>
            </a:r>
            <a:r>
              <a:rPr lang="en-US" sz="1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check_http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8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use                  generic-service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8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}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8000"/>
              </a:lnSpc>
            </a:pP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8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define service {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8000"/>
              </a:lnSpc>
            </a:pPr>
            <a:r>
              <a:rPr lang="en-US" sz="1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</a:t>
            </a:r>
            <a:r>
              <a:rPr lang="en-US" sz="18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host_name</a:t>
            </a:r>
            <a:r>
              <a:rPr lang="en-US" sz="1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         host1</a:t>
            </a:r>
            <a:r>
              <a:rPr lang="en-US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.campus1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8000"/>
              </a:lnSpc>
            </a:pPr>
            <a:r>
              <a:rPr lang="en-US" sz="1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</a:t>
            </a:r>
            <a:r>
              <a:rPr lang="en-US" sz="18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service_description</a:t>
            </a:r>
            <a:r>
              <a:rPr lang="en-US" sz="1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SSH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8000"/>
              </a:lnSpc>
            </a:pPr>
            <a:r>
              <a:rPr lang="en-US" sz="1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</a:t>
            </a:r>
            <a:r>
              <a:rPr lang="en-US" sz="1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check_command</a:t>
            </a:r>
            <a:r>
              <a: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     </a:t>
            </a:r>
            <a:r>
              <a:rPr lang="en-US" sz="1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check_ssh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8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use                  generic-service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8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}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cxnSp>
        <p:nvCxnSpPr>
          <p:cNvPr id="149" name="Line 3"/>
          <p:cNvCxnSpPr/>
          <p:nvPr/>
        </p:nvCxnSpPr>
        <p:spPr>
          <a:xfrm flipH="1" flipV="1">
            <a:off x="6265135" y="4639207"/>
            <a:ext cx="839051" cy="319655"/>
          </a:xfrm>
          <a:prstGeom prst="straightConnector1">
            <a:avLst/>
          </a:prstGeom>
          <a:ln w="19050">
            <a:solidFill>
              <a:srgbClr val="3333CC"/>
            </a:solidFill>
            <a:miter/>
            <a:tailEnd type="arrow" w="med" len="med"/>
          </a:ln>
        </p:spPr>
      </p:cxnSp>
      <p:cxnSp>
        <p:nvCxnSpPr>
          <p:cNvPr id="153" name="Line 7"/>
          <p:cNvCxnSpPr/>
          <p:nvPr/>
        </p:nvCxnSpPr>
        <p:spPr>
          <a:xfrm flipH="1">
            <a:off x="4833000" y="3870616"/>
            <a:ext cx="1532531" cy="153892"/>
          </a:xfrm>
          <a:prstGeom prst="straightConnector1">
            <a:avLst/>
          </a:prstGeom>
          <a:ln w="22225">
            <a:solidFill>
              <a:srgbClr val="3333CC"/>
            </a:solidFill>
            <a:miter/>
            <a:tailEnd type="arrow" w="med" len="med"/>
          </a:ln>
        </p:spPr>
      </p:cxnSp>
      <p:cxnSp>
        <p:nvCxnSpPr>
          <p:cNvPr id="155" name="Line 9"/>
          <p:cNvCxnSpPr/>
          <p:nvPr/>
        </p:nvCxnSpPr>
        <p:spPr>
          <a:xfrm flipH="1" flipV="1">
            <a:off x="5599266" y="4294540"/>
            <a:ext cx="1370694" cy="173723"/>
          </a:xfrm>
          <a:prstGeom prst="straightConnector1">
            <a:avLst/>
          </a:prstGeom>
          <a:ln w="19050">
            <a:solidFill>
              <a:srgbClr val="3333CC"/>
            </a:solidFill>
            <a:miter/>
            <a:tailEnd type="arrow" w="med" len="med"/>
          </a:ln>
        </p:spPr>
      </p:cxnSp>
      <p:sp>
        <p:nvSpPr>
          <p:cNvPr id="156" name="TextShape 10"/>
          <p:cNvSpPr txBox="1"/>
          <p:nvPr/>
        </p:nvSpPr>
        <p:spPr>
          <a:xfrm>
            <a:off x="50436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Defining Services: Direct Way</a:t>
            </a:r>
          </a:p>
        </p:txBody>
      </p:sp>
      <p:sp>
        <p:nvSpPr>
          <p:cNvPr id="18" name="CustomShape 4"/>
          <p:cNvSpPr/>
          <p:nvPr/>
        </p:nvSpPr>
        <p:spPr>
          <a:xfrm>
            <a:off x="6969960" y="4771424"/>
            <a:ext cx="1470655" cy="421902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25560">
            <a:solidFill>
              <a:srgbClr val="3333CC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buClr>
                <a:srgbClr val="000000"/>
              </a:buClr>
              <a:buSzPct val="45000"/>
            </a:pPr>
            <a:r>
              <a:rPr lang="en-US" sz="1400" b="0" strike="noStrike" spc="-1">
                <a:solidFill>
                  <a:srgbClr val="3333CC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service template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CustomShape 6"/>
          <p:cNvSpPr/>
          <p:nvPr/>
        </p:nvSpPr>
        <p:spPr>
          <a:xfrm>
            <a:off x="6365531" y="3704898"/>
            <a:ext cx="2637794" cy="386455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25560">
            <a:solidFill>
              <a:srgbClr val="3333CC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buClr>
                <a:srgbClr val="000000"/>
              </a:buClr>
              <a:buSzPct val="45000"/>
            </a:pPr>
            <a:r>
              <a:rPr lang="en-US" sz="1400" b="0" strike="noStrike" spc="-1" dirty="0">
                <a:solidFill>
                  <a:srgbClr val="3333CC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service “host</a:t>
            </a:r>
            <a:r>
              <a:rPr lang="en-US" sz="1400" spc="-1" dirty="0">
                <a:solidFill>
                  <a:srgbClr val="3333CC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1.campus1</a:t>
            </a:r>
            <a:r>
              <a:rPr lang="en-US" sz="1400" b="0" strike="noStrike" spc="-1" dirty="0">
                <a:solidFill>
                  <a:srgbClr val="3333CC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,HTTP”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CustomShape 8"/>
          <p:cNvSpPr/>
          <p:nvPr/>
        </p:nvSpPr>
        <p:spPr>
          <a:xfrm>
            <a:off x="6976137" y="4304141"/>
            <a:ext cx="690757" cy="385089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25560">
            <a:solidFill>
              <a:srgbClr val="3333CC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buClr>
                <a:srgbClr val="000000"/>
              </a:buClr>
              <a:buSzPct val="45000"/>
            </a:pPr>
            <a:r>
              <a:rPr lang="en-US" sz="1400" b="0" strike="noStrike" spc="-1">
                <a:solidFill>
                  <a:srgbClr val="3333CC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plugin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CustomShape 6"/>
          <p:cNvSpPr/>
          <p:nvPr/>
        </p:nvSpPr>
        <p:spPr>
          <a:xfrm>
            <a:off x="6377255" y="5463358"/>
            <a:ext cx="2637794" cy="386455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25560">
            <a:solidFill>
              <a:srgbClr val="3333CC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buClr>
                <a:srgbClr val="000000"/>
              </a:buClr>
              <a:buSzPct val="45000"/>
            </a:pPr>
            <a:r>
              <a:rPr lang="en-US" sz="1400" b="0" strike="noStrike" spc="-1" dirty="0">
                <a:solidFill>
                  <a:srgbClr val="3333CC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service “host</a:t>
            </a:r>
            <a:r>
              <a:rPr lang="en-US" sz="1400" spc="-1" dirty="0">
                <a:solidFill>
                  <a:srgbClr val="3333CC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1.campus1</a:t>
            </a:r>
            <a:r>
              <a:rPr lang="en-US" sz="1400" b="0" strike="noStrike" spc="-1" dirty="0">
                <a:solidFill>
                  <a:srgbClr val="3333CC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,SSH”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cxnSp>
        <p:nvCxnSpPr>
          <p:cNvPr id="23" name="Line 7"/>
          <p:cNvCxnSpPr/>
          <p:nvPr/>
        </p:nvCxnSpPr>
        <p:spPr>
          <a:xfrm flipH="1">
            <a:off x="4654063" y="5656585"/>
            <a:ext cx="1711468" cy="105507"/>
          </a:xfrm>
          <a:prstGeom prst="straightConnector1">
            <a:avLst/>
          </a:prstGeom>
          <a:ln w="22225">
            <a:solidFill>
              <a:srgbClr val="3333CC"/>
            </a:solidFill>
            <a:miter/>
            <a:tailEnd type="arrow" w="med" len="med"/>
          </a:ln>
        </p:spPr>
      </p:cxn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CustomShape 1"/>
          <p:cNvSpPr/>
          <p:nvPr/>
        </p:nvSpPr>
        <p:spPr>
          <a:xfrm>
            <a:off x="554760" y="1679760"/>
            <a:ext cx="9189000" cy="5610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92880" rIns="0" bIns="0"/>
          <a:lstStyle/>
          <a:p>
            <a:pPr>
              <a:buClr>
                <a:srgbClr val="000000"/>
              </a:buClr>
              <a:buSzPct val="45000"/>
            </a:pP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The combination of host + service is a unique identifier for the service check, e.g.</a:t>
            </a:r>
            <a:br>
              <a:rPr lang="en-GB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</a:b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673200" lvl="1" indent="-457200">
              <a:buClr>
                <a:srgbClr val="000000"/>
              </a:buClr>
              <a:buSzPct val="60000"/>
              <a:buFont typeface="Wingdings" charset="2"/>
              <a:buChar char="Ø"/>
            </a:pPr>
            <a:r>
              <a:rPr lang="en-GB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“host1</a:t>
            </a:r>
            <a:r>
              <a:rPr lang="en-GB" sz="2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.campus1</a:t>
            </a:r>
            <a:r>
              <a:rPr lang="en-GB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,HTTP”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673200" lvl="1" indent="-457200">
              <a:buClr>
                <a:srgbClr val="000000"/>
              </a:buClr>
              <a:buSzPct val="60000"/>
              <a:buFont typeface="Wingdings" charset="2"/>
              <a:buChar char="Ø"/>
            </a:pPr>
            <a:r>
              <a:rPr lang="en-GB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“host</a:t>
            </a:r>
            <a:r>
              <a:rPr lang="en-GB" sz="2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1.campus1</a:t>
            </a:r>
            <a:r>
              <a:rPr lang="en-GB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,SSH”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673200" lvl="1" indent="-457200">
              <a:buClr>
                <a:srgbClr val="000000"/>
              </a:buClr>
              <a:buSzPct val="60000"/>
              <a:buFont typeface="Wingdings" charset="2"/>
              <a:buChar char="Ø"/>
            </a:pPr>
            <a:r>
              <a:rPr lang="en-GB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“host</a:t>
            </a:r>
            <a:r>
              <a:rPr lang="en-GB" sz="2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2.campus1</a:t>
            </a:r>
            <a:r>
              <a:rPr lang="en-GB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,HTTP”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673200" lvl="1" indent="-457200">
              <a:buClr>
                <a:srgbClr val="000000"/>
              </a:buClr>
              <a:buSzPct val="60000"/>
              <a:buFont typeface="Wingdings" charset="2"/>
              <a:buChar char="Ø"/>
            </a:pPr>
            <a:r>
              <a:rPr lang="en-GB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“host</a:t>
            </a:r>
            <a:r>
              <a:rPr lang="en-GB" sz="2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2.campus1</a:t>
            </a:r>
            <a:r>
              <a:rPr lang="en-GB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,SSH”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71450" indent="-171450">
              <a:buClr>
                <a:srgbClr val="000000"/>
              </a:buClr>
              <a:buSzPct val="45000"/>
              <a:buFont typeface="Arial" charset="0"/>
              <a:buChar char="•"/>
            </a:pPr>
            <a:endParaRPr lang="en-GB" sz="1200" b="0" i="1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628650" lvl="1" indent="-171450">
              <a:buClr>
                <a:srgbClr val="000000"/>
              </a:buClr>
              <a:buSzPct val="80000"/>
              <a:buFont typeface="Arial" charset="0"/>
              <a:buChar char="•"/>
            </a:pPr>
            <a:r>
              <a:rPr lang="en-GB" sz="3200" b="0" i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check_command</a:t>
            </a: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points to the plugin</a:t>
            </a:r>
          </a:p>
          <a:p>
            <a:pPr marL="1200150" lvl="2" indent="-285750">
              <a:buClr>
                <a:srgbClr val="000000"/>
              </a:buClr>
              <a:buSzPct val="80000"/>
              <a:buFont typeface="Wingdings" charset="2"/>
              <a:buChar char="Ø"/>
            </a:pP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Each plugin has options you can specify, if you wish otherwise defaults are often just fine.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628650" lvl="1" indent="-171450">
              <a:buClr>
                <a:srgbClr val="000000"/>
              </a:buClr>
              <a:buSzPct val="80000"/>
              <a:buFont typeface="Arial" charset="0"/>
              <a:buChar char="•"/>
            </a:pPr>
            <a:r>
              <a:rPr lang="en-GB" sz="32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service template</a:t>
            </a: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pulls in settings for how often the check is done, and who and when to alert</a:t>
            </a:r>
            <a:endParaRPr lang="en-US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8" name="TextShape 2"/>
          <p:cNvSpPr txBox="1"/>
          <p:nvPr/>
        </p:nvSpPr>
        <p:spPr>
          <a:xfrm>
            <a:off x="50436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Service Checks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CustomShape 1"/>
          <p:cNvSpPr/>
          <p:nvPr/>
        </p:nvSpPr>
        <p:spPr>
          <a:xfrm>
            <a:off x="1110960" y="1882724"/>
            <a:ext cx="7876800" cy="46666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CCFF"/>
          </a:solidFill>
          <a:ln w="9360">
            <a:solidFill>
              <a:srgbClr val="000000"/>
            </a:solidFill>
            <a:round/>
          </a:ln>
          <a:effectLst>
            <a:outerShdw dist="152735" dir="2700000">
              <a:srgbClr val="80808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62640" rIns="81720" bIns="40680"/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define service{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     name                            generic-service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     active_checks_enabled           1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     passive_checks_enabled          1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     parallelize_check               1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     obsess_over_service             1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     check_freshness                 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     notifications_enabled           1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     event_handler_enabled           1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     flap_detection_enabled          1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     failure_prediction_enabled      1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     process_perf_data               1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     retain_status_information       1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     retain_nonstatus_information    1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		notification_interval           0		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		is_volatile                     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		check_period                    24x7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		normal_check_interval           5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		retry_check_interval            1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		max_check_attempts              4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		notification_period             24x7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		notification_options            w,u,c,r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		contact_groups                  admins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     register                        0    ; DONT REGISTER THIS DEFINITION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     }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0" name="CustomShape 2"/>
          <p:cNvSpPr/>
          <p:nvPr/>
        </p:nvSpPr>
        <p:spPr>
          <a:xfrm>
            <a:off x="1040622" y="1253168"/>
            <a:ext cx="4231080" cy="497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/>
          <a:lstStyle/>
          <a:p>
            <a:pPr>
              <a:lnSpc>
                <a:spcPct val="100000"/>
              </a:lnSpc>
              <a:buClr>
                <a:srgbClr val="000000"/>
              </a:buClr>
              <a:buSzPct val="45000"/>
            </a:pPr>
            <a:r>
              <a:rPr lang="en-US" sz="2650" b="1" u="sng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generic-service_nagios2.cfg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1" name="CustomShape 3"/>
          <p:cNvSpPr/>
          <p:nvPr/>
        </p:nvSpPr>
        <p:spPr>
          <a:xfrm>
            <a:off x="1064068" y="6681080"/>
            <a:ext cx="2926080" cy="276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buClr>
                <a:srgbClr val="000000"/>
              </a:buClr>
              <a:buSzPct val="45000"/>
            </a:pPr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(comments have been removed)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2" name="TextShape 4"/>
          <p:cNvSpPr txBox="1"/>
          <p:nvPr/>
        </p:nvSpPr>
        <p:spPr>
          <a:xfrm>
            <a:off x="504360" y="313043"/>
            <a:ext cx="9071640" cy="105855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Generic Service Templates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CustomShape 1"/>
          <p:cNvSpPr/>
          <p:nvPr/>
        </p:nvSpPr>
        <p:spPr>
          <a:xfrm>
            <a:off x="587880" y="1427760"/>
            <a:ext cx="9189000" cy="5878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92880" rIns="0" bIns="0"/>
          <a:lstStyle/>
          <a:p>
            <a:pPr marL="423720" indent="-318960">
              <a:lnSpc>
                <a:spcPct val="77000"/>
              </a:lnSpc>
            </a:pPr>
            <a:r>
              <a:rPr lang="en-GB" sz="2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Again, settings can be overridden per service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4" name="CustomShape 2"/>
          <p:cNvSpPr/>
          <p:nvPr/>
        </p:nvSpPr>
        <p:spPr>
          <a:xfrm>
            <a:off x="839880" y="2687400"/>
            <a:ext cx="8305560" cy="20775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CCFF"/>
          </a:solidFill>
          <a:ln w="9360">
            <a:solidFill>
              <a:srgbClr val="000000"/>
            </a:solidFill>
            <a:round/>
          </a:ln>
          <a:effectLst>
            <a:outerShdw dist="152735" dir="2700000">
              <a:srgbClr val="80808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73800" rIns="81720" bIns="40680"/>
          <a:lstStyle/>
          <a:p>
            <a:pPr>
              <a:lnSpc>
                <a:spcPct val="88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define service {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8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</a:t>
            </a:r>
            <a:r>
              <a:rPr lang="en-US" sz="1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host_name</a:t>
            </a:r>
            <a:r>
              <a: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         host1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.campus1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8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</a:t>
            </a:r>
            <a:r>
              <a:rPr lang="en-US" sz="1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service_description</a:t>
            </a:r>
            <a:r>
              <a: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HTTP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8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</a:t>
            </a:r>
            <a:r>
              <a:rPr lang="en-US" sz="1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check_command</a:t>
            </a:r>
            <a:r>
              <a: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     </a:t>
            </a:r>
            <a:r>
              <a:rPr lang="en-US" sz="1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check_http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8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use                  generic-service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8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</a:t>
            </a:r>
            <a:r>
              <a:rPr lang="en-US" sz="18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contact_groups</a:t>
            </a:r>
            <a:r>
              <a:rPr lang="en-US" sz="1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    </a:t>
            </a:r>
            <a:r>
              <a:rPr lang="en-US" sz="18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admins,managers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8000"/>
              </a:lnSpc>
            </a:pPr>
            <a:r>
              <a:rPr lang="en-US" sz="1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</a:t>
            </a:r>
            <a:r>
              <a:rPr lang="en-US" sz="18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max_check_attempts</a:t>
            </a:r>
            <a:r>
              <a:rPr lang="en-US" sz="1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3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8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}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5" name="CustomShape 3"/>
          <p:cNvSpPr/>
          <p:nvPr/>
        </p:nvSpPr>
        <p:spPr>
          <a:xfrm>
            <a:off x="815816" y="2099880"/>
            <a:ext cx="3243600" cy="497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/>
          <a:lstStyle/>
          <a:p>
            <a:pPr>
              <a:lnSpc>
                <a:spcPct val="100000"/>
              </a:lnSpc>
              <a:buClr>
                <a:srgbClr val="000000"/>
              </a:buClr>
              <a:buSzPct val="45000"/>
            </a:pPr>
            <a:r>
              <a:rPr lang="en-US" sz="2650" b="1" u="sng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services_nagios2.cfg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6" name="TextShape 4"/>
          <p:cNvSpPr txBox="1"/>
          <p:nvPr/>
        </p:nvSpPr>
        <p:spPr>
          <a:xfrm>
            <a:off x="50436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Overriding Defaults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CustomShape 1"/>
          <p:cNvSpPr/>
          <p:nvPr/>
        </p:nvSpPr>
        <p:spPr>
          <a:xfrm>
            <a:off x="554760" y="1679760"/>
            <a:ext cx="9189000" cy="5610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92880" rIns="0" bIns="0"/>
          <a:lstStyle/>
          <a:p>
            <a:pPr marL="561960" indent="-457200"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Often we are monitoring an identical service on many hosts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61960" indent="-457200"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To avoid duplication, a better way is to define a service check for all hosts in a </a:t>
            </a:r>
            <a:r>
              <a:rPr lang="en-GB" sz="3200" b="0" i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hostgroup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8" name="TextShape 2"/>
          <p:cNvSpPr txBox="1"/>
          <p:nvPr/>
        </p:nvSpPr>
        <p:spPr>
          <a:xfrm>
            <a:off x="50436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Repeating Service Checks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CustomShape 1"/>
          <p:cNvSpPr/>
          <p:nvPr/>
        </p:nvSpPr>
        <p:spPr>
          <a:xfrm>
            <a:off x="839880" y="1847880"/>
            <a:ext cx="8305560" cy="30330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CCFF"/>
          </a:solidFill>
          <a:ln w="9360">
            <a:solidFill>
              <a:srgbClr val="000000"/>
            </a:solidFill>
            <a:round/>
          </a:ln>
          <a:effectLst>
            <a:outerShdw dist="152735" dir="2700000">
              <a:srgbClr val="80808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73800" rIns="81720" bIns="40680"/>
          <a:lstStyle/>
          <a:p>
            <a:pPr>
              <a:lnSpc>
                <a:spcPct val="100000"/>
              </a:lnSpc>
            </a:pPr>
            <a:r>
              <a:rPr lang="en-GB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define </a:t>
            </a:r>
            <a:r>
              <a:rPr lang="en-GB" sz="1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hostgroup</a:t>
            </a:r>
            <a:r>
              <a:rPr lang="en-GB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{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</a:t>
            </a:r>
            <a:r>
              <a:rPr lang="en-GB" sz="1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hostgroup_name</a:t>
            </a:r>
            <a:r>
              <a:rPr lang="en-GB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http-servers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alias            HTTP servers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members          host1</a:t>
            </a:r>
            <a:r>
              <a:rPr lang="en-GB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.campus1</a:t>
            </a:r>
            <a:r>
              <a:rPr lang="en-GB" sz="1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,</a:t>
            </a:r>
            <a:r>
              <a:rPr lang="en-GB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host</a:t>
            </a:r>
            <a:r>
              <a:rPr lang="en-GB" sz="1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2.campus1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8000"/>
              </a:lnSpc>
            </a:pPr>
            <a:r>
              <a:rPr lang="en-GB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}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8000"/>
              </a:lnSpc>
            </a:pP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define </a:t>
            </a:r>
            <a:r>
              <a:rPr lang="en-GB" sz="1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hostgroup</a:t>
            </a:r>
            <a:r>
              <a:rPr lang="en-GB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{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</a:t>
            </a:r>
            <a:r>
              <a:rPr lang="en-GB" sz="1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hostgroup_name</a:t>
            </a:r>
            <a:r>
              <a:rPr lang="en-GB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</a:t>
            </a:r>
            <a:r>
              <a:rPr lang="en-GB" sz="1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ssh</a:t>
            </a:r>
            <a:r>
              <a:rPr lang="en-GB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-servers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alias            SSH servers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members          host</a:t>
            </a:r>
            <a:r>
              <a:rPr lang="en-GB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1.campus1,host2.campus1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8000"/>
              </a:lnSpc>
            </a:pPr>
            <a:r>
              <a:rPr lang="en-GB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}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0" name="CustomShape 2"/>
          <p:cNvSpPr/>
          <p:nvPr/>
        </p:nvSpPr>
        <p:spPr>
          <a:xfrm>
            <a:off x="803784" y="1271672"/>
            <a:ext cx="3694680" cy="497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/>
          <a:lstStyle/>
          <a:p>
            <a:pPr>
              <a:lnSpc>
                <a:spcPct val="100000"/>
              </a:lnSpc>
              <a:buClr>
                <a:srgbClr val="000000"/>
              </a:buClr>
              <a:buSzPct val="45000"/>
            </a:pPr>
            <a:r>
              <a:rPr lang="en-US" sz="2650" b="1" u="sng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hostgroups_nagios2.cfg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1" name="TextShape 3"/>
          <p:cNvSpPr txBox="1"/>
          <p:nvPr/>
        </p:nvSpPr>
        <p:spPr>
          <a:xfrm>
            <a:off x="50436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Creating Hostgroups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CustomShape 1"/>
          <p:cNvSpPr/>
          <p:nvPr/>
        </p:nvSpPr>
        <p:spPr>
          <a:xfrm>
            <a:off x="638640" y="1700640"/>
            <a:ext cx="8937360" cy="5523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8080" rIns="0" bIns="0"/>
          <a:lstStyle/>
          <a:p>
            <a:pPr marL="423720" indent="-318960" algn="ctr">
              <a:lnSpc>
                <a:spcPct val="93000"/>
              </a:lnSpc>
            </a:pPr>
            <a:r>
              <a:rPr lang="en-GB" sz="3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Nagios actively monitors the </a:t>
            </a:r>
            <a:r>
              <a:rPr lang="en-GB" sz="3600" b="0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availability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23720" indent="-318960" algn="ctr">
              <a:lnSpc>
                <a:spcPct val="93000"/>
              </a:lnSpc>
            </a:pPr>
            <a:r>
              <a:rPr lang="en-GB" sz="3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4760" lvl="2">
              <a:lnSpc>
                <a:spcPct val="93000"/>
              </a:lnSpc>
              <a:buClr>
                <a:srgbClr val="000000"/>
              </a:buClr>
            </a:pPr>
            <a:r>
              <a:rPr lang="en-GB" sz="4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of Hosts (devices)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4760">
              <a:lnSpc>
                <a:spcPct val="93000"/>
              </a:lnSpc>
            </a:pPr>
            <a:r>
              <a:rPr lang="en-GB" sz="3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4760" lvl="2">
              <a:lnSpc>
                <a:spcPct val="93000"/>
              </a:lnSpc>
              <a:buClr>
                <a:srgbClr val="000000"/>
              </a:buClr>
            </a:pPr>
            <a:r>
              <a:rPr lang="en-GB" sz="4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and Services 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8" name="TextShape 2"/>
          <p:cNvSpPr txBox="1"/>
          <p:nvPr/>
        </p:nvSpPr>
        <p:spPr>
          <a:xfrm>
            <a:off x="50436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Introduction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CustomShape 1"/>
          <p:cNvSpPr/>
          <p:nvPr/>
        </p:nvSpPr>
        <p:spPr>
          <a:xfrm>
            <a:off x="839880" y="2095467"/>
            <a:ext cx="8305560" cy="32835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CCFF"/>
          </a:solidFill>
          <a:ln w="9360">
            <a:solidFill>
              <a:srgbClr val="000000"/>
            </a:solidFill>
            <a:round/>
          </a:ln>
          <a:effectLst>
            <a:outerShdw dist="152735" dir="2700000">
              <a:srgbClr val="80808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73800" rIns="81720" bIns="40680"/>
          <a:lstStyle/>
          <a:p>
            <a:pPr>
              <a:lnSpc>
                <a:spcPct val="88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define service {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8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</a:t>
            </a:r>
            <a:r>
              <a:rPr lang="en-US" sz="18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hostgroup_name</a:t>
            </a:r>
            <a:r>
              <a:rPr lang="en-US" sz="1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    http-servers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8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</a:t>
            </a:r>
            <a:r>
              <a:rPr lang="en-US" sz="1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service_description</a:t>
            </a:r>
            <a:r>
              <a: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HTTP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8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</a:t>
            </a:r>
            <a:r>
              <a:rPr lang="en-US" sz="1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check_command</a:t>
            </a:r>
            <a:r>
              <a: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     </a:t>
            </a:r>
            <a:r>
              <a:rPr lang="en-US" sz="1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check_http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8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use                  generic-service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8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}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8000"/>
              </a:lnSpc>
            </a:pP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8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define service {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8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</a:t>
            </a:r>
            <a:r>
              <a:rPr lang="en-US" sz="18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hostgroup_name</a:t>
            </a:r>
            <a:r>
              <a:rPr lang="en-US" sz="1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    </a:t>
            </a:r>
            <a:r>
              <a:rPr lang="en-US" sz="18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ssh</a:t>
            </a:r>
            <a:r>
              <a:rPr lang="en-US" sz="1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-servers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8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</a:t>
            </a:r>
            <a:r>
              <a:rPr lang="en-US" sz="1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service_description</a:t>
            </a:r>
            <a:r>
              <a: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SSH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8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</a:t>
            </a:r>
            <a:r>
              <a:rPr lang="en-US" sz="1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check_command</a:t>
            </a:r>
            <a:r>
              <a: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     </a:t>
            </a:r>
            <a:r>
              <a:rPr lang="en-US" sz="1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check_ssh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8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use                  generic-service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8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}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3" name="CustomShape 2"/>
          <p:cNvSpPr/>
          <p:nvPr/>
        </p:nvSpPr>
        <p:spPr>
          <a:xfrm>
            <a:off x="815816" y="1538069"/>
            <a:ext cx="2755800" cy="429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/>
          <a:lstStyle/>
          <a:p>
            <a:pPr>
              <a:lnSpc>
                <a:spcPct val="100000"/>
              </a:lnSpc>
              <a:buClr>
                <a:srgbClr val="000000"/>
              </a:buClr>
              <a:buSzPct val="45000"/>
            </a:pPr>
            <a:r>
              <a:rPr lang="en-US" sz="2200" b="1" u="sng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services_nagios2.cfg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4" name="CustomShape 3"/>
          <p:cNvSpPr/>
          <p:nvPr/>
        </p:nvSpPr>
        <p:spPr>
          <a:xfrm>
            <a:off x="594720" y="5755903"/>
            <a:ext cx="9189360" cy="1017875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92880" rIns="0" bIns="0"/>
          <a:lstStyle/>
          <a:p>
            <a:pPr>
              <a:lnSpc>
                <a:spcPct val="100000"/>
              </a:lnSpc>
            </a:pPr>
            <a:r>
              <a:rPr lang="en-GB" sz="2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if </a:t>
            </a:r>
            <a:r>
              <a:rPr lang="en-GB" sz="2000" b="0" i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hostgroup</a:t>
            </a:r>
            <a:r>
              <a:rPr lang="en-GB" sz="2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“http-servers” contains </a:t>
            </a:r>
            <a:r>
              <a:rPr lang="en-GB" sz="20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srv1.campus1</a:t>
            </a:r>
            <a:r>
              <a:rPr lang="en-GB" sz="2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&amp; </a:t>
            </a:r>
            <a:r>
              <a:rPr lang="en-GB" sz="20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srv2.campus1</a:t>
            </a:r>
            <a:r>
              <a:rPr lang="en-GB" sz="2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then Nagios creates HTTP service checks for both hosts. The service checks are called “</a:t>
            </a:r>
            <a:r>
              <a:rPr lang="en-GB" sz="20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srv1.campus1</a:t>
            </a:r>
            <a:r>
              <a:rPr lang="en-GB" sz="2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,HTTP” and “</a:t>
            </a:r>
            <a:r>
              <a:rPr lang="en-GB" sz="20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srv2.campus1</a:t>
            </a:r>
            <a:r>
              <a:rPr lang="en-GB" sz="20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,HTTP”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5" name="TextShape 4"/>
          <p:cNvSpPr txBox="1"/>
          <p:nvPr/>
        </p:nvSpPr>
        <p:spPr>
          <a:xfrm>
            <a:off x="504360" y="337416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Monitoring Services in Hostgroups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CustomShape 1"/>
          <p:cNvSpPr/>
          <p:nvPr/>
        </p:nvSpPr>
        <p:spPr>
          <a:xfrm>
            <a:off x="554760" y="1679760"/>
            <a:ext cx="9189000" cy="5610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92880" rIns="0" bIns="0"/>
          <a:lstStyle/>
          <a:p>
            <a:pPr marL="561960" indent="-457200"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“This </a:t>
            </a:r>
            <a:r>
              <a:rPr lang="en-GB" sz="3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hostgroup</a:t>
            </a: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contains these </a:t>
            </a:r>
            <a:r>
              <a:rPr lang="en-GB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Server</a:t>
            </a: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s”</a:t>
            </a:r>
            <a:b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</a:br>
            <a:b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</a:br>
            <a:b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</a:b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61960" indent="-457200"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“This </a:t>
            </a:r>
            <a:r>
              <a:rPr lang="en-GB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server</a:t>
            </a: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belongs to these </a:t>
            </a:r>
            <a:r>
              <a:rPr lang="en-GB" sz="3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hostgroups</a:t>
            </a: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”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61960" indent="-457200"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No need for “members” line in </a:t>
            </a:r>
            <a:r>
              <a:rPr lang="en-GB" sz="3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hostgroups</a:t>
            </a: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file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7" name="TextShape 2"/>
          <p:cNvSpPr txBox="1"/>
          <p:nvPr/>
        </p:nvSpPr>
        <p:spPr>
          <a:xfrm>
            <a:off x="50436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Alternative View</a:t>
            </a:r>
          </a:p>
        </p:txBody>
      </p:sp>
      <p:sp>
        <p:nvSpPr>
          <p:cNvPr id="178" name="TextShape 3"/>
          <p:cNvSpPr txBox="1"/>
          <p:nvPr/>
        </p:nvSpPr>
        <p:spPr>
          <a:xfrm>
            <a:off x="4142871" y="2636649"/>
            <a:ext cx="790200" cy="602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3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or: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CustomShape 1"/>
          <p:cNvSpPr/>
          <p:nvPr/>
        </p:nvSpPr>
        <p:spPr>
          <a:xfrm>
            <a:off x="839880" y="1451880"/>
            <a:ext cx="8305560" cy="42390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CCFF"/>
          </a:solidFill>
          <a:ln w="9360">
            <a:solidFill>
              <a:srgbClr val="000000"/>
            </a:solidFill>
            <a:round/>
          </a:ln>
          <a:effectLst>
            <a:outerShdw dist="152735" dir="2700000">
              <a:srgbClr val="80808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73800" rIns="81720" bIns="40680"/>
          <a:lstStyle/>
          <a:p>
            <a:pPr>
              <a:lnSpc>
                <a:spcPct val="100000"/>
              </a:lnSpc>
            </a:pPr>
            <a:r>
              <a:rPr lang="en-GB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define host {</a:t>
            </a:r>
            <a:b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</a:b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	alias		Host 1 Campus 1		</a:t>
            </a:r>
            <a:b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</a:b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	</a:t>
            </a:r>
            <a:r>
              <a:rPr lang="en-GB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host_name</a:t>
            </a: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	host1.campus1  </a:t>
            </a:r>
            <a:b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</a:b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	address	host1.campus1.ws.nsrc.org</a:t>
            </a:r>
          </a:p>
          <a:p>
            <a:pPr>
              <a:lnSpc>
                <a:spcPct val="100000"/>
              </a:lnSpc>
            </a:pP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	use		generic-host </a:t>
            </a:r>
          </a:p>
          <a:p>
            <a:pPr>
              <a:lnSpc>
                <a:spcPct val="100000"/>
              </a:lnSpc>
            </a:pPr>
            <a:r>
              <a:rPr lang="en-GB" sz="1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	</a:t>
            </a:r>
            <a:r>
              <a:rPr lang="en-GB" sz="18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hostgroups</a:t>
            </a:r>
            <a:r>
              <a:rPr lang="en-GB" sz="1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</a:t>
            </a:r>
            <a:r>
              <a:rPr lang="en-GB" sz="18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ssh</a:t>
            </a:r>
            <a:r>
              <a:rPr lang="en-GB" sz="1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-</a:t>
            </a:r>
            <a:r>
              <a:rPr lang="en-GB" sz="18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servers,http</a:t>
            </a:r>
            <a:r>
              <a:rPr lang="en-GB" sz="1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-servers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8000"/>
              </a:lnSpc>
            </a:pPr>
            <a:r>
              <a:rPr lang="en-GB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}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8000"/>
              </a:lnSpc>
            </a:pP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define host {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	alias		Host 2 Campus 1		</a:t>
            </a:r>
            <a:b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</a:b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	</a:t>
            </a:r>
            <a:r>
              <a:rPr lang="en-GB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host_name</a:t>
            </a: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	host2.campus1  </a:t>
            </a:r>
            <a:b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</a:b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	address	host2.campus1.ws.nsrc.org</a:t>
            </a:r>
          </a:p>
          <a:p>
            <a:pPr>
              <a:lnSpc>
                <a:spcPct val="100000"/>
              </a:lnSpc>
            </a:pP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	use		generic-host </a:t>
            </a:r>
          </a:p>
          <a:p>
            <a:pPr lvl="1">
              <a:lnSpc>
                <a:spcPct val="88000"/>
              </a:lnSpc>
            </a:pPr>
            <a:r>
              <a:rPr lang="en-GB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</a:t>
            </a:r>
            <a:r>
              <a:rPr lang="en-GB" sz="18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hostgroups</a:t>
            </a:r>
            <a:r>
              <a:rPr lang="en-GB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	</a:t>
            </a:r>
            <a:r>
              <a:rPr lang="en-GB" sz="18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ssh</a:t>
            </a:r>
            <a:r>
              <a:rPr lang="en-GB" sz="1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-</a:t>
            </a:r>
            <a:r>
              <a:rPr lang="en-GB" sz="18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servers,http</a:t>
            </a:r>
            <a:r>
              <a:rPr lang="en-GB" sz="1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-servers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8000"/>
              </a:lnSpc>
            </a:pPr>
            <a:r>
              <a:rPr lang="en-GB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}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8000"/>
              </a:lnSpc>
            </a:pP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1" name="CustomShape 3"/>
          <p:cNvSpPr/>
          <p:nvPr/>
        </p:nvSpPr>
        <p:spPr>
          <a:xfrm>
            <a:off x="559080" y="6309000"/>
            <a:ext cx="9189000" cy="5878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92880" rIns="0" bIns="0"/>
          <a:lstStyle/>
          <a:p>
            <a:pPr marL="423720" indent="-318960">
              <a:lnSpc>
                <a:spcPct val="77000"/>
              </a:lnSpc>
            </a:pPr>
            <a:r>
              <a:rPr lang="en-GB" sz="265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Hosts and services conveniently defined in the same place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2" name="TextShape 4"/>
          <p:cNvSpPr txBox="1"/>
          <p:nvPr/>
        </p:nvSpPr>
        <p:spPr>
          <a:xfrm>
            <a:off x="50436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Alternative Group Membership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CustomShape 1"/>
          <p:cNvSpPr/>
          <p:nvPr/>
        </p:nvSpPr>
        <p:spPr>
          <a:xfrm>
            <a:off x="839880" y="2011680"/>
            <a:ext cx="8736120" cy="1935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CCFF"/>
          </a:solidFill>
          <a:ln w="9360">
            <a:solidFill>
              <a:srgbClr val="000000"/>
            </a:solidFill>
            <a:round/>
          </a:ln>
          <a:effectLst>
            <a:outerShdw dist="152735" dir="2700000">
              <a:srgbClr val="80808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73800" rIns="81720" bIns="40680"/>
          <a:lstStyle/>
          <a:p>
            <a:pPr>
              <a:lnSpc>
                <a:spcPct val="100000"/>
              </a:lnSpc>
            </a:pPr>
            <a:r>
              <a:rPr lang="en-GB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define host {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	alias		Host 1 Campus 1		</a:t>
            </a:r>
            <a:b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</a:b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	</a:t>
            </a:r>
            <a:r>
              <a:rPr lang="en-GB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host_name</a:t>
            </a: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	host1.campus1  </a:t>
            </a:r>
            <a:b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</a:b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	address	host1.campus1.ws.nsrc.org</a:t>
            </a:r>
          </a:p>
          <a:p>
            <a:pPr>
              <a:lnSpc>
                <a:spcPct val="100000"/>
              </a:lnSpc>
            </a:pP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	use		generic-host </a:t>
            </a:r>
          </a:p>
          <a:p>
            <a:pPr lvl="1">
              <a:lnSpc>
                <a:spcPct val="88000"/>
              </a:lnSpc>
            </a:pPr>
            <a:r>
              <a:rPr lang="en-GB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</a:t>
            </a:r>
            <a:r>
              <a:rPr lang="en-GB" sz="1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hostgroups</a:t>
            </a: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	</a:t>
            </a:r>
            <a:r>
              <a:rPr lang="en-GB" sz="1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ssh</a:t>
            </a:r>
            <a:r>
              <a:rPr lang="en-GB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-</a:t>
            </a:r>
            <a:r>
              <a:rPr lang="en-GB" sz="1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servers,http</a:t>
            </a:r>
            <a:r>
              <a:rPr lang="en-GB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-</a:t>
            </a:r>
            <a:r>
              <a:rPr lang="en-GB" sz="1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servers,</a:t>
            </a:r>
            <a:r>
              <a:rPr lang="en-GB" sz="18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debian</a:t>
            </a:r>
            <a:r>
              <a:rPr lang="en-GB" sz="1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-servers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8000"/>
              </a:lnSpc>
            </a:pPr>
            <a:r>
              <a:rPr lang="en-GB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}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5" name="CustomShape 3"/>
          <p:cNvSpPr/>
          <p:nvPr/>
        </p:nvSpPr>
        <p:spPr>
          <a:xfrm>
            <a:off x="588240" y="1427760"/>
            <a:ext cx="9189000" cy="5878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92880" rIns="0" bIns="0"/>
          <a:lstStyle/>
          <a:p>
            <a:pPr marL="423720" indent="-318960">
              <a:lnSpc>
                <a:spcPct val="77000"/>
              </a:lnSpc>
            </a:pPr>
            <a:r>
              <a:rPr lang="en-GB" sz="2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Choosing icons for the status map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6" name="CustomShape 4"/>
          <p:cNvSpPr/>
          <p:nvPr/>
        </p:nvSpPr>
        <p:spPr>
          <a:xfrm>
            <a:off x="839880" y="4836128"/>
            <a:ext cx="8736120" cy="1727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CCFF"/>
          </a:solidFill>
          <a:ln w="9360">
            <a:solidFill>
              <a:srgbClr val="000000"/>
            </a:solidFill>
            <a:round/>
          </a:ln>
          <a:effectLst>
            <a:outerShdw dist="152735" dir="2700000">
              <a:srgbClr val="80808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73800" rIns="81720" bIns="40680"/>
          <a:lstStyle/>
          <a:p>
            <a:pPr>
              <a:lnSpc>
                <a:spcPct val="100000"/>
              </a:lnSpc>
            </a:pPr>
            <a:r>
              <a:rPr lang="en-GB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define hostextinfo {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hostgroup_name   debian-servers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</a:t>
            </a:r>
            <a:r>
              <a:rPr lang="en-GB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notes            Debian GNU/Linux servers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icon_image       base/debian.png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statusmap_image  base/debian.gd2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8000"/>
              </a:lnSpc>
            </a:pPr>
            <a:r>
              <a:rPr lang="en-GB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}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7" name="CustomShape 5"/>
          <p:cNvSpPr/>
          <p:nvPr/>
        </p:nvSpPr>
        <p:spPr>
          <a:xfrm>
            <a:off x="803784" y="4236253"/>
            <a:ext cx="3109320" cy="497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/>
          <a:lstStyle/>
          <a:p>
            <a:pPr>
              <a:lnSpc>
                <a:spcPct val="100000"/>
              </a:lnSpc>
              <a:buClr>
                <a:srgbClr val="000000"/>
              </a:buClr>
              <a:buSzPct val="45000"/>
            </a:pPr>
            <a:r>
              <a:rPr lang="en-US" sz="2650" b="1" u="sng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extinfo_nagios2.cfg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8" name="TextShape 6"/>
          <p:cNvSpPr txBox="1"/>
          <p:nvPr/>
        </p:nvSpPr>
        <p:spPr>
          <a:xfrm>
            <a:off x="50436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Other Uses for Hostgroups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CustomShape 1"/>
          <p:cNvSpPr/>
          <p:nvPr/>
        </p:nvSpPr>
        <p:spPr>
          <a:xfrm>
            <a:off x="599400" y="4639626"/>
            <a:ext cx="8820000" cy="14533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CCFF"/>
          </a:solidFill>
          <a:ln w="9360">
            <a:solidFill>
              <a:srgbClr val="000000"/>
            </a:solidFill>
            <a:round/>
          </a:ln>
          <a:effectLst>
            <a:outerShdw dist="152735" dir="2700000">
              <a:srgbClr val="80808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73800" rIns="81720" bIns="40680"/>
          <a:lstStyle/>
          <a:p>
            <a:pPr>
              <a:lnSpc>
                <a:spcPct val="100000"/>
              </a:lnSpc>
            </a:pPr>
            <a:r>
              <a:rPr lang="en-GB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define </a:t>
            </a:r>
            <a:r>
              <a:rPr lang="en-GB" sz="1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servicegroup</a:t>
            </a:r>
            <a:r>
              <a:rPr lang="en-GB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{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</a:t>
            </a:r>
            <a:r>
              <a:rPr lang="en-GB" sz="1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servicegroup_name</a:t>
            </a:r>
            <a:r>
              <a:rPr lang="en-GB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mail-services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alias       Services comprising the mail platform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members     web1,HTTP,web2,HTTP,mail1,IMAP,db1,MYSQL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8000"/>
              </a:lnSpc>
            </a:pPr>
            <a:r>
              <a:rPr lang="en-GB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}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0" name="CustomShape 2"/>
          <p:cNvSpPr/>
          <p:nvPr/>
        </p:nvSpPr>
        <p:spPr>
          <a:xfrm>
            <a:off x="550821" y="4093618"/>
            <a:ext cx="2818440" cy="497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/>
          <a:lstStyle/>
          <a:p>
            <a:pPr>
              <a:lnSpc>
                <a:spcPct val="100000"/>
              </a:lnSpc>
              <a:buClr>
                <a:srgbClr val="000000"/>
              </a:buClr>
              <a:buSzPct val="45000"/>
            </a:pPr>
            <a:r>
              <a:rPr lang="en-US" sz="2650" b="1" u="sng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servicegroups.cfg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1" name="CustomShape 3"/>
          <p:cNvSpPr/>
          <p:nvPr/>
        </p:nvSpPr>
        <p:spPr>
          <a:xfrm>
            <a:off x="554760" y="1679760"/>
            <a:ext cx="9189000" cy="1932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92880" rIns="0" bIns="0"/>
          <a:lstStyle/>
          <a:p>
            <a:pPr marL="423720" indent="-31896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Services can be grouped into a “</a:t>
            </a:r>
            <a:r>
              <a:rPr lang="en-GB" sz="3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servicegroup</a:t>
            </a: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”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23720" indent="-31896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This is so related or dependent services can be viewed together in the web interface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23720" indent="-31896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services themselves must already exist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2" name="TextShape 4"/>
          <p:cNvSpPr txBox="1"/>
          <p:nvPr/>
        </p:nvSpPr>
        <p:spPr>
          <a:xfrm>
            <a:off x="50436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Optional: Servicegroups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CustomShape 1"/>
          <p:cNvSpPr/>
          <p:nvPr/>
        </p:nvSpPr>
        <p:spPr>
          <a:xfrm>
            <a:off x="839880" y="1475391"/>
            <a:ext cx="8305560" cy="1989703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CCFF"/>
          </a:solidFill>
          <a:ln w="9360">
            <a:solidFill>
              <a:srgbClr val="000000"/>
            </a:solidFill>
            <a:round/>
          </a:ln>
          <a:effectLst>
            <a:outerShdw dist="152735" dir="2700000">
              <a:srgbClr val="80808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73800" rIns="81720" bIns="40680"/>
          <a:lstStyle/>
          <a:p>
            <a:pPr>
              <a:lnSpc>
                <a:spcPct val="100000"/>
              </a:lnSpc>
            </a:pPr>
            <a:r>
              <a:rPr lang="en-GB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define host {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	alias		Host 1 Campus 1		</a:t>
            </a:r>
            <a:b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</a:b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	</a:t>
            </a:r>
            <a:r>
              <a:rPr lang="en-GB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host_name</a:t>
            </a: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	host1.campus1  </a:t>
            </a:r>
            <a:b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</a:b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	address	host1.campus1.ws.nsrc.org</a:t>
            </a:r>
          </a:p>
          <a:p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	use		generic-host  </a:t>
            </a:r>
            <a:b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</a:br>
            <a:r>
              <a:rPr lang="en-GB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	</a:t>
            </a:r>
            <a:r>
              <a:rPr lang="en-GB" sz="1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parents	bdr1.campus1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8000"/>
              </a:lnSpc>
            </a:pPr>
            <a:r>
              <a:rPr lang="en-GB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}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4" name="CustomShape 2"/>
          <p:cNvSpPr/>
          <p:nvPr/>
        </p:nvSpPr>
        <p:spPr>
          <a:xfrm>
            <a:off x="588240" y="3995224"/>
            <a:ext cx="9189000" cy="2525894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92880" rIns="0" bIns="0"/>
          <a:lstStyle/>
          <a:p>
            <a:pPr marL="423720" indent="-31896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Indicates</a:t>
            </a:r>
            <a:r>
              <a:rPr lang="en-GB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“host</a:t>
            </a:r>
            <a:r>
              <a:rPr lang="en-GB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1.campus1</a:t>
            </a:r>
            <a:r>
              <a:rPr lang="en-GB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is on the far side of </a:t>
            </a:r>
            <a:r>
              <a:rPr lang="en-GB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bdr1.campus1</a:t>
            </a:r>
            <a:r>
              <a:rPr lang="en-GB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”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23720" indent="-31896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If </a:t>
            </a:r>
            <a:r>
              <a:rPr lang="en-GB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bdr1.campus1</a:t>
            </a:r>
            <a:r>
              <a:rPr lang="en-GB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goes down, host1</a:t>
            </a:r>
            <a:r>
              <a:rPr lang="en-GB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.campus1</a:t>
            </a:r>
            <a:r>
              <a:rPr lang="en-GB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is “unreachable”, not “down”</a:t>
            </a:r>
            <a:br>
              <a:rPr lang="en-GB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</a:b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23720" indent="-31896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Prevents a cascade of alerts if </a:t>
            </a:r>
            <a:r>
              <a:rPr lang="en-GB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bdr1.campus1</a:t>
            </a:r>
            <a:r>
              <a:rPr lang="en-GB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goes down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23720" indent="-31896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Also allows Nagios to draw cool status map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cxnSp>
        <p:nvCxnSpPr>
          <p:cNvPr id="196" name="Line 4"/>
          <p:cNvCxnSpPr/>
          <p:nvPr/>
        </p:nvCxnSpPr>
        <p:spPr>
          <a:xfrm flipH="1">
            <a:off x="5426242" y="3056022"/>
            <a:ext cx="789878" cy="24062"/>
          </a:xfrm>
          <a:prstGeom prst="straightConnector1">
            <a:avLst/>
          </a:prstGeom>
          <a:ln w="9360">
            <a:solidFill>
              <a:srgbClr val="3333CC"/>
            </a:solidFill>
            <a:miter/>
            <a:tailEnd type="arrow" w="med" len="med"/>
          </a:ln>
        </p:spPr>
      </p:cxnSp>
      <p:sp>
        <p:nvSpPr>
          <p:cNvPr id="197" name="CustomShape 5"/>
          <p:cNvSpPr/>
          <p:nvPr/>
        </p:nvSpPr>
        <p:spPr>
          <a:xfrm>
            <a:off x="6216119" y="2875680"/>
            <a:ext cx="1700659" cy="420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25560">
            <a:solidFill>
              <a:srgbClr val="3333CC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buClr>
                <a:srgbClr val="000000"/>
              </a:buClr>
              <a:buSzPct val="45000"/>
            </a:pPr>
            <a:r>
              <a:rPr lang="en-US" sz="1400" b="0" strike="noStrike" spc="-1" dirty="0">
                <a:solidFill>
                  <a:srgbClr val="3333CC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parent host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8" name="TextShape 6"/>
          <p:cNvSpPr txBox="1"/>
          <p:nvPr/>
        </p:nvSpPr>
        <p:spPr>
          <a:xfrm>
            <a:off x="504360" y="277256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Configuring Topology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CustomShape 1"/>
          <p:cNvSpPr/>
          <p:nvPr/>
        </p:nvSpPr>
        <p:spPr>
          <a:xfrm>
            <a:off x="4786975" y="994615"/>
            <a:ext cx="5198101" cy="6392774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buClr>
                <a:srgbClr val="000000"/>
              </a:buClr>
              <a:buSzPct val="45000"/>
            </a:pPr>
            <a:r>
              <a:rPr lang="es-ES" sz="2000" b="1" u="sng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transit1.nren</a:t>
            </a: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buClr>
                <a:srgbClr val="000000"/>
              </a:buClr>
              <a:buSzPct val="45000"/>
            </a:pPr>
            <a:r>
              <a:rPr lang="en-US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define host {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buClr>
                <a:srgbClr val="000000"/>
              </a:buClr>
              <a:buSzPct val="45000"/>
            </a:pPr>
            <a:r>
              <a:rPr lang="en-US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   use         	generic-host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buClr>
                <a:srgbClr val="000000"/>
              </a:buClr>
              <a:buSzPct val="45000"/>
            </a:pPr>
            <a:r>
              <a:rPr lang="en-US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   </a:t>
            </a:r>
            <a:r>
              <a:rPr lang="en-US" sz="16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host_name</a:t>
            </a:r>
            <a:r>
              <a:rPr lang="en-US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 	</a:t>
            </a:r>
            <a:r>
              <a:rPr lang="en-US" sz="1600" b="1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transit1.nren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buClr>
                <a:srgbClr val="000000"/>
              </a:buClr>
              <a:buSzPct val="45000"/>
            </a:pPr>
            <a:r>
              <a:rPr lang="en-US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   alias       	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Transit</a:t>
            </a:r>
            <a:r>
              <a:rPr lang="en-US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Router 1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buClr>
                <a:srgbClr val="000000"/>
              </a:buClr>
              <a:buSzPct val="45000"/>
            </a:pPr>
            <a:r>
              <a:rPr lang="en-US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   address     	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transit1.nren.ws.nsrc.org</a:t>
            </a:r>
            <a:r>
              <a:rPr lang="en-US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 }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buClr>
                <a:srgbClr val="000000"/>
              </a:buClr>
              <a:buSzPct val="45000"/>
            </a:pPr>
            <a:r>
              <a:rPr lang="en-US" sz="2000" b="1" u="sng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bdr1.campus1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buClr>
                <a:srgbClr val="000000"/>
              </a:buClr>
              <a:buSzPct val="45000"/>
            </a:pPr>
            <a:r>
              <a:rPr lang="en-US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define host {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buClr>
                <a:srgbClr val="000000"/>
              </a:buClr>
              <a:buSzPct val="45000"/>
            </a:pPr>
            <a:r>
              <a:rPr lang="en-US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   use        	generic-host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buClr>
                <a:srgbClr val="000000"/>
              </a:buClr>
              <a:buSzPct val="45000"/>
            </a:pPr>
            <a:r>
              <a:rPr lang="en-US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   </a:t>
            </a:r>
            <a:r>
              <a:rPr lang="en-US" sz="16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host_name</a:t>
            </a:r>
            <a:r>
              <a:rPr lang="en-US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  	</a:t>
            </a:r>
            <a:r>
              <a:rPr lang="en-US" sz="1600" b="1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</a:rPr>
              <a:t> bdr1.campus1</a:t>
            </a:r>
            <a:r>
              <a:rPr lang="en-US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   </a:t>
            </a:r>
          </a:p>
          <a:p>
            <a:pPr>
              <a:buClr>
                <a:srgbClr val="000000"/>
              </a:buClr>
              <a:buSzPct val="45000"/>
            </a:pP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   </a:t>
            </a:r>
            <a:r>
              <a:rPr lang="en-US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alias       	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Border Router 1, Campus 1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buClr>
                <a:srgbClr val="000000"/>
              </a:buClr>
              <a:buSzPct val="45000"/>
            </a:pPr>
            <a:r>
              <a:rPr lang="en-US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   address     	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bdr1.campus1.ws.nsrc.org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buClr>
                <a:srgbClr val="000000"/>
              </a:buClr>
              <a:buSzPct val="45000"/>
            </a:pPr>
            <a:r>
              <a:rPr lang="en-US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   parents     	</a:t>
            </a:r>
            <a:r>
              <a:rPr lang="en-US" sz="1600" b="1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transit1.nren</a:t>
            </a:r>
            <a:r>
              <a:rPr lang="en-US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       }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buClr>
                <a:srgbClr val="000000"/>
              </a:buClr>
              <a:buSzPct val="45000"/>
            </a:pPr>
            <a:r>
              <a:rPr lang="en-US" sz="2000" b="1" u="sng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c</a:t>
            </a:r>
            <a:r>
              <a:rPr lang="es-ES" sz="2000" b="1" u="sng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ore1.campus1</a:t>
            </a:r>
            <a:endParaRPr lang="en-US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>
              <a:buClr>
                <a:srgbClr val="000000"/>
              </a:buClr>
              <a:buSzPct val="45000"/>
            </a:pP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define host {</a:t>
            </a:r>
          </a:p>
          <a:p>
            <a:pPr>
              <a:buClr>
                <a:srgbClr val="000000"/>
              </a:buClr>
              <a:buSzPct val="45000"/>
            </a:pP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   use         	generic-host</a:t>
            </a:r>
          </a:p>
          <a:p>
            <a:pPr>
              <a:buClr>
                <a:srgbClr val="000000"/>
              </a:buClr>
              <a:buSzPct val="45000"/>
            </a:pP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   </a:t>
            </a:r>
            <a:r>
              <a:rPr lang="en-U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host_name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  	</a:t>
            </a:r>
            <a:r>
              <a:rPr lang="en-US" sz="1600" b="1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</a:rPr>
              <a:t>core1.campus1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>
              <a:buClr>
                <a:srgbClr val="000000"/>
              </a:buClr>
              <a:buSzPct val="45000"/>
            </a:pP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   alias       	Core Router 1, Campus1</a:t>
            </a:r>
          </a:p>
          <a:p>
            <a:pPr>
              <a:buClr>
                <a:srgbClr val="000000"/>
              </a:buClr>
              <a:buSzPct val="45000"/>
            </a:pP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   address     	core1.campus1.ws.nsrc.org</a:t>
            </a:r>
          </a:p>
          <a:p>
            <a:pPr>
              <a:buClr>
                <a:srgbClr val="000000"/>
              </a:buClr>
              <a:buSzPct val="45000"/>
            </a:pP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   parents     	</a:t>
            </a:r>
            <a:r>
              <a:rPr lang="en-US" sz="1600" b="1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</a:rPr>
              <a:t>bdr1.campus1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     }</a:t>
            </a:r>
            <a:endParaRPr lang="en-US" sz="1600" b="1" u="sng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buClr>
                <a:srgbClr val="000000"/>
              </a:buClr>
              <a:buSzPct val="45000"/>
            </a:pPr>
            <a:endParaRPr lang="en-US" sz="800" b="1" u="sng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buClr>
                <a:srgbClr val="000000"/>
              </a:buClr>
              <a:buSzPct val="45000"/>
            </a:pPr>
            <a:r>
              <a:rPr lang="en-US" sz="2000" b="1" u="sng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host1.campus1</a:t>
            </a:r>
            <a:r>
              <a:rPr lang="en-US" sz="2000" b="1" u="sng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…</a:t>
            </a:r>
            <a:br>
              <a:rPr lang="en-US" sz="2000" b="1" u="sng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</a:br>
            <a:r>
              <a:rPr lang="en-US" sz="2000" b="1" u="sng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srv1</a:t>
            </a:r>
            <a:r>
              <a:rPr lang="en-US" sz="2000" b="1" u="sng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.campus1</a:t>
            </a:r>
            <a:r>
              <a:rPr lang="mr-IN" sz="2000" b="1" u="sng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…</a:t>
            </a:r>
            <a:r>
              <a:rPr lang="en-US" sz="2000" b="1" u="sng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r>
              <a:rPr lang="en-US" sz="2000" b="1" u="sng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sym typeface="Wingdings"/>
              </a:rPr>
              <a:t> </a:t>
            </a:r>
            <a:r>
              <a:rPr lang="en-US" sz="2000" b="1" spc="-1" dirty="0">
                <a:solidFill>
                  <a:srgbClr val="3333CC"/>
                </a:solidFill>
                <a:uFill>
                  <a:solidFill>
                    <a:srgbClr val="FFFFFF"/>
                  </a:solidFill>
                </a:uFill>
              </a:rPr>
              <a:t>bdr1.campus1 </a:t>
            </a:r>
            <a:br>
              <a:rPr lang="en-US" sz="2000" b="1" u="sng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</a:br>
            <a:r>
              <a:rPr lang="en-US" sz="1000" b="1" u="sng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   </a:t>
            </a:r>
            <a:br>
              <a:rPr lang="en-US" sz="1000" b="1" u="sng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</a:br>
            <a:r>
              <a:rPr lang="en-US" sz="2000" b="1" u="sng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dist1-b1.campus1</a:t>
            </a:r>
            <a:r>
              <a:rPr lang="mr-IN" sz="2000" b="1" u="sng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…</a:t>
            </a:r>
            <a:r>
              <a:rPr lang="en-US" sz="2000" b="1" u="sng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</a:t>
            </a:r>
            <a:r>
              <a:rPr lang="mr-IN" sz="2000" b="1" u="sng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sym typeface="Wingdings"/>
              </a:rPr>
              <a:t></a:t>
            </a:r>
            <a:r>
              <a:rPr lang="en-US" sz="2000" b="1" u="sng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sym typeface="Wingdings"/>
              </a:rPr>
              <a:t> </a:t>
            </a:r>
            <a:r>
              <a:rPr lang="en-US" sz="2000" b="1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</a:rPr>
              <a:t>core1.campus1</a:t>
            </a: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1" name="CustomShape 2"/>
          <p:cNvSpPr/>
          <p:nvPr/>
        </p:nvSpPr>
        <p:spPr>
          <a:xfrm>
            <a:off x="8994412" y="1702496"/>
            <a:ext cx="756000" cy="2605209"/>
          </a:xfrm>
          <a:custGeom>
            <a:avLst/>
            <a:gdLst/>
            <a:ahLst/>
            <a:cxnLst/>
            <a:rect l="0" t="0" r="r" b="b"/>
            <a:pathLst>
              <a:path w="2102" h="5295">
                <a:moveTo>
                  <a:pt x="0" y="5294"/>
                </a:moveTo>
                <a:lnTo>
                  <a:pt x="110" y="5291"/>
                </a:lnTo>
                <a:lnTo>
                  <a:pt x="220" y="5281"/>
                </a:lnTo>
                <a:lnTo>
                  <a:pt x="329" y="5266"/>
                </a:lnTo>
                <a:lnTo>
                  <a:pt x="437" y="5244"/>
                </a:lnTo>
                <a:lnTo>
                  <a:pt x="544" y="5216"/>
                </a:lnTo>
                <a:lnTo>
                  <a:pt x="649" y="5182"/>
                </a:lnTo>
                <a:lnTo>
                  <a:pt x="753" y="5142"/>
                </a:lnTo>
                <a:lnTo>
                  <a:pt x="855" y="5096"/>
                </a:lnTo>
                <a:lnTo>
                  <a:pt x="954" y="5045"/>
                </a:lnTo>
                <a:lnTo>
                  <a:pt x="1051" y="4987"/>
                </a:lnTo>
                <a:lnTo>
                  <a:pt x="1144" y="4925"/>
                </a:lnTo>
                <a:lnTo>
                  <a:pt x="1235" y="4857"/>
                </a:lnTo>
                <a:lnTo>
                  <a:pt x="1322" y="4784"/>
                </a:lnTo>
                <a:lnTo>
                  <a:pt x="1406" y="4706"/>
                </a:lnTo>
                <a:lnTo>
                  <a:pt x="1486" y="4624"/>
                </a:lnTo>
                <a:lnTo>
                  <a:pt x="1561" y="4537"/>
                </a:lnTo>
                <a:lnTo>
                  <a:pt x="1633" y="4446"/>
                </a:lnTo>
                <a:lnTo>
                  <a:pt x="1700" y="4350"/>
                </a:lnTo>
                <a:lnTo>
                  <a:pt x="1762" y="4252"/>
                </a:lnTo>
                <a:lnTo>
                  <a:pt x="1820" y="4149"/>
                </a:lnTo>
                <a:lnTo>
                  <a:pt x="1872" y="4044"/>
                </a:lnTo>
                <a:lnTo>
                  <a:pt x="1919" y="3936"/>
                </a:lnTo>
                <a:lnTo>
                  <a:pt x="1961" y="3825"/>
                </a:lnTo>
                <a:lnTo>
                  <a:pt x="1998" y="3712"/>
                </a:lnTo>
                <a:lnTo>
                  <a:pt x="2029" y="3597"/>
                </a:lnTo>
                <a:lnTo>
                  <a:pt x="2055" y="3481"/>
                </a:lnTo>
                <a:lnTo>
                  <a:pt x="2075" y="3363"/>
                </a:lnTo>
                <a:lnTo>
                  <a:pt x="2089" y="3244"/>
                </a:lnTo>
                <a:lnTo>
                  <a:pt x="2098" y="3125"/>
                </a:lnTo>
                <a:lnTo>
                  <a:pt x="2101" y="3005"/>
                </a:lnTo>
                <a:lnTo>
                  <a:pt x="2101" y="2480"/>
                </a:lnTo>
                <a:lnTo>
                  <a:pt x="2098" y="2359"/>
                </a:lnTo>
                <a:lnTo>
                  <a:pt x="2089" y="2239"/>
                </a:lnTo>
                <a:lnTo>
                  <a:pt x="2075" y="2119"/>
                </a:lnTo>
                <a:lnTo>
                  <a:pt x="2054" y="2001"/>
                </a:lnTo>
                <a:lnTo>
                  <a:pt x="2028" y="1883"/>
                </a:lnTo>
                <a:lnTo>
                  <a:pt x="1997" y="1768"/>
                </a:lnTo>
                <a:lnTo>
                  <a:pt x="1959" y="1654"/>
                </a:lnTo>
                <a:lnTo>
                  <a:pt x="1917" y="1543"/>
                </a:lnTo>
                <a:lnTo>
                  <a:pt x="1869" y="1434"/>
                </a:lnTo>
                <a:lnTo>
                  <a:pt x="1816" y="1328"/>
                </a:lnTo>
                <a:lnTo>
                  <a:pt x="1757" y="1225"/>
                </a:lnTo>
                <a:lnTo>
                  <a:pt x="1694" y="1126"/>
                </a:lnTo>
                <a:lnTo>
                  <a:pt x="1626" y="1031"/>
                </a:lnTo>
                <a:lnTo>
                  <a:pt x="1554" y="940"/>
                </a:lnTo>
                <a:lnTo>
                  <a:pt x="1477" y="852"/>
                </a:lnTo>
                <a:lnTo>
                  <a:pt x="1397" y="770"/>
                </a:lnTo>
                <a:lnTo>
                  <a:pt x="1312" y="692"/>
                </a:lnTo>
                <a:lnTo>
                  <a:pt x="1224" y="619"/>
                </a:lnTo>
                <a:lnTo>
                  <a:pt x="1132" y="552"/>
                </a:lnTo>
                <a:lnTo>
                  <a:pt x="1037" y="489"/>
                </a:lnTo>
                <a:lnTo>
                  <a:pt x="939" y="432"/>
                </a:lnTo>
                <a:lnTo>
                  <a:pt x="839" y="381"/>
                </a:lnTo>
                <a:lnTo>
                  <a:pt x="736" y="336"/>
                </a:lnTo>
                <a:lnTo>
                  <a:pt x="631" y="297"/>
                </a:lnTo>
                <a:lnTo>
                  <a:pt x="525" y="264"/>
                </a:lnTo>
                <a:lnTo>
                  <a:pt x="525" y="0"/>
                </a:lnTo>
                <a:lnTo>
                  <a:pt x="0" y="453"/>
                </a:lnTo>
                <a:lnTo>
                  <a:pt x="525" y="1050"/>
                </a:lnTo>
                <a:lnTo>
                  <a:pt x="525" y="789"/>
                </a:lnTo>
                <a:lnTo>
                  <a:pt x="631" y="822"/>
                </a:lnTo>
                <a:lnTo>
                  <a:pt x="734" y="860"/>
                </a:lnTo>
                <a:lnTo>
                  <a:pt x="836" y="905"/>
                </a:lnTo>
                <a:lnTo>
                  <a:pt x="936" y="956"/>
                </a:lnTo>
                <a:lnTo>
                  <a:pt x="1033" y="1012"/>
                </a:lnTo>
                <a:lnTo>
                  <a:pt x="1127" y="1073"/>
                </a:lnTo>
                <a:lnTo>
                  <a:pt x="1218" y="1140"/>
                </a:lnTo>
                <a:lnTo>
                  <a:pt x="1306" y="1212"/>
                </a:lnTo>
                <a:lnTo>
                  <a:pt x="1391" y="1289"/>
                </a:lnTo>
                <a:lnTo>
                  <a:pt x="1471" y="1371"/>
                </a:lnTo>
                <a:lnTo>
                  <a:pt x="1547" y="1457"/>
                </a:lnTo>
                <a:lnTo>
                  <a:pt x="1620" y="1547"/>
                </a:lnTo>
                <a:lnTo>
                  <a:pt x="1687" y="1641"/>
                </a:lnTo>
                <a:lnTo>
                  <a:pt x="1751" y="1739"/>
                </a:lnTo>
                <a:lnTo>
                  <a:pt x="1809" y="1841"/>
                </a:lnTo>
                <a:lnTo>
                  <a:pt x="1862" y="1945"/>
                </a:lnTo>
                <a:lnTo>
                  <a:pt x="1911" y="2053"/>
                </a:lnTo>
                <a:lnTo>
                  <a:pt x="1954" y="2163"/>
                </a:lnTo>
                <a:lnTo>
                  <a:pt x="1991" y="2275"/>
                </a:lnTo>
                <a:lnTo>
                  <a:pt x="2024" y="2390"/>
                </a:lnTo>
                <a:lnTo>
                  <a:pt x="2050" y="2506"/>
                </a:lnTo>
                <a:lnTo>
                  <a:pt x="2072" y="2623"/>
                </a:lnTo>
                <a:lnTo>
                  <a:pt x="2087" y="2742"/>
                </a:lnTo>
                <a:lnTo>
                  <a:pt x="2087" y="2742"/>
                </a:lnTo>
                <a:lnTo>
                  <a:pt x="2072" y="2860"/>
                </a:lnTo>
                <a:lnTo>
                  <a:pt x="2051" y="2977"/>
                </a:lnTo>
                <a:lnTo>
                  <a:pt x="2024" y="3092"/>
                </a:lnTo>
                <a:lnTo>
                  <a:pt x="1993" y="3206"/>
                </a:lnTo>
                <a:lnTo>
                  <a:pt x="1955" y="3318"/>
                </a:lnTo>
                <a:lnTo>
                  <a:pt x="1913" y="3427"/>
                </a:lnTo>
                <a:lnTo>
                  <a:pt x="1865" y="3534"/>
                </a:lnTo>
                <a:lnTo>
                  <a:pt x="1812" y="3639"/>
                </a:lnTo>
                <a:lnTo>
                  <a:pt x="1754" y="3740"/>
                </a:lnTo>
                <a:lnTo>
                  <a:pt x="1692" y="3837"/>
                </a:lnTo>
                <a:lnTo>
                  <a:pt x="1625" y="3931"/>
                </a:lnTo>
                <a:lnTo>
                  <a:pt x="1553" y="4021"/>
                </a:lnTo>
                <a:lnTo>
                  <a:pt x="1478" y="4107"/>
                </a:lnTo>
                <a:lnTo>
                  <a:pt x="1398" y="4189"/>
                </a:lnTo>
                <a:lnTo>
                  <a:pt x="1315" y="4266"/>
                </a:lnTo>
                <a:lnTo>
                  <a:pt x="1228" y="4338"/>
                </a:lnTo>
                <a:lnTo>
                  <a:pt x="1137" y="4405"/>
                </a:lnTo>
                <a:lnTo>
                  <a:pt x="1044" y="4466"/>
                </a:lnTo>
                <a:lnTo>
                  <a:pt x="948" y="4523"/>
                </a:lnTo>
                <a:lnTo>
                  <a:pt x="849" y="4574"/>
                </a:lnTo>
                <a:lnTo>
                  <a:pt x="748" y="4619"/>
                </a:lnTo>
                <a:lnTo>
                  <a:pt x="645" y="4658"/>
                </a:lnTo>
                <a:lnTo>
                  <a:pt x="540" y="4692"/>
                </a:lnTo>
                <a:lnTo>
                  <a:pt x="434" y="4720"/>
                </a:lnTo>
                <a:lnTo>
                  <a:pt x="326" y="4741"/>
                </a:lnTo>
                <a:lnTo>
                  <a:pt x="218" y="4757"/>
                </a:lnTo>
                <a:lnTo>
                  <a:pt x="109" y="4766"/>
                </a:lnTo>
                <a:lnTo>
                  <a:pt x="0" y="4769"/>
                </a:lnTo>
                <a:lnTo>
                  <a:pt x="0" y="5294"/>
                </a:lnTo>
                <a:moveTo>
                  <a:pt x="0" y="5294"/>
                </a:moveTo>
                <a:lnTo>
                  <a:pt x="110" y="5291"/>
                </a:lnTo>
                <a:lnTo>
                  <a:pt x="220" y="5281"/>
                </a:lnTo>
                <a:lnTo>
                  <a:pt x="329" y="5266"/>
                </a:lnTo>
                <a:lnTo>
                  <a:pt x="437" y="5244"/>
                </a:lnTo>
                <a:lnTo>
                  <a:pt x="544" y="5216"/>
                </a:lnTo>
                <a:lnTo>
                  <a:pt x="649" y="5182"/>
                </a:lnTo>
                <a:lnTo>
                  <a:pt x="753" y="5142"/>
                </a:lnTo>
                <a:lnTo>
                  <a:pt x="855" y="5096"/>
                </a:lnTo>
                <a:lnTo>
                  <a:pt x="954" y="5045"/>
                </a:lnTo>
                <a:lnTo>
                  <a:pt x="1051" y="4987"/>
                </a:lnTo>
                <a:lnTo>
                  <a:pt x="1144" y="4925"/>
                </a:lnTo>
                <a:lnTo>
                  <a:pt x="1235" y="4857"/>
                </a:lnTo>
                <a:lnTo>
                  <a:pt x="1322" y="4784"/>
                </a:lnTo>
                <a:lnTo>
                  <a:pt x="1406" y="4706"/>
                </a:lnTo>
                <a:lnTo>
                  <a:pt x="1486" y="4624"/>
                </a:lnTo>
                <a:lnTo>
                  <a:pt x="1561" y="4537"/>
                </a:lnTo>
                <a:lnTo>
                  <a:pt x="1633" y="4446"/>
                </a:lnTo>
                <a:lnTo>
                  <a:pt x="1700" y="4350"/>
                </a:lnTo>
                <a:lnTo>
                  <a:pt x="1762" y="4252"/>
                </a:lnTo>
                <a:lnTo>
                  <a:pt x="1820" y="4149"/>
                </a:lnTo>
                <a:lnTo>
                  <a:pt x="1872" y="4044"/>
                </a:lnTo>
                <a:lnTo>
                  <a:pt x="1919" y="3936"/>
                </a:lnTo>
                <a:lnTo>
                  <a:pt x="1961" y="3825"/>
                </a:lnTo>
                <a:lnTo>
                  <a:pt x="1998" y="3712"/>
                </a:lnTo>
                <a:lnTo>
                  <a:pt x="2029" y="3597"/>
                </a:lnTo>
                <a:lnTo>
                  <a:pt x="2055" y="3481"/>
                </a:lnTo>
                <a:lnTo>
                  <a:pt x="2075" y="3363"/>
                </a:lnTo>
                <a:lnTo>
                  <a:pt x="2089" y="3244"/>
                </a:lnTo>
                <a:lnTo>
                  <a:pt x="2098" y="3125"/>
                </a:lnTo>
                <a:lnTo>
                  <a:pt x="2101" y="3005"/>
                </a:lnTo>
                <a:lnTo>
                  <a:pt x="2101" y="2480"/>
                </a:lnTo>
                <a:lnTo>
                  <a:pt x="2101" y="2498"/>
                </a:lnTo>
                <a:lnTo>
                  <a:pt x="2101" y="2515"/>
                </a:lnTo>
                <a:lnTo>
                  <a:pt x="2100" y="2533"/>
                </a:lnTo>
                <a:lnTo>
                  <a:pt x="2100" y="2550"/>
                </a:lnTo>
                <a:lnTo>
                  <a:pt x="2099" y="2568"/>
                </a:lnTo>
                <a:lnTo>
                  <a:pt x="2099" y="2585"/>
                </a:lnTo>
                <a:lnTo>
                  <a:pt x="2098" y="2602"/>
                </a:lnTo>
                <a:lnTo>
                  <a:pt x="2097" y="2620"/>
                </a:lnTo>
                <a:lnTo>
                  <a:pt x="2096" y="2637"/>
                </a:lnTo>
                <a:lnTo>
                  <a:pt x="2095" y="2655"/>
                </a:lnTo>
                <a:lnTo>
                  <a:pt x="2094" y="2672"/>
                </a:lnTo>
                <a:lnTo>
                  <a:pt x="2092" y="2690"/>
                </a:lnTo>
                <a:lnTo>
                  <a:pt x="2091" y="2707"/>
                </a:lnTo>
                <a:lnTo>
                  <a:pt x="2089" y="2725"/>
                </a:lnTo>
                <a:lnTo>
                  <a:pt x="2087" y="2742"/>
                </a:lnTo>
                <a:lnTo>
                  <a:pt x="2087" y="2742"/>
                </a:lnTo>
                <a:lnTo>
                  <a:pt x="2072" y="2860"/>
                </a:lnTo>
                <a:lnTo>
                  <a:pt x="2051" y="2977"/>
                </a:lnTo>
                <a:lnTo>
                  <a:pt x="2024" y="3092"/>
                </a:lnTo>
                <a:lnTo>
                  <a:pt x="1993" y="3206"/>
                </a:lnTo>
                <a:lnTo>
                  <a:pt x="1955" y="3318"/>
                </a:lnTo>
                <a:lnTo>
                  <a:pt x="1913" y="3427"/>
                </a:lnTo>
                <a:lnTo>
                  <a:pt x="1865" y="3534"/>
                </a:lnTo>
                <a:lnTo>
                  <a:pt x="1812" y="3639"/>
                </a:lnTo>
                <a:lnTo>
                  <a:pt x="1754" y="3740"/>
                </a:lnTo>
                <a:lnTo>
                  <a:pt x="1692" y="3837"/>
                </a:lnTo>
                <a:lnTo>
                  <a:pt x="1625" y="3931"/>
                </a:lnTo>
                <a:lnTo>
                  <a:pt x="1553" y="4021"/>
                </a:lnTo>
                <a:lnTo>
                  <a:pt x="1478" y="4107"/>
                </a:lnTo>
                <a:lnTo>
                  <a:pt x="1398" y="4189"/>
                </a:lnTo>
                <a:lnTo>
                  <a:pt x="1315" y="4266"/>
                </a:lnTo>
                <a:lnTo>
                  <a:pt x="1228" y="4338"/>
                </a:lnTo>
                <a:lnTo>
                  <a:pt x="1137" y="4405"/>
                </a:lnTo>
                <a:lnTo>
                  <a:pt x="1044" y="4466"/>
                </a:lnTo>
                <a:lnTo>
                  <a:pt x="948" y="4523"/>
                </a:lnTo>
                <a:lnTo>
                  <a:pt x="849" y="4574"/>
                </a:lnTo>
                <a:lnTo>
                  <a:pt x="748" y="4619"/>
                </a:lnTo>
                <a:lnTo>
                  <a:pt x="645" y="4658"/>
                </a:lnTo>
                <a:lnTo>
                  <a:pt x="540" y="4692"/>
                </a:lnTo>
                <a:lnTo>
                  <a:pt x="434" y="4720"/>
                </a:lnTo>
                <a:lnTo>
                  <a:pt x="326" y="4741"/>
                </a:lnTo>
                <a:lnTo>
                  <a:pt x="218" y="4757"/>
                </a:lnTo>
                <a:lnTo>
                  <a:pt x="109" y="4766"/>
                </a:lnTo>
                <a:lnTo>
                  <a:pt x="0" y="4769"/>
                </a:lnTo>
                <a:lnTo>
                  <a:pt x="0" y="5294"/>
                </a:lnTo>
              </a:path>
            </a:pathLst>
          </a:custGeom>
          <a:solidFill>
            <a:srgbClr val="FF0000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US" dirty="0"/>
          </a:p>
        </p:txBody>
      </p:sp>
      <p:sp>
        <p:nvSpPr>
          <p:cNvPr id="202" name="CustomShape 3"/>
          <p:cNvSpPr/>
          <p:nvPr/>
        </p:nvSpPr>
        <p:spPr>
          <a:xfrm>
            <a:off x="8967271" y="3272589"/>
            <a:ext cx="756000" cy="2882996"/>
          </a:xfrm>
          <a:custGeom>
            <a:avLst/>
            <a:gdLst/>
            <a:ahLst/>
            <a:cxnLst/>
            <a:rect l="0" t="0" r="r" b="b"/>
            <a:pathLst>
              <a:path w="2102" h="5065">
                <a:moveTo>
                  <a:pt x="0" y="5064"/>
                </a:moveTo>
                <a:lnTo>
                  <a:pt x="110" y="5061"/>
                </a:lnTo>
                <a:lnTo>
                  <a:pt x="220" y="5052"/>
                </a:lnTo>
                <a:lnTo>
                  <a:pt x="329" y="5037"/>
                </a:lnTo>
                <a:lnTo>
                  <a:pt x="437" y="5017"/>
                </a:lnTo>
                <a:lnTo>
                  <a:pt x="544" y="4990"/>
                </a:lnTo>
                <a:lnTo>
                  <a:pt x="649" y="4958"/>
                </a:lnTo>
                <a:lnTo>
                  <a:pt x="753" y="4920"/>
                </a:lnTo>
                <a:lnTo>
                  <a:pt x="855" y="4876"/>
                </a:lnTo>
                <a:lnTo>
                  <a:pt x="954" y="4827"/>
                </a:lnTo>
                <a:lnTo>
                  <a:pt x="1051" y="4773"/>
                </a:lnTo>
                <a:lnTo>
                  <a:pt x="1144" y="4713"/>
                </a:lnTo>
                <a:lnTo>
                  <a:pt x="1235" y="4649"/>
                </a:lnTo>
                <a:lnTo>
                  <a:pt x="1322" y="4580"/>
                </a:lnTo>
                <a:lnTo>
                  <a:pt x="1406" y="4506"/>
                </a:lnTo>
                <a:lnTo>
                  <a:pt x="1486" y="4428"/>
                </a:lnTo>
                <a:lnTo>
                  <a:pt x="1561" y="4345"/>
                </a:lnTo>
                <a:lnTo>
                  <a:pt x="1633" y="4259"/>
                </a:lnTo>
                <a:lnTo>
                  <a:pt x="1700" y="4168"/>
                </a:lnTo>
                <a:lnTo>
                  <a:pt x="1762" y="4075"/>
                </a:lnTo>
                <a:lnTo>
                  <a:pt x="1820" y="3977"/>
                </a:lnTo>
                <a:lnTo>
                  <a:pt x="1872" y="3878"/>
                </a:lnTo>
                <a:lnTo>
                  <a:pt x="1919" y="3775"/>
                </a:lnTo>
                <a:lnTo>
                  <a:pt x="1961" y="3670"/>
                </a:lnTo>
                <a:lnTo>
                  <a:pt x="1998" y="3562"/>
                </a:lnTo>
                <a:lnTo>
                  <a:pt x="2029" y="3453"/>
                </a:lnTo>
                <a:lnTo>
                  <a:pt x="2055" y="3343"/>
                </a:lnTo>
                <a:lnTo>
                  <a:pt x="2075" y="3231"/>
                </a:lnTo>
                <a:lnTo>
                  <a:pt x="2089" y="3118"/>
                </a:lnTo>
                <a:lnTo>
                  <a:pt x="2098" y="3005"/>
                </a:lnTo>
                <a:lnTo>
                  <a:pt x="2101" y="2891"/>
                </a:lnTo>
                <a:lnTo>
                  <a:pt x="2101" y="2366"/>
                </a:lnTo>
                <a:lnTo>
                  <a:pt x="2098" y="2251"/>
                </a:lnTo>
                <a:lnTo>
                  <a:pt x="2089" y="2137"/>
                </a:lnTo>
                <a:lnTo>
                  <a:pt x="2075" y="2024"/>
                </a:lnTo>
                <a:lnTo>
                  <a:pt x="2054" y="1911"/>
                </a:lnTo>
                <a:lnTo>
                  <a:pt x="2028" y="1800"/>
                </a:lnTo>
                <a:lnTo>
                  <a:pt x="1997" y="1690"/>
                </a:lnTo>
                <a:lnTo>
                  <a:pt x="1959" y="1582"/>
                </a:lnTo>
                <a:lnTo>
                  <a:pt x="1917" y="1476"/>
                </a:lnTo>
                <a:lnTo>
                  <a:pt x="1869" y="1373"/>
                </a:lnTo>
                <a:lnTo>
                  <a:pt x="1816" y="1273"/>
                </a:lnTo>
                <a:lnTo>
                  <a:pt x="1757" y="1175"/>
                </a:lnTo>
                <a:lnTo>
                  <a:pt x="1694" y="1081"/>
                </a:lnTo>
                <a:lnTo>
                  <a:pt x="1626" y="990"/>
                </a:lnTo>
                <a:lnTo>
                  <a:pt x="1554" y="904"/>
                </a:lnTo>
                <a:lnTo>
                  <a:pt x="1477" y="821"/>
                </a:lnTo>
                <a:lnTo>
                  <a:pt x="1397" y="743"/>
                </a:lnTo>
                <a:lnTo>
                  <a:pt x="1312" y="669"/>
                </a:lnTo>
                <a:lnTo>
                  <a:pt x="1224" y="600"/>
                </a:lnTo>
                <a:lnTo>
                  <a:pt x="1132" y="535"/>
                </a:lnTo>
                <a:lnTo>
                  <a:pt x="1037" y="476"/>
                </a:lnTo>
                <a:lnTo>
                  <a:pt x="939" y="422"/>
                </a:lnTo>
                <a:lnTo>
                  <a:pt x="839" y="374"/>
                </a:lnTo>
                <a:lnTo>
                  <a:pt x="736" y="331"/>
                </a:lnTo>
                <a:lnTo>
                  <a:pt x="632" y="293"/>
                </a:lnTo>
                <a:lnTo>
                  <a:pt x="525" y="262"/>
                </a:lnTo>
                <a:lnTo>
                  <a:pt x="525" y="0"/>
                </a:lnTo>
                <a:lnTo>
                  <a:pt x="0" y="456"/>
                </a:lnTo>
                <a:lnTo>
                  <a:pt x="525" y="1050"/>
                </a:lnTo>
                <a:lnTo>
                  <a:pt x="525" y="787"/>
                </a:lnTo>
                <a:lnTo>
                  <a:pt x="630" y="818"/>
                </a:lnTo>
                <a:lnTo>
                  <a:pt x="734" y="855"/>
                </a:lnTo>
                <a:lnTo>
                  <a:pt x="835" y="897"/>
                </a:lnTo>
                <a:lnTo>
                  <a:pt x="934" y="945"/>
                </a:lnTo>
                <a:lnTo>
                  <a:pt x="1031" y="998"/>
                </a:lnTo>
                <a:lnTo>
                  <a:pt x="1125" y="1056"/>
                </a:lnTo>
                <a:lnTo>
                  <a:pt x="1216" y="1119"/>
                </a:lnTo>
                <a:lnTo>
                  <a:pt x="1303" y="1186"/>
                </a:lnTo>
                <a:lnTo>
                  <a:pt x="1387" y="1259"/>
                </a:lnTo>
                <a:lnTo>
                  <a:pt x="1467" y="1336"/>
                </a:lnTo>
                <a:lnTo>
                  <a:pt x="1544" y="1417"/>
                </a:lnTo>
                <a:lnTo>
                  <a:pt x="1616" y="1502"/>
                </a:lnTo>
                <a:lnTo>
                  <a:pt x="1683" y="1591"/>
                </a:lnTo>
                <a:lnTo>
                  <a:pt x="1746" y="1683"/>
                </a:lnTo>
                <a:lnTo>
                  <a:pt x="1805" y="1779"/>
                </a:lnTo>
                <a:lnTo>
                  <a:pt x="1858" y="1877"/>
                </a:lnTo>
                <a:lnTo>
                  <a:pt x="1907" y="1979"/>
                </a:lnTo>
                <a:lnTo>
                  <a:pt x="1950" y="2083"/>
                </a:lnTo>
                <a:lnTo>
                  <a:pt x="1988" y="2189"/>
                </a:lnTo>
                <a:lnTo>
                  <a:pt x="2021" y="2297"/>
                </a:lnTo>
                <a:lnTo>
                  <a:pt x="2048" y="2406"/>
                </a:lnTo>
                <a:lnTo>
                  <a:pt x="2070" y="2517"/>
                </a:lnTo>
                <a:lnTo>
                  <a:pt x="2086" y="2629"/>
                </a:lnTo>
                <a:lnTo>
                  <a:pt x="2086" y="2629"/>
                </a:lnTo>
                <a:lnTo>
                  <a:pt x="2070" y="2740"/>
                </a:lnTo>
                <a:lnTo>
                  <a:pt x="2048" y="2851"/>
                </a:lnTo>
                <a:lnTo>
                  <a:pt x="2021" y="2960"/>
                </a:lnTo>
                <a:lnTo>
                  <a:pt x="1989" y="3067"/>
                </a:lnTo>
                <a:lnTo>
                  <a:pt x="1951" y="3172"/>
                </a:lnTo>
                <a:lnTo>
                  <a:pt x="1908" y="3276"/>
                </a:lnTo>
                <a:lnTo>
                  <a:pt x="1860" y="3377"/>
                </a:lnTo>
                <a:lnTo>
                  <a:pt x="1807" y="3475"/>
                </a:lnTo>
                <a:lnTo>
                  <a:pt x="1749" y="3570"/>
                </a:lnTo>
                <a:lnTo>
                  <a:pt x="1686" y="3662"/>
                </a:lnTo>
                <a:lnTo>
                  <a:pt x="1619" y="3751"/>
                </a:lnTo>
                <a:lnTo>
                  <a:pt x="1548" y="3835"/>
                </a:lnTo>
                <a:lnTo>
                  <a:pt x="1472" y="3916"/>
                </a:lnTo>
                <a:lnTo>
                  <a:pt x="1393" y="3993"/>
                </a:lnTo>
                <a:lnTo>
                  <a:pt x="1310" y="4065"/>
                </a:lnTo>
                <a:lnTo>
                  <a:pt x="1223" y="4133"/>
                </a:lnTo>
                <a:lnTo>
                  <a:pt x="1133" y="4196"/>
                </a:lnTo>
                <a:lnTo>
                  <a:pt x="1040" y="4254"/>
                </a:lnTo>
                <a:lnTo>
                  <a:pt x="944" y="4307"/>
                </a:lnTo>
                <a:lnTo>
                  <a:pt x="845" y="4355"/>
                </a:lnTo>
                <a:lnTo>
                  <a:pt x="745" y="4398"/>
                </a:lnTo>
                <a:lnTo>
                  <a:pt x="642" y="4435"/>
                </a:lnTo>
                <a:lnTo>
                  <a:pt x="538" y="4467"/>
                </a:lnTo>
                <a:lnTo>
                  <a:pt x="432" y="4493"/>
                </a:lnTo>
                <a:lnTo>
                  <a:pt x="325" y="4513"/>
                </a:lnTo>
                <a:lnTo>
                  <a:pt x="217" y="4527"/>
                </a:lnTo>
                <a:lnTo>
                  <a:pt x="109" y="4536"/>
                </a:lnTo>
                <a:lnTo>
                  <a:pt x="0" y="4539"/>
                </a:lnTo>
                <a:lnTo>
                  <a:pt x="0" y="5064"/>
                </a:lnTo>
                <a:moveTo>
                  <a:pt x="0" y="5064"/>
                </a:moveTo>
                <a:lnTo>
                  <a:pt x="110" y="5061"/>
                </a:lnTo>
                <a:lnTo>
                  <a:pt x="220" y="5052"/>
                </a:lnTo>
                <a:lnTo>
                  <a:pt x="329" y="5037"/>
                </a:lnTo>
                <a:lnTo>
                  <a:pt x="437" y="5017"/>
                </a:lnTo>
                <a:lnTo>
                  <a:pt x="544" y="4990"/>
                </a:lnTo>
                <a:lnTo>
                  <a:pt x="649" y="4958"/>
                </a:lnTo>
                <a:lnTo>
                  <a:pt x="753" y="4920"/>
                </a:lnTo>
                <a:lnTo>
                  <a:pt x="855" y="4876"/>
                </a:lnTo>
                <a:lnTo>
                  <a:pt x="954" y="4827"/>
                </a:lnTo>
                <a:lnTo>
                  <a:pt x="1051" y="4773"/>
                </a:lnTo>
                <a:lnTo>
                  <a:pt x="1144" y="4713"/>
                </a:lnTo>
                <a:lnTo>
                  <a:pt x="1235" y="4649"/>
                </a:lnTo>
                <a:lnTo>
                  <a:pt x="1322" y="4580"/>
                </a:lnTo>
                <a:lnTo>
                  <a:pt x="1406" y="4506"/>
                </a:lnTo>
                <a:lnTo>
                  <a:pt x="1486" y="4428"/>
                </a:lnTo>
                <a:lnTo>
                  <a:pt x="1561" y="4345"/>
                </a:lnTo>
                <a:lnTo>
                  <a:pt x="1633" y="4259"/>
                </a:lnTo>
                <a:lnTo>
                  <a:pt x="1700" y="4168"/>
                </a:lnTo>
                <a:lnTo>
                  <a:pt x="1762" y="4075"/>
                </a:lnTo>
                <a:lnTo>
                  <a:pt x="1820" y="3977"/>
                </a:lnTo>
                <a:lnTo>
                  <a:pt x="1872" y="3878"/>
                </a:lnTo>
                <a:lnTo>
                  <a:pt x="1919" y="3775"/>
                </a:lnTo>
                <a:lnTo>
                  <a:pt x="1961" y="3670"/>
                </a:lnTo>
                <a:lnTo>
                  <a:pt x="1998" y="3562"/>
                </a:lnTo>
                <a:lnTo>
                  <a:pt x="2029" y="3453"/>
                </a:lnTo>
                <a:lnTo>
                  <a:pt x="2055" y="3343"/>
                </a:lnTo>
                <a:lnTo>
                  <a:pt x="2075" y="3231"/>
                </a:lnTo>
                <a:lnTo>
                  <a:pt x="2089" y="3118"/>
                </a:lnTo>
                <a:lnTo>
                  <a:pt x="2098" y="3005"/>
                </a:lnTo>
                <a:lnTo>
                  <a:pt x="2101" y="2891"/>
                </a:lnTo>
                <a:lnTo>
                  <a:pt x="2101" y="2366"/>
                </a:lnTo>
                <a:lnTo>
                  <a:pt x="2101" y="2384"/>
                </a:lnTo>
                <a:lnTo>
                  <a:pt x="2101" y="2401"/>
                </a:lnTo>
                <a:lnTo>
                  <a:pt x="2100" y="2419"/>
                </a:lnTo>
                <a:lnTo>
                  <a:pt x="2100" y="2436"/>
                </a:lnTo>
                <a:lnTo>
                  <a:pt x="2099" y="2454"/>
                </a:lnTo>
                <a:lnTo>
                  <a:pt x="2099" y="2471"/>
                </a:lnTo>
                <a:lnTo>
                  <a:pt x="2098" y="2489"/>
                </a:lnTo>
                <a:lnTo>
                  <a:pt x="2097" y="2507"/>
                </a:lnTo>
                <a:lnTo>
                  <a:pt x="2095" y="2524"/>
                </a:lnTo>
                <a:lnTo>
                  <a:pt x="2094" y="2542"/>
                </a:lnTo>
                <a:lnTo>
                  <a:pt x="2093" y="2559"/>
                </a:lnTo>
                <a:lnTo>
                  <a:pt x="2091" y="2577"/>
                </a:lnTo>
                <a:lnTo>
                  <a:pt x="2089" y="2594"/>
                </a:lnTo>
                <a:lnTo>
                  <a:pt x="2088" y="2612"/>
                </a:lnTo>
                <a:lnTo>
                  <a:pt x="2086" y="2629"/>
                </a:lnTo>
                <a:lnTo>
                  <a:pt x="2086" y="2629"/>
                </a:lnTo>
                <a:lnTo>
                  <a:pt x="2070" y="2740"/>
                </a:lnTo>
                <a:lnTo>
                  <a:pt x="2048" y="2851"/>
                </a:lnTo>
                <a:lnTo>
                  <a:pt x="2021" y="2960"/>
                </a:lnTo>
                <a:lnTo>
                  <a:pt x="1989" y="3067"/>
                </a:lnTo>
                <a:lnTo>
                  <a:pt x="1951" y="3172"/>
                </a:lnTo>
                <a:lnTo>
                  <a:pt x="1908" y="3276"/>
                </a:lnTo>
                <a:lnTo>
                  <a:pt x="1860" y="3377"/>
                </a:lnTo>
                <a:lnTo>
                  <a:pt x="1807" y="3475"/>
                </a:lnTo>
                <a:lnTo>
                  <a:pt x="1749" y="3570"/>
                </a:lnTo>
                <a:lnTo>
                  <a:pt x="1686" y="3662"/>
                </a:lnTo>
                <a:lnTo>
                  <a:pt x="1619" y="3751"/>
                </a:lnTo>
                <a:lnTo>
                  <a:pt x="1548" y="3835"/>
                </a:lnTo>
                <a:lnTo>
                  <a:pt x="1472" y="3916"/>
                </a:lnTo>
                <a:lnTo>
                  <a:pt x="1393" y="3993"/>
                </a:lnTo>
                <a:lnTo>
                  <a:pt x="1310" y="4065"/>
                </a:lnTo>
                <a:lnTo>
                  <a:pt x="1223" y="4133"/>
                </a:lnTo>
                <a:lnTo>
                  <a:pt x="1133" y="4196"/>
                </a:lnTo>
                <a:lnTo>
                  <a:pt x="1040" y="4254"/>
                </a:lnTo>
                <a:lnTo>
                  <a:pt x="944" y="4307"/>
                </a:lnTo>
                <a:lnTo>
                  <a:pt x="845" y="4355"/>
                </a:lnTo>
                <a:lnTo>
                  <a:pt x="745" y="4398"/>
                </a:lnTo>
                <a:lnTo>
                  <a:pt x="642" y="4435"/>
                </a:lnTo>
                <a:lnTo>
                  <a:pt x="538" y="4467"/>
                </a:lnTo>
                <a:lnTo>
                  <a:pt x="432" y="4493"/>
                </a:lnTo>
                <a:lnTo>
                  <a:pt x="325" y="4513"/>
                </a:lnTo>
                <a:lnTo>
                  <a:pt x="217" y="4527"/>
                </a:lnTo>
                <a:lnTo>
                  <a:pt x="109" y="4536"/>
                </a:lnTo>
                <a:lnTo>
                  <a:pt x="0" y="4539"/>
                </a:lnTo>
                <a:lnTo>
                  <a:pt x="0" y="5064"/>
                </a:lnTo>
              </a:path>
            </a:pathLst>
          </a:custGeom>
          <a:solidFill>
            <a:srgbClr val="0000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US" dirty="0"/>
          </a:p>
        </p:txBody>
      </p:sp>
      <p:sp>
        <p:nvSpPr>
          <p:cNvPr id="203" name="TextShape 4"/>
          <p:cNvSpPr txBox="1"/>
          <p:nvPr/>
        </p:nvSpPr>
        <p:spPr>
          <a:xfrm>
            <a:off x="504360" y="205065"/>
            <a:ext cx="9071640" cy="63313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Another View of Configuration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7388C5F-A443-E54B-A536-FCA44BD206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92" y="994615"/>
            <a:ext cx="4561042" cy="6565060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CustomShape 1"/>
          <p:cNvSpPr/>
          <p:nvPr/>
        </p:nvSpPr>
        <p:spPr>
          <a:xfrm>
            <a:off x="554760" y="1865520"/>
            <a:ext cx="9105480" cy="48962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8080" rIns="0" bIns="0"/>
          <a:lstStyle/>
          <a:p>
            <a:pPr marL="423720" indent="-318960">
              <a:lnSpc>
                <a:spcPct val="93000"/>
              </a:lnSpc>
            </a:pP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 critical item to remember: an SMS or message system that is independent from your network.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55360" lvl="1" indent="-285480">
              <a:lnSpc>
                <a:spcPct val="100000"/>
              </a:lnSpc>
              <a:buClr>
                <a:srgbClr val="000000"/>
              </a:buClr>
              <a:buFont typeface="Symbol" charset="2"/>
              <a:buChar char=""/>
            </a:pPr>
            <a:r>
              <a:rPr lang="en-GB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You can utilize a cell phone connected to the Nagios server, or a USB dongle with SIM card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55360" lvl="1" indent="-285480">
              <a:lnSpc>
                <a:spcPct val="100000"/>
              </a:lnSpc>
              <a:buClr>
                <a:srgbClr val="000000"/>
              </a:buClr>
              <a:buFont typeface="Symbol" charset="2"/>
              <a:buChar char=""/>
            </a:pPr>
            <a:r>
              <a:rPr lang="en-GB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You can use packages like: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55360" lvl="1" indent="-285480">
              <a:lnSpc>
                <a:spcPct val="100000"/>
              </a:lnSpc>
            </a:pPr>
            <a:r>
              <a:rPr lang="en-GB" sz="2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	 </a:t>
            </a:r>
            <a:r>
              <a:rPr lang="en-GB" sz="28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gammu</a:t>
            </a:r>
            <a:r>
              <a:rPr lang="en-GB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:		</a:t>
            </a:r>
            <a:r>
              <a:rPr lang="en-US" sz="2800" b="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http://</a:t>
            </a:r>
            <a:r>
              <a:rPr lang="en-US" sz="2800" b="0" strike="noStrike" spc="-1" dirty="0" err="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wammu.eu</a:t>
            </a:r>
            <a:r>
              <a:rPr lang="en-US" sz="2800" b="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/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55360" lvl="1" indent="-285480">
              <a:lnSpc>
                <a:spcPct val="100000"/>
              </a:lnSpc>
            </a:pPr>
            <a:r>
              <a:rPr lang="en-GB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	 </a:t>
            </a:r>
            <a:r>
              <a:rPr lang="en-GB" sz="28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gnokii</a:t>
            </a:r>
            <a:r>
              <a:rPr lang="en-GB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:		</a:t>
            </a:r>
            <a:r>
              <a:rPr lang="en-US" sz="2800" b="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http://</a:t>
            </a:r>
            <a:r>
              <a:rPr lang="en-US" sz="2800" b="0" strike="noStrike" spc="-1" dirty="0" err="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www.gnokii.org</a:t>
            </a:r>
            <a:r>
              <a:rPr lang="en-US" sz="2800" b="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/</a:t>
            </a:r>
            <a:r>
              <a:rPr lang="en-GB" sz="2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
	 </a:t>
            </a:r>
            <a:r>
              <a:rPr lang="en-GB" sz="28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sms</a:t>
            </a:r>
            <a:r>
              <a:rPr lang="en-GB" sz="2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-tools</a:t>
            </a:r>
            <a:r>
              <a:rPr lang="en-GB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:</a:t>
            </a:r>
            <a:r>
              <a:rPr lang="en-GB" sz="2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		</a:t>
            </a:r>
            <a:r>
              <a:rPr lang="en-US" sz="2800" b="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  <a:hlinkClick r:id="rId3"/>
              </a:rPr>
              <a:t>http://smstools3.kekekasvi.com/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charset="0"/>
                <a:ea typeface="Calibri" charset="0"/>
                <a:cs typeface="Calibri" charset="0"/>
              </a:rPr>
              <a:t>	</a:t>
            </a:r>
            <a:r>
              <a:rPr lang="en-US" sz="28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charset="0"/>
                <a:ea typeface="Calibri" charset="0"/>
                <a:cs typeface="Calibri" charset="0"/>
              </a:rPr>
              <a:t>Kannel</a:t>
            </a:r>
            <a:r>
              <a:rPr lang="en-US" sz="28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charset="0"/>
                <a:ea typeface="Calibri" charset="0"/>
                <a:cs typeface="Calibri" charset="0"/>
              </a:rPr>
              <a:t>*</a:t>
            </a:r>
            <a:r>
              <a:rPr lang="en-US" sz="2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charset="0"/>
                <a:ea typeface="Calibri" charset="0"/>
                <a:cs typeface="Calibri" charset="0"/>
              </a:rPr>
              <a:t>:</a:t>
            </a:r>
            <a:r>
              <a:rPr lang="en-US" sz="2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charset="0"/>
                <a:ea typeface="Calibri" charset="0"/>
                <a:cs typeface="Calibri" charset="0"/>
              </a:rPr>
              <a:t>		</a:t>
            </a:r>
            <a:r>
              <a:rPr lang="en-GB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  <a:hlinkClick r:id="rId4"/>
              </a:rPr>
              <a:t>http://www.kannel.org/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buClr>
                <a:srgbClr val="000000"/>
              </a:buClr>
              <a:buSzPct val="45000"/>
              <a:buFont typeface="Symbol" charset="2"/>
              <a:buChar char=""/>
            </a:pP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buClr>
                <a:srgbClr val="000000"/>
              </a:buClr>
              <a:buSzPct val="45000"/>
              <a:buFont typeface="Symbol" charset="2"/>
              <a:buChar char=""/>
            </a:pP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buClr>
                <a:srgbClr val="000000"/>
              </a:buClr>
              <a:buSzPct val="45000"/>
              <a:buFont typeface="Symbol" charset="2"/>
              <a:buChar char=""/>
            </a:pPr>
            <a:r>
              <a: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*Can be used on a Raspberry Pi</a:t>
            </a:r>
          </a:p>
        </p:txBody>
      </p:sp>
      <p:sp>
        <p:nvSpPr>
          <p:cNvPr id="205" name="TextShape 2"/>
          <p:cNvSpPr txBox="1"/>
          <p:nvPr/>
        </p:nvSpPr>
        <p:spPr>
          <a:xfrm>
            <a:off x="50436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Out of Band (OOB) Notifications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Picture 1"/>
          <p:cNvPicPr/>
          <p:nvPr/>
        </p:nvPicPr>
        <p:blipFill>
          <a:blip r:embed="rId3"/>
          <a:stretch/>
        </p:blipFill>
        <p:spPr>
          <a:xfrm>
            <a:off x="746640" y="747360"/>
            <a:ext cx="8757360" cy="58262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CustomShape 1"/>
          <p:cNvSpPr/>
          <p:nvPr/>
        </p:nvSpPr>
        <p:spPr>
          <a:xfrm>
            <a:off x="609120" y="1477080"/>
            <a:ext cx="9295920" cy="61772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marL="341280" indent="-341280">
              <a:buClr>
                <a:srgbClr val="000000"/>
              </a:buClr>
              <a:buFont typeface="Arial"/>
              <a:buChar char="•"/>
            </a:pPr>
            <a:r>
              <a:rPr lang="en-GB" sz="2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Nagios web site</a:t>
            </a:r>
            <a:br>
              <a:rPr lang="en-GB" sz="2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</a:br>
            <a:r>
              <a:rPr lang="en-GB" sz="2650" b="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http://</a:t>
            </a:r>
            <a:r>
              <a:rPr lang="en-GB" sz="2650" b="0" strike="noStrike" spc="-1" dirty="0" err="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www.nagios.org</a:t>
            </a:r>
            <a:r>
              <a:rPr lang="en-GB" sz="2650" b="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/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1280" indent="-341280">
              <a:buClr>
                <a:srgbClr val="000000"/>
              </a:buClr>
              <a:buFont typeface="Arial"/>
              <a:buChar char="•"/>
            </a:pPr>
            <a:r>
              <a:rPr lang="en-GB" sz="2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Nagios plugins site</a:t>
            </a:r>
            <a:br>
              <a:rPr lang="en-GB" sz="2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</a:br>
            <a:r>
              <a:rPr lang="en-GB" sz="2650" b="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http://</a:t>
            </a:r>
            <a:r>
              <a:rPr lang="en-GB" sz="2650" b="0" strike="noStrike" spc="-1" dirty="0" err="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www.nagiosplugins.org</a:t>
            </a:r>
            <a:r>
              <a:rPr lang="en-GB" sz="2650" b="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/ 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1280" indent="-341280">
              <a:buClr>
                <a:srgbClr val="000000"/>
              </a:buClr>
              <a:buFont typeface="Arial"/>
              <a:buChar char="•"/>
            </a:pPr>
            <a:r>
              <a:rPr lang="en-GB" sz="28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Nagios System and Network Monitoring</a:t>
            </a:r>
            <a:r>
              <a:rPr lang="en-GB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 by Wolfgang Barth. Good book about Nagios.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1280" indent="-341280">
              <a:buClr>
                <a:srgbClr val="000000"/>
              </a:buClr>
              <a:buFont typeface="Arial"/>
              <a:buChar char="•"/>
            </a:pPr>
            <a:r>
              <a:rPr lang="en-GB" sz="2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Unofficial Nagios plugin site</a:t>
            </a:r>
            <a:br>
              <a:rPr lang="en-GB" sz="2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</a:br>
            <a:r>
              <a:rPr lang="en-GB" sz="2650" b="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http://</a:t>
            </a:r>
            <a:r>
              <a:rPr lang="en-GB" sz="2650" b="0" strike="noStrike" spc="-1" dirty="0" err="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nagios.exchange.org</a:t>
            </a:r>
            <a:r>
              <a:rPr lang="en-GB" sz="2650" b="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/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1280" indent="-341280">
              <a:buClr>
                <a:srgbClr val="000000"/>
              </a:buClr>
              <a:buFont typeface="Arial"/>
              <a:buChar char="•"/>
            </a:pPr>
            <a:r>
              <a:rPr lang="en-GB" sz="2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 </a:t>
            </a:r>
            <a:r>
              <a:rPr lang="en-GB" sz="28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Debian</a:t>
            </a:r>
            <a:r>
              <a:rPr lang="en-GB" sz="2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tutorial on Nagios</a:t>
            </a:r>
            <a:br>
              <a:rPr lang="en-GB" sz="2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</a:br>
            <a:r>
              <a:rPr lang="en-GB" sz="2650" b="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http://</a:t>
            </a:r>
            <a:r>
              <a:rPr lang="en-GB" sz="2650" b="0" strike="noStrike" spc="-1" dirty="0" err="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www.debianhelp.co.uk</a:t>
            </a:r>
            <a:r>
              <a:rPr lang="en-GB" sz="2650" b="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/</a:t>
            </a:r>
            <a:r>
              <a:rPr lang="en-GB" sz="2650" b="0" strike="noStrike" spc="-1" dirty="0" err="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nagios.htm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1280" indent="-341280">
              <a:buClr>
                <a:srgbClr val="000000"/>
              </a:buClr>
              <a:buFont typeface="Arial"/>
              <a:buChar char="•"/>
            </a:pPr>
            <a:r>
              <a:rPr lang="en-US" sz="2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Commercial Nagios support</a:t>
            </a:r>
            <a:br>
              <a:rPr lang="en-US" sz="2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</a:br>
            <a:r>
              <a:rPr lang="en-GB" sz="2650" b="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http://</a:t>
            </a:r>
            <a:r>
              <a:rPr lang="en-GB" sz="2650" b="0" strike="noStrike" spc="-1" dirty="0" err="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www.nagios.com</a:t>
            </a:r>
            <a:r>
              <a:rPr lang="en-GB" sz="2650" b="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/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8" name="TextShape 2"/>
          <p:cNvSpPr txBox="1"/>
          <p:nvPr/>
        </p:nvSpPr>
        <p:spPr>
          <a:xfrm>
            <a:off x="50436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References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540720" y="208080"/>
            <a:ext cx="9071640" cy="76647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Nagios: Tactical </a:t>
            </a:r>
            <a:r>
              <a:rPr lang="en-US" sz="4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Overv</a:t>
            </a:r>
            <a:r>
              <a:rPr lang="en-US" sz="4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iew</a:t>
            </a:r>
            <a:endParaRPr lang="en-US" sz="4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02C7C51-AD2B-CF43-A741-44B37EFCBB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40" y="1001061"/>
            <a:ext cx="8910771" cy="6458459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CustomShape 1"/>
          <p:cNvSpPr/>
          <p:nvPr/>
        </p:nvSpPr>
        <p:spPr>
          <a:xfrm>
            <a:off x="554760" y="1865520"/>
            <a:ext cx="9105480" cy="5274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8080" rIns="0" bIns="0"/>
          <a:lstStyle/>
          <a:p>
            <a:pPr marL="423720" indent="-318960">
              <a:lnSpc>
                <a:spcPct val="93000"/>
              </a:lnSpc>
            </a:pPr>
            <a:r>
              <a:rPr lang="en-GB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 few additional slides you may find useful or informative…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0" name="TextShape 2"/>
          <p:cNvSpPr txBox="1"/>
          <p:nvPr/>
        </p:nvSpPr>
        <p:spPr>
          <a:xfrm>
            <a:off x="50472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Additional Details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554760" y="1638000"/>
            <a:ext cx="9189000" cy="57960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3040" rIns="0" bIns="0"/>
          <a:lstStyle/>
          <a:p>
            <a:pPr marL="423720" indent="-318960">
              <a:buClr>
                <a:srgbClr val="000000"/>
              </a:buClr>
              <a:buFont typeface="Arial"/>
              <a:buChar char="•"/>
            </a:pPr>
            <a:r>
              <a:rPr lang="en-GB" sz="265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Allows you to acknowledge an event.</a:t>
            </a:r>
            <a:br>
              <a:rPr lang="en-GB" sz="265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</a:b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55360" lvl="1" indent="-285480">
              <a:lnSpc>
                <a:spcPts val="1018"/>
              </a:lnSpc>
              <a:buClr>
                <a:srgbClr val="000000"/>
              </a:buClr>
              <a:buFont typeface="Lucida Grande"/>
              <a:buChar char="-"/>
            </a:pPr>
            <a:r>
              <a:rPr lang="en-GB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A user can add comments via the GUI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23720" indent="-318960">
              <a:buClr>
                <a:srgbClr val="000000"/>
              </a:buClr>
              <a:buFont typeface="Arial"/>
              <a:buChar char="•"/>
            </a:pPr>
            <a:r>
              <a:rPr lang="en-GB" sz="265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You can define maintenance periods</a:t>
            </a:r>
            <a:br>
              <a:rPr lang="en-GB" sz="265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</a:b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55360" lvl="1" indent="-285480">
              <a:lnSpc>
                <a:spcPts val="1018"/>
              </a:lnSpc>
              <a:buClr>
                <a:srgbClr val="000000"/>
              </a:buClr>
              <a:buFont typeface="Lucida Grande"/>
              <a:buChar char="-"/>
            </a:pPr>
            <a:r>
              <a:rPr lang="en-GB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By device or a group of devices</a:t>
            </a:r>
            <a:br>
              <a:rPr lang="en-GB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</a:b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23720" indent="-318960">
              <a:buClr>
                <a:srgbClr val="000000"/>
              </a:buClr>
              <a:buFont typeface="Arial"/>
              <a:buChar char="•"/>
            </a:pPr>
            <a:r>
              <a:rPr lang="en-GB" sz="265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Maintains availability statistics and generates reports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23720" indent="-318960">
              <a:buClr>
                <a:srgbClr val="000000"/>
              </a:buClr>
              <a:buFont typeface="Arial"/>
              <a:buChar char="•"/>
            </a:pPr>
            <a:r>
              <a:rPr lang="en-GB" sz="265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Can detect flapping and suppress additional notifications.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23720" indent="-318960">
              <a:buClr>
                <a:srgbClr val="000000"/>
              </a:buClr>
              <a:buFont typeface="Arial"/>
              <a:buChar char="•"/>
            </a:pPr>
            <a:r>
              <a:rPr lang="en-GB" sz="265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Allows for multiple notification methods:</a:t>
            </a:r>
            <a:br>
              <a:rPr lang="en-GB" sz="265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</a:b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55360" lvl="1" indent="-285480">
              <a:lnSpc>
                <a:spcPts val="1018"/>
              </a:lnSpc>
              <a:buClr>
                <a:srgbClr val="000000"/>
              </a:buClr>
              <a:buFont typeface="Lucida Grande"/>
              <a:buChar char="-"/>
            </a:pPr>
            <a:r>
              <a:rPr lang="en-GB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e-mail, pager, SMS, </a:t>
            </a:r>
            <a:r>
              <a:rPr lang="en-GB" sz="1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winpopup</a:t>
            </a:r>
            <a:r>
              <a:rPr lang="en-GB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, audio, etc...</a:t>
            </a:r>
            <a:br>
              <a:rPr lang="en-GB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</a:b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23720" indent="-318960">
              <a:buClr>
                <a:srgbClr val="000000"/>
              </a:buClr>
              <a:buFont typeface="Arial"/>
              <a:buChar char="•"/>
            </a:pPr>
            <a:r>
              <a:rPr lang="en-GB" sz="265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Allows you to define notification levels for escalation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2" name="TextShape 2"/>
          <p:cNvSpPr txBox="1"/>
          <p:nvPr/>
        </p:nvSpPr>
        <p:spPr>
          <a:xfrm>
            <a:off x="50472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More Features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CustomShape 1"/>
          <p:cNvSpPr/>
          <p:nvPr/>
        </p:nvSpPr>
        <p:spPr>
          <a:xfrm>
            <a:off x="581040" y="1477080"/>
            <a:ext cx="9295560" cy="61722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marL="342720" indent="-341280"/>
            <a:r>
              <a:rPr lang="en-GB" sz="32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Host state: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1280"/>
            <a:r>
              <a:rPr lang="en-GB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When configuring a host you can be notified on the following conditions: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41240" lvl="1" indent="-284040">
              <a:lnSpc>
                <a:spcPct val="100000"/>
              </a:lnSpc>
              <a:buClr>
                <a:srgbClr val="0000FF"/>
              </a:buClr>
              <a:buFont typeface="Arial"/>
              <a:buChar char="–"/>
            </a:pPr>
            <a:r>
              <a:rPr lang="en-GB" sz="2800" b="1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d:	</a:t>
            </a:r>
            <a:r>
              <a:rPr lang="en-GB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DOWN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41240" lvl="1" indent="-284040">
              <a:lnSpc>
                <a:spcPct val="100000"/>
              </a:lnSpc>
              <a:buClr>
                <a:srgbClr val="0000FF"/>
              </a:buClr>
              <a:buFont typeface="Arial"/>
              <a:buChar char="–"/>
            </a:pPr>
            <a:r>
              <a:rPr lang="en-GB" sz="2800" b="1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u:</a:t>
            </a:r>
            <a:r>
              <a:rPr lang="en-GB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	UNREACHABLE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41240" lvl="1" indent="-284040">
              <a:lnSpc>
                <a:spcPct val="100000"/>
              </a:lnSpc>
              <a:buClr>
                <a:srgbClr val="0000FF"/>
              </a:buClr>
              <a:buFont typeface="Arial"/>
              <a:buChar char="–"/>
            </a:pPr>
            <a:r>
              <a:rPr lang="en-GB" sz="2800" b="1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r:</a:t>
            </a:r>
            <a:r>
              <a:rPr lang="en-GB" sz="2800" b="0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	</a:t>
            </a:r>
            <a:r>
              <a:rPr lang="en-GB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RECOVERY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41240" lvl="1" indent="-284040">
              <a:lnSpc>
                <a:spcPct val="100000"/>
              </a:lnSpc>
              <a:buClr>
                <a:srgbClr val="0000FF"/>
              </a:buClr>
              <a:buFont typeface="Arial"/>
              <a:buChar char="–"/>
            </a:pPr>
            <a:r>
              <a:rPr lang="en-GB" sz="2800" b="1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f:</a:t>
            </a:r>
            <a:r>
              <a:rPr lang="en-GB" sz="2800" b="0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	</a:t>
            </a:r>
            <a:r>
              <a:rPr lang="en-GB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FLAPPING (start/end)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41240" lvl="1" indent="-284040">
              <a:lnSpc>
                <a:spcPct val="100000"/>
              </a:lnSpc>
              <a:buClr>
                <a:srgbClr val="0000FF"/>
              </a:buClr>
              <a:buFont typeface="Arial"/>
              <a:buChar char="–"/>
            </a:pPr>
            <a:r>
              <a:rPr lang="en-GB" sz="2800" b="1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s:</a:t>
            </a:r>
            <a:r>
              <a:rPr lang="en-GB" sz="2800" b="0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	</a:t>
            </a:r>
            <a:r>
              <a:rPr lang="en-GB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SCHEDULED DOWNTIME (start/end)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41240" lvl="1" indent="-284040">
              <a:lnSpc>
                <a:spcPct val="100000"/>
              </a:lnSpc>
              <a:buClr>
                <a:srgbClr val="0000FF"/>
              </a:buClr>
              <a:buFont typeface="Arial"/>
              <a:buChar char="–"/>
            </a:pPr>
            <a:r>
              <a:rPr lang="en-GB" sz="2800" b="1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n:</a:t>
            </a:r>
            <a:r>
              <a:rPr lang="en-GB" sz="2800" b="0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	</a:t>
            </a:r>
            <a:r>
              <a:rPr lang="en-GB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NONE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4" name="TextShape 2"/>
          <p:cNvSpPr txBox="1"/>
          <p:nvPr/>
        </p:nvSpPr>
        <p:spPr>
          <a:xfrm>
            <a:off x="50472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Host Notification Options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CustomShape 1"/>
          <p:cNvSpPr/>
          <p:nvPr/>
        </p:nvSpPr>
        <p:spPr>
          <a:xfrm>
            <a:off x="581040" y="1476720"/>
            <a:ext cx="9295560" cy="61722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marL="342720" indent="-341280"/>
            <a:r>
              <a:rPr lang="en-GB" sz="32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Service state: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1280"/>
            <a:r>
              <a:rPr lang="en-GB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When configuring a service you can be notified on the following conditions: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41240" lvl="1" indent="-284040">
              <a:lnSpc>
                <a:spcPct val="100000"/>
              </a:lnSpc>
              <a:buClr>
                <a:srgbClr val="0000FF"/>
              </a:buClr>
              <a:buFont typeface="Arial"/>
              <a:buChar char="–"/>
            </a:pPr>
            <a:r>
              <a:rPr lang="en-GB" sz="2800" b="1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w:	</a:t>
            </a:r>
            <a:r>
              <a:rPr lang="en-GB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WARNING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41240" lvl="1" indent="-284040">
              <a:lnSpc>
                <a:spcPct val="100000"/>
              </a:lnSpc>
              <a:buClr>
                <a:srgbClr val="0000FF"/>
              </a:buClr>
              <a:buFont typeface="Arial"/>
              <a:buChar char="–"/>
            </a:pPr>
            <a:r>
              <a:rPr lang="en-GB" sz="2800" b="1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c:	</a:t>
            </a:r>
            <a:r>
              <a:rPr lang="en-GB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CRITICAL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41240" lvl="1" indent="-284040">
              <a:lnSpc>
                <a:spcPct val="100000"/>
              </a:lnSpc>
              <a:buClr>
                <a:srgbClr val="0000FF"/>
              </a:buClr>
              <a:buFont typeface="Arial"/>
              <a:buChar char="–"/>
            </a:pPr>
            <a:r>
              <a:rPr lang="en-GB" sz="2800" b="1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u:</a:t>
            </a:r>
            <a:r>
              <a:rPr lang="en-GB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	UNKNOWN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41240" lvl="1" indent="-284040">
              <a:lnSpc>
                <a:spcPct val="100000"/>
              </a:lnSpc>
              <a:buClr>
                <a:srgbClr val="0000FF"/>
              </a:buClr>
              <a:buFont typeface="Arial"/>
              <a:buChar char="–"/>
            </a:pPr>
            <a:r>
              <a:rPr lang="en-GB" sz="2800" b="1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r:</a:t>
            </a:r>
            <a:r>
              <a:rPr lang="en-GB" sz="2800" b="0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	</a:t>
            </a:r>
            <a:r>
              <a:rPr lang="en-GB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RECOVERY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41240" lvl="1" indent="-284040">
              <a:lnSpc>
                <a:spcPct val="100000"/>
              </a:lnSpc>
              <a:buClr>
                <a:srgbClr val="0000FF"/>
              </a:buClr>
              <a:buFont typeface="Arial"/>
              <a:buChar char="–"/>
            </a:pPr>
            <a:r>
              <a:rPr lang="en-GB" sz="2800" b="1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f:</a:t>
            </a:r>
            <a:r>
              <a:rPr lang="en-GB" sz="2800" b="0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	</a:t>
            </a:r>
            <a:r>
              <a:rPr lang="en-GB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FLAPPING (start/end)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41240" lvl="1" indent="-284040">
              <a:lnSpc>
                <a:spcPct val="100000"/>
              </a:lnSpc>
              <a:buClr>
                <a:srgbClr val="0000FF"/>
              </a:buClr>
              <a:buFont typeface="Arial"/>
              <a:buChar char="–"/>
            </a:pPr>
            <a:r>
              <a:rPr lang="en-GB" sz="2800" b="1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s:</a:t>
            </a:r>
            <a:r>
              <a:rPr lang="en-GB" sz="2800" b="0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	</a:t>
            </a:r>
            <a:r>
              <a:rPr lang="en-GB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SCHEDULED DOWNTIME (start/end)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41240" lvl="1" indent="-284040">
              <a:lnSpc>
                <a:spcPct val="100000"/>
              </a:lnSpc>
              <a:buClr>
                <a:srgbClr val="0000FF"/>
              </a:buClr>
              <a:buFont typeface="Arial"/>
              <a:buChar char="–"/>
            </a:pPr>
            <a:r>
              <a:rPr lang="en-GB" sz="2800" b="1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n:</a:t>
            </a:r>
            <a:r>
              <a:rPr lang="en-GB" sz="2800" b="0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	</a:t>
            </a:r>
            <a:r>
              <a:rPr lang="en-GB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NONE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6" name="TextShape 2"/>
          <p:cNvSpPr txBox="1"/>
          <p:nvPr/>
        </p:nvSpPr>
        <p:spPr>
          <a:xfrm>
            <a:off x="50472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Service Notification Options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7" name="Picture 4"/>
          <p:cNvPicPr/>
          <p:nvPr/>
        </p:nvPicPr>
        <p:blipFill>
          <a:blip r:embed="rId3"/>
          <a:stretch/>
        </p:blipFill>
        <p:spPr>
          <a:xfrm>
            <a:off x="1260000" y="1370160"/>
            <a:ext cx="7264800" cy="4978800"/>
          </a:xfrm>
          <a:prstGeom prst="rect">
            <a:avLst/>
          </a:prstGeom>
          <a:ln>
            <a:noFill/>
          </a:ln>
        </p:spPr>
      </p:pic>
      <p:sp>
        <p:nvSpPr>
          <p:cNvPr id="218" name="TextShape 1"/>
          <p:cNvSpPr txBox="1"/>
          <p:nvPr/>
        </p:nvSpPr>
        <p:spPr>
          <a:xfrm>
            <a:off x="50472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Configuration Files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CustomShape 1"/>
          <p:cNvSpPr/>
          <p:nvPr/>
        </p:nvSpPr>
        <p:spPr>
          <a:xfrm>
            <a:off x="705240" y="1741320"/>
            <a:ext cx="9122760" cy="5482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8080" rIns="0" bIns="0"/>
          <a:lstStyle/>
          <a:p>
            <a:pPr marL="428400" indent="-322200">
              <a:lnSpc>
                <a:spcPct val="93000"/>
              </a:lnSpc>
            </a:pPr>
            <a:r>
              <a:rPr lang="en-US" sz="3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Located in /</a:t>
            </a:r>
            <a:r>
              <a:rPr lang="en-US" sz="32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etc</a:t>
            </a:r>
            <a:r>
              <a:rPr lang="en-US" sz="3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/nagios3/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28400" indent="-322200">
              <a:lnSpc>
                <a:spcPct val="93000"/>
              </a:lnSpc>
            </a:pPr>
            <a:r>
              <a:rPr lang="en-US" sz="3200" b="0" u="sng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Important files include:</a:t>
            </a:r>
            <a:br>
              <a:rPr lang="en-US" sz="3200" b="0" u="sng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</a:b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29960" lvl="1" indent="-457200">
              <a:lnSpc>
                <a:spcPct val="93000"/>
              </a:lnSpc>
              <a:buClr>
                <a:srgbClr val="000000"/>
              </a:buClr>
              <a:buFont typeface="Arial" charset="0"/>
              <a:buChar char="•"/>
            </a:pPr>
            <a:r>
              <a:rPr lang="en-US" sz="2800" b="0" strike="noStrike" spc="-1" dirty="0" err="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nagios.cfg</a:t>
            </a: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		Main configuration file.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29960" lvl="1" indent="-457200">
              <a:lnSpc>
                <a:spcPct val="93000"/>
              </a:lnSpc>
              <a:buClr>
                <a:srgbClr val="000000"/>
              </a:buClr>
              <a:buFont typeface="Arial" charset="0"/>
              <a:buChar char="•"/>
            </a:pPr>
            <a:r>
              <a:rPr lang="en-US" sz="2800" b="0" strike="noStrike" spc="-1" dirty="0" err="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cgi.cfg</a:t>
            </a: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		Controls the web interface and</a:t>
            </a:r>
            <a:b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</a:b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			</a:t>
            </a: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security options.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29960" lvl="1" indent="-457200">
              <a:lnSpc>
                <a:spcPct val="93000"/>
              </a:lnSpc>
              <a:buClr>
                <a:srgbClr val="000000"/>
              </a:buClr>
              <a:buFont typeface="Arial" charset="0"/>
              <a:buChar char="•"/>
            </a:pPr>
            <a:r>
              <a:rPr lang="en-US" sz="2800" b="0" strike="noStrike" spc="-1" dirty="0" err="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commands.cfg</a:t>
            </a: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	The commands that Nagios</a:t>
            </a: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	</a:t>
            </a:r>
            <a:b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</a:b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			</a:t>
            </a: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uses for notifications.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29960" lvl="1" indent="-457200">
              <a:lnSpc>
                <a:spcPct val="93000"/>
              </a:lnSpc>
              <a:buClr>
                <a:srgbClr val="000000"/>
              </a:buClr>
              <a:buFont typeface="Arial" charset="0"/>
              <a:buChar char="•"/>
            </a:pPr>
            <a:r>
              <a:rPr lang="en-US" sz="2800" b="0" strike="noStrike" spc="-1" dirty="0" err="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conf.d</a:t>
            </a:r>
            <a:r>
              <a:rPr lang="en-US" sz="2800" b="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/*</a:t>
            </a: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		All other configuration goes</a:t>
            </a: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 </a:t>
            </a: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here!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0" name="TextShape 2"/>
          <p:cNvSpPr txBox="1"/>
          <p:nvPr/>
        </p:nvSpPr>
        <p:spPr>
          <a:xfrm>
            <a:off x="50472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Debian/Ubuntu Configuration Files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CustomShape 1"/>
          <p:cNvSpPr/>
          <p:nvPr/>
        </p:nvSpPr>
        <p:spPr>
          <a:xfrm>
            <a:off x="334995" y="1524240"/>
            <a:ext cx="9745630" cy="54475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8080" rIns="0" bIns="0"/>
          <a:lstStyle/>
          <a:p>
            <a:r>
              <a:rPr lang="en-US" sz="3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Under </a:t>
            </a:r>
            <a:r>
              <a:rPr lang="en-US" sz="32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conf.d</a:t>
            </a:r>
            <a:r>
              <a:rPr lang="en-US" sz="3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/*</a:t>
            </a:r>
            <a:br>
              <a:rPr lang="en-US" sz="3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</a:b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buClr>
                <a:srgbClr val="000000"/>
              </a:buClr>
            </a:pPr>
            <a:r>
              <a:rPr lang="en-US" sz="2800" b="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contacts_nagios2.cfg</a:t>
            </a: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		</a:t>
            </a:r>
            <a:r>
              <a:rPr lang="en-US" sz="265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users and groups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buClr>
                <a:srgbClr val="000000"/>
              </a:buClr>
            </a:pPr>
            <a:r>
              <a:rPr lang="en-US" sz="2800" b="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extinfo_nagios2.cfg</a:t>
            </a: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		</a:t>
            </a:r>
            <a:r>
              <a:rPr lang="en-US" sz="265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make your UI pretty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buClr>
                <a:srgbClr val="000000"/>
              </a:buClr>
            </a:pPr>
            <a:r>
              <a:rPr lang="en-US" sz="2800" b="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generic-host_nagios2.cfg	</a:t>
            </a: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	</a:t>
            </a:r>
            <a:r>
              <a:rPr lang="en-US" sz="265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default host template‏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buClr>
                <a:srgbClr val="000000"/>
              </a:buClr>
            </a:pPr>
            <a:r>
              <a:rPr lang="en-US" sz="2800" b="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generic-service_nagios2.cfg</a:t>
            </a: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		</a:t>
            </a:r>
            <a:r>
              <a:rPr lang="en-US" sz="265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default service template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buClr>
                <a:srgbClr val="000000"/>
              </a:buClr>
            </a:pPr>
            <a:r>
              <a:rPr lang="en-US" sz="2800" b="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host-gateway_nagios3.cfg	</a:t>
            </a:r>
            <a:r>
              <a:rPr lang="en-US" sz="265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</a:t>
            </a: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upstream router definition</a:t>
            </a:r>
            <a:endParaRPr lang="en-US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buClr>
                <a:srgbClr val="000000"/>
              </a:buClr>
            </a:pPr>
            <a:r>
              <a:rPr lang="en-US" sz="2800" b="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hostgroups_nagios2.cfg</a:t>
            </a: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		</a:t>
            </a:r>
            <a:r>
              <a:rPr lang="en-US" sz="265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groups of nodes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buClr>
                <a:srgbClr val="000000"/>
              </a:buClr>
            </a:pPr>
            <a:r>
              <a:rPr lang="en-US" sz="2800" b="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localhost_nagios2.cfg			</a:t>
            </a:r>
            <a:r>
              <a:rPr lang="en-US" sz="265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definition of </a:t>
            </a:r>
            <a:r>
              <a:rPr lang="en-US" sz="265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nagios</a:t>
            </a:r>
            <a:r>
              <a:rPr lang="en-US" sz="265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host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buClr>
                <a:srgbClr val="000000"/>
              </a:buClr>
            </a:pPr>
            <a:r>
              <a:rPr lang="en-US" sz="2800" b="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services_nagios2.cfg</a:t>
            </a: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		</a:t>
            </a:r>
            <a:r>
              <a:rPr lang="en-US" sz="265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what services to check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buClr>
                <a:srgbClr val="000000"/>
              </a:buClr>
            </a:pPr>
            <a:r>
              <a:rPr lang="en-US" sz="2800" b="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timeperiods_nagios2.cfg</a:t>
            </a: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		when to check who to notify</a:t>
            </a:r>
            <a:endParaRPr lang="en-US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2" name="TextShape 2"/>
          <p:cNvSpPr txBox="1"/>
          <p:nvPr/>
        </p:nvSpPr>
        <p:spPr>
          <a:xfrm>
            <a:off x="50472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More Configuration FIles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CustomShape 1"/>
          <p:cNvSpPr/>
          <p:nvPr/>
        </p:nvSpPr>
        <p:spPr>
          <a:xfrm>
            <a:off x="582480" y="1847880"/>
            <a:ext cx="9329400" cy="57117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80640" rIns="0" bIns="0"/>
          <a:lstStyle/>
          <a:p>
            <a:r>
              <a:rPr lang="en-US" sz="3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Under </a:t>
            </a:r>
            <a:r>
              <a:rPr lang="en-US" sz="32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conf.d</a:t>
            </a:r>
            <a:r>
              <a:rPr lang="en-US" sz="3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some other possible </a:t>
            </a:r>
            <a:r>
              <a:rPr lang="en-US" sz="32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config</a:t>
            </a:r>
            <a:r>
              <a:rPr lang="en-US" sz="3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files:</a:t>
            </a:r>
            <a:br>
              <a:rPr lang="en-US" sz="3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</a:b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buClr>
                <a:srgbClr val="000000"/>
              </a:buClr>
            </a:pPr>
            <a:r>
              <a:rPr lang="en-US" sz="2800" b="0" strike="noStrike" spc="-1" dirty="0" err="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servicegroups.cfg</a:t>
            </a:r>
            <a:r>
              <a:rPr lang="en-US" sz="2800" b="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	Groups of nodes and services
 							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buClr>
                <a:srgbClr val="000000"/>
              </a:buClr>
            </a:pPr>
            <a:r>
              <a:rPr lang="en-US" sz="2800" b="0" strike="noStrike" spc="-1" dirty="0" err="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pcs.cfg</a:t>
            </a:r>
            <a:r>
              <a:rPr lang="en-US" sz="2800" b="0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</a:t>
            </a: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	Sample definition of PCs (hosts)
 							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buClr>
                <a:srgbClr val="000000"/>
              </a:buClr>
            </a:pPr>
            <a:r>
              <a:rPr lang="en-US" sz="2800" b="0" strike="noStrike" spc="-1" dirty="0" err="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switches.cfg</a:t>
            </a: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		Definitions of switches (hosts)
 							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buClr>
                <a:srgbClr val="000000"/>
              </a:buClr>
            </a:pPr>
            <a:r>
              <a:rPr lang="en-US" sz="2800" b="0" strike="noStrike" spc="-1" dirty="0" err="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routers.cfg</a:t>
            </a: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		Definitions of routers (hosts)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4" name="TextShape 2"/>
          <p:cNvSpPr txBox="1"/>
          <p:nvPr/>
        </p:nvSpPr>
        <p:spPr>
          <a:xfrm>
            <a:off x="50472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More Configuration Files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CustomShape 1"/>
          <p:cNvSpPr/>
          <p:nvPr/>
        </p:nvSpPr>
        <p:spPr>
          <a:xfrm>
            <a:off x="554400" y="1595880"/>
            <a:ext cx="9273240" cy="53146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240" rIns="0" bIns="0"/>
          <a:lstStyle/>
          <a:p>
            <a:pPr marL="425160" indent="-318960">
              <a:lnSpc>
                <a:spcPct val="93000"/>
              </a:lnSpc>
            </a:pPr>
            <a:r>
              <a:rPr lang="en-GB" sz="3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Global settings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25160" indent="-318960">
              <a:lnSpc>
                <a:spcPct val="97000"/>
              </a:lnSpc>
            </a:pPr>
            <a:r>
              <a:rPr lang="en-GB" sz="3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File: </a:t>
            </a: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/</a:t>
            </a:r>
            <a:r>
              <a:rPr lang="en-GB" sz="3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etc</a:t>
            </a: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/nagios3/</a:t>
            </a:r>
            <a:r>
              <a:rPr lang="en-GB" sz="3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nagios.cfg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287360" lvl="2" indent="-212760">
              <a:buClr>
                <a:srgbClr val="000000"/>
              </a:buClr>
              <a:buFont typeface="Arial"/>
              <a:buChar char="•"/>
            </a:pPr>
            <a:r>
              <a:rPr lang="en-GB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Says where other configuration files are.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287360" lvl="2" indent="-212760">
              <a:buClr>
                <a:srgbClr val="000000"/>
              </a:buClr>
              <a:buFont typeface="Arial"/>
              <a:buChar char="•"/>
            </a:pPr>
            <a:r>
              <a:rPr lang="en-GB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General Nagios </a:t>
            </a:r>
            <a:r>
              <a:rPr lang="en-GB" sz="2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behavior</a:t>
            </a:r>
            <a:r>
              <a:rPr lang="en-GB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: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719000" lvl="3" indent="-207720">
              <a:buClr>
                <a:srgbClr val="000000"/>
              </a:buClr>
              <a:buFont typeface="Symbol" charset="2"/>
              <a:buChar char=""/>
            </a:pPr>
            <a:r>
              <a:rPr lang="en-GB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For large installations you should tune the installation via this file. 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719000" lvl="3" indent="-207720">
              <a:buClr>
                <a:srgbClr val="000000"/>
              </a:buClr>
              <a:buFont typeface="Lucida Grande"/>
              <a:buChar char="-"/>
            </a:pPr>
            <a:r>
              <a:rPr lang="en-GB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See: </a:t>
            </a:r>
            <a:r>
              <a:rPr lang="en-GB" sz="2600" b="0" i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Tunning</a:t>
            </a:r>
            <a:r>
              <a:rPr lang="en-GB" sz="26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 Nagios for Maximum Performance</a:t>
            </a:r>
            <a:r>
              <a:rPr lang="en-GB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 </a:t>
            </a:r>
            <a:r>
              <a:rPr lang="en-GB" sz="2400" b="1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http://</a:t>
            </a:r>
            <a:r>
              <a:rPr lang="en-GB" sz="2400" b="1" strike="noStrike" spc="-1" dirty="0" err="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nagios.sourceforge.net</a:t>
            </a:r>
            <a:r>
              <a:rPr lang="en-GB" sz="2400" b="1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/docs/3_0/</a:t>
            </a:r>
            <a:r>
              <a:rPr lang="en-GB" sz="2400" b="1" strike="noStrike" spc="-1" dirty="0" err="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tuning.html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6" name="TextShape 2"/>
          <p:cNvSpPr txBox="1"/>
          <p:nvPr/>
        </p:nvSpPr>
        <p:spPr>
          <a:xfrm>
            <a:off x="50472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Main Configuration Details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CustomShape 1"/>
          <p:cNvSpPr/>
          <p:nvPr/>
        </p:nvSpPr>
        <p:spPr>
          <a:xfrm>
            <a:off x="554760" y="1679760"/>
            <a:ext cx="9189000" cy="5610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56520" rIns="0" bIns="0"/>
          <a:lstStyle/>
          <a:p>
            <a:pPr marL="425160" indent="-318960"/>
            <a:r>
              <a:rPr lang="en-GB" sz="3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/</a:t>
            </a:r>
            <a:r>
              <a:rPr lang="en-GB" sz="32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etc</a:t>
            </a:r>
            <a:r>
              <a:rPr lang="en-GB" sz="3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/nagios3/</a:t>
            </a:r>
            <a:r>
              <a:rPr lang="en-GB" sz="32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cgi.cfg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55360" lvl="1" indent="-285480">
              <a:buClr>
                <a:srgbClr val="000000"/>
              </a:buClr>
              <a:buFont typeface="Symbol" charset="2"/>
              <a:buChar char=""/>
            </a:pPr>
            <a:r>
              <a:rPr lang="en-GB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You can change the CGI directory if you wish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55360" lvl="1" indent="-285480">
              <a:buClr>
                <a:srgbClr val="000000"/>
              </a:buClr>
              <a:buFont typeface="Symbol" charset="2"/>
              <a:buChar char=""/>
            </a:pPr>
            <a:r>
              <a:rPr lang="en-GB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Authentication and authorization for Nagios use: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719000" lvl="3" indent="-207720">
              <a:buClr>
                <a:srgbClr val="000000"/>
              </a:buClr>
              <a:buFont typeface="Symbol" charset="2"/>
              <a:buChar char=""/>
            </a:pPr>
            <a:r>
              <a:rPr lang="en-GB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Activate authentication via Apache's .</a:t>
            </a:r>
            <a:r>
              <a:rPr lang="en-GB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htpasswd</a:t>
            </a:r>
            <a:r>
              <a:rPr lang="en-GB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 mechanism, or using RADIUS or LDAP.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719000" lvl="3" indent="-207720">
              <a:buClr>
                <a:srgbClr val="000000"/>
              </a:buClr>
              <a:buFont typeface="Symbol" charset="2"/>
              <a:buChar char=""/>
            </a:pPr>
            <a:r>
              <a:rPr lang="en-GB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Users can be assigned rights via the following variables: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284380" lvl="4" indent="-342900">
              <a:buClr>
                <a:srgbClr val="000000"/>
              </a:buClr>
              <a:buFont typeface="Arial" charset="0"/>
              <a:buChar char="•"/>
            </a:pPr>
            <a:r>
              <a:rPr lang="en-GB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authorized_for_system_information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284380" lvl="4" indent="-342900">
              <a:buClr>
                <a:srgbClr val="000000"/>
              </a:buClr>
              <a:buFont typeface="Arial" charset="0"/>
              <a:buChar char="•"/>
            </a:pPr>
            <a:r>
              <a:rPr lang="en-GB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authorized_for_configuration_information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284380" lvl="4" indent="-342900">
              <a:buClr>
                <a:srgbClr val="000000"/>
              </a:buClr>
              <a:buFont typeface="Arial" charset="0"/>
              <a:buChar char="•"/>
            </a:pPr>
            <a:r>
              <a:rPr lang="en-GB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authorized_for_system_commands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284380" lvl="4" indent="-342900">
              <a:buClr>
                <a:srgbClr val="000000"/>
              </a:buClr>
              <a:buFont typeface="Arial" charset="0"/>
              <a:buChar char="•"/>
            </a:pPr>
            <a:r>
              <a:rPr lang="en-GB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authorized_for_all_services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284380" lvl="4" indent="-342900">
              <a:buClr>
                <a:srgbClr val="000000"/>
              </a:buClr>
              <a:buFont typeface="Arial" charset="0"/>
              <a:buChar char="•"/>
            </a:pPr>
            <a:r>
              <a:rPr lang="en-GB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authorized_for_all_hosts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284380" lvl="4" indent="-342900">
              <a:buClr>
                <a:srgbClr val="000000"/>
              </a:buClr>
              <a:buFont typeface="Arial" charset="0"/>
              <a:buChar char="•"/>
            </a:pPr>
            <a:r>
              <a:rPr lang="en-GB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authorized_for_all_service_commands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284380" lvl="4" indent="-342900">
              <a:buClr>
                <a:srgbClr val="000000"/>
              </a:buClr>
              <a:buFont typeface="Arial" charset="0"/>
              <a:buChar char="•"/>
            </a:pPr>
            <a:r>
              <a:rPr lang="en-GB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authorized_for_all_host_commands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8" name="TextShape 2"/>
          <p:cNvSpPr txBox="1"/>
          <p:nvPr/>
        </p:nvSpPr>
        <p:spPr>
          <a:xfrm>
            <a:off x="50472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CGI Configuration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504720" y="143820"/>
            <a:ext cx="9071640" cy="65120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Host Detail View</a:t>
            </a:r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3F6F469-A519-9244-B934-C937E39F00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8273"/>
            <a:ext cx="10080625" cy="6764765"/>
          </a:xfrm>
          <a:prstGeom prst="rect">
            <a:avLst/>
          </a:prstGeom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CustomShape 1"/>
          <p:cNvSpPr/>
          <p:nvPr/>
        </p:nvSpPr>
        <p:spPr>
          <a:xfrm>
            <a:off x="1737360" y="4206240"/>
            <a:ext cx="6629040" cy="24098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CCFF"/>
          </a:solidFill>
          <a:ln w="9360">
            <a:solidFill>
              <a:srgbClr val="000000"/>
            </a:solidFill>
            <a:round/>
          </a:ln>
          <a:effectLst>
            <a:outerShdw dist="152735" dir="2700000">
              <a:srgbClr val="80808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58320" rIns="81720" bIns="40680"/>
          <a:lstStyle/>
          <a:p>
            <a:pPr>
              <a:lnSpc>
                <a:spcPct val="94000"/>
              </a:lnSpc>
            </a:pPr>
            <a:r>
              <a:rPr lang="en-GB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# '24x7'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9000"/>
              </a:lnSpc>
            </a:pPr>
            <a:r>
              <a:rPr lang="en-GB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define timeperiod{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9000"/>
              </a:lnSpc>
            </a:pPr>
            <a:r>
              <a:rPr lang="en-GB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      timeperiod_name 24x7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9000"/>
              </a:lnSpc>
            </a:pPr>
            <a:r>
              <a:rPr lang="en-GB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      alias           24 Hours A Day, 7 Days A Week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9000"/>
              </a:lnSpc>
            </a:pPr>
            <a:r>
              <a:rPr lang="en-GB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      sunday          00:00-24:00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9000"/>
              </a:lnSpc>
            </a:pPr>
            <a:r>
              <a:rPr lang="en-GB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      monday          00:00-24:00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9000"/>
              </a:lnSpc>
            </a:pPr>
            <a:r>
              <a:rPr lang="en-GB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      tuesday         00:00-24:00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9000"/>
              </a:lnSpc>
            </a:pPr>
            <a:r>
              <a:rPr lang="en-GB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      wednesday       00:00-24:00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9000"/>
              </a:lnSpc>
            </a:pPr>
            <a:r>
              <a:rPr lang="en-GB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      thursday        00:00-24:00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9000"/>
              </a:lnSpc>
            </a:pPr>
            <a:r>
              <a:rPr lang="en-GB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      friday          00:00-24:00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9000"/>
              </a:lnSpc>
            </a:pPr>
            <a:r>
              <a:rPr lang="en-GB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      saturday        00:00-24:00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9000"/>
              </a:lnSpc>
            </a:pPr>
            <a:r>
              <a:rPr lang="en-GB" sz="13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      }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9000"/>
              </a:lnSpc>
            </a:pP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0" name="CustomShape 2"/>
          <p:cNvSpPr/>
          <p:nvPr/>
        </p:nvSpPr>
        <p:spPr>
          <a:xfrm>
            <a:off x="587880" y="1511640"/>
            <a:ext cx="9189360" cy="31082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240" rIns="0" bIns="0"/>
          <a:lstStyle/>
          <a:p>
            <a:pPr marL="425160" indent="-318960">
              <a:lnSpc>
                <a:spcPct val="93000"/>
              </a:lnSpc>
            </a:pPr>
            <a:r>
              <a:rPr lang="en-GB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This defines the base periods that control checks, notifications, etc.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55360" lvl="1" indent="-285480">
              <a:lnSpc>
                <a:spcPct val="97000"/>
              </a:lnSpc>
              <a:buClr>
                <a:srgbClr val="000000"/>
              </a:buClr>
              <a:buFont typeface="Symbol" charset="2"/>
              <a:buChar char=""/>
            </a:pPr>
            <a:r>
              <a:rPr lang="en-GB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Defaults: 24 x 7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55360" lvl="1" indent="-285480">
              <a:lnSpc>
                <a:spcPct val="97000"/>
              </a:lnSpc>
              <a:buClr>
                <a:srgbClr val="000000"/>
              </a:buClr>
              <a:buFont typeface="Symbol" charset="2"/>
              <a:buChar char=""/>
            </a:pPr>
            <a:r>
              <a:rPr lang="en-GB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Adjust as needed, such as work-week only.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55360" lvl="1" indent="-285480">
              <a:lnSpc>
                <a:spcPct val="97000"/>
              </a:lnSpc>
              <a:buClr>
                <a:srgbClr val="000000"/>
              </a:buClr>
              <a:buFont typeface="Symbol" charset="2"/>
              <a:buChar char=""/>
            </a:pPr>
            <a:r>
              <a:rPr lang="en-GB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Set up new time period for “outside regular hours”, etc.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1" name="TextShape 3"/>
          <p:cNvSpPr txBox="1"/>
          <p:nvPr/>
        </p:nvSpPr>
        <p:spPr>
          <a:xfrm>
            <a:off x="50472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Time Periods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CustomShape 1"/>
          <p:cNvSpPr/>
          <p:nvPr/>
        </p:nvSpPr>
        <p:spPr>
          <a:xfrm>
            <a:off x="455400" y="1650137"/>
            <a:ext cx="8559646" cy="20217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CC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62640" rIns="81720" bIns="40680"/>
          <a:lstStyle/>
          <a:p>
            <a:pPr>
              <a:lnSpc>
                <a:spcPct val="100000"/>
              </a:lnSpc>
            </a:pPr>
            <a:r>
              <a:rPr lang="en-GB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define command {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</a:t>
            </a:r>
            <a:r>
              <a:rPr lang="en-GB" sz="1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command_name</a:t>
            </a:r>
            <a:r>
              <a:rPr lang="en-GB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</a:t>
            </a:r>
            <a:r>
              <a:rPr lang="en-GB" sz="1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check_ssh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</a:t>
            </a:r>
            <a:r>
              <a:rPr lang="en-GB" sz="1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command_line</a:t>
            </a:r>
            <a:r>
              <a:rPr lang="en-GB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/</a:t>
            </a:r>
            <a:r>
              <a:rPr lang="en-GB" sz="1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usr</a:t>
            </a:r>
            <a:r>
              <a:rPr lang="en-GB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/lib/</a:t>
            </a:r>
            <a:r>
              <a:rPr lang="en-GB" sz="1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nagios</a:t>
            </a:r>
            <a:r>
              <a:rPr lang="en-GB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/plugins/</a:t>
            </a:r>
            <a:r>
              <a:rPr lang="en-GB" sz="1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check_ssh</a:t>
            </a:r>
            <a:r>
              <a:rPr lang="en-GB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'$HOSTADDRESS$’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}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define command {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</a:t>
            </a:r>
            <a:r>
              <a:rPr lang="en-GB" sz="1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command_name</a:t>
            </a:r>
            <a:r>
              <a:rPr lang="en-GB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</a:t>
            </a:r>
            <a:r>
              <a:rPr lang="en-GB" sz="1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check_ssh_port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</a:t>
            </a:r>
            <a:r>
              <a:rPr lang="en-GB" sz="1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command_line</a:t>
            </a:r>
            <a:r>
              <a:rPr lang="en-GB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/</a:t>
            </a:r>
            <a:r>
              <a:rPr lang="en-GB" sz="1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usr</a:t>
            </a:r>
            <a:r>
              <a:rPr lang="en-GB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/lib/</a:t>
            </a:r>
            <a:r>
              <a:rPr lang="en-GB" sz="1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nagios</a:t>
            </a:r>
            <a:r>
              <a:rPr lang="en-GB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/plugins/</a:t>
            </a:r>
            <a:r>
              <a:rPr lang="en-GB" sz="1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check_ssh</a:t>
            </a:r>
            <a:r>
              <a:rPr lang="en-GB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-p '$ARG1$' '$HOSTADDRESS$’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}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3" name="CustomShape 2"/>
          <p:cNvSpPr/>
          <p:nvPr/>
        </p:nvSpPr>
        <p:spPr>
          <a:xfrm>
            <a:off x="671760" y="3990497"/>
            <a:ext cx="8458200" cy="9169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msmincho"/>
              </a:rPr>
              <a:t> Notice the same plugin can be invoked in different ways (“commands”)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msmincho"/>
              </a:rPr>
              <a:t> Command and arguments are separated by exclamation marks (!)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msmincho"/>
              </a:rPr>
              <a:t> e.g. to check SSH on a non-standard port, you can do it like this: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4" name="CustomShape 3"/>
          <p:cNvSpPr/>
          <p:nvPr/>
        </p:nvSpPr>
        <p:spPr>
          <a:xfrm>
            <a:off x="413854" y="5082377"/>
            <a:ext cx="8305560" cy="15951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CCFF"/>
          </a:solidFill>
          <a:ln w="9360">
            <a:solidFill>
              <a:srgbClr val="000000"/>
            </a:solidFill>
            <a:round/>
          </a:ln>
          <a:effectLst>
            <a:outerShdw dist="152735" dir="2700000">
              <a:srgbClr val="80808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73800" rIns="81720" bIns="40680"/>
          <a:lstStyle/>
          <a:p>
            <a:pPr>
              <a:lnSpc>
                <a:spcPct val="88000"/>
              </a:lnSpc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define service {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8000"/>
              </a:lnSpc>
            </a:pPr>
            <a:r>
              <a:rPr lang="en-US" sz="1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</a:t>
            </a: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hostgroup_name       ssh-servers-2222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8000"/>
              </a:lnSpc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service_description  SSH-2222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8000"/>
              </a:lnSpc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check_command        </a:t>
            </a:r>
            <a:r>
              <a:rPr lang="en-US" sz="1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check_ssh_port!2222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8000"/>
              </a:lnSpc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use                  generic-service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8000"/>
              </a:lnSpc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}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5" name="CustomShape 4"/>
          <p:cNvSpPr/>
          <p:nvPr/>
        </p:nvSpPr>
        <p:spPr>
          <a:xfrm>
            <a:off x="455400" y="1195200"/>
            <a:ext cx="3639960" cy="36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/>
          <a:lstStyle/>
          <a:p>
            <a:pPr>
              <a:lnSpc>
                <a:spcPct val="100000"/>
              </a:lnSpc>
              <a:buClr>
                <a:srgbClr val="000000"/>
              </a:buClr>
              <a:buSzPct val="45000"/>
            </a:pPr>
            <a:r>
              <a:rPr lang="en-US" sz="1800" b="1" u="sng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/</a:t>
            </a:r>
            <a:r>
              <a:rPr lang="en-US" sz="1800" b="1" u="sng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etc</a:t>
            </a:r>
            <a:r>
              <a:rPr lang="en-US" sz="1800" b="1" u="sng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/</a:t>
            </a:r>
            <a:r>
              <a:rPr lang="en-US" sz="1800" b="1" u="sng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nagios</a:t>
            </a:r>
            <a:r>
              <a:rPr lang="en-US" sz="1800" b="1" u="sng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-plugins/</a:t>
            </a:r>
            <a:r>
              <a:rPr lang="en-US" sz="1800" b="1" u="sng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config</a:t>
            </a:r>
            <a:r>
              <a:rPr lang="en-US" sz="1800" b="1" u="sng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/</a:t>
            </a:r>
            <a:r>
              <a:rPr lang="en-US" sz="1800" b="1" u="sng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ssh.cfg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6" name="CustomShape 5"/>
          <p:cNvSpPr/>
          <p:nvPr/>
        </p:nvSpPr>
        <p:spPr>
          <a:xfrm>
            <a:off x="6628202" y="5226017"/>
            <a:ext cx="1432956" cy="404762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25560">
            <a:solidFill>
              <a:srgbClr val="3333CC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>
              <a:buClr>
                <a:srgbClr val="000000"/>
              </a:buClr>
              <a:buSzPct val="45000"/>
            </a:pPr>
            <a:r>
              <a:rPr lang="en-US" sz="1400" b="0" strike="noStrike" spc="-1" dirty="0">
                <a:solidFill>
                  <a:srgbClr val="3333CC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this is $ARG1$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cxnSp>
        <p:nvCxnSpPr>
          <p:cNvPr id="237" name="Line 6"/>
          <p:cNvCxnSpPr/>
          <p:nvPr/>
        </p:nvCxnSpPr>
        <p:spPr>
          <a:xfrm flipH="1">
            <a:off x="6124074" y="5442585"/>
            <a:ext cx="504129" cy="437372"/>
          </a:xfrm>
          <a:prstGeom prst="straightConnector1">
            <a:avLst/>
          </a:prstGeom>
          <a:ln w="19050">
            <a:solidFill>
              <a:srgbClr val="3333CC"/>
            </a:solidFill>
            <a:miter/>
            <a:tailEnd type="arrow" w="med" len="med"/>
          </a:ln>
        </p:spPr>
      </p:cxnSp>
      <p:sp>
        <p:nvSpPr>
          <p:cNvPr id="238" name="TextShape 7"/>
          <p:cNvSpPr txBox="1"/>
          <p:nvPr/>
        </p:nvSpPr>
        <p:spPr>
          <a:xfrm>
            <a:off x="504720" y="301320"/>
            <a:ext cx="9071640" cy="8938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Configuring Service/Host Checks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CustomShape 1"/>
          <p:cNvSpPr/>
          <p:nvPr/>
        </p:nvSpPr>
        <p:spPr>
          <a:xfrm>
            <a:off x="580680" y="1477080"/>
            <a:ext cx="9295920" cy="60199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marL="342720" indent="-341280"/>
            <a:r>
              <a:rPr lang="en-GB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Use any command you want!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1280"/>
            <a:r>
              <a:rPr lang="en-GB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We could use this to generate tickets in RT.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0" name="CustomShape 2"/>
          <p:cNvSpPr/>
          <p:nvPr/>
        </p:nvSpPr>
        <p:spPr>
          <a:xfrm>
            <a:off x="913320" y="2435400"/>
            <a:ext cx="8457840" cy="17056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CC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58320" rIns="81720" bIns="40680"/>
          <a:lstStyle/>
          <a:p>
            <a:pPr>
              <a:lnSpc>
                <a:spcPct val="94000"/>
              </a:lnSpc>
            </a:pPr>
            <a:r>
              <a:rPr lang="en-GB" sz="13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# 'notify-by-email' command definition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9000"/>
              </a:lnSpc>
            </a:pPr>
            <a:r>
              <a:rPr lang="en-GB" sz="13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define command{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9000"/>
              </a:lnSpc>
            </a:pPr>
            <a:r>
              <a:rPr lang="en-GB" sz="13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     </a:t>
            </a:r>
            <a:r>
              <a:rPr lang="en-GB" sz="13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command_name</a:t>
            </a:r>
            <a:r>
              <a:rPr lang="en-GB" sz="13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 notify-by-email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9000"/>
              </a:lnSpc>
            </a:pPr>
            <a:r>
              <a:rPr lang="en-GB" sz="13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     </a:t>
            </a:r>
            <a:r>
              <a:rPr lang="en-GB" sz="13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command_line</a:t>
            </a:r>
            <a:r>
              <a:rPr lang="en-GB" sz="13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 </a:t>
            </a:r>
            <a:r>
              <a:rPr lang="en-GB" sz="13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/</a:t>
            </a:r>
            <a:r>
              <a:rPr lang="en-GB" sz="13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usr</a:t>
            </a:r>
            <a:r>
              <a:rPr lang="en-GB" sz="13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/bin/</a:t>
            </a:r>
            <a:r>
              <a:rPr lang="en-GB" sz="13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printf</a:t>
            </a:r>
            <a:r>
              <a:rPr lang="en-GB" sz="13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"%b"</a:t>
            </a:r>
            <a:r>
              <a:rPr lang="en-GB" sz="13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"Service: $SERVICEDESC$\</a:t>
            </a:r>
            <a:r>
              <a:rPr lang="en-GB" sz="13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nHost</a:t>
            </a:r>
            <a:r>
              <a:rPr lang="en-GB" sz="13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: $HOSTNAME$\</a:t>
            </a:r>
            <a:r>
              <a:rPr lang="en-GB" sz="13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nIn</a:t>
            </a:r>
            <a:r>
              <a:rPr lang="en-GB" sz="13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: $HOSTALIAS$\</a:t>
            </a:r>
            <a:r>
              <a:rPr lang="en-GB" sz="13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nAddress</a:t>
            </a:r>
            <a:r>
              <a:rPr lang="en-GB" sz="13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: $HOSTADDRESS$\</a:t>
            </a:r>
            <a:r>
              <a:rPr lang="en-GB" sz="13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nState</a:t>
            </a:r>
            <a:r>
              <a:rPr lang="en-GB" sz="13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: $SERVICESTATE$\</a:t>
            </a:r>
            <a:r>
              <a:rPr lang="en-GB" sz="13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nInfo</a:t>
            </a:r>
            <a:r>
              <a:rPr lang="en-GB" sz="13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: $SERVICEOUTPUT$\</a:t>
            </a:r>
            <a:r>
              <a:rPr lang="en-GB" sz="13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nDate</a:t>
            </a:r>
            <a:r>
              <a:rPr lang="en-GB" sz="13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: $SHORTDATETIME$" </a:t>
            </a:r>
            <a:r>
              <a:rPr lang="en-GB" sz="13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| /bin/mail -s</a:t>
            </a:r>
            <a:r>
              <a:rPr lang="en-GB" sz="13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'$NOTIFICATIONTYPE$: $HOSTNAME$/$SERVICEDESC$ is $SERVICESTATE$' $CONTACTEMAIL$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9000"/>
              </a:lnSpc>
            </a:pPr>
            <a:r>
              <a:rPr lang="en-GB" sz="13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     }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89000"/>
              </a:lnSpc>
            </a:pP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1" name="CustomShape 3"/>
          <p:cNvSpPr/>
          <p:nvPr/>
        </p:nvSpPr>
        <p:spPr>
          <a:xfrm>
            <a:off x="913680" y="5258520"/>
            <a:ext cx="8457480" cy="2926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2" name="CustomShape 4"/>
          <p:cNvSpPr/>
          <p:nvPr/>
        </p:nvSpPr>
        <p:spPr>
          <a:xfrm>
            <a:off x="913320" y="4254839"/>
            <a:ext cx="8457840" cy="2392145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CCFF"/>
          </a:solidFill>
          <a:ln w="93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60120" rIns="81720" bIns="40680"/>
          <a:lstStyle/>
          <a:p>
            <a:r>
              <a:rPr lang="en-GB" sz="13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From: 	</a:t>
            </a:r>
            <a:r>
              <a:rPr lang="en-GB" sz="13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nagios@nms.localdomain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charset="0"/>
              <a:ea typeface="Courier New" charset="0"/>
              <a:cs typeface="Courier New" charset="0"/>
            </a:endParaRPr>
          </a:p>
          <a:p>
            <a:pPr>
              <a:lnSpc>
                <a:spcPct val="88000"/>
              </a:lnSpc>
            </a:pPr>
            <a:r>
              <a:rPr lang="en-GB" sz="13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To: 	</a:t>
            </a:r>
            <a:r>
              <a:rPr lang="en-GB" sz="13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router_group@localdomain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charset="0"/>
              <a:ea typeface="Courier New" charset="0"/>
              <a:cs typeface="Courier New" charset="0"/>
            </a:endParaRPr>
          </a:p>
          <a:p>
            <a:pPr>
              <a:lnSpc>
                <a:spcPct val="88000"/>
              </a:lnSpc>
            </a:pPr>
            <a:r>
              <a:rPr lang="en-GB" sz="13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Subject: Host DOWN alert for TLD1-RTR!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charset="0"/>
              <a:ea typeface="Courier New" charset="0"/>
              <a:cs typeface="Courier New" charset="0"/>
            </a:endParaRPr>
          </a:p>
          <a:p>
            <a:pPr>
              <a:lnSpc>
                <a:spcPct val="88000"/>
              </a:lnSpc>
            </a:pPr>
            <a:r>
              <a:rPr lang="en-GB" sz="13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Date: 	Thu, 29 Jun 2006 15:13:30 -0700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charset="0"/>
              <a:ea typeface="Courier New" charset="0"/>
              <a:cs typeface="Courier New" charset="0"/>
            </a:endParaRPr>
          </a:p>
          <a:p>
            <a:pPr>
              <a:lnSpc>
                <a:spcPct val="88000"/>
              </a:lnSpc>
            </a:pP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charset="0"/>
              <a:ea typeface="Courier New" charset="0"/>
              <a:cs typeface="Courier New" charset="0"/>
            </a:endParaRPr>
          </a:p>
          <a:p>
            <a:pPr>
              <a:lnSpc>
                <a:spcPct val="88000"/>
              </a:lnSpc>
            </a:pP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charset="0"/>
              <a:ea typeface="Courier New" charset="0"/>
              <a:cs typeface="Courier New" charset="0"/>
            </a:endParaRPr>
          </a:p>
          <a:p>
            <a:pPr>
              <a:lnSpc>
                <a:spcPct val="88000"/>
              </a:lnSpc>
            </a:pPr>
            <a:r>
              <a:rPr lang="en-GB" sz="13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Host: </a:t>
            </a:r>
            <a:r>
              <a:rPr lang="en-GB" sz="13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coreX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charset="0"/>
              <a:ea typeface="Courier New" charset="0"/>
              <a:cs typeface="Courier New" charset="0"/>
            </a:endParaRPr>
          </a:p>
          <a:p>
            <a:pPr>
              <a:lnSpc>
                <a:spcPct val="88000"/>
              </a:lnSpc>
            </a:pPr>
            <a:r>
              <a:rPr lang="en-GB" sz="13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In: </a:t>
            </a:r>
            <a:r>
              <a:rPr lang="en-GB" sz="13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Core_Routers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charset="0"/>
              <a:ea typeface="Courier New" charset="0"/>
              <a:cs typeface="Courier New" charset="0"/>
            </a:endParaRPr>
          </a:p>
          <a:p>
            <a:pPr>
              <a:lnSpc>
                <a:spcPct val="88000"/>
              </a:lnSpc>
            </a:pPr>
            <a:r>
              <a:rPr lang="en-GB" sz="13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State: DOWN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charset="0"/>
              <a:ea typeface="Courier New" charset="0"/>
              <a:cs typeface="Courier New" charset="0"/>
            </a:endParaRPr>
          </a:p>
          <a:p>
            <a:pPr>
              <a:lnSpc>
                <a:spcPct val="88000"/>
              </a:lnSpc>
            </a:pPr>
            <a:r>
              <a:rPr lang="en-GB" sz="13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Address: 192.0.2.100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charset="0"/>
              <a:ea typeface="Courier New" charset="0"/>
              <a:cs typeface="Courier New" charset="0"/>
            </a:endParaRPr>
          </a:p>
          <a:p>
            <a:pPr>
              <a:lnSpc>
                <a:spcPct val="88000"/>
              </a:lnSpc>
            </a:pPr>
            <a:r>
              <a:rPr lang="en-GB" sz="13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Date/Time: 06-29-2006 15:13:30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charset="0"/>
              <a:ea typeface="Courier New" charset="0"/>
              <a:cs typeface="Courier New" charset="0"/>
            </a:endParaRPr>
          </a:p>
          <a:p>
            <a:pPr>
              <a:lnSpc>
                <a:spcPct val="88000"/>
              </a:lnSpc>
            </a:pPr>
            <a:r>
              <a:rPr lang="en-GB" sz="13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Info: CRITICAL - Plugin timed out after 6 seconds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urier New" charset="0"/>
              <a:ea typeface="Courier New" charset="0"/>
              <a:cs typeface="Courier New" charset="0"/>
            </a:endParaRPr>
          </a:p>
        </p:txBody>
      </p:sp>
      <p:sp>
        <p:nvSpPr>
          <p:cNvPr id="243" name="TextShape 5"/>
          <p:cNvSpPr txBox="1"/>
          <p:nvPr/>
        </p:nvSpPr>
        <p:spPr>
          <a:xfrm>
            <a:off x="50472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Notification Commands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CustomShape 1"/>
          <p:cNvSpPr/>
          <p:nvPr/>
        </p:nvSpPr>
        <p:spPr>
          <a:xfrm>
            <a:off x="781920" y="1321560"/>
            <a:ext cx="8457840" cy="205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CCFF"/>
          </a:solidFill>
          <a:ln w="9360">
            <a:solidFill>
              <a:srgbClr val="000000"/>
            </a:solidFill>
            <a:round/>
          </a:ln>
          <a:effectLst>
            <a:outerShdw dist="152735" dir="2700000">
              <a:srgbClr val="80808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65520" rIns="81720" bIns="40680"/>
          <a:lstStyle/>
          <a:p>
            <a:pPr>
              <a:lnSpc>
                <a:spcPct val="100000"/>
              </a:lnSpc>
            </a:pPr>
            <a:r>
              <a:rPr lang="en-US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# check that </a:t>
            </a:r>
            <a:r>
              <a:rPr lang="en-US" sz="16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ssh</a:t>
            </a:r>
            <a:r>
              <a:rPr lang="en-US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services are running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define service {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      </a:t>
            </a:r>
            <a:r>
              <a:rPr lang="en-US" sz="16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hostgroup_name</a:t>
            </a:r>
            <a:r>
              <a:rPr lang="en-US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         </a:t>
            </a:r>
            <a:r>
              <a:rPr lang="en-US" sz="16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ssh</a:t>
            </a:r>
            <a:r>
              <a:rPr lang="en-US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-servers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      </a:t>
            </a:r>
            <a:r>
              <a:rPr lang="en-US" sz="16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service_description</a:t>
            </a:r>
            <a:r>
              <a:rPr lang="en-US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    </a:t>
            </a:r>
            <a:r>
              <a:rPr lang="en-US" sz="1600" b="0" strike="noStrike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SSH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      </a:t>
            </a:r>
            <a:r>
              <a:rPr lang="en-US" sz="16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check_command</a:t>
            </a:r>
            <a:r>
              <a:rPr lang="en-US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          </a:t>
            </a:r>
            <a:r>
              <a:rPr lang="en-US" sz="16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check_ssh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      use	                  generic-service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      </a:t>
            </a:r>
            <a:r>
              <a:rPr lang="en-US" sz="16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notification_interval</a:t>
            </a:r>
            <a:r>
              <a:rPr lang="en-US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    0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Courier New"/>
              </a:rPr>
              <a:t>}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5" name="CustomShape 2"/>
          <p:cNvSpPr/>
          <p:nvPr/>
        </p:nvSpPr>
        <p:spPr>
          <a:xfrm>
            <a:off x="756000" y="3683880"/>
            <a:ext cx="8457480" cy="642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“service_description” is important if you plan to create Service Groups. Here is a sample Service Group definition:</a:t>
            </a:r>
          </a:p>
        </p:txBody>
      </p:sp>
      <p:sp>
        <p:nvSpPr>
          <p:cNvPr id="246" name="CustomShape 3"/>
          <p:cNvSpPr/>
          <p:nvPr/>
        </p:nvSpPr>
        <p:spPr>
          <a:xfrm>
            <a:off x="755640" y="4381560"/>
            <a:ext cx="8457840" cy="205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CCFF"/>
          </a:solidFill>
          <a:ln w="9360">
            <a:solidFill>
              <a:srgbClr val="000000"/>
            </a:solidFill>
            <a:round/>
          </a:ln>
          <a:effectLst>
            <a:outerShdw dist="152735" dir="2700000">
              <a:srgbClr val="80808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720" tIns="65520" rIns="81720" bIns="40680"/>
          <a:lstStyle/>
          <a:p>
            <a:pPr>
              <a:lnSpc>
                <a:spcPct val="100000"/>
              </a:lnSpc>
            </a:pPr>
            <a:r>
              <a:rPr lang="en-US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define </a:t>
            </a:r>
            <a:r>
              <a:rPr lang="en-US" sz="16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servicegroup</a:t>
            </a:r>
            <a:r>
              <a:rPr lang="en-US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{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</a:t>
            </a:r>
            <a:r>
              <a:rPr lang="en-US" sz="16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servicegroup_name</a:t>
            </a:r>
            <a:r>
              <a:rPr lang="en-US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	Webmail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alias              	web-</a:t>
            </a:r>
            <a:r>
              <a:rPr lang="en-US" sz="16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mta</a:t>
            </a:r>
            <a:r>
              <a:rPr lang="en-US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-storage-</a:t>
            </a:r>
            <a:r>
              <a:rPr lang="en-US" sz="16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auth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members           	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host1</a:t>
            </a:r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.campus1,HTTP,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host</a:t>
            </a:r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1.campus1,SMTP,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host</a:t>
            </a:r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1.campus1,POP, </a:t>
            </a:r>
            <a:r>
              <a:rPr lang="en-US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\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                    	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host1</a:t>
            </a:r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.campus1,IMAP,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host</a:t>
            </a:r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1.campus1,RAID,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host</a:t>
            </a:r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1.campus1,LDAP, \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                    	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host</a:t>
            </a:r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2.campus1,HTTP,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host</a:t>
            </a:r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2.campus1,SMTP,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host</a:t>
            </a:r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2.campus1,POP, \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                       	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host</a:t>
            </a:r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2.campus1,IMAP,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host</a:t>
            </a:r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2.campus1,RAID,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host</a:t>
            </a:r>
            <a:r>
              <a:rPr lang="en-US" sz="1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2.campus1,LDAP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msmincho"/>
              </a:rPr>
              <a:t>}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7" name="TextShape 4"/>
          <p:cNvSpPr txBox="1"/>
          <p:nvPr/>
        </p:nvSpPr>
        <p:spPr>
          <a:xfrm>
            <a:off x="50472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Group Service Configuration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0"/>
            <a:ext cx="9676384" cy="7559675"/>
          </a:xfrm>
          <a:prstGeom prst="rect">
            <a:avLst/>
          </a:prstGeom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9E3FB54-0E78-6E47-9636-59E717C2C5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85765"/>
            <a:ext cx="10080625" cy="6127828"/>
          </a:xfrm>
          <a:prstGeom prst="rect">
            <a:avLst/>
          </a:prstGeom>
        </p:spPr>
      </p:pic>
      <p:sp>
        <p:nvSpPr>
          <p:cNvPr id="5" name="TextShape 2">
            <a:extLst>
              <a:ext uri="{FF2B5EF4-FFF2-40B4-BE49-F238E27FC236}">
                <a16:creationId xmlns:a16="http://schemas.microsoft.com/office/drawing/2014/main" id="{E4FCD8C3-AFC6-5248-9C15-F65EAAD96F48}"/>
              </a:ext>
            </a:extLst>
          </p:cNvPr>
          <p:cNvSpPr txBox="1"/>
          <p:nvPr/>
        </p:nvSpPr>
        <p:spPr>
          <a:xfrm>
            <a:off x="504720" y="248311"/>
            <a:ext cx="9071640" cy="86487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Service Groups Overview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CustomShape 1"/>
          <p:cNvSpPr/>
          <p:nvPr/>
        </p:nvSpPr>
        <p:spPr>
          <a:xfrm>
            <a:off x="5377680" y="3017520"/>
            <a:ext cx="4406400" cy="24688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r>
              <a:rPr lang="en-US" sz="265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Many more sample Nagios screenshots available here:
</a:t>
            </a:r>
            <a:r>
              <a:rPr lang="en-US" sz="1800" b="0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http://www.nagios.org/about/screenshots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55" name="Picture 5"/>
          <p:cNvPicPr/>
          <p:nvPr/>
        </p:nvPicPr>
        <p:blipFill>
          <a:blip r:embed="rId3"/>
          <a:stretch/>
        </p:blipFill>
        <p:spPr>
          <a:xfrm>
            <a:off x="1005840" y="1645920"/>
            <a:ext cx="4086720" cy="4848840"/>
          </a:xfrm>
          <a:prstGeom prst="rect">
            <a:avLst/>
          </a:prstGeom>
          <a:ln>
            <a:noFill/>
          </a:ln>
        </p:spPr>
      </p:pic>
      <p:sp>
        <p:nvSpPr>
          <p:cNvPr id="256" name="TextShape 2"/>
          <p:cNvSpPr txBox="1"/>
          <p:nvPr/>
        </p:nvSpPr>
        <p:spPr>
          <a:xfrm>
            <a:off x="50472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More Sample Screenshots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504360" y="301320"/>
            <a:ext cx="9071640" cy="7959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Service Detail View</a:t>
            </a:r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04" name="Picture 103"/>
          <p:cNvPicPr/>
          <p:nvPr/>
        </p:nvPicPr>
        <p:blipFill>
          <a:blip r:embed="rId3"/>
          <a:stretch/>
        </p:blipFill>
        <p:spPr>
          <a:xfrm>
            <a:off x="134280" y="1208160"/>
            <a:ext cx="9832680" cy="62344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CustomShape 1"/>
          <p:cNvSpPr/>
          <p:nvPr/>
        </p:nvSpPr>
        <p:spPr>
          <a:xfrm>
            <a:off x="554400" y="1679760"/>
            <a:ext cx="9189000" cy="5610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92880" rIns="0" bIns="0"/>
          <a:lstStyle/>
          <a:p>
            <a:pPr marL="423720" indent="-318960"/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Utilizes topology to determine dependencies.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55360" lvl="1" indent="-285480">
              <a:buClr>
                <a:srgbClr val="000000"/>
              </a:buClr>
              <a:buFont typeface="Symbol" charset="2"/>
              <a:buChar char=""/>
            </a:pPr>
            <a:r>
              <a:rPr lang="en-GB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Differentiates between what is </a:t>
            </a:r>
            <a:r>
              <a:rPr lang="en-GB" sz="28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down </a:t>
            </a:r>
            <a:r>
              <a:rPr lang="en-GB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vs. what is </a:t>
            </a:r>
            <a:r>
              <a:rPr lang="en-GB" sz="28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unreachable</a:t>
            </a:r>
            <a:r>
              <a:rPr lang="en-GB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. Avoids running unnecessary checks and sending redundant alarms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23720" indent="-318960"/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Allows you to define how to send notifications based on combinations of: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55360" lvl="1" indent="-285480">
              <a:buClr>
                <a:srgbClr val="000000"/>
              </a:buClr>
              <a:buFont typeface="Symbol" charset="2"/>
              <a:buChar char=""/>
            </a:pPr>
            <a:r>
              <a:rPr lang="en-GB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Contacts and lists of contacts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55360" lvl="1" indent="-285480">
              <a:buClr>
                <a:srgbClr val="000000"/>
              </a:buClr>
              <a:buFont typeface="Symbol" charset="2"/>
              <a:buChar char=""/>
            </a:pPr>
            <a:r>
              <a:rPr lang="en-GB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Devices and groups of devices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55360" lvl="1" indent="-285480">
              <a:buClr>
                <a:srgbClr val="000000"/>
              </a:buClr>
              <a:buFont typeface="Symbol" charset="2"/>
              <a:buChar char=""/>
            </a:pPr>
            <a:r>
              <a:rPr lang="en-GB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Services and groups of services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55360" lvl="1" indent="-285480">
              <a:buClr>
                <a:srgbClr val="000000"/>
              </a:buClr>
              <a:buFont typeface="Symbol" charset="2"/>
              <a:buChar char=""/>
            </a:pPr>
            <a:r>
              <a:rPr lang="en-GB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Defined hours by persons or groups.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55360" lvl="1" indent="-285480">
              <a:buClr>
                <a:srgbClr val="000000"/>
              </a:buClr>
              <a:buFont typeface="Symbol" charset="2"/>
              <a:buChar char=""/>
            </a:pPr>
            <a:r>
              <a:rPr lang="en-GB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The state of a service.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6" name="TextShape 2"/>
          <p:cNvSpPr txBox="1"/>
          <p:nvPr/>
        </p:nvSpPr>
        <p:spPr>
          <a:xfrm>
            <a:off x="50436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Features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CustomShape 1"/>
          <p:cNvSpPr/>
          <p:nvPr/>
        </p:nvSpPr>
        <p:spPr>
          <a:xfrm>
            <a:off x="587880" y="1949040"/>
            <a:ext cx="9239760" cy="5022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240" rIns="0" bIns="0"/>
          <a:lstStyle/>
          <a:p>
            <a:pPr marL="423720" indent="-318960">
              <a:lnSpc>
                <a:spcPts val="3440"/>
              </a:lnSpc>
            </a:pPr>
            <a:r>
              <a:rPr lang="en-GB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Plugins are used to verify services and devices: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55360" lvl="1" indent="-285480">
              <a:lnSpc>
                <a:spcPts val="3440"/>
              </a:lnSpc>
              <a:buClr>
                <a:srgbClr val="000000"/>
              </a:buClr>
              <a:buFont typeface="Symbol" charset="2"/>
              <a:buChar char=""/>
            </a:pPr>
            <a:r>
              <a:rPr lang="en-GB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Nagios architecture is simple enough that writing new plugins is fairly easy in the language of your choice.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55360" lvl="1" indent="-285480">
              <a:lnSpc>
                <a:spcPts val="3440"/>
              </a:lnSpc>
              <a:buClr>
                <a:srgbClr val="000000"/>
              </a:buClr>
              <a:buFont typeface="Symbol" charset="2"/>
              <a:buChar char=""/>
            </a:pPr>
            <a:r>
              <a:rPr lang="en-GB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There are </a:t>
            </a:r>
            <a:r>
              <a:rPr lang="en-GB" sz="2400" b="1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many, many </a:t>
            </a:r>
            <a:r>
              <a:rPr lang="en-GB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plugins available (thousands).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255680" lvl="2" indent="-228600">
              <a:lnSpc>
                <a:spcPts val="3440"/>
              </a:lnSpc>
              <a:buClr>
                <a:srgbClr val="000000"/>
              </a:buClr>
              <a:buFont typeface="Wingdings" charset="2"/>
              <a:buChar char=""/>
            </a:pPr>
            <a:r>
              <a:rPr lang="en-GB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http://</a:t>
            </a:r>
            <a:r>
              <a:rPr lang="en-GB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exchange.nagios.org</a:t>
            </a:r>
            <a:r>
              <a:rPr lang="en-GB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/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255680" lvl="2" indent="-228600">
              <a:lnSpc>
                <a:spcPts val="3440"/>
              </a:lnSpc>
              <a:buClr>
                <a:srgbClr val="000000"/>
              </a:buClr>
              <a:buFont typeface="Wingdings" charset="2"/>
              <a:buChar char=""/>
            </a:pPr>
            <a:r>
              <a:rPr lang="en-GB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http://</a:t>
            </a:r>
            <a:r>
              <a:rPr lang="en-GB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nagiosplugins.org</a:t>
            </a:r>
            <a:r>
              <a:rPr lang="en-GB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/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08" name="Picture 5" descr="nagios-exchange.png"/>
          <p:cNvPicPr/>
          <p:nvPr/>
        </p:nvPicPr>
        <p:blipFill>
          <a:blip r:embed="rId3"/>
          <a:stretch/>
        </p:blipFill>
        <p:spPr>
          <a:xfrm>
            <a:off x="5492880" y="4297680"/>
            <a:ext cx="3102480" cy="2253960"/>
          </a:xfrm>
          <a:prstGeom prst="rect">
            <a:avLst/>
          </a:prstGeom>
          <a:ln>
            <a:noFill/>
          </a:ln>
        </p:spPr>
      </p:pic>
      <p:sp>
        <p:nvSpPr>
          <p:cNvPr id="109" name="TextShape 2"/>
          <p:cNvSpPr txBox="1"/>
          <p:nvPr/>
        </p:nvSpPr>
        <p:spPr>
          <a:xfrm>
            <a:off x="50436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Plugins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CustomShape 1"/>
          <p:cNvSpPr/>
          <p:nvPr/>
        </p:nvSpPr>
        <p:spPr>
          <a:xfrm>
            <a:off x="722520" y="1559160"/>
            <a:ext cx="9525240" cy="5552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28080" rIns="0" bIns="0"/>
          <a:lstStyle/>
          <a:p>
            <a:pPr marL="342720" indent="-341280">
              <a:lnSpc>
                <a:spcPct val="100000"/>
              </a:lnSpc>
            </a:pPr>
            <a:r>
              <a:rPr lang="en-US" sz="2800" b="1" u="sng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/usr/lib/nagios/plugins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1280"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1280"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1280"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1280"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1280">
              <a:lnSpc>
                <a:spcPct val="100000"/>
              </a:lnSpc>
            </a:pPr>
            <a:r>
              <a:rPr lang="en-US" sz="2800" b="1" u="sng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/etc/nagios-plugins/config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1" name="TextShape 2"/>
          <p:cNvSpPr txBox="1"/>
          <p:nvPr/>
        </p:nvSpPr>
        <p:spPr>
          <a:xfrm>
            <a:off x="50436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Pre-installed Plugins for Ubuntu</a:t>
            </a:r>
          </a:p>
        </p:txBody>
      </p:sp>
      <p:pic>
        <p:nvPicPr>
          <p:cNvPr id="112" name="Picture 111"/>
          <p:cNvPicPr/>
          <p:nvPr/>
        </p:nvPicPr>
        <p:blipFill>
          <a:blip r:embed="rId3"/>
          <a:stretch/>
        </p:blipFill>
        <p:spPr>
          <a:xfrm>
            <a:off x="686880" y="2375280"/>
            <a:ext cx="8640000" cy="1922400"/>
          </a:xfrm>
          <a:prstGeom prst="rect">
            <a:avLst/>
          </a:prstGeom>
          <a:ln>
            <a:noFill/>
          </a:ln>
        </p:spPr>
      </p:pic>
      <p:pic>
        <p:nvPicPr>
          <p:cNvPr id="113" name="Picture 112"/>
          <p:cNvPicPr/>
          <p:nvPr/>
        </p:nvPicPr>
        <p:blipFill>
          <a:blip r:embed="rId4"/>
          <a:stretch/>
        </p:blipFill>
        <p:spPr>
          <a:xfrm>
            <a:off x="686880" y="5303520"/>
            <a:ext cx="8640000" cy="1368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nsrc default presentation</Template>
  <TotalTime>5547</TotalTime>
  <Words>2159</Words>
  <Application>Microsoft Macintosh PowerPoint</Application>
  <PresentationFormat>Custom</PresentationFormat>
  <Paragraphs>592</Paragraphs>
  <Slides>56</Slides>
  <Notes>54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56</vt:i4>
      </vt:variant>
    </vt:vector>
  </HeadingPairs>
  <TitlesOfParts>
    <vt:vector size="69" baseType="lpstr">
      <vt:lpstr>Arial Unicode MS</vt:lpstr>
      <vt:lpstr>ＭＳ Ｐゴシック</vt:lpstr>
      <vt:lpstr>Arial</vt:lpstr>
      <vt:lpstr>Calibri</vt:lpstr>
      <vt:lpstr>Courier New</vt:lpstr>
      <vt:lpstr>DejaVu Sans</vt:lpstr>
      <vt:lpstr>Lucida Grande</vt:lpstr>
      <vt:lpstr>msmincho</vt:lpstr>
      <vt:lpstr>Symbol</vt:lpstr>
      <vt:lpstr>Times New Roman</vt:lpstr>
      <vt:lpstr>Wingdings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Configuration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nsrc default presentation</dc:title>
  <dc:subject/>
  <dc:creator>Hervey Allen</dc:creator>
  <dc:description/>
  <cp:lastModifiedBy>Hervey Allen</cp:lastModifiedBy>
  <cp:revision>118</cp:revision>
  <dcterms:created xsi:type="dcterms:W3CDTF">2014-02-08T11:31:09Z</dcterms:created>
  <dcterms:modified xsi:type="dcterms:W3CDTF">2018-02-18T06:14:35Z</dcterms:modified>
  <dc:language>en-US</dc:language>
</cp:coreProperties>
</file>