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Lst>
  <p:sldSz cx="10080625" cy="7559675"/>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21"/>
    <p:restoredTop sz="93770"/>
  </p:normalViewPr>
  <p:slideViewPr>
    <p:cSldViewPr snapToGrid="0" snapToObjects="1">
      <p:cViewPr varScale="1">
        <p:scale>
          <a:sx n="89" d="100"/>
          <a:sy n="89" d="100"/>
        </p:scale>
        <p:origin x="75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PlaceHolder 1"/>
          <p:cNvSpPr>
            <a:spLocks noGrp="1"/>
          </p:cNvSpPr>
          <p:nvPr>
            <p:ph type="body"/>
          </p:nvPr>
        </p:nvSpPr>
        <p:spPr>
          <a:xfrm>
            <a:off x="685800" y="4343040"/>
            <a:ext cx="5486040" cy="4114440"/>
          </a:xfrm>
          <a:prstGeom prst="rect">
            <a:avLst/>
          </a:prstGeom>
        </p:spPr>
        <p:txBody>
          <a:bodyPr lIns="0" tIns="0" rIns="0" bIns="0"/>
          <a:lstStyle/>
          <a:p>
            <a:r>
              <a:rPr lang="en-AU" sz="2400" b="0" strike="noStrike" spc="-1">
                <a:solidFill>
                  <a:srgbClr val="000000"/>
                </a:solidFill>
                <a:uFill>
                  <a:solidFill>
                    <a:srgbClr val="FFFFFF"/>
                  </a:solidFill>
                </a:uFill>
                <a:latin typeface="Arial"/>
              </a:rPr>
              <a:t>Click to edit the notes format</a:t>
            </a:r>
          </a:p>
        </p:txBody>
      </p:sp>
      <p:sp>
        <p:nvSpPr>
          <p:cNvPr id="42" name="PlaceHolder 2"/>
          <p:cNvSpPr>
            <a:spLocks noGrp="1"/>
          </p:cNvSpPr>
          <p:nvPr>
            <p:ph type="hdr"/>
          </p:nvPr>
        </p:nvSpPr>
        <p:spPr>
          <a:xfrm>
            <a:off x="0" y="0"/>
            <a:ext cx="2976120" cy="456840"/>
          </a:xfrm>
          <a:prstGeom prst="rect">
            <a:avLst/>
          </a:prstGeom>
        </p:spPr>
        <p:txBody>
          <a:bodyPr lIns="0" tIns="0" rIns="0" bIns="0"/>
          <a:lstStyle/>
          <a:p>
            <a:r>
              <a:rPr lang="en-AU" sz="1400" b="0" strike="noStrike" spc="-1">
                <a:solidFill>
                  <a:srgbClr val="000000"/>
                </a:solidFill>
                <a:uFill>
                  <a:solidFill>
                    <a:srgbClr val="FFFFFF"/>
                  </a:solidFill>
                </a:uFill>
                <a:latin typeface="Times New Roman"/>
              </a:rPr>
              <a:t> </a:t>
            </a:r>
          </a:p>
        </p:txBody>
      </p:sp>
      <p:sp>
        <p:nvSpPr>
          <p:cNvPr id="43" name="PlaceHolder 3"/>
          <p:cNvSpPr>
            <a:spLocks noGrp="1"/>
          </p:cNvSpPr>
          <p:nvPr>
            <p:ph type="dt"/>
          </p:nvPr>
        </p:nvSpPr>
        <p:spPr>
          <a:xfrm>
            <a:off x="3881520" y="0"/>
            <a:ext cx="2976120" cy="456840"/>
          </a:xfrm>
          <a:prstGeom prst="rect">
            <a:avLst/>
          </a:prstGeom>
        </p:spPr>
        <p:txBody>
          <a:bodyPr lIns="0" tIns="0" rIns="0" bIns="0"/>
          <a:lstStyle/>
          <a:p>
            <a:pPr algn="r"/>
            <a:r>
              <a:rPr lang="en-AU" sz="1400" b="0" strike="noStrike" spc="-1">
                <a:solidFill>
                  <a:srgbClr val="000000"/>
                </a:solidFill>
                <a:uFill>
                  <a:solidFill>
                    <a:srgbClr val="FFFFFF"/>
                  </a:solidFill>
                </a:uFill>
                <a:latin typeface="Times New Roman"/>
              </a:rPr>
              <a:t> </a:t>
            </a:r>
          </a:p>
        </p:txBody>
      </p:sp>
      <p:sp>
        <p:nvSpPr>
          <p:cNvPr id="44" name="PlaceHolder 4"/>
          <p:cNvSpPr>
            <a:spLocks noGrp="1"/>
          </p:cNvSpPr>
          <p:nvPr>
            <p:ph type="ftr"/>
          </p:nvPr>
        </p:nvSpPr>
        <p:spPr>
          <a:xfrm>
            <a:off x="0" y="8686800"/>
            <a:ext cx="2976120" cy="456840"/>
          </a:xfrm>
          <a:prstGeom prst="rect">
            <a:avLst/>
          </a:prstGeom>
        </p:spPr>
        <p:txBody>
          <a:bodyPr lIns="0" tIns="0" rIns="0" bIns="0" anchor="b"/>
          <a:lstStyle/>
          <a:p>
            <a:r>
              <a:rPr lang="en-AU" sz="1400" b="0" strike="noStrike" spc="-1">
                <a:solidFill>
                  <a:srgbClr val="000000"/>
                </a:solidFill>
                <a:uFill>
                  <a:solidFill>
                    <a:srgbClr val="FFFFFF"/>
                  </a:solidFill>
                </a:uFill>
                <a:latin typeface="Times New Roman"/>
              </a:rPr>
              <a:t> </a:t>
            </a:r>
          </a:p>
        </p:txBody>
      </p:sp>
      <p:sp>
        <p:nvSpPr>
          <p:cNvPr id="45" name="PlaceHolder 5"/>
          <p:cNvSpPr>
            <a:spLocks noGrp="1"/>
          </p:cNvSpPr>
          <p:nvPr>
            <p:ph type="sldNum"/>
          </p:nvPr>
        </p:nvSpPr>
        <p:spPr>
          <a:xfrm>
            <a:off x="3881520" y="8686800"/>
            <a:ext cx="2976120" cy="456840"/>
          </a:xfrm>
          <a:prstGeom prst="rect">
            <a:avLst/>
          </a:prstGeom>
        </p:spPr>
        <p:txBody>
          <a:bodyPr lIns="0" tIns="0" rIns="0" bIns="0" anchor="b"/>
          <a:lstStyle/>
          <a:p>
            <a:pPr algn="r"/>
            <a:fld id="{23D96005-D6F4-4F18-9F30-D0EB59D958DE}" type="slidenum">
              <a:rPr lang="en-AU" sz="1400" b="0" strike="noStrike" spc="-1">
                <a:solidFill>
                  <a:srgbClr val="000000"/>
                </a:solidFill>
                <a:uFill>
                  <a:solidFill>
                    <a:srgbClr val="FFFFFF"/>
                  </a:solidFill>
                </a:uFill>
                <a:latin typeface="Times New Roman"/>
              </a:rPr>
              <a:t>‹#›</a:t>
            </a:fld>
            <a:endParaRPr lang="en-AU"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299"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EA45F0DA-6B4F-4584-A218-C6B07EC75DFE}" type="slidenum">
              <a:rPr lang="en-US" sz="1200" b="0" strike="noStrike" spc="-1">
                <a:solidFill>
                  <a:srgbClr val="000000"/>
                </a:solidFill>
                <a:uFill>
                  <a:solidFill>
                    <a:srgbClr val="FFFFFF"/>
                  </a:solidFill>
                </a:uFill>
                <a:latin typeface="Calibri"/>
              </a:rPr>
              <a:t>1</a:t>
            </a:fld>
            <a:endParaRPr lang="en-AU" sz="2400" b="0" strike="noStrike" spc="-1">
              <a:solidFill>
                <a:srgbClr val="FFFFFF"/>
              </a:solidFill>
              <a:uFill>
                <a:solidFill>
                  <a:srgbClr val="FFFFFF"/>
                </a:solidFill>
              </a:uFill>
              <a:latin typeface="Arial"/>
            </a:endParaRPr>
          </a:p>
        </p:txBody>
      </p:sp>
      <p:sp>
        <p:nvSpPr>
          <p:cNvPr id="300" name="CustomShape 3"/>
          <p:cNvSpPr/>
          <p:nvPr/>
        </p:nvSpPr>
        <p:spPr>
          <a:xfrm>
            <a:off x="3884760" y="0"/>
            <a:ext cx="2970000" cy="4557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01" name="CustomShape 4"/>
          <p:cNvSpPr/>
          <p:nvPr/>
        </p:nvSpPr>
        <p:spPr>
          <a:xfrm>
            <a:off x="3884760" y="8685360"/>
            <a:ext cx="2970000" cy="4554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0E54B92C-86FB-49C0-833F-BB8C91702F22}" type="slidenum">
              <a:rPr lang="en-US" sz="1200" b="0" strike="noStrike" spc="-1">
                <a:solidFill>
                  <a:srgbClr val="000000"/>
                </a:solidFill>
                <a:uFill>
                  <a:solidFill>
                    <a:srgbClr val="FFFFFF"/>
                  </a:solidFill>
                </a:uFill>
                <a:latin typeface="Calibri"/>
              </a:rPr>
              <a:t>1</a:t>
            </a:fld>
            <a:endParaRPr lang="en-AU" sz="2400" b="0" strike="noStrike" spc="-1">
              <a:solidFill>
                <a:srgbClr val="FFFFFF"/>
              </a:solidFill>
              <a:uFill>
                <a:solidFill>
                  <a:srgbClr val="FFFFFF"/>
                </a:solidFill>
              </a:uFill>
              <a:latin typeface="Arial"/>
            </a:endParaRPr>
          </a:p>
        </p:txBody>
      </p:sp>
      <p:sp>
        <p:nvSpPr>
          <p:cNvPr id="302" name="CustomShape 5"/>
          <p:cNvSpPr/>
          <p:nvPr/>
        </p:nvSpPr>
        <p:spPr>
          <a:xfrm>
            <a:off x="685800" y="4343400"/>
            <a:ext cx="5486400" cy="41148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28"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AF600D1A-3248-49A0-91AA-B1B0666A4176}" type="slidenum">
              <a:rPr lang="en-US" sz="1200" b="0" strike="noStrike" spc="-1">
                <a:solidFill>
                  <a:srgbClr val="000000"/>
                </a:solidFill>
                <a:uFill>
                  <a:solidFill>
                    <a:srgbClr val="FFFFFF"/>
                  </a:solidFill>
                </a:uFill>
                <a:latin typeface="Calibri"/>
              </a:rPr>
              <a:t>10</a:t>
            </a:fld>
            <a:endParaRPr lang="en-AU" sz="2400" b="0" strike="noStrike" spc="-1">
              <a:solidFill>
                <a:srgbClr val="FFFFFF"/>
              </a:solidFill>
              <a:uFill>
                <a:solidFill>
                  <a:srgbClr val="FFFFFF"/>
                </a:solidFill>
              </a:uFill>
              <a:latin typeface="Arial"/>
            </a:endParaRPr>
          </a:p>
        </p:txBody>
      </p:sp>
      <p:sp>
        <p:nvSpPr>
          <p:cNvPr id="329"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31"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7D4CA1CA-92BD-4AD2-AEB0-50A9BD7B0DA5}" type="slidenum">
              <a:rPr lang="en-US" sz="1200" b="0" strike="noStrike" spc="-1">
                <a:solidFill>
                  <a:srgbClr val="000000"/>
                </a:solidFill>
                <a:uFill>
                  <a:solidFill>
                    <a:srgbClr val="FFFFFF"/>
                  </a:solidFill>
                </a:uFill>
                <a:latin typeface="Calibri"/>
              </a:rPr>
              <a:t>11</a:t>
            </a:fld>
            <a:endParaRPr lang="en-AU" sz="2400" b="0" strike="noStrike" spc="-1">
              <a:solidFill>
                <a:srgbClr val="FFFFFF"/>
              </a:solidFill>
              <a:uFill>
                <a:solidFill>
                  <a:srgbClr val="FFFFFF"/>
                </a:solidFill>
              </a:uFill>
              <a:latin typeface="Arial"/>
            </a:endParaRPr>
          </a:p>
        </p:txBody>
      </p:sp>
      <p:sp>
        <p:nvSpPr>
          <p:cNvPr id="332"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34"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69D7182B-E07D-4307-A25E-FA5035CFC458}" type="slidenum">
              <a:rPr lang="en-US" sz="1200" b="0" strike="noStrike" spc="-1">
                <a:solidFill>
                  <a:srgbClr val="000000"/>
                </a:solidFill>
                <a:uFill>
                  <a:solidFill>
                    <a:srgbClr val="FFFFFF"/>
                  </a:solidFill>
                </a:uFill>
                <a:latin typeface="Calibri"/>
              </a:rPr>
              <a:t>12</a:t>
            </a:fld>
            <a:endParaRPr lang="en-AU" sz="2400" b="0" strike="noStrike" spc="-1">
              <a:solidFill>
                <a:srgbClr val="FFFFFF"/>
              </a:solidFill>
              <a:uFill>
                <a:solidFill>
                  <a:srgbClr val="FFFFFF"/>
                </a:solidFill>
              </a:uFill>
              <a:latin typeface="Arial"/>
            </a:endParaRPr>
          </a:p>
        </p:txBody>
      </p:sp>
      <p:sp>
        <p:nvSpPr>
          <p:cNvPr id="335" name="CustomShape 3"/>
          <p:cNvSpPr/>
          <p:nvPr/>
        </p:nvSpPr>
        <p:spPr>
          <a:xfrm>
            <a:off x="685800" y="4343400"/>
            <a:ext cx="5484960" cy="41133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en-US" sz="1200" b="0" strike="noStrike" spc="-1">
                <a:solidFill>
                  <a:srgbClr val="000000"/>
                </a:solidFill>
                <a:uFill>
                  <a:solidFill>
                    <a:srgbClr val="FFFFFF"/>
                  </a:solidFill>
                </a:uFill>
                <a:latin typeface="Times New Roman"/>
              </a:rPr>
              <a:t>Answer: the firewall! Check to see if your firewall has the ability to export flows. Cisco ASA 8.4 or later does (Netflow v9). pfsense can do so by installing the pfflowd package.</a:t>
            </a:r>
            <a:endParaRPr lang="en-AU" sz="2400" b="0" strike="noStrike" spc="-1">
              <a:solidFill>
                <a:srgbClr val="FFFFFF"/>
              </a:solidFill>
              <a:uFill>
                <a:solidFill>
                  <a:srgbClr val="FFFFFF"/>
                </a:solidFill>
              </a:uFill>
              <a:latin typeface="Arial"/>
            </a:endParaRPr>
          </a:p>
        </p:txBody>
      </p:sp>
      <p:sp>
        <p:nvSpPr>
          <p:cNvPr id="336" name="CustomShape 4"/>
          <p:cNvSpPr/>
          <p:nvPr/>
        </p:nvSpPr>
        <p:spPr>
          <a:xfrm>
            <a:off x="3884760" y="0"/>
            <a:ext cx="2970000" cy="4557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37" name="CustomShape 5"/>
          <p:cNvSpPr/>
          <p:nvPr/>
        </p:nvSpPr>
        <p:spPr>
          <a:xfrm>
            <a:off x="3884760" y="8685360"/>
            <a:ext cx="2970000" cy="4554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972C70BB-2755-4A89-97B8-A942F783BCBD}" type="slidenum">
              <a:rPr lang="en-US" sz="1200" b="0" strike="noStrike" spc="-1">
                <a:solidFill>
                  <a:srgbClr val="000000"/>
                </a:solidFill>
                <a:uFill>
                  <a:solidFill>
                    <a:srgbClr val="FFFFFF"/>
                  </a:solidFill>
                </a:uFill>
                <a:latin typeface="Calibri"/>
              </a:rPr>
              <a:t>12</a:t>
            </a:fld>
            <a:endParaRPr lang="en-AU" sz="2400" b="0" strike="noStrike" spc="-1">
              <a:solidFill>
                <a:srgbClr val="FFFFFF"/>
              </a:solidFill>
              <a:uFill>
                <a:solidFill>
                  <a:srgbClr val="FFFFFF"/>
                </a:solidFill>
              </a:uFill>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39"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C5D4DBDD-03DF-4C6E-8270-15CAF2C61B75}" type="slidenum">
              <a:rPr lang="en-US" sz="1200" b="0" strike="noStrike" spc="-1">
                <a:solidFill>
                  <a:srgbClr val="000000"/>
                </a:solidFill>
                <a:uFill>
                  <a:solidFill>
                    <a:srgbClr val="FFFFFF"/>
                  </a:solidFill>
                </a:uFill>
                <a:latin typeface="Calibri"/>
              </a:rPr>
              <a:t>13</a:t>
            </a:fld>
            <a:endParaRPr lang="en-AU" sz="2400" b="0" strike="noStrike" spc="-1">
              <a:solidFill>
                <a:srgbClr val="FFFFFF"/>
              </a:solidFill>
              <a:uFill>
                <a:solidFill>
                  <a:srgbClr val="FFFFFF"/>
                </a:solidFill>
              </a:uFill>
              <a:latin typeface="Arial"/>
            </a:endParaRPr>
          </a:p>
        </p:txBody>
      </p:sp>
      <p:sp>
        <p:nvSpPr>
          <p:cNvPr id="340"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42"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A9206064-98F9-4246-9564-D9FEC45FCEFA}" type="slidenum">
              <a:rPr lang="en-US" sz="1200" b="0" strike="noStrike" spc="-1">
                <a:solidFill>
                  <a:srgbClr val="000000"/>
                </a:solidFill>
                <a:uFill>
                  <a:solidFill>
                    <a:srgbClr val="FFFFFF"/>
                  </a:solidFill>
                </a:uFill>
                <a:latin typeface="Calibri"/>
              </a:rPr>
              <a:t>14</a:t>
            </a:fld>
            <a:endParaRPr lang="en-AU" sz="2400" b="0" strike="noStrike" spc="-1">
              <a:solidFill>
                <a:srgbClr val="FFFFFF"/>
              </a:solidFill>
              <a:uFill>
                <a:solidFill>
                  <a:srgbClr val="FFFFFF"/>
                </a:solidFill>
              </a:uFill>
              <a:latin typeface="Arial"/>
            </a:endParaRPr>
          </a:p>
        </p:txBody>
      </p:sp>
      <p:sp>
        <p:nvSpPr>
          <p:cNvPr id="343"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45"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4882A496-D648-4B54-8A3A-4D505D821305}" type="slidenum">
              <a:rPr lang="en-US" sz="1200" b="0" strike="noStrike" spc="-1">
                <a:solidFill>
                  <a:srgbClr val="000000"/>
                </a:solidFill>
                <a:uFill>
                  <a:solidFill>
                    <a:srgbClr val="FFFFFF"/>
                  </a:solidFill>
                </a:uFill>
                <a:latin typeface="Calibri"/>
              </a:rPr>
              <a:t>15</a:t>
            </a:fld>
            <a:endParaRPr lang="en-AU" sz="2400" b="0" strike="noStrike" spc="-1">
              <a:solidFill>
                <a:srgbClr val="FFFFFF"/>
              </a:solidFill>
              <a:uFill>
                <a:solidFill>
                  <a:srgbClr val="FFFFFF"/>
                </a:solidFill>
              </a:uFill>
              <a:latin typeface="Arial"/>
            </a:endParaRPr>
          </a:p>
        </p:txBody>
      </p:sp>
      <p:sp>
        <p:nvSpPr>
          <p:cNvPr id="346"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48"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F3470353-8819-4274-8906-BFC54A530A16}" type="slidenum">
              <a:rPr lang="en-US" sz="1200" b="0" strike="noStrike" spc="-1">
                <a:solidFill>
                  <a:srgbClr val="000000"/>
                </a:solidFill>
                <a:uFill>
                  <a:solidFill>
                    <a:srgbClr val="FFFFFF"/>
                  </a:solidFill>
                </a:uFill>
                <a:latin typeface="Calibri"/>
              </a:rPr>
              <a:t>16</a:t>
            </a:fld>
            <a:endParaRPr lang="en-AU" sz="2400" b="0" strike="noStrike" spc="-1">
              <a:solidFill>
                <a:srgbClr val="FFFFFF"/>
              </a:solidFill>
              <a:uFill>
                <a:solidFill>
                  <a:srgbClr val="FFFFFF"/>
                </a:solidFill>
              </a:uFill>
              <a:latin typeface="Arial"/>
            </a:endParaRPr>
          </a:p>
        </p:txBody>
      </p:sp>
      <p:sp>
        <p:nvSpPr>
          <p:cNvPr id="349"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51"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08A3809A-792C-47D0-A755-9595ED348416}" type="slidenum">
              <a:rPr lang="en-US" sz="1200" b="0" strike="noStrike" spc="-1">
                <a:solidFill>
                  <a:srgbClr val="000000"/>
                </a:solidFill>
                <a:uFill>
                  <a:solidFill>
                    <a:srgbClr val="FFFFFF"/>
                  </a:solidFill>
                </a:uFill>
                <a:latin typeface="Calibri"/>
              </a:rPr>
              <a:t>17</a:t>
            </a:fld>
            <a:endParaRPr lang="en-AU" sz="2400" b="0" strike="noStrike" spc="-1">
              <a:solidFill>
                <a:srgbClr val="FFFFFF"/>
              </a:solidFill>
              <a:uFill>
                <a:solidFill>
                  <a:srgbClr val="FFFFFF"/>
                </a:solidFill>
              </a:uFill>
              <a:latin typeface="Arial"/>
            </a:endParaRPr>
          </a:p>
        </p:txBody>
      </p:sp>
      <p:sp>
        <p:nvSpPr>
          <p:cNvPr id="352"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54"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4599C40C-6E0C-4A42-9313-5E067A35A058}" type="slidenum">
              <a:rPr lang="en-US" sz="1200" b="0" strike="noStrike" spc="-1">
                <a:solidFill>
                  <a:srgbClr val="000000"/>
                </a:solidFill>
                <a:uFill>
                  <a:solidFill>
                    <a:srgbClr val="FFFFFF"/>
                  </a:solidFill>
                </a:uFill>
                <a:latin typeface="Calibri"/>
              </a:rPr>
              <a:t>18</a:t>
            </a:fld>
            <a:endParaRPr lang="en-AU" sz="2400" b="0" strike="noStrike" spc="-1">
              <a:solidFill>
                <a:srgbClr val="FFFFFF"/>
              </a:solidFill>
              <a:uFill>
                <a:solidFill>
                  <a:srgbClr val="FFFFFF"/>
                </a:solidFill>
              </a:uFill>
              <a:latin typeface="Arial"/>
            </a:endParaRPr>
          </a:p>
        </p:txBody>
      </p:sp>
      <p:sp>
        <p:nvSpPr>
          <p:cNvPr id="355"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57"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E511D34E-6A13-488B-990D-EC20B0B0EC10}" type="slidenum">
              <a:rPr lang="en-US" sz="1200" b="0" strike="noStrike" spc="-1">
                <a:solidFill>
                  <a:srgbClr val="000000"/>
                </a:solidFill>
                <a:uFill>
                  <a:solidFill>
                    <a:srgbClr val="FFFFFF"/>
                  </a:solidFill>
                </a:uFill>
                <a:latin typeface="Calibri"/>
              </a:rPr>
              <a:t>19</a:t>
            </a:fld>
            <a:endParaRPr lang="en-AU" sz="2400" b="0" strike="noStrike" spc="-1">
              <a:solidFill>
                <a:srgbClr val="FFFFFF"/>
              </a:solidFill>
              <a:uFill>
                <a:solidFill>
                  <a:srgbClr val="FFFFFF"/>
                </a:solidFill>
              </a:uFill>
              <a:latin typeface="Arial"/>
            </a:endParaRPr>
          </a:p>
        </p:txBody>
      </p:sp>
      <p:sp>
        <p:nvSpPr>
          <p:cNvPr id="358"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04"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E7C16269-5479-40FD-AD78-27B6E0183ACA}" type="slidenum">
              <a:rPr lang="en-US" sz="1200" b="0" strike="noStrike" spc="-1">
                <a:solidFill>
                  <a:srgbClr val="000000"/>
                </a:solidFill>
                <a:uFill>
                  <a:solidFill>
                    <a:srgbClr val="FFFFFF"/>
                  </a:solidFill>
                </a:uFill>
                <a:latin typeface="Calibri"/>
              </a:rPr>
              <a:t>2</a:t>
            </a:fld>
            <a:endParaRPr lang="en-AU" sz="2400" b="0" strike="noStrike" spc="-1">
              <a:solidFill>
                <a:srgbClr val="FFFFFF"/>
              </a:solidFill>
              <a:uFill>
                <a:solidFill>
                  <a:srgbClr val="FFFFFF"/>
                </a:solidFill>
              </a:uFill>
              <a:latin typeface="Arial"/>
            </a:endParaRPr>
          </a:p>
        </p:txBody>
      </p:sp>
      <p:sp>
        <p:nvSpPr>
          <p:cNvPr id="305"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60"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0B502226-BAE5-499B-94D2-356B908DAA3C}" type="slidenum">
              <a:rPr lang="en-US" sz="1200" b="0" strike="noStrike" spc="-1">
                <a:solidFill>
                  <a:srgbClr val="000000"/>
                </a:solidFill>
                <a:uFill>
                  <a:solidFill>
                    <a:srgbClr val="FFFFFF"/>
                  </a:solidFill>
                </a:uFill>
                <a:latin typeface="Calibri"/>
              </a:rPr>
              <a:t>20</a:t>
            </a:fld>
            <a:endParaRPr lang="en-AU" sz="2400" b="0" strike="noStrike" spc="-1">
              <a:solidFill>
                <a:srgbClr val="FFFFFF"/>
              </a:solidFill>
              <a:uFill>
                <a:solidFill>
                  <a:srgbClr val="FFFFFF"/>
                </a:solidFill>
              </a:uFill>
              <a:latin typeface="Arial"/>
            </a:endParaRPr>
          </a:p>
        </p:txBody>
      </p:sp>
      <p:sp>
        <p:nvSpPr>
          <p:cNvPr id="361"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63"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C282996B-CE96-46BE-9B3C-0883E84C8017}" type="slidenum">
              <a:rPr lang="en-US" sz="1200" b="0" strike="noStrike" spc="-1">
                <a:solidFill>
                  <a:srgbClr val="000000"/>
                </a:solidFill>
                <a:uFill>
                  <a:solidFill>
                    <a:srgbClr val="FFFFFF"/>
                  </a:solidFill>
                </a:uFill>
                <a:latin typeface="Calibri"/>
              </a:rPr>
              <a:t>21</a:t>
            </a:fld>
            <a:endParaRPr lang="en-AU" sz="2400" b="0" strike="noStrike" spc="-1">
              <a:solidFill>
                <a:srgbClr val="FFFFFF"/>
              </a:solidFill>
              <a:uFill>
                <a:solidFill>
                  <a:srgbClr val="FFFFFF"/>
                </a:solidFill>
              </a:uFill>
              <a:latin typeface="Arial"/>
            </a:endParaRPr>
          </a:p>
        </p:txBody>
      </p:sp>
      <p:sp>
        <p:nvSpPr>
          <p:cNvPr id="364"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66"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83F7EA08-16D2-45D8-B298-90A339FB8603}" type="slidenum">
              <a:rPr lang="en-US" sz="1200" b="0" strike="noStrike" spc="-1">
                <a:solidFill>
                  <a:srgbClr val="000000"/>
                </a:solidFill>
                <a:uFill>
                  <a:solidFill>
                    <a:srgbClr val="FFFFFF"/>
                  </a:solidFill>
                </a:uFill>
                <a:latin typeface="Calibri"/>
              </a:rPr>
              <a:t>22</a:t>
            </a:fld>
            <a:endParaRPr lang="en-AU" sz="2400" b="0" strike="noStrike" spc="-1">
              <a:solidFill>
                <a:srgbClr val="FFFFFF"/>
              </a:solidFill>
              <a:uFill>
                <a:solidFill>
                  <a:srgbClr val="FFFFFF"/>
                </a:solidFill>
              </a:uFill>
              <a:latin typeface="Arial"/>
            </a:endParaRPr>
          </a:p>
        </p:txBody>
      </p:sp>
      <p:sp>
        <p:nvSpPr>
          <p:cNvPr id="367"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69"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A5E94AE9-03D1-4DAC-8DEB-28DD89922022}" type="slidenum">
              <a:rPr lang="en-US" sz="1200" b="0" strike="noStrike" spc="-1">
                <a:solidFill>
                  <a:srgbClr val="000000"/>
                </a:solidFill>
                <a:uFill>
                  <a:solidFill>
                    <a:srgbClr val="FFFFFF"/>
                  </a:solidFill>
                </a:uFill>
                <a:latin typeface="Calibri"/>
              </a:rPr>
              <a:t>23</a:t>
            </a:fld>
            <a:endParaRPr lang="en-AU" sz="2400" b="0" strike="noStrike" spc="-1">
              <a:solidFill>
                <a:srgbClr val="FFFFFF"/>
              </a:solidFill>
              <a:uFill>
                <a:solidFill>
                  <a:srgbClr val="FFFFFF"/>
                </a:solidFill>
              </a:uFill>
              <a:latin typeface="Arial"/>
            </a:endParaRPr>
          </a:p>
        </p:txBody>
      </p:sp>
      <p:sp>
        <p:nvSpPr>
          <p:cNvPr id="370"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72"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9219F5A2-6FAD-459A-BD5E-20492BCCE667}" type="slidenum">
              <a:rPr lang="en-US" sz="1200" b="0" strike="noStrike" spc="-1">
                <a:solidFill>
                  <a:srgbClr val="000000"/>
                </a:solidFill>
                <a:uFill>
                  <a:solidFill>
                    <a:srgbClr val="FFFFFF"/>
                  </a:solidFill>
                </a:uFill>
                <a:latin typeface="Calibri"/>
              </a:rPr>
              <a:t>24</a:t>
            </a:fld>
            <a:endParaRPr lang="en-AU" sz="2400" b="0" strike="noStrike" spc="-1">
              <a:solidFill>
                <a:srgbClr val="FFFFFF"/>
              </a:solidFill>
              <a:uFill>
                <a:solidFill>
                  <a:srgbClr val="FFFFFF"/>
                </a:solidFill>
              </a:uFill>
              <a:latin typeface="Arial"/>
            </a:endParaRPr>
          </a:p>
        </p:txBody>
      </p:sp>
      <p:sp>
        <p:nvSpPr>
          <p:cNvPr id="373"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75"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85EE084C-1FE9-4901-908D-0ED60509070E}" type="slidenum">
              <a:rPr lang="en-US" sz="1200" b="0" strike="noStrike" spc="-1">
                <a:solidFill>
                  <a:srgbClr val="000000"/>
                </a:solidFill>
                <a:uFill>
                  <a:solidFill>
                    <a:srgbClr val="FFFFFF"/>
                  </a:solidFill>
                </a:uFill>
                <a:latin typeface="Calibri"/>
              </a:rPr>
              <a:t>25</a:t>
            </a:fld>
            <a:endParaRPr lang="en-AU" sz="2400" b="0" strike="noStrike" spc="-1">
              <a:solidFill>
                <a:srgbClr val="FFFFFF"/>
              </a:solidFill>
              <a:uFill>
                <a:solidFill>
                  <a:srgbClr val="FFFFFF"/>
                </a:solidFill>
              </a:uFill>
              <a:latin typeface="Arial"/>
            </a:endParaRPr>
          </a:p>
        </p:txBody>
      </p:sp>
      <p:sp>
        <p:nvSpPr>
          <p:cNvPr id="376"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78"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858AFBD4-3B4E-4994-AE88-73D5B84B87E3}" type="slidenum">
              <a:rPr lang="en-US" sz="1200" b="0" strike="noStrike" spc="-1">
                <a:solidFill>
                  <a:srgbClr val="000000"/>
                </a:solidFill>
                <a:uFill>
                  <a:solidFill>
                    <a:srgbClr val="FFFFFF"/>
                  </a:solidFill>
                </a:uFill>
                <a:latin typeface="Calibri"/>
              </a:rPr>
              <a:t>26</a:t>
            </a:fld>
            <a:endParaRPr lang="en-AU" sz="2400" b="0" strike="noStrike" spc="-1">
              <a:solidFill>
                <a:srgbClr val="FFFFFF"/>
              </a:solidFill>
              <a:uFill>
                <a:solidFill>
                  <a:srgbClr val="FFFFFF"/>
                </a:solidFill>
              </a:uFill>
              <a:latin typeface="Arial"/>
            </a:endParaRPr>
          </a:p>
        </p:txBody>
      </p:sp>
      <p:sp>
        <p:nvSpPr>
          <p:cNvPr id="379"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81"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C678C93F-B374-4F6B-93C0-45DAEAE63228}" type="slidenum">
              <a:rPr lang="en-US" sz="1200" b="0" strike="noStrike" spc="-1">
                <a:solidFill>
                  <a:srgbClr val="000000"/>
                </a:solidFill>
                <a:uFill>
                  <a:solidFill>
                    <a:srgbClr val="FFFFFF"/>
                  </a:solidFill>
                </a:uFill>
                <a:latin typeface="Calibri"/>
              </a:rPr>
              <a:t>27</a:t>
            </a:fld>
            <a:endParaRPr lang="en-AU" sz="2400" b="0" strike="noStrike" spc="-1">
              <a:solidFill>
                <a:srgbClr val="FFFFFF"/>
              </a:solidFill>
              <a:uFill>
                <a:solidFill>
                  <a:srgbClr val="FFFFFF"/>
                </a:solidFill>
              </a:uFill>
              <a:latin typeface="Arial"/>
            </a:endParaRPr>
          </a:p>
        </p:txBody>
      </p:sp>
      <p:sp>
        <p:nvSpPr>
          <p:cNvPr id="382"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84"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F1CB455D-0745-4356-8062-89A861A9A925}" type="slidenum">
              <a:rPr lang="en-US" sz="1200" b="0" strike="noStrike" spc="-1">
                <a:solidFill>
                  <a:srgbClr val="000000"/>
                </a:solidFill>
                <a:uFill>
                  <a:solidFill>
                    <a:srgbClr val="FFFFFF"/>
                  </a:solidFill>
                </a:uFill>
                <a:latin typeface="Calibri"/>
              </a:rPr>
              <a:t>28</a:t>
            </a:fld>
            <a:endParaRPr lang="en-AU" sz="2400" b="0" strike="noStrike" spc="-1">
              <a:solidFill>
                <a:srgbClr val="FFFFFF"/>
              </a:solidFill>
              <a:uFill>
                <a:solidFill>
                  <a:srgbClr val="FFFFFF"/>
                </a:solidFill>
              </a:uFill>
              <a:latin typeface="Arial"/>
            </a:endParaRPr>
          </a:p>
        </p:txBody>
      </p:sp>
      <p:sp>
        <p:nvSpPr>
          <p:cNvPr id="385"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87"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F0FCC44C-BFD2-4FAE-8445-496380E39E0F}" type="slidenum">
              <a:rPr lang="en-US" sz="1200" b="0" strike="noStrike" spc="-1">
                <a:solidFill>
                  <a:srgbClr val="000000"/>
                </a:solidFill>
                <a:uFill>
                  <a:solidFill>
                    <a:srgbClr val="FFFFFF"/>
                  </a:solidFill>
                </a:uFill>
                <a:latin typeface="Calibri"/>
              </a:rPr>
              <a:t>29</a:t>
            </a:fld>
            <a:endParaRPr lang="en-AU" sz="2400" b="0" strike="noStrike" spc="-1">
              <a:solidFill>
                <a:srgbClr val="FFFFFF"/>
              </a:solidFill>
              <a:uFill>
                <a:solidFill>
                  <a:srgbClr val="FFFFFF"/>
                </a:solidFill>
              </a:uFill>
              <a:latin typeface="Arial"/>
            </a:endParaRPr>
          </a:p>
        </p:txBody>
      </p:sp>
      <p:sp>
        <p:nvSpPr>
          <p:cNvPr id="388"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07"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D3B88057-A854-439F-B942-1B54A201FAA3}" type="slidenum">
              <a:rPr lang="en-US" sz="1200" b="0" strike="noStrike" spc="-1">
                <a:solidFill>
                  <a:srgbClr val="000000"/>
                </a:solidFill>
                <a:uFill>
                  <a:solidFill>
                    <a:srgbClr val="FFFFFF"/>
                  </a:solidFill>
                </a:uFill>
                <a:latin typeface="Calibri"/>
              </a:rPr>
              <a:t>3</a:t>
            </a:fld>
            <a:endParaRPr lang="en-AU" sz="2400" b="0" strike="noStrike" spc="-1">
              <a:solidFill>
                <a:srgbClr val="FFFFFF"/>
              </a:solidFill>
              <a:uFill>
                <a:solidFill>
                  <a:srgbClr val="FFFFFF"/>
                </a:solidFill>
              </a:uFill>
              <a:latin typeface="Arial"/>
            </a:endParaRPr>
          </a:p>
        </p:txBody>
      </p:sp>
      <p:sp>
        <p:nvSpPr>
          <p:cNvPr id="308"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90"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4BE4B8F6-498E-4590-987C-06F42AABE5BF}" type="slidenum">
              <a:rPr lang="en-US" sz="1200" b="0" strike="noStrike" spc="-1">
                <a:solidFill>
                  <a:srgbClr val="000000"/>
                </a:solidFill>
                <a:uFill>
                  <a:solidFill>
                    <a:srgbClr val="FFFFFF"/>
                  </a:solidFill>
                </a:uFill>
                <a:latin typeface="Calibri"/>
              </a:rPr>
              <a:t>30</a:t>
            </a:fld>
            <a:endParaRPr lang="en-AU" sz="2400" b="0" strike="noStrike" spc="-1">
              <a:solidFill>
                <a:srgbClr val="FFFFFF"/>
              </a:solidFill>
              <a:uFill>
                <a:solidFill>
                  <a:srgbClr val="FFFFFF"/>
                </a:solidFill>
              </a:uFill>
              <a:latin typeface="Arial"/>
            </a:endParaRPr>
          </a:p>
        </p:txBody>
      </p:sp>
      <p:sp>
        <p:nvSpPr>
          <p:cNvPr id="391"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93"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1DF91DA7-CD35-43C0-B4FC-435FFAD9C8F8}" type="slidenum">
              <a:rPr lang="en-US" sz="1200" b="0" strike="noStrike" spc="-1">
                <a:solidFill>
                  <a:srgbClr val="000000"/>
                </a:solidFill>
                <a:uFill>
                  <a:solidFill>
                    <a:srgbClr val="FFFFFF"/>
                  </a:solidFill>
                </a:uFill>
                <a:latin typeface="Calibri"/>
              </a:rPr>
              <a:t>31</a:t>
            </a:fld>
            <a:endParaRPr lang="en-AU" sz="2400" b="0" strike="noStrike" spc="-1">
              <a:solidFill>
                <a:srgbClr val="FFFFFF"/>
              </a:solidFill>
              <a:uFill>
                <a:solidFill>
                  <a:srgbClr val="FFFFFF"/>
                </a:solidFill>
              </a:uFill>
              <a:latin typeface="Arial"/>
            </a:endParaRPr>
          </a:p>
        </p:txBody>
      </p:sp>
      <p:sp>
        <p:nvSpPr>
          <p:cNvPr id="394"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96"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D4ECE4C7-7478-49F3-B80B-D3319C115D5D}" type="slidenum">
              <a:rPr lang="en-US" sz="1200" b="0" strike="noStrike" spc="-1">
                <a:solidFill>
                  <a:srgbClr val="000000"/>
                </a:solidFill>
                <a:uFill>
                  <a:solidFill>
                    <a:srgbClr val="FFFFFF"/>
                  </a:solidFill>
                </a:uFill>
                <a:latin typeface="Calibri"/>
              </a:rPr>
              <a:t>32</a:t>
            </a:fld>
            <a:endParaRPr lang="en-AU" sz="2400" b="0" strike="noStrike" spc="-1">
              <a:solidFill>
                <a:srgbClr val="FFFFFF"/>
              </a:solidFill>
              <a:uFill>
                <a:solidFill>
                  <a:srgbClr val="FFFFFF"/>
                </a:solidFill>
              </a:uFill>
              <a:latin typeface="Arial"/>
            </a:endParaRPr>
          </a:p>
        </p:txBody>
      </p:sp>
      <p:sp>
        <p:nvSpPr>
          <p:cNvPr id="397"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99"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BE02205B-F0AC-42AA-93FF-D798E134F393}" type="slidenum">
              <a:rPr lang="en-US" sz="1200" b="0" strike="noStrike" spc="-1">
                <a:solidFill>
                  <a:srgbClr val="000000"/>
                </a:solidFill>
                <a:uFill>
                  <a:solidFill>
                    <a:srgbClr val="FFFFFF"/>
                  </a:solidFill>
                </a:uFill>
                <a:latin typeface="Calibri"/>
              </a:rPr>
              <a:t>33</a:t>
            </a:fld>
            <a:endParaRPr lang="en-AU" sz="2400" b="0" strike="noStrike" spc="-1">
              <a:solidFill>
                <a:srgbClr val="FFFFFF"/>
              </a:solidFill>
              <a:uFill>
                <a:solidFill>
                  <a:srgbClr val="FFFFFF"/>
                </a:solidFill>
              </a:uFill>
              <a:latin typeface="Arial"/>
            </a:endParaRPr>
          </a:p>
        </p:txBody>
      </p:sp>
      <p:sp>
        <p:nvSpPr>
          <p:cNvPr id="400"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05"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F7D0ACE2-0CB3-4FD9-97B2-94CFD3BD49BA}" type="slidenum">
              <a:rPr lang="en-US" sz="1200" b="0" strike="noStrike" spc="-1">
                <a:solidFill>
                  <a:srgbClr val="000000"/>
                </a:solidFill>
                <a:uFill>
                  <a:solidFill>
                    <a:srgbClr val="FFFFFF"/>
                  </a:solidFill>
                </a:uFill>
                <a:latin typeface="Calibri"/>
              </a:rPr>
              <a:t>34</a:t>
            </a:fld>
            <a:endParaRPr lang="en-AU" sz="2400" b="0" strike="noStrike" spc="-1">
              <a:solidFill>
                <a:srgbClr val="FFFFFF"/>
              </a:solidFill>
              <a:uFill>
                <a:solidFill>
                  <a:srgbClr val="FFFFFF"/>
                </a:solidFill>
              </a:uFill>
              <a:latin typeface="Arial"/>
            </a:endParaRPr>
          </a:p>
        </p:txBody>
      </p:sp>
      <p:sp>
        <p:nvSpPr>
          <p:cNvPr id="406"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07"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09"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789419E2-CA5C-4A42-89A6-401FDC63B801}" type="slidenum">
              <a:rPr lang="en-US" sz="1200" b="0" strike="noStrike" spc="-1">
                <a:solidFill>
                  <a:srgbClr val="000000"/>
                </a:solidFill>
                <a:uFill>
                  <a:solidFill>
                    <a:srgbClr val="FFFFFF"/>
                  </a:solidFill>
                </a:uFill>
                <a:latin typeface="Calibri"/>
              </a:rPr>
              <a:t>35</a:t>
            </a:fld>
            <a:endParaRPr lang="en-AU" sz="2400" b="0" strike="noStrike" spc="-1">
              <a:solidFill>
                <a:srgbClr val="FFFFFF"/>
              </a:solidFill>
              <a:uFill>
                <a:solidFill>
                  <a:srgbClr val="FFFFFF"/>
                </a:solidFill>
              </a:uFill>
              <a:latin typeface="Arial"/>
            </a:endParaRPr>
          </a:p>
        </p:txBody>
      </p:sp>
      <p:sp>
        <p:nvSpPr>
          <p:cNvPr id="410"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11"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13"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1099F294-B7CE-4216-B974-972BE6DF11AF}" type="slidenum">
              <a:rPr lang="en-US" sz="1200" b="0" strike="noStrike" spc="-1">
                <a:solidFill>
                  <a:srgbClr val="000000"/>
                </a:solidFill>
                <a:uFill>
                  <a:solidFill>
                    <a:srgbClr val="FFFFFF"/>
                  </a:solidFill>
                </a:uFill>
                <a:latin typeface="Calibri"/>
              </a:rPr>
              <a:t>36</a:t>
            </a:fld>
            <a:endParaRPr lang="en-AU" sz="2400" b="0" strike="noStrike" spc="-1">
              <a:solidFill>
                <a:srgbClr val="FFFFFF"/>
              </a:solidFill>
              <a:uFill>
                <a:solidFill>
                  <a:srgbClr val="FFFFFF"/>
                </a:solidFill>
              </a:uFill>
              <a:latin typeface="Arial"/>
            </a:endParaRPr>
          </a:p>
        </p:txBody>
      </p:sp>
      <p:sp>
        <p:nvSpPr>
          <p:cNvPr id="414"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15"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17"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46E9FE86-B690-452A-89F3-6C24F2715B1C}" type="slidenum">
              <a:rPr lang="en-US" sz="1200" b="0" strike="noStrike" spc="-1">
                <a:solidFill>
                  <a:srgbClr val="000000"/>
                </a:solidFill>
                <a:uFill>
                  <a:solidFill>
                    <a:srgbClr val="FFFFFF"/>
                  </a:solidFill>
                </a:uFill>
                <a:latin typeface="Calibri"/>
              </a:rPr>
              <a:t>37</a:t>
            </a:fld>
            <a:endParaRPr lang="en-AU" sz="2400" b="0" strike="noStrike" spc="-1">
              <a:solidFill>
                <a:srgbClr val="FFFFFF"/>
              </a:solidFill>
              <a:uFill>
                <a:solidFill>
                  <a:srgbClr val="FFFFFF"/>
                </a:solidFill>
              </a:uFill>
              <a:latin typeface="Arial"/>
            </a:endParaRPr>
          </a:p>
        </p:txBody>
      </p:sp>
      <p:sp>
        <p:nvSpPr>
          <p:cNvPr id="418"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19"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21"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11496AC3-EE1D-489F-A584-B58DA339B655}" type="slidenum">
              <a:rPr lang="en-US" sz="1200" b="0" strike="noStrike" spc="-1">
                <a:solidFill>
                  <a:srgbClr val="000000"/>
                </a:solidFill>
                <a:uFill>
                  <a:solidFill>
                    <a:srgbClr val="FFFFFF"/>
                  </a:solidFill>
                </a:uFill>
                <a:latin typeface="Calibri"/>
              </a:rPr>
              <a:t>38</a:t>
            </a:fld>
            <a:endParaRPr lang="en-AU" sz="2400" b="0" strike="noStrike" spc="-1">
              <a:solidFill>
                <a:srgbClr val="FFFFFF"/>
              </a:solidFill>
              <a:uFill>
                <a:solidFill>
                  <a:srgbClr val="FFFFFF"/>
                </a:solidFill>
              </a:uFill>
              <a:latin typeface="Arial"/>
            </a:endParaRPr>
          </a:p>
        </p:txBody>
      </p:sp>
      <p:sp>
        <p:nvSpPr>
          <p:cNvPr id="422"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23"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25"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36469E8C-DB50-4508-AD25-36BAC0F56492}" type="slidenum">
              <a:rPr lang="en-US" sz="1200" b="0" strike="noStrike" spc="-1">
                <a:solidFill>
                  <a:srgbClr val="000000"/>
                </a:solidFill>
                <a:uFill>
                  <a:solidFill>
                    <a:srgbClr val="FFFFFF"/>
                  </a:solidFill>
                </a:uFill>
                <a:latin typeface="Calibri"/>
              </a:rPr>
              <a:t>39</a:t>
            </a:fld>
            <a:endParaRPr lang="en-AU" sz="2400" b="0" strike="noStrike" spc="-1">
              <a:solidFill>
                <a:srgbClr val="FFFFFF"/>
              </a:solidFill>
              <a:uFill>
                <a:solidFill>
                  <a:srgbClr val="FFFFFF"/>
                </a:solidFill>
              </a:uFill>
              <a:latin typeface="Arial"/>
            </a:endParaRPr>
          </a:p>
        </p:txBody>
      </p:sp>
      <p:sp>
        <p:nvSpPr>
          <p:cNvPr id="426"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27"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10"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D22264A2-F570-4248-AE36-6B8067FC0F7E}" type="slidenum">
              <a:rPr lang="en-US" sz="1200" b="0" strike="noStrike" spc="-1">
                <a:solidFill>
                  <a:srgbClr val="000000"/>
                </a:solidFill>
                <a:uFill>
                  <a:solidFill>
                    <a:srgbClr val="FFFFFF"/>
                  </a:solidFill>
                </a:uFill>
                <a:latin typeface="Calibri"/>
              </a:rPr>
              <a:t>4</a:t>
            </a:fld>
            <a:endParaRPr lang="en-AU" sz="2400" b="0" strike="noStrike" spc="-1">
              <a:solidFill>
                <a:srgbClr val="FFFFFF"/>
              </a:solidFill>
              <a:uFill>
                <a:solidFill>
                  <a:srgbClr val="FFFFFF"/>
                </a:solidFill>
              </a:uFill>
              <a:latin typeface="Arial"/>
            </a:endParaRPr>
          </a:p>
        </p:txBody>
      </p:sp>
      <p:sp>
        <p:nvSpPr>
          <p:cNvPr id="311"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29"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2C388721-EE4F-43AC-97CD-6B69321E86E9}" type="slidenum">
              <a:rPr lang="en-US" sz="1200" b="0" strike="noStrike" spc="-1">
                <a:solidFill>
                  <a:srgbClr val="000000"/>
                </a:solidFill>
                <a:uFill>
                  <a:solidFill>
                    <a:srgbClr val="FFFFFF"/>
                  </a:solidFill>
                </a:uFill>
                <a:latin typeface="Calibri"/>
              </a:rPr>
              <a:t>40</a:t>
            </a:fld>
            <a:endParaRPr lang="en-AU" sz="2400" b="0" strike="noStrike" spc="-1">
              <a:solidFill>
                <a:srgbClr val="FFFFFF"/>
              </a:solidFill>
              <a:uFill>
                <a:solidFill>
                  <a:srgbClr val="FFFFFF"/>
                </a:solidFill>
              </a:uFill>
              <a:latin typeface="Arial"/>
            </a:endParaRPr>
          </a:p>
        </p:txBody>
      </p:sp>
      <p:sp>
        <p:nvSpPr>
          <p:cNvPr id="430"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31"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33"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1ED647F3-E71A-4B33-BDAE-26A774635EE8}" type="slidenum">
              <a:rPr lang="en-US" sz="1200" b="0" strike="noStrike" spc="-1">
                <a:solidFill>
                  <a:srgbClr val="000000"/>
                </a:solidFill>
                <a:uFill>
                  <a:solidFill>
                    <a:srgbClr val="FFFFFF"/>
                  </a:solidFill>
                </a:uFill>
                <a:latin typeface="Calibri"/>
              </a:rPr>
              <a:t>41</a:t>
            </a:fld>
            <a:endParaRPr lang="en-AU" sz="2400" b="0" strike="noStrike" spc="-1">
              <a:solidFill>
                <a:srgbClr val="FFFFFF"/>
              </a:solidFill>
              <a:uFill>
                <a:solidFill>
                  <a:srgbClr val="FFFFFF"/>
                </a:solidFill>
              </a:uFill>
              <a:latin typeface="Arial"/>
            </a:endParaRPr>
          </a:p>
        </p:txBody>
      </p:sp>
      <p:sp>
        <p:nvSpPr>
          <p:cNvPr id="434" name="CustomShape 3"/>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36"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7AB39E0A-7F34-4C7C-A38D-C071070AFA69}" type="slidenum">
              <a:rPr lang="en-US" sz="1200" b="0" strike="noStrike" spc="-1">
                <a:solidFill>
                  <a:srgbClr val="000000"/>
                </a:solidFill>
                <a:uFill>
                  <a:solidFill>
                    <a:srgbClr val="FFFFFF"/>
                  </a:solidFill>
                </a:uFill>
                <a:latin typeface="Calibri"/>
              </a:rPr>
              <a:t>42</a:t>
            </a:fld>
            <a:endParaRPr lang="en-AU" sz="2400" b="0" strike="noStrike" spc="-1">
              <a:solidFill>
                <a:srgbClr val="FFFFFF"/>
              </a:solidFill>
              <a:uFill>
                <a:solidFill>
                  <a:srgbClr val="FFFFFF"/>
                </a:solidFill>
              </a:uFill>
              <a:latin typeface="Arial"/>
            </a:endParaRPr>
          </a:p>
        </p:txBody>
      </p:sp>
      <p:sp>
        <p:nvSpPr>
          <p:cNvPr id="437"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38"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40"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1770BDCD-6763-4A1D-81B9-FDB4EDCE9FC2}" type="slidenum">
              <a:rPr lang="en-US" sz="1200" b="0" strike="noStrike" spc="-1">
                <a:solidFill>
                  <a:srgbClr val="000000"/>
                </a:solidFill>
                <a:uFill>
                  <a:solidFill>
                    <a:srgbClr val="FFFFFF"/>
                  </a:solidFill>
                </a:uFill>
                <a:latin typeface="Calibri"/>
              </a:rPr>
              <a:t>43</a:t>
            </a:fld>
            <a:endParaRPr lang="en-AU" sz="2400" b="0" strike="noStrike" spc="-1">
              <a:solidFill>
                <a:srgbClr val="FFFFFF"/>
              </a:solidFill>
              <a:uFill>
                <a:solidFill>
                  <a:srgbClr val="FFFFFF"/>
                </a:solidFill>
              </a:uFill>
              <a:latin typeface="Arial"/>
            </a:endParaRPr>
          </a:p>
        </p:txBody>
      </p:sp>
      <p:sp>
        <p:nvSpPr>
          <p:cNvPr id="441"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42"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44"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59D1FAC9-A68F-4C55-8D4E-91A9F278E6D5}" type="slidenum">
              <a:rPr lang="en-US" sz="1200" b="0" strike="noStrike" spc="-1">
                <a:solidFill>
                  <a:srgbClr val="000000"/>
                </a:solidFill>
                <a:uFill>
                  <a:solidFill>
                    <a:srgbClr val="FFFFFF"/>
                  </a:solidFill>
                </a:uFill>
                <a:latin typeface="Calibri"/>
              </a:rPr>
              <a:t>44</a:t>
            </a:fld>
            <a:endParaRPr lang="en-AU" sz="2400" b="0" strike="noStrike" spc="-1">
              <a:solidFill>
                <a:srgbClr val="FFFFFF"/>
              </a:solidFill>
              <a:uFill>
                <a:solidFill>
                  <a:srgbClr val="FFFFFF"/>
                </a:solidFill>
              </a:uFill>
              <a:latin typeface="Arial"/>
            </a:endParaRPr>
          </a:p>
        </p:txBody>
      </p:sp>
      <p:sp>
        <p:nvSpPr>
          <p:cNvPr id="445" name="CustomShape 3"/>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47"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499E411C-84EE-4C2C-B28C-565DBE97492B}" type="slidenum">
              <a:rPr lang="en-US" sz="1200" b="0" strike="noStrike" spc="-1">
                <a:solidFill>
                  <a:srgbClr val="000000"/>
                </a:solidFill>
                <a:uFill>
                  <a:solidFill>
                    <a:srgbClr val="FFFFFF"/>
                  </a:solidFill>
                </a:uFill>
                <a:latin typeface="Calibri"/>
              </a:rPr>
              <a:t>45</a:t>
            </a:fld>
            <a:endParaRPr lang="en-AU" sz="2400" b="0" strike="noStrike" spc="-1">
              <a:solidFill>
                <a:srgbClr val="FFFFFF"/>
              </a:solidFill>
              <a:uFill>
                <a:solidFill>
                  <a:srgbClr val="FFFFFF"/>
                </a:solidFill>
              </a:uFill>
              <a:latin typeface="Arial"/>
            </a:endParaRPr>
          </a:p>
        </p:txBody>
      </p:sp>
      <p:sp>
        <p:nvSpPr>
          <p:cNvPr id="448"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49"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51"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AB32238A-491D-432F-A5C2-B3F2662DB338}" type="slidenum">
              <a:rPr lang="en-US" sz="1200" b="0" strike="noStrike" spc="-1">
                <a:solidFill>
                  <a:srgbClr val="000000"/>
                </a:solidFill>
                <a:uFill>
                  <a:solidFill>
                    <a:srgbClr val="FFFFFF"/>
                  </a:solidFill>
                </a:uFill>
                <a:latin typeface="Calibri"/>
              </a:rPr>
              <a:t>47</a:t>
            </a:fld>
            <a:endParaRPr lang="en-AU" sz="2400" b="0" strike="noStrike" spc="-1">
              <a:solidFill>
                <a:srgbClr val="FFFFFF"/>
              </a:solidFill>
              <a:uFill>
                <a:solidFill>
                  <a:srgbClr val="FFFFFF"/>
                </a:solidFill>
              </a:uFill>
              <a:latin typeface="Arial"/>
            </a:endParaRPr>
          </a:p>
        </p:txBody>
      </p:sp>
      <p:sp>
        <p:nvSpPr>
          <p:cNvPr id="452" name="CustomShape 3"/>
          <p:cNvSpPr/>
          <p:nvPr/>
        </p:nvSpPr>
        <p:spPr>
          <a:xfrm>
            <a:off x="2143080" y="695160"/>
            <a:ext cx="2571840" cy="3429000"/>
          </a:xfrm>
          <a:custGeom>
            <a:avLst/>
            <a:gdLst/>
            <a:ahLst/>
            <a:cxnLst/>
            <a:rect l="l" t="t" r="r" b="b"/>
            <a:pathLst>
              <a:path w="21600" h="21600">
                <a:moveTo>
                  <a:pt x="0" y="0"/>
                </a:moveTo>
                <a:lnTo>
                  <a:pt x="21600" y="0"/>
                </a:lnTo>
                <a:lnTo>
                  <a:pt x="21600" y="21600"/>
                </a:lnTo>
                <a:lnTo>
                  <a:pt x="0" y="21600"/>
                </a:lnTo>
                <a:lnTo>
                  <a:pt x="0" y="0"/>
                </a:lnTo>
                <a:close/>
              </a:path>
            </a:pathLst>
          </a:custGeom>
          <a:solidFill>
            <a:srgbClr val="FFFFFF"/>
          </a:solidFill>
          <a:ln w="9360">
            <a:solidFill>
              <a:srgbClr val="000000"/>
            </a:solidFill>
            <a:miter/>
          </a:ln>
        </p:spPr>
        <p:style>
          <a:lnRef idx="0">
            <a:scrgbClr r="0" g="0" b="0"/>
          </a:lnRef>
          <a:fillRef idx="0">
            <a:scrgbClr r="0" g="0" b="0"/>
          </a:fillRef>
          <a:effectRef idx="0">
            <a:scrgbClr r="0" g="0" b="0"/>
          </a:effectRef>
          <a:fontRef idx="minor"/>
        </p:style>
      </p:sp>
      <p:sp>
        <p:nvSpPr>
          <p:cNvPr id="453" name="CustomShape 4"/>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455"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F29D41A5-9168-4C2D-BAD3-6A4269B871E7}" type="slidenum">
              <a:rPr lang="en-US" sz="1200" b="0" strike="noStrike" spc="-1">
                <a:solidFill>
                  <a:srgbClr val="000000"/>
                </a:solidFill>
                <a:uFill>
                  <a:solidFill>
                    <a:srgbClr val="FFFFFF"/>
                  </a:solidFill>
                </a:uFill>
                <a:latin typeface="Calibri"/>
              </a:rPr>
              <a:t>48</a:t>
            </a:fld>
            <a:endParaRPr lang="en-AU" sz="2400" b="0" strike="noStrike" spc="-1">
              <a:solidFill>
                <a:srgbClr val="FFFFFF"/>
              </a:solidFill>
              <a:uFill>
                <a:solidFill>
                  <a:srgbClr val="FFFFFF"/>
                </a:solidFill>
              </a:uFill>
              <a:latin typeface="Arial"/>
            </a:endParaRPr>
          </a:p>
        </p:txBody>
      </p:sp>
      <p:sp>
        <p:nvSpPr>
          <p:cNvPr id="456" name="CustomShape 3"/>
          <p:cNvSpPr/>
          <p:nvPr/>
        </p:nvSpPr>
        <p:spPr>
          <a:xfrm>
            <a:off x="685800" y="4343400"/>
            <a:ext cx="5477040" cy="410832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13"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CA024CBF-DDC3-4D16-B3A3-4246E9BEF0DF}" type="slidenum">
              <a:rPr lang="en-US" sz="1200" b="0" strike="noStrike" spc="-1">
                <a:solidFill>
                  <a:srgbClr val="000000"/>
                </a:solidFill>
                <a:uFill>
                  <a:solidFill>
                    <a:srgbClr val="FFFFFF"/>
                  </a:solidFill>
                </a:uFill>
                <a:latin typeface="Calibri"/>
              </a:rPr>
              <a:t>5</a:t>
            </a:fld>
            <a:endParaRPr lang="en-AU" sz="2400" b="0" strike="noStrike" spc="-1">
              <a:solidFill>
                <a:srgbClr val="FFFFFF"/>
              </a:solidFill>
              <a:uFill>
                <a:solidFill>
                  <a:srgbClr val="FFFFFF"/>
                </a:solidFill>
              </a:uFill>
              <a:latin typeface="Arial"/>
            </a:endParaRPr>
          </a:p>
        </p:txBody>
      </p:sp>
      <p:sp>
        <p:nvSpPr>
          <p:cNvPr id="314"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16"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9EB35B7D-114B-4B0A-9899-FDE41DBC2F01}" type="slidenum">
              <a:rPr lang="en-US" sz="1200" b="0" strike="noStrike" spc="-1">
                <a:solidFill>
                  <a:srgbClr val="000000"/>
                </a:solidFill>
                <a:uFill>
                  <a:solidFill>
                    <a:srgbClr val="FFFFFF"/>
                  </a:solidFill>
                </a:uFill>
                <a:latin typeface="Calibri"/>
              </a:rPr>
              <a:t>6</a:t>
            </a:fld>
            <a:endParaRPr lang="en-AU" sz="2400" b="0" strike="noStrike" spc="-1">
              <a:solidFill>
                <a:srgbClr val="FFFFFF"/>
              </a:solidFill>
              <a:uFill>
                <a:solidFill>
                  <a:srgbClr val="FFFFFF"/>
                </a:solidFill>
              </a:uFill>
              <a:latin typeface="Arial"/>
            </a:endParaRPr>
          </a:p>
        </p:txBody>
      </p:sp>
      <p:sp>
        <p:nvSpPr>
          <p:cNvPr id="317"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19"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F46B7ABF-60C1-483F-8891-848F6D2398F9}" type="slidenum">
              <a:rPr lang="en-US" sz="1200" b="0" strike="noStrike" spc="-1">
                <a:solidFill>
                  <a:srgbClr val="000000"/>
                </a:solidFill>
                <a:uFill>
                  <a:solidFill>
                    <a:srgbClr val="FFFFFF"/>
                  </a:solidFill>
                </a:uFill>
                <a:latin typeface="Calibri"/>
              </a:rPr>
              <a:t>7</a:t>
            </a:fld>
            <a:endParaRPr lang="en-AU" sz="2400" b="0" strike="noStrike" spc="-1">
              <a:solidFill>
                <a:srgbClr val="FFFFFF"/>
              </a:solidFill>
              <a:uFill>
                <a:solidFill>
                  <a:srgbClr val="FFFFFF"/>
                </a:solidFill>
              </a:uFill>
              <a:latin typeface="Arial"/>
            </a:endParaRPr>
          </a:p>
        </p:txBody>
      </p:sp>
      <p:sp>
        <p:nvSpPr>
          <p:cNvPr id="320"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22"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9238D1F9-5EA3-44D4-B82F-4D0CBD6FA3E8}" type="slidenum">
              <a:rPr lang="en-US" sz="1200" b="0" strike="noStrike" spc="-1">
                <a:solidFill>
                  <a:srgbClr val="000000"/>
                </a:solidFill>
                <a:uFill>
                  <a:solidFill>
                    <a:srgbClr val="FFFFFF"/>
                  </a:solidFill>
                </a:uFill>
                <a:latin typeface="Calibri"/>
              </a:rPr>
              <a:t>8</a:t>
            </a:fld>
            <a:endParaRPr lang="en-AU" sz="2400" b="0" strike="noStrike" spc="-1">
              <a:solidFill>
                <a:srgbClr val="FFFFFF"/>
              </a:solidFill>
              <a:uFill>
                <a:solidFill>
                  <a:srgbClr val="FFFFFF"/>
                </a:solidFill>
              </a:uFill>
              <a:latin typeface="Arial"/>
            </a:endParaRPr>
          </a:p>
        </p:txBody>
      </p:sp>
      <p:sp>
        <p:nvSpPr>
          <p:cNvPr id="323" name="TextShape 3"/>
          <p:cNvSpPr txBox="1"/>
          <p:nvPr/>
        </p:nvSpPr>
        <p:spPr>
          <a:xfrm>
            <a:off x="685800" y="4343400"/>
            <a:ext cx="5484960" cy="4113360"/>
          </a:xfrm>
          <a:prstGeom prst="rect">
            <a:avLst/>
          </a:pr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CustomShape 1"/>
          <p:cNvSpPr/>
          <p:nvPr/>
        </p:nvSpPr>
        <p:spPr>
          <a:xfrm>
            <a:off x="3884760" y="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r">
              <a:lnSpc>
                <a:spcPct val="100000"/>
              </a:lnSpc>
            </a:pPr>
            <a:r>
              <a:rPr lang="en-US" sz="1200" b="0" strike="noStrike" spc="-1">
                <a:solidFill>
                  <a:srgbClr val="000000"/>
                </a:solidFill>
                <a:uFill>
                  <a:solidFill>
                    <a:srgbClr val="FFFFFF"/>
                  </a:solidFill>
                </a:uFill>
                <a:latin typeface="Calibri"/>
              </a:rPr>
              <a:t>10/28/10</a:t>
            </a:r>
            <a:endParaRPr lang="en-AU" sz="2400" b="0" strike="noStrike" spc="-1">
              <a:solidFill>
                <a:srgbClr val="FFFFFF"/>
              </a:solidFill>
              <a:uFill>
                <a:solidFill>
                  <a:srgbClr val="FFFFFF"/>
                </a:solidFill>
              </a:uFill>
              <a:latin typeface="Arial"/>
            </a:endParaRPr>
          </a:p>
        </p:txBody>
      </p:sp>
      <p:sp>
        <p:nvSpPr>
          <p:cNvPr id="325" name="CustomShape 2"/>
          <p:cNvSpPr/>
          <p:nvPr/>
        </p:nvSpPr>
        <p:spPr>
          <a:xfrm>
            <a:off x="3884760" y="8685360"/>
            <a:ext cx="2968560" cy="453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nchor="b"/>
          <a:lstStyle/>
          <a:p>
            <a:pPr algn="r">
              <a:lnSpc>
                <a:spcPct val="100000"/>
              </a:lnSpc>
            </a:pPr>
            <a:fld id="{448F35EB-3ED0-46AA-A4F1-2D11CB4D4D90}" type="slidenum">
              <a:rPr lang="en-US" sz="1200" b="0" strike="noStrike" spc="-1">
                <a:solidFill>
                  <a:srgbClr val="000000"/>
                </a:solidFill>
                <a:uFill>
                  <a:solidFill>
                    <a:srgbClr val="FFFFFF"/>
                  </a:solidFill>
                </a:uFill>
                <a:latin typeface="Calibri"/>
              </a:rPr>
              <a:t>9</a:t>
            </a:fld>
            <a:endParaRPr lang="en-AU" sz="2400" b="0" strike="noStrike" spc="-1">
              <a:solidFill>
                <a:srgbClr val="FFFFFF"/>
              </a:solidFill>
              <a:uFill>
                <a:solidFill>
                  <a:srgbClr val="FFFFFF"/>
                </a:solidFill>
              </a:uFill>
              <a:latin typeface="Arial"/>
            </a:endParaRPr>
          </a:p>
        </p:txBody>
      </p:sp>
      <p:sp>
        <p:nvSpPr>
          <p:cNvPr id="326" name="TextShape 3"/>
          <p:cNvSpPr txBox="1"/>
          <p:nvPr/>
        </p:nvSpPr>
        <p:spPr>
          <a:xfrm>
            <a:off x="685800" y="4343400"/>
            <a:ext cx="5484960" cy="4113360"/>
          </a:xfrm>
          <a:prstGeom prst="rect">
            <a:avLst/>
          </a:pr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
        <p:nvSpPr>
          <p:cNvPr id="29" name="PlaceHolder 2"/>
          <p:cNvSpPr>
            <a:spLocks noGrp="1"/>
          </p:cNvSpPr>
          <p:nvPr>
            <p:ph type="body"/>
          </p:nvPr>
        </p:nvSpPr>
        <p:spPr>
          <a:xfrm>
            <a:off x="504000" y="1769040"/>
            <a:ext cx="907164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30" name="PlaceHolder 3"/>
          <p:cNvSpPr>
            <a:spLocks noGrp="1"/>
          </p:cNvSpPr>
          <p:nvPr>
            <p:ph type="body"/>
          </p:nvPr>
        </p:nvSpPr>
        <p:spPr>
          <a:xfrm>
            <a:off x="504000" y="4059360"/>
            <a:ext cx="907164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504000" y="176904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5152680" y="176904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34" name="PlaceHolder 4"/>
          <p:cNvSpPr>
            <a:spLocks noGrp="1"/>
          </p:cNvSpPr>
          <p:nvPr>
            <p:ph type="body"/>
          </p:nvPr>
        </p:nvSpPr>
        <p:spPr>
          <a:xfrm>
            <a:off x="5152680" y="405936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35" name="PlaceHolder 5"/>
          <p:cNvSpPr>
            <a:spLocks noGrp="1"/>
          </p:cNvSpPr>
          <p:nvPr>
            <p:ph type="body"/>
          </p:nvPr>
        </p:nvSpPr>
        <p:spPr>
          <a:xfrm>
            <a:off x="504000" y="405936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
        <p:nvSpPr>
          <p:cNvPr id="37" name="PlaceHolder 2"/>
          <p:cNvSpPr>
            <a:spLocks noGrp="1"/>
          </p:cNvSpPr>
          <p:nvPr>
            <p:ph type="body"/>
          </p:nvPr>
        </p:nvSpPr>
        <p:spPr>
          <a:xfrm>
            <a:off x="504000" y="1769040"/>
            <a:ext cx="9071640" cy="43844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38" name="PlaceHolder 3"/>
          <p:cNvSpPr>
            <a:spLocks noGrp="1"/>
          </p:cNvSpPr>
          <p:nvPr>
            <p:ph type="body"/>
          </p:nvPr>
        </p:nvSpPr>
        <p:spPr>
          <a:xfrm>
            <a:off x="504000" y="1769040"/>
            <a:ext cx="9071640" cy="43844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pic>
        <p:nvPicPr>
          <p:cNvPr id="39" name="Picture 38"/>
          <p:cNvPicPr/>
          <p:nvPr/>
        </p:nvPicPr>
        <p:blipFill>
          <a:blip r:embed="rId2"/>
          <a:stretch/>
        </p:blipFill>
        <p:spPr>
          <a:xfrm>
            <a:off x="2291400" y="1768680"/>
            <a:ext cx="5496120" cy="4384440"/>
          </a:xfrm>
          <a:prstGeom prst="rect">
            <a:avLst/>
          </a:prstGeom>
          <a:ln>
            <a:noFill/>
          </a:ln>
        </p:spPr>
      </p:pic>
      <p:pic>
        <p:nvPicPr>
          <p:cNvPr id="40" name="Picture 39"/>
          <p:cNvPicPr/>
          <p:nvPr/>
        </p:nvPicPr>
        <p:blipFill>
          <a:blip r:embed="rId2"/>
          <a:stretch/>
        </p:blipFill>
        <p:spPr>
          <a:xfrm>
            <a:off x="2291400" y="1768680"/>
            <a:ext cx="5496120" cy="438444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
        <p:nvSpPr>
          <p:cNvPr id="8" name="PlaceHolder 2"/>
          <p:cNvSpPr>
            <a:spLocks noGrp="1"/>
          </p:cNvSpPr>
          <p:nvPr>
            <p:ph type="subTitle"/>
          </p:nvPr>
        </p:nvSpPr>
        <p:spPr>
          <a:xfrm>
            <a:off x="504000" y="1769040"/>
            <a:ext cx="9071640" cy="4384440"/>
          </a:xfrm>
          <a:prstGeom prst="rect">
            <a:avLst/>
          </a:prstGeom>
        </p:spPr>
        <p:txBody>
          <a:bodyPr lIns="0" tIns="0" rIns="0" bIns="0" anchor="ctr"/>
          <a:lstStyle/>
          <a:p>
            <a:pPr algn="ctr"/>
            <a:endParaRPr lang="en-A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
        <p:nvSpPr>
          <p:cNvPr id="10" name="PlaceHolder 2"/>
          <p:cNvSpPr>
            <a:spLocks noGrp="1"/>
          </p:cNvSpPr>
          <p:nvPr>
            <p:ph type="body"/>
          </p:nvPr>
        </p:nvSpPr>
        <p:spPr>
          <a:xfrm>
            <a:off x="504000" y="1769040"/>
            <a:ext cx="9071640" cy="43844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
        <p:nvSpPr>
          <p:cNvPr id="12" name="PlaceHolder 2"/>
          <p:cNvSpPr>
            <a:spLocks noGrp="1"/>
          </p:cNvSpPr>
          <p:nvPr>
            <p:ph type="body"/>
          </p:nvPr>
        </p:nvSpPr>
        <p:spPr>
          <a:xfrm>
            <a:off x="504000" y="1769040"/>
            <a:ext cx="4426920" cy="43844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13" name="PlaceHolder 3"/>
          <p:cNvSpPr>
            <a:spLocks noGrp="1"/>
          </p:cNvSpPr>
          <p:nvPr>
            <p:ph type="body"/>
          </p:nvPr>
        </p:nvSpPr>
        <p:spPr>
          <a:xfrm>
            <a:off x="5152680" y="1769040"/>
            <a:ext cx="4426920" cy="43844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504000" y="301320"/>
            <a:ext cx="9071640" cy="5851800"/>
          </a:xfrm>
          <a:prstGeom prst="rect">
            <a:avLst/>
          </a:prstGeom>
        </p:spPr>
        <p:txBody>
          <a:bodyPr lIns="0" tIns="0" rIns="0" bIns="0" anchor="ctr"/>
          <a:lstStyle/>
          <a:p>
            <a:pPr algn="ctr"/>
            <a:endParaRPr lang="en-A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
        <p:nvSpPr>
          <p:cNvPr id="17" name="PlaceHolder 2"/>
          <p:cNvSpPr>
            <a:spLocks noGrp="1"/>
          </p:cNvSpPr>
          <p:nvPr>
            <p:ph type="body"/>
          </p:nvPr>
        </p:nvSpPr>
        <p:spPr>
          <a:xfrm>
            <a:off x="504000" y="176904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18" name="PlaceHolder 3"/>
          <p:cNvSpPr>
            <a:spLocks noGrp="1"/>
          </p:cNvSpPr>
          <p:nvPr>
            <p:ph type="body"/>
          </p:nvPr>
        </p:nvSpPr>
        <p:spPr>
          <a:xfrm>
            <a:off x="504000" y="405936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19" name="PlaceHolder 4"/>
          <p:cNvSpPr>
            <a:spLocks noGrp="1"/>
          </p:cNvSpPr>
          <p:nvPr>
            <p:ph type="body"/>
          </p:nvPr>
        </p:nvSpPr>
        <p:spPr>
          <a:xfrm>
            <a:off x="5152680" y="1769040"/>
            <a:ext cx="4426920" cy="43844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
        <p:nvSpPr>
          <p:cNvPr id="21" name="PlaceHolder 2"/>
          <p:cNvSpPr>
            <a:spLocks noGrp="1"/>
          </p:cNvSpPr>
          <p:nvPr>
            <p:ph type="body"/>
          </p:nvPr>
        </p:nvSpPr>
        <p:spPr>
          <a:xfrm>
            <a:off x="504000" y="1769040"/>
            <a:ext cx="4426920" cy="43844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22" name="PlaceHolder 3"/>
          <p:cNvSpPr>
            <a:spLocks noGrp="1"/>
          </p:cNvSpPr>
          <p:nvPr>
            <p:ph type="body"/>
          </p:nvPr>
        </p:nvSpPr>
        <p:spPr>
          <a:xfrm>
            <a:off x="5152680" y="176904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23" name="PlaceHolder 4"/>
          <p:cNvSpPr>
            <a:spLocks noGrp="1"/>
          </p:cNvSpPr>
          <p:nvPr>
            <p:ph type="body"/>
          </p:nvPr>
        </p:nvSpPr>
        <p:spPr>
          <a:xfrm>
            <a:off x="5152680" y="405936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lang="en-AU" sz="4000" b="0" strike="noStrike" spc="-1">
              <a:solidFill>
                <a:srgbClr val="000000"/>
              </a:solidFill>
              <a:uFill>
                <a:solidFill>
                  <a:srgbClr val="FFFFFF"/>
                </a:solidFill>
              </a:uFill>
              <a:latin typeface="Arial"/>
            </a:endParaRPr>
          </a:p>
        </p:txBody>
      </p:sp>
      <p:sp>
        <p:nvSpPr>
          <p:cNvPr id="25" name="PlaceHolder 2"/>
          <p:cNvSpPr>
            <a:spLocks noGrp="1"/>
          </p:cNvSpPr>
          <p:nvPr>
            <p:ph type="body"/>
          </p:nvPr>
        </p:nvSpPr>
        <p:spPr>
          <a:xfrm>
            <a:off x="504000" y="176904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26" name="PlaceHolder 3"/>
          <p:cNvSpPr>
            <a:spLocks noGrp="1"/>
          </p:cNvSpPr>
          <p:nvPr>
            <p:ph type="body"/>
          </p:nvPr>
        </p:nvSpPr>
        <p:spPr>
          <a:xfrm>
            <a:off x="5152680" y="1769040"/>
            <a:ext cx="442692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
        <p:nvSpPr>
          <p:cNvPr id="27" name="PlaceHolder 4"/>
          <p:cNvSpPr>
            <a:spLocks noGrp="1"/>
          </p:cNvSpPr>
          <p:nvPr>
            <p:ph type="body"/>
          </p:nvPr>
        </p:nvSpPr>
        <p:spPr>
          <a:xfrm>
            <a:off x="504000" y="4059360"/>
            <a:ext cx="9071640" cy="2091240"/>
          </a:xfrm>
          <a:prstGeom prst="rect">
            <a:avLst/>
          </a:prstGeom>
        </p:spPr>
        <p:txBody>
          <a:bodyPr lIns="0" tIns="0" rIns="0" bIns="0"/>
          <a:lstStyle/>
          <a:p>
            <a:endParaRPr lang="en-AU"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301320"/>
            <a:ext cx="9071640" cy="1262160"/>
          </a:xfrm>
          <a:prstGeom prst="rect">
            <a:avLst/>
          </a:prstGeom>
        </p:spPr>
        <p:txBody>
          <a:bodyPr lIns="0" tIns="0" rIns="0" bIns="0" anchor="ctr"/>
          <a:lstStyle/>
          <a:p>
            <a:pPr algn="ctr"/>
            <a:r>
              <a:rPr lang="en-AU" sz="4000" b="0" strike="noStrike" spc="-1">
                <a:solidFill>
                  <a:srgbClr val="000000"/>
                </a:solidFill>
                <a:uFill>
                  <a:solidFill>
                    <a:srgbClr val="FFFFFF"/>
                  </a:solidFill>
                </a:uFill>
                <a:latin typeface="Arial"/>
              </a:rPr>
              <a:t>Click to edit the title text format</a:t>
            </a:r>
          </a:p>
        </p:txBody>
      </p:sp>
      <p:sp>
        <p:nvSpPr>
          <p:cNvPr id="8" name="PlaceHolder 2"/>
          <p:cNvSpPr>
            <a:spLocks noGrp="1"/>
          </p:cNvSpPr>
          <p:nvPr>
            <p:ph type="body"/>
          </p:nvPr>
        </p:nvSpPr>
        <p:spPr>
          <a:xfrm>
            <a:off x="504000" y="1769040"/>
            <a:ext cx="9071640" cy="4384440"/>
          </a:xfrm>
          <a:prstGeom prst="rect">
            <a:avLst/>
          </a:prstGeom>
        </p:spPr>
        <p:txBody>
          <a:bodyPr lIns="0" tIns="0" rIns="0" bIns="0"/>
          <a:lstStyle/>
          <a:p>
            <a:pPr marL="432000" indent="-324000">
              <a:buClr>
                <a:srgbClr val="000000"/>
              </a:buClr>
              <a:buSzPct val="45000"/>
              <a:buFont typeface="Wingdings" charset="2"/>
              <a:buChar char=""/>
            </a:pPr>
            <a:r>
              <a:rPr lang="en-AU"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AU"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AU"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AU"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AU"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AU"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AU" sz="2000" b="0" strike="noStrike" spc="-1">
                <a:solidFill>
                  <a:srgbClr val="000000"/>
                </a:solidFill>
                <a:uFill>
                  <a:solidFill>
                    <a:srgbClr val="FFFFFF"/>
                  </a:solidFill>
                </a:uFill>
                <a:latin typeface="Arial"/>
              </a:rPr>
              <a:t>Seventh Outline Level</a:t>
            </a:r>
          </a:p>
        </p:txBody>
      </p:sp>
      <p:sp>
        <p:nvSpPr>
          <p:cNvPr id="2" name="PlaceHolder 3"/>
          <p:cNvSpPr>
            <a:spLocks noGrp="1"/>
          </p:cNvSpPr>
          <p:nvPr>
            <p:ph type="dt"/>
          </p:nvPr>
        </p:nvSpPr>
        <p:spPr>
          <a:xfrm>
            <a:off x="504000" y="6865920"/>
            <a:ext cx="2348280" cy="521280"/>
          </a:xfrm>
          <a:prstGeom prst="rect">
            <a:avLst/>
          </a:prstGeom>
        </p:spPr>
        <p:txBody>
          <a:bodyPr lIns="0" tIns="0" rIns="0" bIns="0"/>
          <a:lstStyle/>
          <a:p>
            <a:r>
              <a:rPr lang="en-AU" sz="1400" b="0" strike="noStrike" spc="-1">
                <a:solidFill>
                  <a:srgbClr val="000000"/>
                </a:solidFill>
                <a:uFill>
                  <a:solidFill>
                    <a:srgbClr val="FFFFFF"/>
                  </a:solidFill>
                </a:uFill>
                <a:latin typeface="Times New Roman"/>
              </a:rPr>
              <a:t>&lt;date/time&gt;</a:t>
            </a:r>
          </a:p>
        </p:txBody>
      </p:sp>
      <p:sp>
        <p:nvSpPr>
          <p:cNvPr id="3" name="PlaceHolder 4"/>
          <p:cNvSpPr>
            <a:spLocks noGrp="1"/>
          </p:cNvSpPr>
          <p:nvPr>
            <p:ph type="ftr"/>
          </p:nvPr>
        </p:nvSpPr>
        <p:spPr>
          <a:xfrm>
            <a:off x="3447360" y="6887160"/>
            <a:ext cx="3195000" cy="521280"/>
          </a:xfrm>
          <a:prstGeom prst="rect">
            <a:avLst/>
          </a:prstGeom>
        </p:spPr>
        <p:txBody>
          <a:bodyPr lIns="0" tIns="0" rIns="0" bIns="0"/>
          <a:lstStyle/>
          <a:p>
            <a:pPr algn="ctr"/>
            <a:r>
              <a:rPr lang="en-AU" sz="1400" b="0" strike="noStrike" spc="-1">
                <a:solidFill>
                  <a:srgbClr val="000000"/>
                </a:solidFill>
                <a:uFill>
                  <a:solidFill>
                    <a:srgbClr val="FFFFFF"/>
                  </a:solidFill>
                </a:uFill>
                <a:latin typeface="Times New Roman"/>
              </a:rPr>
              <a:t>&lt;footer&gt;</a:t>
            </a:r>
          </a:p>
        </p:txBody>
      </p:sp>
      <p:sp>
        <p:nvSpPr>
          <p:cNvPr id="4" name="PlaceHolder 5"/>
          <p:cNvSpPr>
            <a:spLocks noGrp="1"/>
          </p:cNvSpPr>
          <p:nvPr>
            <p:ph type="sldNum"/>
          </p:nvPr>
        </p:nvSpPr>
        <p:spPr>
          <a:xfrm>
            <a:off x="7227360" y="6887160"/>
            <a:ext cx="2348280" cy="521280"/>
          </a:xfrm>
          <a:prstGeom prst="rect">
            <a:avLst/>
          </a:prstGeom>
        </p:spPr>
        <p:txBody>
          <a:bodyPr lIns="0" tIns="0" rIns="0" bIns="0"/>
          <a:lstStyle/>
          <a:p>
            <a:pPr algn="r"/>
            <a:fld id="{A37E3D75-E6E0-4980-93C4-7D7D36E16E36}" type="slidenum">
              <a:rPr lang="en-AU" sz="1400" b="0" strike="noStrike" spc="-1">
                <a:solidFill>
                  <a:srgbClr val="000000"/>
                </a:solidFill>
                <a:uFill>
                  <a:solidFill>
                    <a:srgbClr val="FFFFFF"/>
                  </a:solidFill>
                </a:uFill>
                <a:latin typeface="Times New Roman"/>
              </a:rPr>
              <a:t>‹#›</a:t>
            </a:fld>
            <a:endParaRPr lang="en-AU" sz="1400" b="0" strike="noStrike" spc="-1">
              <a:solidFill>
                <a:srgbClr val="000000"/>
              </a:solidFill>
              <a:uFill>
                <a:solidFill>
                  <a:srgbClr val="FFFFFF"/>
                </a:solidFill>
              </a:uFill>
              <a:latin typeface="Times New Roman"/>
            </a:endParaRPr>
          </a:p>
        </p:txBody>
      </p:sp>
      <p:pic>
        <p:nvPicPr>
          <p:cNvPr id="5" name="Picture 4"/>
          <p:cNvPicPr/>
          <p:nvPr/>
        </p:nvPicPr>
        <p:blipFill>
          <a:blip r:embed="rId14"/>
          <a:stretch/>
        </p:blipFill>
        <p:spPr>
          <a:xfrm>
            <a:off x="229320" y="7017480"/>
            <a:ext cx="2185560" cy="285480"/>
          </a:xfrm>
          <a:prstGeom prst="rect">
            <a:avLst/>
          </a:prstGeom>
          <a:ln>
            <a:noFill/>
          </a:ln>
        </p:spPr>
      </p:pic>
      <p:pic>
        <p:nvPicPr>
          <p:cNvPr id="6" name="Picture 5"/>
          <p:cNvPicPr/>
          <p:nvPr/>
        </p:nvPicPr>
        <p:blipFill>
          <a:blip r:embed="rId15"/>
          <a:stretch/>
        </p:blipFill>
        <p:spPr>
          <a:xfrm>
            <a:off x="8778600" y="6893280"/>
            <a:ext cx="1070280" cy="513720"/>
          </a:xfrm>
          <a:prstGeom prst="rect">
            <a:avLst/>
          </a:prstGeom>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5.png"/><Relationship Id="rId6" Type="http://schemas.openxmlformats.org/officeDocument/2006/relationships/image" Target="../media/image9.png"/><Relationship Id="rId7"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CustomShape 1"/>
          <p:cNvSpPr/>
          <p:nvPr/>
        </p:nvSpPr>
        <p:spPr>
          <a:xfrm>
            <a:off x="1784880" y="6161760"/>
            <a:ext cx="8069040" cy="4424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182880" tIns="46800" rIns="90000" bIns="46800" anchor="ctr"/>
          <a:lstStyle/>
          <a:p>
            <a:pPr>
              <a:lnSpc>
                <a:spcPct val="100000"/>
              </a:lnSpc>
            </a:pPr>
            <a:r>
              <a:rPr lang="en-US" sz="1000" b="0" strike="noStrike" spc="-1">
                <a:solidFill>
                  <a:srgbClr val="000000"/>
                </a:solidFill>
                <a:uFill>
                  <a:solidFill>
                    <a:srgbClr val="FFFFFF"/>
                  </a:solidFill>
                </a:uFill>
                <a:latin typeface="Tahoma"/>
              </a:rPr>
              <a:t>These materials are licensed under the Creative Commons </a:t>
            </a:r>
            <a:r>
              <a:rPr lang="en-US" sz="1000" b="0" i="1" strike="noStrike" spc="-1">
                <a:solidFill>
                  <a:srgbClr val="000000"/>
                </a:solidFill>
                <a:uFill>
                  <a:solidFill>
                    <a:srgbClr val="FFFFFF"/>
                  </a:solidFill>
                </a:uFill>
                <a:latin typeface="Tahoma"/>
              </a:rPr>
              <a:t>Attribution-Noncommercial 3.0 Unported</a:t>
            </a:r>
            <a:r>
              <a:rPr lang="en-US" sz="1000" b="0" strike="noStrike" spc="-1">
                <a:solidFill>
                  <a:srgbClr val="000000"/>
                </a:solidFill>
                <a:uFill>
                  <a:solidFill>
                    <a:srgbClr val="FFFFFF"/>
                  </a:solidFill>
                </a:uFill>
                <a:latin typeface="Tahoma"/>
              </a:rPr>
              <a:t>  license 
(http://creativecommons.org/licenses/by-nc/3.0/)</a:t>
            </a:r>
            <a:endParaRPr lang="en-AU" sz="2400" b="0" strike="noStrike" spc="-1">
              <a:solidFill>
                <a:srgbClr val="FFFFFF"/>
              </a:solidFill>
              <a:uFill>
                <a:solidFill>
                  <a:srgbClr val="FFFFFF"/>
                </a:solidFill>
              </a:uFill>
              <a:latin typeface="Arial"/>
            </a:endParaRPr>
          </a:p>
        </p:txBody>
      </p:sp>
      <p:pic>
        <p:nvPicPr>
          <p:cNvPr id="47" name="Picture 4"/>
          <p:cNvPicPr/>
          <p:nvPr/>
        </p:nvPicPr>
        <p:blipFill>
          <a:blip r:embed="rId3"/>
          <a:stretch/>
        </p:blipFill>
        <p:spPr>
          <a:xfrm>
            <a:off x="754200" y="6161760"/>
            <a:ext cx="1008000" cy="355320"/>
          </a:xfrm>
          <a:prstGeom prst="rect">
            <a:avLst/>
          </a:prstGeom>
          <a:ln>
            <a:noFill/>
          </a:ln>
        </p:spPr>
      </p:pic>
      <p:sp>
        <p:nvSpPr>
          <p:cNvPr id="48" name="TextShape 2"/>
          <p:cNvSpPr txBox="1"/>
          <p:nvPr/>
        </p:nvSpPr>
        <p:spPr>
          <a:xfrm>
            <a:off x="756000" y="2347920"/>
            <a:ext cx="8568000" cy="162036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Network Management and Monitoring</a:t>
            </a:r>
          </a:p>
        </p:txBody>
      </p:sp>
      <p:sp>
        <p:nvSpPr>
          <p:cNvPr id="49" name="TextShape 3"/>
          <p:cNvSpPr txBox="1"/>
          <p:nvPr/>
        </p:nvSpPr>
        <p:spPr>
          <a:xfrm>
            <a:off x="1512000" y="4284000"/>
            <a:ext cx="7056000" cy="1931760"/>
          </a:xfrm>
          <a:prstGeom prst="rect">
            <a:avLst/>
          </a:prstGeom>
          <a:noFill/>
          <a:ln>
            <a:noFill/>
          </a:ln>
        </p:spPr>
        <p:txBody>
          <a:bodyPr/>
          <a:lstStyle/>
          <a:p>
            <a:pPr algn="ctr">
              <a:buClr>
                <a:srgbClr val="000000"/>
              </a:buClr>
              <a:buSzPct val="45000"/>
            </a:pPr>
            <a:r>
              <a:rPr lang="en-GB" sz="3530" b="0" strike="noStrike" spc="-1" dirty="0">
                <a:solidFill>
                  <a:srgbClr val="000000"/>
                </a:solidFill>
                <a:uFill>
                  <a:solidFill>
                    <a:srgbClr val="FFFFFF"/>
                  </a:solidFill>
                </a:uFill>
                <a:latin typeface="Arial"/>
              </a:rPr>
              <a:t>Introduction to </a:t>
            </a:r>
            <a:r>
              <a:rPr lang="en-GB" sz="3530" b="0" strike="noStrike" spc="-1" dirty="0" err="1">
                <a:solidFill>
                  <a:srgbClr val="000000"/>
                </a:solidFill>
                <a:uFill>
                  <a:solidFill>
                    <a:srgbClr val="FFFFFF"/>
                  </a:solidFill>
                </a:uFill>
                <a:latin typeface="Arial"/>
              </a:rPr>
              <a:t>Netflow</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Working with flows</a:t>
            </a:r>
            <a:endParaRPr lang="en-AU" sz="4000" b="0" strike="noStrike" spc="-1" dirty="0">
              <a:solidFill>
                <a:srgbClr val="000000"/>
              </a:solidFill>
              <a:uFill>
                <a:solidFill>
                  <a:srgbClr val="FFFFFF"/>
                </a:solidFill>
              </a:uFill>
              <a:latin typeface="Arial"/>
            </a:endParaRPr>
          </a:p>
        </p:txBody>
      </p:sp>
      <p:sp>
        <p:nvSpPr>
          <p:cNvPr id="162" name="TextShape 2"/>
          <p:cNvSpPr txBox="1"/>
          <p:nvPr/>
        </p:nvSpPr>
        <p:spPr>
          <a:xfrm>
            <a:off x="504000" y="1764000"/>
            <a:ext cx="9072000" cy="4989240"/>
          </a:xfrm>
          <a:prstGeom prst="rect">
            <a:avLst/>
          </a:prstGeom>
          <a:noFill/>
          <a:ln>
            <a:noFill/>
          </a:ln>
        </p:spPr>
        <p:txBody>
          <a:bodyPr/>
          <a:lstStyle/>
          <a:p>
            <a:pPr marL="514080" indent="-514080">
              <a:buClr>
                <a:srgbClr val="000000"/>
              </a:buClr>
              <a:buFont typeface="StarSymbol"/>
              <a:buAutoNum type="arabicPeriod"/>
            </a:pPr>
            <a:r>
              <a:rPr lang="en-US" sz="2800" b="0" strike="noStrike" spc="-1">
                <a:solidFill>
                  <a:srgbClr val="000000"/>
                </a:solidFill>
                <a:uFill>
                  <a:solidFill>
                    <a:srgbClr val="FFFFFF"/>
                  </a:solidFill>
                </a:uFill>
                <a:latin typeface="Arial"/>
              </a:rPr>
              <a:t>Configure device (e.g. router) to generate flow accounting records</a:t>
            </a:r>
            <a:endParaRPr lang="en-AU" sz="3200" b="0" strike="noStrike" spc="-1">
              <a:solidFill>
                <a:srgbClr val="000000"/>
              </a:solidFill>
              <a:uFill>
                <a:solidFill>
                  <a:srgbClr val="FFFFFF"/>
                </a:solidFill>
              </a:uFill>
              <a:latin typeface="Arial"/>
            </a:endParaRPr>
          </a:p>
          <a:p>
            <a:pPr marL="514080" indent="-514080">
              <a:buClr>
                <a:srgbClr val="000000"/>
              </a:buClr>
              <a:buFont typeface="StarSymbol"/>
              <a:buAutoNum type="arabicPeriod"/>
            </a:pPr>
            <a:r>
              <a:rPr lang="en-US" sz="2800" b="0" strike="noStrike" spc="-1">
                <a:solidFill>
                  <a:srgbClr val="000000"/>
                </a:solidFill>
                <a:uFill>
                  <a:solidFill>
                    <a:srgbClr val="FFFFFF"/>
                  </a:solidFill>
                </a:uFill>
                <a:latin typeface="Arial"/>
              </a:rPr>
              <a:t>Export the flows from the device (router) to a collector (PC)</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Arial"/>
              </a:rPr>
              <a:t>Configure protocol version and destination</a:t>
            </a:r>
            <a:endParaRPr lang="en-AU" sz="2800" b="0" strike="noStrike" spc="-1">
              <a:solidFill>
                <a:srgbClr val="000000"/>
              </a:solidFill>
              <a:uFill>
                <a:solidFill>
                  <a:srgbClr val="FFFFFF"/>
                </a:solidFill>
              </a:uFill>
              <a:latin typeface="Arial"/>
            </a:endParaRPr>
          </a:p>
          <a:p>
            <a:pPr marL="514080" indent="-514080">
              <a:buClr>
                <a:srgbClr val="000000"/>
              </a:buClr>
              <a:buFont typeface="StarSymbol"/>
              <a:buAutoNum type="arabicPeriod"/>
            </a:pPr>
            <a:r>
              <a:rPr lang="en-US" sz="2800" b="0" strike="noStrike" spc="-1">
                <a:solidFill>
                  <a:srgbClr val="000000"/>
                </a:solidFill>
                <a:uFill>
                  <a:solidFill>
                    <a:srgbClr val="FFFFFF"/>
                  </a:solidFill>
                </a:uFill>
                <a:latin typeface="Arial"/>
              </a:rPr>
              <a:t>Receive the flows, write them to disk</a:t>
            </a:r>
            <a:endParaRPr lang="en-AU" sz="3200" b="0" strike="noStrike" spc="-1">
              <a:solidFill>
                <a:srgbClr val="000000"/>
              </a:solidFill>
              <a:uFill>
                <a:solidFill>
                  <a:srgbClr val="FFFFFF"/>
                </a:solidFill>
              </a:uFill>
              <a:latin typeface="Arial"/>
            </a:endParaRPr>
          </a:p>
          <a:p>
            <a:pPr marL="514080" indent="-514080">
              <a:buClr>
                <a:srgbClr val="000000"/>
              </a:buClr>
              <a:buFont typeface="StarSymbol"/>
              <a:buAutoNum type="arabicPeriod"/>
            </a:pPr>
            <a:r>
              <a:rPr lang="en-US" sz="2800" b="0" strike="noStrike" spc="-1">
                <a:solidFill>
                  <a:srgbClr val="000000"/>
                </a:solidFill>
                <a:uFill>
                  <a:solidFill>
                    <a:srgbClr val="FFFFFF"/>
                  </a:solidFill>
                </a:uFill>
                <a:latin typeface="Arial"/>
              </a:rPr>
              <a:t>Analyse the flows</a:t>
            </a:r>
            <a:endParaRPr lang="en-AU" sz="3200" b="0" strike="noStrike" spc="-1">
              <a:solidFill>
                <a:srgbClr val="000000"/>
              </a:solidFill>
              <a:uFill>
                <a:solidFill>
                  <a:srgbClr val="FFFFFF"/>
                </a:solidFill>
              </a:uFill>
              <a:latin typeface="Arial"/>
            </a:endParaRPr>
          </a:p>
          <a:p>
            <a:pPr marL="514080" indent="-514080">
              <a:buClr>
                <a:srgbClr val="000000"/>
              </a:buClr>
              <a:buFont typeface="Arial"/>
              <a:buChar char="•"/>
            </a:pPr>
            <a:r>
              <a:rPr lang="en-US" sz="2800" b="0" strike="noStrike" spc="-1">
                <a:solidFill>
                  <a:srgbClr val="000000"/>
                </a:solidFill>
                <a:uFill>
                  <a:solidFill>
                    <a:srgbClr val="FFFFFF"/>
                  </a:solidFill>
                </a:uFill>
                <a:latin typeface="Arial"/>
              </a:rPr>
              <a:t> </a:t>
            </a:r>
            <a:endParaRPr lang="en-AU" sz="3200" b="0" strike="noStrike" spc="-1">
              <a:solidFill>
                <a:srgbClr val="000000"/>
              </a:solidFill>
              <a:uFill>
                <a:solidFill>
                  <a:srgbClr val="FFFFFF"/>
                </a:solidFill>
              </a:uFill>
              <a:latin typeface="Arial"/>
            </a:endParaRPr>
          </a:p>
          <a:p>
            <a:pPr marL="514080" indent="-514080"/>
            <a:r>
              <a:rPr lang="en-US" sz="2800" b="0" strike="noStrike" spc="-1">
                <a:solidFill>
                  <a:srgbClr val="000000"/>
                </a:solidFill>
                <a:uFill>
                  <a:solidFill>
                    <a:srgbClr val="FFFFFF"/>
                  </a:solidFill>
                </a:uFill>
                <a:latin typeface="Arial"/>
              </a:rPr>
              <a:t>Many tools available, both free and commercial</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Where to generate flow records</a:t>
            </a:r>
            <a:endParaRPr lang="en-AU" sz="4000" b="0" strike="noStrike" spc="-1" dirty="0">
              <a:solidFill>
                <a:srgbClr val="000000"/>
              </a:solidFill>
              <a:uFill>
                <a:solidFill>
                  <a:srgbClr val="FFFFFF"/>
                </a:solidFill>
              </a:uFill>
              <a:latin typeface="Arial"/>
            </a:endParaRPr>
          </a:p>
        </p:txBody>
      </p:sp>
      <p:sp>
        <p:nvSpPr>
          <p:cNvPr id="164" name="TextShape 2"/>
          <p:cNvSpPr txBox="1"/>
          <p:nvPr/>
        </p:nvSpPr>
        <p:spPr>
          <a:xfrm>
            <a:off x="504000" y="1764000"/>
            <a:ext cx="9072000" cy="4989240"/>
          </a:xfrm>
          <a:prstGeom prst="rect">
            <a:avLst/>
          </a:prstGeom>
          <a:noFill/>
          <a:ln>
            <a:noFill/>
          </a:ln>
        </p:spPr>
        <p:txBody>
          <a:bodyPr/>
          <a:lstStyle/>
          <a:p>
            <a:pPr marL="514080" indent="-514080">
              <a:buClr>
                <a:srgbClr val="000000"/>
              </a:buClr>
              <a:buFont typeface="StarSymbol"/>
              <a:buAutoNum type="arabicPeriod"/>
            </a:pPr>
            <a:r>
              <a:rPr lang="en-US" sz="3200" b="0" strike="noStrike" spc="-1">
                <a:solidFill>
                  <a:srgbClr val="000000"/>
                </a:solidFill>
                <a:uFill>
                  <a:solidFill>
                    <a:srgbClr val="FFFFFF"/>
                  </a:solidFill>
                </a:uFill>
                <a:latin typeface="Arial"/>
              </a:rPr>
              <a:t>On a network device</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If the device supports it</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No additional hardware required</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Might have some impact on performance</a:t>
            </a:r>
            <a:endParaRPr lang="en-AU" sz="2800" b="0" strike="noStrike" spc="-1">
              <a:solidFill>
                <a:srgbClr val="000000"/>
              </a:solidFill>
              <a:uFill>
                <a:solidFill>
                  <a:srgbClr val="FFFFFF"/>
                </a:solidFill>
              </a:uFill>
              <a:latin typeface="Arial"/>
            </a:endParaRPr>
          </a:p>
          <a:p>
            <a:pPr marL="514080" indent="-514080">
              <a:buClr>
                <a:srgbClr val="000000"/>
              </a:buClr>
              <a:buFont typeface="StarSymbol"/>
              <a:buAutoNum type="arabicPeriod"/>
            </a:pPr>
            <a:r>
              <a:rPr lang="en-US" sz="3200" b="0" strike="noStrike" spc="-1">
                <a:solidFill>
                  <a:srgbClr val="000000"/>
                </a:solidFill>
                <a:uFill>
                  <a:solidFill>
                    <a:srgbClr val="FFFFFF"/>
                  </a:solidFill>
                </a:uFill>
                <a:latin typeface="Arial"/>
              </a:rPr>
              <a:t>Passive collector (usually a Unix host)</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Receives a copy of every packet and generates flows</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Requires a mirror port</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Resource intensive</a:t>
            </a:r>
            <a:endParaRPr lang="en-AU" sz="2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A thought:</a:t>
            </a:r>
            <a:endParaRPr lang="en-AU" sz="4000" b="0" strike="noStrike" spc="-1" dirty="0">
              <a:solidFill>
                <a:srgbClr val="000000"/>
              </a:solidFill>
              <a:uFill>
                <a:solidFill>
                  <a:srgbClr val="FFFFFF"/>
                </a:solidFill>
              </a:uFill>
              <a:latin typeface="Arial"/>
            </a:endParaRPr>
          </a:p>
        </p:txBody>
      </p:sp>
      <p:sp>
        <p:nvSpPr>
          <p:cNvPr id="166" name="TextShape 2"/>
          <p:cNvSpPr txBox="1"/>
          <p:nvPr/>
        </p:nvSpPr>
        <p:spPr>
          <a:xfrm>
            <a:off x="504000" y="1764000"/>
            <a:ext cx="9072000" cy="4989240"/>
          </a:xfrm>
          <a:prstGeom prst="rect">
            <a:avLst/>
          </a:prstGeom>
          <a:noFill/>
          <a:ln>
            <a:noFill/>
          </a:ln>
        </p:spPr>
        <p:txBody>
          <a:bodyPr/>
          <a:lstStyle/>
          <a:p>
            <a:r>
              <a:rPr lang="en-US" sz="3200" b="0" strike="noStrike" spc="-1">
                <a:solidFill>
                  <a:srgbClr val="000000"/>
                </a:solidFill>
                <a:uFill>
                  <a:solidFill>
                    <a:srgbClr val="FFFFFF"/>
                  </a:solidFill>
                </a:uFill>
                <a:latin typeface="Arial"/>
              </a:rPr>
              <a:t>Your network probably already has a device which is keeping track of IP addresses and port numbers of traffic flowing through it.</a:t>
            </a:r>
            <a:endParaRPr lang="en-AU" sz="3200" b="0" strike="noStrike" spc="-1">
              <a:solidFill>
                <a:srgbClr val="000000"/>
              </a:solidFill>
              <a:uFill>
                <a:solidFill>
                  <a:srgbClr val="FFFFFF"/>
                </a:solidFill>
              </a:uFill>
              <a:latin typeface="Arial"/>
            </a:endParaRPr>
          </a:p>
          <a:p>
            <a:r>
              <a:rPr lang="en-US" sz="3200" b="0" strike="noStrike" spc="-1">
                <a:solidFill>
                  <a:srgbClr val="000000"/>
                </a:solidFill>
                <a:uFill>
                  <a:solidFill>
                    <a:srgbClr val="FFFFFF"/>
                  </a:solidFill>
                </a:uFill>
                <a:latin typeface="Arial"/>
              </a:rPr>
              <a:t> </a:t>
            </a:r>
            <a:endParaRPr lang="en-AU" sz="3200" b="0" strike="noStrike" spc="-1">
              <a:solidFill>
                <a:srgbClr val="000000"/>
              </a:solidFill>
              <a:uFill>
                <a:solidFill>
                  <a:srgbClr val="FFFFFF"/>
                </a:solidFill>
              </a:uFill>
              <a:latin typeface="Arial"/>
            </a:endParaRPr>
          </a:p>
          <a:p>
            <a:pPr algn="ctr"/>
            <a:r>
              <a:rPr lang="en-US" sz="3200" b="0" strike="noStrike" spc="-1">
                <a:solidFill>
                  <a:srgbClr val="000000"/>
                </a:solidFill>
                <a:uFill>
                  <a:solidFill>
                    <a:srgbClr val="FFFFFF"/>
                  </a:solidFill>
                </a:uFill>
                <a:latin typeface="Arial"/>
              </a:rPr>
              <a:t>What is it?</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Line 1"/>
          <p:cNvSpPr/>
          <p:nvPr/>
        </p:nvSpPr>
        <p:spPr>
          <a:xfrm flipH="1" flipV="1">
            <a:off x="3090600" y="2669760"/>
            <a:ext cx="1461240" cy="95904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168" name="Line 2"/>
          <p:cNvSpPr/>
          <p:nvPr/>
        </p:nvSpPr>
        <p:spPr>
          <a:xfrm flipV="1">
            <a:off x="4703760" y="2586600"/>
            <a:ext cx="1604880" cy="111276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169" name="Line 3"/>
          <p:cNvSpPr/>
          <p:nvPr/>
        </p:nvSpPr>
        <p:spPr>
          <a:xfrm flipH="1">
            <a:off x="3173760" y="3780000"/>
            <a:ext cx="1371960" cy="68256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170" name="Line 4"/>
          <p:cNvSpPr/>
          <p:nvPr/>
        </p:nvSpPr>
        <p:spPr>
          <a:xfrm>
            <a:off x="4703760" y="3780000"/>
            <a:ext cx="1766160" cy="40752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171" name="Line 5"/>
          <p:cNvSpPr/>
          <p:nvPr/>
        </p:nvSpPr>
        <p:spPr>
          <a:xfrm>
            <a:off x="4703760" y="3863880"/>
            <a:ext cx="1020240" cy="184104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172" name="CustomShape 6"/>
          <p:cNvSpPr/>
          <p:nvPr/>
        </p:nvSpPr>
        <p:spPr>
          <a:xfrm>
            <a:off x="1033920" y="6175440"/>
            <a:ext cx="5067360" cy="779760"/>
          </a:xfrm>
          <a:prstGeom prst="rect">
            <a:avLst/>
          </a:prstGeom>
          <a:noFill/>
          <a:ln>
            <a:noFill/>
          </a:ln>
        </p:spPr>
        <p:style>
          <a:lnRef idx="0">
            <a:scrgbClr r="0" g="0" b="0"/>
          </a:lnRef>
          <a:fillRef idx="0">
            <a:scrgbClr r="0" g="0" b="0"/>
          </a:fillRef>
          <a:effectRef idx="0">
            <a:scrgbClr r="0" g="0" b="0"/>
          </a:effectRef>
          <a:fontRef idx="minor"/>
        </p:style>
        <p:txBody>
          <a:bodyPr wrap="none" lIns="0" tIns="0" rIns="39240" bIns="0"/>
          <a:lstStyle/>
          <a:p>
            <a:pPr marL="33120">
              <a:lnSpc>
                <a:spcPct val="93000"/>
              </a:lnSpc>
            </a:pPr>
            <a:r>
              <a:rPr lang="en-GB" sz="2650" b="0" strike="noStrike" spc="-1">
                <a:solidFill>
                  <a:srgbClr val="000000"/>
                </a:solidFill>
                <a:uFill>
                  <a:solidFill>
                    <a:srgbClr val="FFFFFF"/>
                  </a:solidFill>
                </a:uFill>
                <a:latin typeface="Arial"/>
                <a:ea typeface="Lucida Grande"/>
              </a:rPr>
              <a:t>Flow collector</a:t>
            </a:r>
            <a:endParaRPr lang="en-AU" sz="2400" b="0" strike="noStrike" spc="-1">
              <a:solidFill>
                <a:srgbClr val="FFFFFF"/>
              </a:solidFill>
              <a:uFill>
                <a:solidFill>
                  <a:srgbClr val="FFFFFF"/>
                </a:solidFill>
              </a:uFill>
              <a:latin typeface="Arial"/>
            </a:endParaRPr>
          </a:p>
          <a:p>
            <a:pPr marL="33120">
              <a:lnSpc>
                <a:spcPct val="93000"/>
              </a:lnSpc>
            </a:pPr>
            <a:r>
              <a:rPr lang="en-GB" sz="2650" b="0" strike="noStrike" spc="-1">
                <a:solidFill>
                  <a:srgbClr val="000000"/>
                </a:solidFill>
                <a:uFill>
                  <a:solidFill>
                    <a:srgbClr val="FFFFFF"/>
                  </a:solidFill>
                </a:uFill>
                <a:latin typeface="Arial"/>
                <a:ea typeface="Lucida Grande"/>
              </a:rPr>
              <a:t>stores exported flows from router.</a:t>
            </a:r>
            <a:endParaRPr lang="en-AU" sz="2400" b="0" strike="noStrike" spc="-1">
              <a:solidFill>
                <a:srgbClr val="FFFFFF"/>
              </a:solidFill>
              <a:uFill>
                <a:solidFill>
                  <a:srgbClr val="FFFFFF"/>
                </a:solidFill>
              </a:uFill>
              <a:latin typeface="Arial"/>
            </a:endParaRPr>
          </a:p>
        </p:txBody>
      </p:sp>
      <p:pic>
        <p:nvPicPr>
          <p:cNvPr id="173" name="Picture 9"/>
          <p:cNvPicPr/>
          <p:nvPr/>
        </p:nvPicPr>
        <p:blipFill>
          <a:blip r:embed="rId3"/>
          <a:stretch/>
        </p:blipFill>
        <p:spPr>
          <a:xfrm>
            <a:off x="6150960" y="1984320"/>
            <a:ext cx="1926720" cy="1002600"/>
          </a:xfrm>
          <a:prstGeom prst="rect">
            <a:avLst/>
          </a:prstGeom>
          <a:ln>
            <a:noFill/>
          </a:ln>
        </p:spPr>
      </p:pic>
      <p:sp>
        <p:nvSpPr>
          <p:cNvPr id="174" name="CustomShape 7"/>
          <p:cNvSpPr/>
          <p:nvPr/>
        </p:nvSpPr>
        <p:spPr>
          <a:xfrm>
            <a:off x="6150960" y="1984320"/>
            <a:ext cx="1926720" cy="1002600"/>
          </a:xfrm>
          <a:prstGeom prst="rect">
            <a:avLst/>
          </a:prstGeom>
          <a:noFill/>
          <a:ln>
            <a:noFill/>
          </a:ln>
        </p:spPr>
        <p:style>
          <a:lnRef idx="0">
            <a:scrgbClr r="0" g="0" b="0"/>
          </a:lnRef>
          <a:fillRef idx="0">
            <a:scrgbClr r="0" g="0" b="0"/>
          </a:fillRef>
          <a:effectRef idx="0">
            <a:scrgbClr r="0" g="0" b="0"/>
          </a:effectRef>
          <a:fontRef idx="minor"/>
        </p:style>
        <p:txBody>
          <a:bodyPr lIns="0" tIns="0" rIns="39240" bIns="0"/>
          <a:lstStyle/>
          <a:p>
            <a:pPr marL="33120">
              <a:lnSpc>
                <a:spcPct val="93000"/>
              </a:lnSpc>
            </a:pPr>
            <a:r>
              <a:rPr lang="en-GB" sz="2400" b="1" strike="noStrike" spc="-1">
                <a:solidFill>
                  <a:srgbClr val="000000"/>
                </a:solidFill>
                <a:uFill>
                  <a:solidFill>
                    <a:srgbClr val="FFFFFF"/>
                  </a:solidFill>
                </a:uFill>
                <a:latin typeface="Arial"/>
                <a:ea typeface="Lucida Grande"/>
              </a:rPr>
              <a:t> </a:t>
            </a:r>
            <a:endParaRPr lang="en-AU" sz="2400" b="0" strike="noStrike" spc="-1">
              <a:solidFill>
                <a:srgbClr val="FFFFFF"/>
              </a:solidFill>
              <a:uFill>
                <a:solidFill>
                  <a:srgbClr val="FFFFFF"/>
                </a:solidFill>
              </a:uFill>
              <a:latin typeface="Arial"/>
            </a:endParaRPr>
          </a:p>
          <a:p>
            <a:pPr marL="33120">
              <a:lnSpc>
                <a:spcPct val="93000"/>
              </a:lnSpc>
            </a:pPr>
            <a:r>
              <a:rPr lang="en-GB" sz="2400" b="1" strike="noStrike" spc="-1">
                <a:solidFill>
                  <a:srgbClr val="000000"/>
                </a:solidFill>
                <a:uFill>
                  <a:solidFill>
                    <a:srgbClr val="FFFFFF"/>
                  </a:solidFill>
                </a:uFill>
                <a:latin typeface="Arial"/>
                <a:ea typeface="Lucida Grande"/>
              </a:rPr>
              <a:t>       LAN </a:t>
            </a:r>
            <a:endParaRPr lang="en-AU" sz="2400" b="0" strike="noStrike" spc="-1">
              <a:solidFill>
                <a:srgbClr val="FFFFFF"/>
              </a:solidFill>
              <a:uFill>
                <a:solidFill>
                  <a:srgbClr val="FFFFFF"/>
                </a:solidFill>
              </a:uFill>
              <a:latin typeface="Arial"/>
            </a:endParaRPr>
          </a:p>
        </p:txBody>
      </p:sp>
      <p:pic>
        <p:nvPicPr>
          <p:cNvPr id="175" name="Picture 12"/>
          <p:cNvPicPr/>
          <p:nvPr/>
        </p:nvPicPr>
        <p:blipFill>
          <a:blip r:embed="rId3"/>
          <a:stretch/>
        </p:blipFill>
        <p:spPr>
          <a:xfrm>
            <a:off x="6348600" y="3953160"/>
            <a:ext cx="1927080" cy="1002600"/>
          </a:xfrm>
          <a:prstGeom prst="rect">
            <a:avLst/>
          </a:prstGeom>
          <a:ln>
            <a:noFill/>
          </a:ln>
        </p:spPr>
      </p:pic>
      <p:sp>
        <p:nvSpPr>
          <p:cNvPr id="176" name="CustomShape 8"/>
          <p:cNvSpPr/>
          <p:nvPr/>
        </p:nvSpPr>
        <p:spPr>
          <a:xfrm>
            <a:off x="6348600" y="3953160"/>
            <a:ext cx="1927080" cy="1002600"/>
          </a:xfrm>
          <a:prstGeom prst="rect">
            <a:avLst/>
          </a:prstGeom>
          <a:noFill/>
          <a:ln>
            <a:noFill/>
          </a:ln>
        </p:spPr>
        <p:style>
          <a:lnRef idx="0">
            <a:scrgbClr r="0" g="0" b="0"/>
          </a:lnRef>
          <a:fillRef idx="0">
            <a:scrgbClr r="0" g="0" b="0"/>
          </a:fillRef>
          <a:effectRef idx="0">
            <a:scrgbClr r="0" g="0" b="0"/>
          </a:effectRef>
          <a:fontRef idx="minor"/>
        </p:style>
        <p:txBody>
          <a:bodyPr lIns="0" tIns="0" rIns="39240" bIns="0"/>
          <a:lstStyle/>
          <a:p>
            <a:pPr marL="33120">
              <a:lnSpc>
                <a:spcPct val="93000"/>
              </a:lnSpc>
            </a:pPr>
            <a:r>
              <a:rPr lang="en-GB" sz="2400" b="1" strike="noStrike" spc="-1">
                <a:solidFill>
                  <a:srgbClr val="000000"/>
                </a:solidFill>
                <a:uFill>
                  <a:solidFill>
                    <a:srgbClr val="FFFFFF"/>
                  </a:solidFill>
                </a:uFill>
                <a:latin typeface="Arial"/>
                <a:ea typeface="Lucida Grande"/>
              </a:rPr>
              <a:t> </a:t>
            </a:r>
            <a:endParaRPr lang="en-AU" sz="2400" b="0" strike="noStrike" spc="-1">
              <a:solidFill>
                <a:srgbClr val="FFFFFF"/>
              </a:solidFill>
              <a:uFill>
                <a:solidFill>
                  <a:srgbClr val="FFFFFF"/>
                </a:solidFill>
              </a:uFill>
              <a:latin typeface="Arial"/>
            </a:endParaRPr>
          </a:p>
          <a:p>
            <a:pPr marL="33120">
              <a:lnSpc>
                <a:spcPct val="93000"/>
              </a:lnSpc>
            </a:pPr>
            <a:r>
              <a:rPr lang="en-GB" sz="2400" b="1" strike="noStrike" spc="-1">
                <a:solidFill>
                  <a:srgbClr val="000000"/>
                </a:solidFill>
                <a:uFill>
                  <a:solidFill>
                    <a:srgbClr val="FFFFFF"/>
                  </a:solidFill>
                </a:uFill>
                <a:latin typeface="Arial"/>
                <a:ea typeface="Lucida Grande"/>
              </a:rPr>
              <a:t>       LAN </a:t>
            </a:r>
            <a:endParaRPr lang="en-AU" sz="2400" b="0" strike="noStrike" spc="-1">
              <a:solidFill>
                <a:srgbClr val="FFFFFF"/>
              </a:solidFill>
              <a:uFill>
                <a:solidFill>
                  <a:srgbClr val="FFFFFF"/>
                </a:solidFill>
              </a:uFill>
              <a:latin typeface="Arial"/>
            </a:endParaRPr>
          </a:p>
        </p:txBody>
      </p:sp>
      <p:pic>
        <p:nvPicPr>
          <p:cNvPr id="177" name="Picture 15"/>
          <p:cNvPicPr/>
          <p:nvPr/>
        </p:nvPicPr>
        <p:blipFill>
          <a:blip r:embed="rId3"/>
          <a:stretch/>
        </p:blipFill>
        <p:spPr>
          <a:xfrm>
            <a:off x="1784880" y="1968480"/>
            <a:ext cx="1926720" cy="1002960"/>
          </a:xfrm>
          <a:prstGeom prst="rect">
            <a:avLst/>
          </a:prstGeom>
          <a:ln>
            <a:noFill/>
          </a:ln>
        </p:spPr>
      </p:pic>
      <p:sp>
        <p:nvSpPr>
          <p:cNvPr id="178" name="CustomShape 9"/>
          <p:cNvSpPr/>
          <p:nvPr/>
        </p:nvSpPr>
        <p:spPr>
          <a:xfrm>
            <a:off x="1784880" y="1968480"/>
            <a:ext cx="1926720" cy="1002960"/>
          </a:xfrm>
          <a:prstGeom prst="rect">
            <a:avLst/>
          </a:prstGeom>
          <a:noFill/>
          <a:ln>
            <a:noFill/>
          </a:ln>
        </p:spPr>
        <p:style>
          <a:lnRef idx="0">
            <a:scrgbClr r="0" g="0" b="0"/>
          </a:lnRef>
          <a:fillRef idx="0">
            <a:scrgbClr r="0" g="0" b="0"/>
          </a:fillRef>
          <a:effectRef idx="0">
            <a:scrgbClr r="0" g="0" b="0"/>
          </a:effectRef>
          <a:fontRef idx="minor"/>
        </p:style>
        <p:txBody>
          <a:bodyPr lIns="0" tIns="0" rIns="39240" bIns="0"/>
          <a:lstStyle/>
          <a:p>
            <a:pPr marL="33120">
              <a:lnSpc>
                <a:spcPct val="93000"/>
              </a:lnSpc>
            </a:pPr>
            <a:r>
              <a:rPr lang="en-AU" sz="2400" b="1" strike="noStrike" spc="-1">
                <a:solidFill>
                  <a:srgbClr val="000000"/>
                </a:solidFill>
                <a:uFill>
                  <a:solidFill>
                    <a:srgbClr val="FFFFFF"/>
                  </a:solidFill>
                </a:uFill>
                <a:latin typeface="Arial"/>
                <a:ea typeface="Lucida Grande"/>
              </a:rPr>
              <a:t> </a:t>
            </a:r>
            <a:endParaRPr lang="en-AU" sz="2400" b="0" strike="noStrike" spc="-1">
              <a:solidFill>
                <a:srgbClr val="FFFFFF"/>
              </a:solidFill>
              <a:uFill>
                <a:solidFill>
                  <a:srgbClr val="FFFFFF"/>
                </a:solidFill>
              </a:uFill>
              <a:latin typeface="Arial"/>
            </a:endParaRPr>
          </a:p>
          <a:p>
            <a:pPr marL="33120">
              <a:lnSpc>
                <a:spcPct val="93000"/>
              </a:lnSpc>
            </a:pPr>
            <a:r>
              <a:rPr lang="en-AU" sz="2400" b="1" strike="noStrike" spc="-1">
                <a:solidFill>
                  <a:srgbClr val="000000"/>
                </a:solidFill>
                <a:uFill>
                  <a:solidFill>
                    <a:srgbClr val="FFFFFF"/>
                  </a:solidFill>
                </a:uFill>
                <a:latin typeface="Arial"/>
                <a:ea typeface="Lucida Grande"/>
              </a:rPr>
              <a:t>      LAN </a:t>
            </a:r>
            <a:endParaRPr lang="en-AU" sz="2400" b="0" strike="noStrike" spc="-1">
              <a:solidFill>
                <a:srgbClr val="FFFFFF"/>
              </a:solidFill>
              <a:uFill>
                <a:solidFill>
                  <a:srgbClr val="FFFFFF"/>
                </a:solidFill>
              </a:uFill>
              <a:latin typeface="Arial"/>
            </a:endParaRPr>
          </a:p>
        </p:txBody>
      </p:sp>
      <p:pic>
        <p:nvPicPr>
          <p:cNvPr id="179" name="Picture 18"/>
          <p:cNvPicPr/>
          <p:nvPr/>
        </p:nvPicPr>
        <p:blipFill>
          <a:blip r:embed="rId3"/>
          <a:stretch/>
        </p:blipFill>
        <p:spPr>
          <a:xfrm>
            <a:off x="4964400" y="5563080"/>
            <a:ext cx="2598840" cy="1016640"/>
          </a:xfrm>
          <a:prstGeom prst="rect">
            <a:avLst/>
          </a:prstGeom>
          <a:ln>
            <a:noFill/>
          </a:ln>
        </p:spPr>
      </p:pic>
      <p:sp>
        <p:nvSpPr>
          <p:cNvPr id="180" name="CustomShape 10"/>
          <p:cNvSpPr/>
          <p:nvPr/>
        </p:nvSpPr>
        <p:spPr>
          <a:xfrm>
            <a:off x="4964400" y="5563080"/>
            <a:ext cx="2598840" cy="1016640"/>
          </a:xfrm>
          <a:prstGeom prst="rect">
            <a:avLst/>
          </a:prstGeom>
          <a:noFill/>
          <a:ln>
            <a:noFill/>
          </a:ln>
        </p:spPr>
        <p:style>
          <a:lnRef idx="0">
            <a:scrgbClr r="0" g="0" b="0"/>
          </a:lnRef>
          <a:fillRef idx="0">
            <a:scrgbClr r="0" g="0" b="0"/>
          </a:fillRef>
          <a:effectRef idx="0">
            <a:scrgbClr r="0" g="0" b="0"/>
          </a:effectRef>
          <a:fontRef idx="minor"/>
        </p:style>
        <p:txBody>
          <a:bodyPr lIns="0" tIns="0" rIns="39240" bIns="0"/>
          <a:lstStyle/>
          <a:p>
            <a:pPr marL="33120">
              <a:lnSpc>
                <a:spcPct val="93000"/>
              </a:lnSpc>
            </a:pPr>
            <a:r>
              <a:rPr lang="en-GB" sz="2400" b="1" strike="noStrike" spc="-1">
                <a:solidFill>
                  <a:srgbClr val="000000"/>
                </a:solidFill>
                <a:uFill>
                  <a:solidFill>
                    <a:srgbClr val="FFFFFF"/>
                  </a:solidFill>
                </a:uFill>
                <a:latin typeface="Arial"/>
                <a:ea typeface="Lucida Grande"/>
              </a:rPr>
              <a:t> </a:t>
            </a:r>
            <a:endParaRPr lang="en-AU" sz="2400" b="0" strike="noStrike" spc="-1">
              <a:solidFill>
                <a:srgbClr val="FFFFFF"/>
              </a:solidFill>
              <a:uFill>
                <a:solidFill>
                  <a:srgbClr val="FFFFFF"/>
                </a:solidFill>
              </a:uFill>
              <a:latin typeface="Arial"/>
            </a:endParaRPr>
          </a:p>
          <a:p>
            <a:pPr marL="33120">
              <a:lnSpc>
                <a:spcPct val="93000"/>
              </a:lnSpc>
            </a:pPr>
            <a:r>
              <a:rPr lang="en-GB" sz="2400" b="1" strike="noStrike" spc="-1">
                <a:solidFill>
                  <a:srgbClr val="000000"/>
                </a:solidFill>
                <a:uFill>
                  <a:solidFill>
                    <a:srgbClr val="FFFFFF"/>
                  </a:solidFill>
                </a:uFill>
                <a:latin typeface="Arial"/>
                <a:ea typeface="Lucida Grande"/>
              </a:rPr>
              <a:t>        Internet</a:t>
            </a:r>
            <a:endParaRPr lang="en-AU" sz="2400" b="0" strike="noStrike" spc="-1">
              <a:solidFill>
                <a:srgbClr val="FFFFFF"/>
              </a:solidFill>
              <a:uFill>
                <a:solidFill>
                  <a:srgbClr val="FFFFFF"/>
                </a:solidFill>
              </a:uFill>
              <a:latin typeface="Arial"/>
            </a:endParaRPr>
          </a:p>
        </p:txBody>
      </p:sp>
      <p:sp>
        <p:nvSpPr>
          <p:cNvPr id="181" name="Line 11"/>
          <p:cNvSpPr/>
          <p:nvPr/>
        </p:nvSpPr>
        <p:spPr>
          <a:xfrm flipV="1">
            <a:off x="2183760" y="3846600"/>
            <a:ext cx="2442960" cy="1872360"/>
          </a:xfrm>
          <a:prstGeom prst="line">
            <a:avLst/>
          </a:prstGeom>
          <a:ln w="9360">
            <a:solidFill>
              <a:srgbClr val="000000"/>
            </a:solidFill>
            <a:miter/>
          </a:ln>
        </p:spPr>
        <p:style>
          <a:lnRef idx="0">
            <a:scrgbClr r="0" g="0" b="0"/>
          </a:lnRef>
          <a:fillRef idx="0">
            <a:scrgbClr r="0" g="0" b="0"/>
          </a:fillRef>
          <a:effectRef idx="0">
            <a:scrgbClr r="0" g="0" b="0"/>
          </a:effectRef>
          <a:fontRef idx="minor"/>
        </p:style>
      </p:sp>
      <p:pic>
        <p:nvPicPr>
          <p:cNvPr id="182" name="Picture 21"/>
          <p:cNvPicPr/>
          <p:nvPr/>
        </p:nvPicPr>
        <p:blipFill>
          <a:blip r:embed="rId4"/>
          <a:stretch/>
        </p:blipFill>
        <p:spPr>
          <a:xfrm>
            <a:off x="1764000" y="5544000"/>
            <a:ext cx="631800" cy="563400"/>
          </a:xfrm>
          <a:prstGeom prst="rect">
            <a:avLst/>
          </a:prstGeom>
          <a:ln>
            <a:noFill/>
          </a:ln>
        </p:spPr>
      </p:pic>
      <p:pic>
        <p:nvPicPr>
          <p:cNvPr id="183" name="Picture 22"/>
          <p:cNvPicPr/>
          <p:nvPr/>
        </p:nvPicPr>
        <p:blipFill>
          <a:blip r:embed="rId5"/>
          <a:stretch/>
        </p:blipFill>
        <p:spPr>
          <a:xfrm>
            <a:off x="4199760" y="3443760"/>
            <a:ext cx="869760" cy="506160"/>
          </a:xfrm>
          <a:prstGeom prst="rect">
            <a:avLst/>
          </a:prstGeom>
          <a:ln>
            <a:noFill/>
          </a:ln>
        </p:spPr>
      </p:pic>
      <p:pic>
        <p:nvPicPr>
          <p:cNvPr id="184" name="Picture 24"/>
          <p:cNvPicPr/>
          <p:nvPr/>
        </p:nvPicPr>
        <p:blipFill>
          <a:blip r:embed="rId3"/>
          <a:stretch/>
        </p:blipFill>
        <p:spPr>
          <a:xfrm>
            <a:off x="1389240" y="3769560"/>
            <a:ext cx="1926720" cy="1002600"/>
          </a:xfrm>
          <a:prstGeom prst="rect">
            <a:avLst/>
          </a:prstGeom>
          <a:ln>
            <a:noFill/>
          </a:ln>
        </p:spPr>
      </p:pic>
      <p:sp>
        <p:nvSpPr>
          <p:cNvPr id="185" name="CustomShape 12"/>
          <p:cNvSpPr/>
          <p:nvPr/>
        </p:nvSpPr>
        <p:spPr>
          <a:xfrm>
            <a:off x="1389240" y="3769560"/>
            <a:ext cx="1926720" cy="1002600"/>
          </a:xfrm>
          <a:prstGeom prst="rect">
            <a:avLst/>
          </a:prstGeom>
          <a:noFill/>
          <a:ln>
            <a:noFill/>
          </a:ln>
        </p:spPr>
        <p:style>
          <a:lnRef idx="0">
            <a:scrgbClr r="0" g="0" b="0"/>
          </a:lnRef>
          <a:fillRef idx="0">
            <a:scrgbClr r="0" g="0" b="0"/>
          </a:fillRef>
          <a:effectRef idx="0">
            <a:scrgbClr r="0" g="0" b="0"/>
          </a:effectRef>
          <a:fontRef idx="minor"/>
        </p:style>
        <p:txBody>
          <a:bodyPr lIns="0" tIns="0" rIns="39240" bIns="0"/>
          <a:lstStyle/>
          <a:p>
            <a:pPr marL="33120">
              <a:lnSpc>
                <a:spcPct val="93000"/>
              </a:lnSpc>
            </a:pPr>
            <a:r>
              <a:rPr lang="en-GB" sz="2400" b="1" strike="noStrike" spc="-1">
                <a:solidFill>
                  <a:srgbClr val="000000"/>
                </a:solidFill>
                <a:uFill>
                  <a:solidFill>
                    <a:srgbClr val="FFFFFF"/>
                  </a:solidFill>
                </a:uFill>
                <a:latin typeface="Arial"/>
                <a:ea typeface="Lucida Grande"/>
              </a:rPr>
              <a:t> </a:t>
            </a:r>
            <a:endParaRPr lang="en-AU" sz="2400" b="0" strike="noStrike" spc="-1">
              <a:solidFill>
                <a:srgbClr val="FFFFFF"/>
              </a:solidFill>
              <a:uFill>
                <a:solidFill>
                  <a:srgbClr val="FFFFFF"/>
                </a:solidFill>
              </a:uFill>
              <a:latin typeface="Arial"/>
            </a:endParaRPr>
          </a:p>
          <a:p>
            <a:pPr marL="33120">
              <a:lnSpc>
                <a:spcPct val="93000"/>
              </a:lnSpc>
            </a:pPr>
            <a:r>
              <a:rPr lang="en-GB" sz="2400" b="1" strike="noStrike" spc="-1">
                <a:solidFill>
                  <a:srgbClr val="000000"/>
                </a:solidFill>
                <a:uFill>
                  <a:solidFill>
                    <a:srgbClr val="FFFFFF"/>
                  </a:solidFill>
                </a:uFill>
                <a:latin typeface="Arial"/>
                <a:ea typeface="Lucida Grande"/>
              </a:rPr>
              <a:t>      LAN </a:t>
            </a:r>
            <a:endParaRPr lang="en-AU" sz="2400" b="0" strike="noStrike" spc="-1">
              <a:solidFill>
                <a:srgbClr val="FFFFFF"/>
              </a:solidFill>
              <a:uFill>
                <a:solidFill>
                  <a:srgbClr val="FFFFFF"/>
                </a:solidFill>
              </a:uFill>
              <a:latin typeface="Arial"/>
            </a:endParaRPr>
          </a:p>
        </p:txBody>
      </p:sp>
      <p:cxnSp>
        <p:nvCxnSpPr>
          <p:cNvPr id="186" name="Line 13"/>
          <p:cNvCxnSpPr/>
          <p:nvPr/>
        </p:nvCxnSpPr>
        <p:spPr>
          <a:xfrm flipH="1">
            <a:off x="2880000" y="4176000"/>
            <a:ext cx="1677240" cy="1296360"/>
          </a:xfrm>
          <a:prstGeom prst="straightConnector1">
            <a:avLst/>
          </a:prstGeom>
          <a:ln w="9360">
            <a:solidFill>
              <a:srgbClr val="008000"/>
            </a:solidFill>
            <a:custDash>
              <a:ds d="400000" sp="300000"/>
            </a:custDash>
            <a:miter/>
            <a:tailEnd type="arrow" w="med" len="med"/>
          </a:ln>
        </p:spPr>
      </p:cxnSp>
      <p:sp>
        <p:nvSpPr>
          <p:cNvPr id="187" name="CustomShape 14"/>
          <p:cNvSpPr/>
          <p:nvPr/>
        </p:nvSpPr>
        <p:spPr>
          <a:xfrm>
            <a:off x="3275640" y="4787640"/>
            <a:ext cx="1344240" cy="7038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000" b="0" strike="noStrike" spc="-1">
                <a:solidFill>
                  <a:srgbClr val="008000"/>
                </a:solidFill>
                <a:uFill>
                  <a:solidFill>
                    <a:srgbClr val="FFFFFF"/>
                  </a:solidFill>
                </a:uFill>
                <a:latin typeface="Arial"/>
              </a:rPr>
              <a:t>flow records</a:t>
            </a:r>
            <a:endParaRPr lang="en-AU" sz="2400" b="0" strike="noStrike" spc="-1">
              <a:solidFill>
                <a:srgbClr val="FFFFFF"/>
              </a:solidFill>
              <a:uFill>
                <a:solidFill>
                  <a:srgbClr val="FFFFFF"/>
                </a:solidFill>
              </a:uFill>
              <a:latin typeface="Arial"/>
            </a:endParaRPr>
          </a:p>
        </p:txBody>
      </p:sp>
      <p:sp>
        <p:nvSpPr>
          <p:cNvPr id="188" name="TextShape 15"/>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Flow Collection</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Flow Collection</a:t>
            </a:r>
          </a:p>
        </p:txBody>
      </p:sp>
      <p:sp>
        <p:nvSpPr>
          <p:cNvPr id="190"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All flows through router can be observed</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Router overhead to process &amp; export flows </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Can select which interfaces Netflow collection is needed on and not activate it on others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If router on each LAN, Netflow can be activated on them to reduce load on core router</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 name="Picture 2"/>
          <p:cNvPicPr/>
          <p:nvPr/>
        </p:nvPicPr>
        <p:blipFill>
          <a:blip r:embed="rId3"/>
          <a:stretch/>
        </p:blipFill>
        <p:spPr>
          <a:xfrm>
            <a:off x="6637680" y="4906800"/>
            <a:ext cx="2687760" cy="1344240"/>
          </a:xfrm>
          <a:prstGeom prst="rect">
            <a:avLst/>
          </a:prstGeom>
          <a:ln>
            <a:noFill/>
          </a:ln>
        </p:spPr>
      </p:pic>
      <p:sp>
        <p:nvSpPr>
          <p:cNvPr id="192" name="Line 1"/>
          <p:cNvSpPr/>
          <p:nvPr/>
        </p:nvSpPr>
        <p:spPr>
          <a:xfrm>
            <a:off x="1847880" y="1763640"/>
            <a:ext cx="5879880" cy="144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193" name="Line 2"/>
          <p:cNvSpPr/>
          <p:nvPr/>
        </p:nvSpPr>
        <p:spPr>
          <a:xfrm>
            <a:off x="1847880" y="1763640"/>
            <a:ext cx="1440" cy="67176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194" name="Line 3"/>
          <p:cNvSpPr/>
          <p:nvPr/>
        </p:nvSpPr>
        <p:spPr>
          <a:xfrm>
            <a:off x="7727400" y="1763640"/>
            <a:ext cx="2160" cy="58824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195" name="CustomShape 4"/>
          <p:cNvSpPr/>
          <p:nvPr/>
        </p:nvSpPr>
        <p:spPr>
          <a:xfrm>
            <a:off x="718920" y="3191760"/>
            <a:ext cx="2142720" cy="404280"/>
          </a:xfrm>
          <a:prstGeom prst="rect">
            <a:avLst/>
          </a:prstGeom>
          <a:noFill/>
          <a:ln>
            <a:noFill/>
          </a:ln>
        </p:spPr>
        <p:style>
          <a:lnRef idx="0">
            <a:scrgbClr r="0" g="0" b="0"/>
          </a:lnRef>
          <a:fillRef idx="0">
            <a:scrgbClr r="0" g="0" b="0"/>
          </a:fillRef>
          <a:effectRef idx="0">
            <a:scrgbClr r="0" g="0" b="0"/>
          </a:effectRef>
          <a:fontRef idx="minor"/>
        </p:style>
        <p:txBody>
          <a:bodyPr wrap="none" lIns="0" tIns="0" rIns="39240" bIns="0"/>
          <a:lstStyle/>
          <a:p>
            <a:pPr marL="33120">
              <a:lnSpc>
                <a:spcPct val="93000"/>
              </a:lnSpc>
            </a:pPr>
            <a:r>
              <a:rPr lang="en-GB" sz="2650" b="0" strike="noStrike" spc="-1">
                <a:solidFill>
                  <a:srgbClr val="000000"/>
                </a:solidFill>
                <a:uFill>
                  <a:solidFill>
                    <a:srgbClr val="FFFFFF"/>
                  </a:solidFill>
                </a:uFill>
                <a:latin typeface="Arial"/>
                <a:ea typeface="Lucida Grande"/>
              </a:rPr>
              <a:t>Workstation A</a:t>
            </a:r>
            <a:endParaRPr lang="en-AU" sz="2400" b="0" strike="noStrike" spc="-1">
              <a:solidFill>
                <a:srgbClr val="FFFFFF"/>
              </a:solidFill>
              <a:uFill>
                <a:solidFill>
                  <a:srgbClr val="FFFFFF"/>
                </a:solidFill>
              </a:uFill>
              <a:latin typeface="Arial"/>
            </a:endParaRPr>
          </a:p>
        </p:txBody>
      </p:sp>
      <p:sp>
        <p:nvSpPr>
          <p:cNvPr id="196" name="CustomShape 5"/>
          <p:cNvSpPr/>
          <p:nvPr/>
        </p:nvSpPr>
        <p:spPr>
          <a:xfrm>
            <a:off x="6766920" y="3191760"/>
            <a:ext cx="2161080" cy="404280"/>
          </a:xfrm>
          <a:prstGeom prst="rect">
            <a:avLst/>
          </a:prstGeom>
          <a:noFill/>
          <a:ln>
            <a:noFill/>
          </a:ln>
        </p:spPr>
        <p:style>
          <a:lnRef idx="0">
            <a:scrgbClr r="0" g="0" b="0"/>
          </a:lnRef>
          <a:fillRef idx="0">
            <a:scrgbClr r="0" g="0" b="0"/>
          </a:fillRef>
          <a:effectRef idx="0">
            <a:scrgbClr r="0" g="0" b="0"/>
          </a:effectRef>
          <a:fontRef idx="minor"/>
        </p:style>
        <p:txBody>
          <a:bodyPr wrap="none" lIns="0" tIns="0" rIns="39240" bIns="0"/>
          <a:lstStyle/>
          <a:p>
            <a:pPr marL="33120">
              <a:lnSpc>
                <a:spcPct val="93000"/>
              </a:lnSpc>
            </a:pPr>
            <a:r>
              <a:rPr lang="en-GB" sz="2650" b="0" strike="noStrike" spc="-1">
                <a:solidFill>
                  <a:srgbClr val="000000"/>
                </a:solidFill>
                <a:uFill>
                  <a:solidFill>
                    <a:srgbClr val="FFFFFF"/>
                  </a:solidFill>
                </a:uFill>
                <a:latin typeface="Arial"/>
                <a:ea typeface="Lucida Grande"/>
              </a:rPr>
              <a:t>Workstation B</a:t>
            </a:r>
            <a:endParaRPr lang="en-AU" sz="2400" b="0" strike="noStrike" spc="-1">
              <a:solidFill>
                <a:srgbClr val="FFFFFF"/>
              </a:solidFill>
              <a:uFill>
                <a:solidFill>
                  <a:srgbClr val="FFFFFF"/>
                </a:solidFill>
              </a:uFill>
              <a:latin typeface="Arial"/>
            </a:endParaRPr>
          </a:p>
        </p:txBody>
      </p:sp>
      <p:sp>
        <p:nvSpPr>
          <p:cNvPr id="197" name="Line 6"/>
          <p:cNvSpPr/>
          <p:nvPr/>
        </p:nvSpPr>
        <p:spPr>
          <a:xfrm flipH="1">
            <a:off x="2586240" y="2015640"/>
            <a:ext cx="1877760" cy="2423880"/>
          </a:xfrm>
          <a:prstGeom prst="line">
            <a:avLst/>
          </a:prstGeom>
          <a:ln w="9360">
            <a:solidFill>
              <a:srgbClr val="000000"/>
            </a:solidFill>
            <a:miter/>
          </a:ln>
        </p:spPr>
        <p:style>
          <a:lnRef idx="0">
            <a:scrgbClr r="0" g="0" b="0"/>
          </a:lnRef>
          <a:fillRef idx="0">
            <a:scrgbClr r="0" g="0" b="0"/>
          </a:fillRef>
          <a:effectRef idx="0">
            <a:scrgbClr r="0" g="0" b="0"/>
          </a:effectRef>
          <a:fontRef idx="minor"/>
        </p:style>
      </p:sp>
      <p:pic>
        <p:nvPicPr>
          <p:cNvPr id="198" name="Picture 9"/>
          <p:cNvPicPr/>
          <p:nvPr/>
        </p:nvPicPr>
        <p:blipFill>
          <a:blip r:embed="rId4"/>
          <a:stretch/>
        </p:blipFill>
        <p:spPr>
          <a:xfrm>
            <a:off x="1427760" y="2268000"/>
            <a:ext cx="672120" cy="756000"/>
          </a:xfrm>
          <a:prstGeom prst="rect">
            <a:avLst/>
          </a:prstGeom>
          <a:ln>
            <a:noFill/>
          </a:ln>
        </p:spPr>
      </p:pic>
      <p:pic>
        <p:nvPicPr>
          <p:cNvPr id="199" name="Picture 10"/>
          <p:cNvPicPr/>
          <p:nvPr/>
        </p:nvPicPr>
        <p:blipFill>
          <a:blip r:embed="rId4"/>
          <a:stretch/>
        </p:blipFill>
        <p:spPr>
          <a:xfrm>
            <a:off x="7559640" y="2267640"/>
            <a:ext cx="671760" cy="756000"/>
          </a:xfrm>
          <a:prstGeom prst="rect">
            <a:avLst/>
          </a:prstGeom>
          <a:ln>
            <a:noFill/>
          </a:ln>
        </p:spPr>
      </p:pic>
      <p:sp>
        <p:nvSpPr>
          <p:cNvPr id="200" name="Line 7"/>
          <p:cNvSpPr/>
          <p:nvPr/>
        </p:nvSpPr>
        <p:spPr>
          <a:xfrm>
            <a:off x="4703760" y="1931760"/>
            <a:ext cx="1758960" cy="260784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201" name="CustomShape 8"/>
          <p:cNvSpPr/>
          <p:nvPr/>
        </p:nvSpPr>
        <p:spPr>
          <a:xfrm>
            <a:off x="7299000" y="5304240"/>
            <a:ext cx="1576800" cy="551160"/>
          </a:xfrm>
          <a:prstGeom prst="rect">
            <a:avLst/>
          </a:prstGeom>
          <a:noFill/>
          <a:ln>
            <a:noFill/>
          </a:ln>
        </p:spPr>
        <p:style>
          <a:lnRef idx="0">
            <a:scrgbClr r="0" g="0" b="0"/>
          </a:lnRef>
          <a:fillRef idx="0">
            <a:scrgbClr r="0" g="0" b="0"/>
          </a:fillRef>
          <a:effectRef idx="0">
            <a:scrgbClr r="0" g="0" b="0"/>
          </a:effectRef>
          <a:fontRef idx="minor"/>
        </p:style>
        <p:txBody>
          <a:bodyPr lIns="0" tIns="0" rIns="39240" bIns="0"/>
          <a:lstStyle/>
          <a:p>
            <a:pPr marL="33120">
              <a:lnSpc>
                <a:spcPct val="93000"/>
              </a:lnSpc>
            </a:pPr>
            <a:r>
              <a:rPr lang="en-GB" sz="2650" b="1" strike="noStrike" spc="-1">
                <a:solidFill>
                  <a:srgbClr val="000000"/>
                </a:solidFill>
                <a:uFill>
                  <a:solidFill>
                    <a:srgbClr val="FFFFFF"/>
                  </a:solidFill>
                </a:uFill>
                <a:latin typeface="Arial"/>
                <a:ea typeface="Lucida Grande"/>
              </a:rPr>
              <a:t>Campus </a:t>
            </a:r>
            <a:endParaRPr lang="en-AU" sz="2400" b="0" strike="noStrike" spc="-1">
              <a:solidFill>
                <a:srgbClr val="FFFFFF"/>
              </a:solidFill>
              <a:uFill>
                <a:solidFill>
                  <a:srgbClr val="FFFFFF"/>
                </a:solidFill>
              </a:uFill>
              <a:latin typeface="Arial"/>
            </a:endParaRPr>
          </a:p>
        </p:txBody>
      </p:sp>
      <p:pic>
        <p:nvPicPr>
          <p:cNvPr id="202" name="Picture 13"/>
          <p:cNvPicPr/>
          <p:nvPr/>
        </p:nvPicPr>
        <p:blipFill>
          <a:blip r:embed="rId5"/>
          <a:stretch/>
        </p:blipFill>
        <p:spPr>
          <a:xfrm>
            <a:off x="6131880" y="4367880"/>
            <a:ext cx="869400" cy="505800"/>
          </a:xfrm>
          <a:prstGeom prst="rect">
            <a:avLst/>
          </a:prstGeom>
          <a:ln>
            <a:noFill/>
          </a:ln>
        </p:spPr>
      </p:pic>
      <p:pic>
        <p:nvPicPr>
          <p:cNvPr id="203" name="Picture 14"/>
          <p:cNvPicPr/>
          <p:nvPr/>
        </p:nvPicPr>
        <p:blipFill>
          <a:blip r:embed="rId6"/>
          <a:stretch/>
        </p:blipFill>
        <p:spPr>
          <a:xfrm>
            <a:off x="4199760" y="1595880"/>
            <a:ext cx="1006560" cy="419760"/>
          </a:xfrm>
          <a:prstGeom prst="rect">
            <a:avLst/>
          </a:prstGeom>
          <a:ln>
            <a:noFill/>
          </a:ln>
        </p:spPr>
      </p:pic>
      <p:sp>
        <p:nvSpPr>
          <p:cNvPr id="204" name="CustomShape 9"/>
          <p:cNvSpPr/>
          <p:nvPr/>
        </p:nvSpPr>
        <p:spPr>
          <a:xfrm>
            <a:off x="3024000" y="4283640"/>
            <a:ext cx="2604240" cy="784440"/>
          </a:xfrm>
          <a:prstGeom prst="rect">
            <a:avLst/>
          </a:prstGeom>
          <a:noFill/>
          <a:ln>
            <a:noFill/>
          </a:ln>
        </p:spPr>
        <p:style>
          <a:lnRef idx="0">
            <a:scrgbClr r="0" g="0" b="0"/>
          </a:lnRef>
          <a:fillRef idx="0">
            <a:scrgbClr r="0" g="0" b="0"/>
          </a:fillRef>
          <a:effectRef idx="0">
            <a:scrgbClr r="0" g="0" b="0"/>
          </a:effectRef>
          <a:fontRef idx="minor"/>
        </p:style>
        <p:txBody>
          <a:bodyPr lIns="0" tIns="0" rIns="39240" bIns="0"/>
          <a:lstStyle/>
          <a:p>
            <a:pPr marL="33120">
              <a:lnSpc>
                <a:spcPct val="93000"/>
              </a:lnSpc>
            </a:pPr>
            <a:r>
              <a:rPr lang="en-GB" sz="1800" b="0" strike="noStrike" spc="-1">
                <a:solidFill>
                  <a:srgbClr val="000000"/>
                </a:solidFill>
                <a:uFill>
                  <a:solidFill>
                    <a:srgbClr val="FFFFFF"/>
                  </a:solidFill>
                </a:uFill>
                <a:latin typeface="Arial"/>
                <a:ea typeface="Lucida Grande"/>
              </a:rPr>
              <a:t>Flow probe connected</a:t>
            </a:r>
            <a:endParaRPr lang="en-AU" sz="2400" b="0" strike="noStrike" spc="-1">
              <a:solidFill>
                <a:srgbClr val="FFFFFF"/>
              </a:solidFill>
              <a:uFill>
                <a:solidFill>
                  <a:srgbClr val="FFFFFF"/>
                </a:solidFill>
              </a:uFill>
              <a:latin typeface="Arial"/>
            </a:endParaRPr>
          </a:p>
          <a:p>
            <a:pPr marL="33120">
              <a:lnSpc>
                <a:spcPct val="93000"/>
              </a:lnSpc>
            </a:pPr>
            <a:r>
              <a:rPr lang="en-GB" sz="1800" b="0" strike="noStrike" spc="-1">
                <a:solidFill>
                  <a:srgbClr val="000000"/>
                </a:solidFill>
                <a:uFill>
                  <a:solidFill>
                    <a:srgbClr val="FFFFFF"/>
                  </a:solidFill>
                </a:uFill>
                <a:latin typeface="Arial"/>
                <a:ea typeface="Lucida Grande"/>
              </a:rPr>
              <a:t>to switch port in “traffic mirror” mode</a:t>
            </a:r>
            <a:endParaRPr lang="en-AU" sz="2400" b="0" strike="noStrike" spc="-1">
              <a:solidFill>
                <a:srgbClr val="FFFFFF"/>
              </a:solidFill>
              <a:uFill>
                <a:solidFill>
                  <a:srgbClr val="FFFFFF"/>
                </a:solidFill>
              </a:uFill>
              <a:latin typeface="Arial"/>
            </a:endParaRPr>
          </a:p>
        </p:txBody>
      </p:sp>
      <p:sp>
        <p:nvSpPr>
          <p:cNvPr id="205" name="Line 10"/>
          <p:cNvSpPr/>
          <p:nvPr/>
        </p:nvSpPr>
        <p:spPr>
          <a:xfrm>
            <a:off x="6746040" y="4709160"/>
            <a:ext cx="397080" cy="39708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206" name="Line 11"/>
          <p:cNvSpPr/>
          <p:nvPr/>
        </p:nvSpPr>
        <p:spPr>
          <a:xfrm flipV="1">
            <a:off x="2519640" y="4786200"/>
            <a:ext cx="1440" cy="1515240"/>
          </a:xfrm>
          <a:prstGeom prst="line">
            <a:avLst/>
          </a:prstGeom>
          <a:ln w="9360">
            <a:solidFill>
              <a:srgbClr val="000000"/>
            </a:solidFill>
            <a:miter/>
          </a:ln>
        </p:spPr>
        <p:style>
          <a:lnRef idx="0">
            <a:scrgbClr r="0" g="0" b="0"/>
          </a:lnRef>
          <a:fillRef idx="0">
            <a:scrgbClr r="0" g="0" b="0"/>
          </a:fillRef>
          <a:effectRef idx="0">
            <a:scrgbClr r="0" g="0" b="0"/>
          </a:effectRef>
          <a:fontRef idx="minor"/>
        </p:style>
      </p:sp>
      <p:pic>
        <p:nvPicPr>
          <p:cNvPr id="207" name="Picture 18"/>
          <p:cNvPicPr/>
          <p:nvPr/>
        </p:nvPicPr>
        <p:blipFill>
          <a:blip r:embed="rId7"/>
          <a:stretch/>
        </p:blipFill>
        <p:spPr>
          <a:xfrm>
            <a:off x="2183760" y="4367880"/>
            <a:ext cx="631800" cy="563400"/>
          </a:xfrm>
          <a:prstGeom prst="rect">
            <a:avLst/>
          </a:prstGeom>
          <a:ln>
            <a:noFill/>
          </a:ln>
        </p:spPr>
      </p:pic>
      <p:pic>
        <p:nvPicPr>
          <p:cNvPr id="208" name="Picture 19"/>
          <p:cNvPicPr/>
          <p:nvPr/>
        </p:nvPicPr>
        <p:blipFill>
          <a:blip r:embed="rId7"/>
          <a:stretch/>
        </p:blipFill>
        <p:spPr>
          <a:xfrm>
            <a:off x="2183760" y="5963760"/>
            <a:ext cx="631800" cy="563400"/>
          </a:xfrm>
          <a:prstGeom prst="rect">
            <a:avLst/>
          </a:prstGeom>
          <a:ln>
            <a:noFill/>
          </a:ln>
        </p:spPr>
      </p:pic>
      <p:cxnSp>
        <p:nvCxnSpPr>
          <p:cNvPr id="209" name="Line 12"/>
          <p:cNvCxnSpPr/>
          <p:nvPr/>
        </p:nvCxnSpPr>
        <p:spPr>
          <a:xfrm>
            <a:off x="2232000" y="5040000"/>
            <a:ext cx="2160" cy="764280"/>
          </a:xfrm>
          <a:prstGeom prst="straightConnector1">
            <a:avLst/>
          </a:prstGeom>
          <a:ln w="9360">
            <a:solidFill>
              <a:srgbClr val="008000"/>
            </a:solidFill>
            <a:custDash>
              <a:ds d="400000" sp="300000"/>
            </a:custDash>
            <a:miter/>
            <a:tailEnd type="arrow" w="med" len="med"/>
          </a:ln>
        </p:spPr>
      </p:cxnSp>
      <p:sp>
        <p:nvSpPr>
          <p:cNvPr id="210" name="CustomShape 13"/>
          <p:cNvSpPr/>
          <p:nvPr/>
        </p:nvSpPr>
        <p:spPr>
          <a:xfrm>
            <a:off x="1091880" y="5039640"/>
            <a:ext cx="1175760" cy="7038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000" b="0" strike="noStrike" spc="-1">
                <a:solidFill>
                  <a:srgbClr val="008000"/>
                </a:solidFill>
                <a:uFill>
                  <a:solidFill>
                    <a:srgbClr val="FFFFFF"/>
                  </a:solidFill>
                </a:uFill>
                <a:latin typeface="Arial"/>
              </a:rPr>
              <a:t>flow records</a:t>
            </a:r>
            <a:endParaRPr lang="en-AU" sz="2400" b="0" strike="noStrike" spc="-1">
              <a:solidFill>
                <a:srgbClr val="FFFFFF"/>
              </a:solidFill>
              <a:uFill>
                <a:solidFill>
                  <a:srgbClr val="FFFFFF"/>
                </a:solidFill>
              </a:uFill>
              <a:latin typeface="Arial"/>
            </a:endParaRPr>
          </a:p>
        </p:txBody>
      </p:sp>
      <p:cxnSp>
        <p:nvCxnSpPr>
          <p:cNvPr id="211" name="Line 14"/>
          <p:cNvCxnSpPr/>
          <p:nvPr/>
        </p:nvCxnSpPr>
        <p:spPr>
          <a:xfrm flipH="1">
            <a:off x="2983680" y="2288160"/>
            <a:ext cx="1483200" cy="1922400"/>
          </a:xfrm>
          <a:prstGeom prst="straightConnector1">
            <a:avLst/>
          </a:prstGeom>
          <a:ln w="28440">
            <a:solidFill>
              <a:srgbClr val="FF0000"/>
            </a:solidFill>
            <a:miter/>
            <a:tailEnd type="triangle" w="med" len="med"/>
          </a:ln>
        </p:spPr>
      </p:cxnSp>
      <p:sp>
        <p:nvSpPr>
          <p:cNvPr id="212" name="CustomShape 15"/>
          <p:cNvSpPr/>
          <p:nvPr/>
        </p:nvSpPr>
        <p:spPr>
          <a:xfrm>
            <a:off x="3528000" y="3040200"/>
            <a:ext cx="1512000" cy="7038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000" b="0" strike="noStrike" spc="-1">
                <a:solidFill>
                  <a:srgbClr val="FF0000"/>
                </a:solidFill>
                <a:uFill>
                  <a:solidFill>
                    <a:srgbClr val="FFFFFF"/>
                  </a:solidFill>
                </a:uFill>
                <a:latin typeface="Arial"/>
              </a:rPr>
              <a:t>ALL PACKETS</a:t>
            </a:r>
            <a:endParaRPr lang="en-AU" sz="2400" b="0" strike="noStrike" spc="-1">
              <a:solidFill>
                <a:srgbClr val="FFFFFF"/>
              </a:solidFill>
              <a:uFill>
                <a:solidFill>
                  <a:srgbClr val="FFFFFF"/>
                </a:solidFill>
              </a:uFill>
              <a:latin typeface="Arial"/>
            </a:endParaRPr>
          </a:p>
        </p:txBody>
      </p:sp>
      <p:sp>
        <p:nvSpPr>
          <p:cNvPr id="213" name="CustomShape 16"/>
          <p:cNvSpPr/>
          <p:nvPr/>
        </p:nvSpPr>
        <p:spPr>
          <a:xfrm>
            <a:off x="1512000" y="6551640"/>
            <a:ext cx="2130480" cy="404280"/>
          </a:xfrm>
          <a:prstGeom prst="rect">
            <a:avLst/>
          </a:prstGeom>
          <a:noFill/>
          <a:ln>
            <a:noFill/>
          </a:ln>
        </p:spPr>
        <p:style>
          <a:lnRef idx="0">
            <a:scrgbClr r="0" g="0" b="0"/>
          </a:lnRef>
          <a:fillRef idx="0">
            <a:scrgbClr r="0" g="0" b="0"/>
          </a:fillRef>
          <a:effectRef idx="0">
            <a:scrgbClr r="0" g="0" b="0"/>
          </a:effectRef>
          <a:fontRef idx="minor"/>
        </p:style>
        <p:txBody>
          <a:bodyPr wrap="none" lIns="0" tIns="0" rIns="39240" bIns="0"/>
          <a:lstStyle/>
          <a:p>
            <a:pPr marL="33120">
              <a:lnSpc>
                <a:spcPct val="93000"/>
              </a:lnSpc>
            </a:pPr>
            <a:r>
              <a:rPr lang="en-GB" sz="2650" b="0" strike="noStrike" spc="-1">
                <a:solidFill>
                  <a:srgbClr val="000000"/>
                </a:solidFill>
                <a:uFill>
                  <a:solidFill>
                    <a:srgbClr val="FFFFFF"/>
                  </a:solidFill>
                </a:uFill>
                <a:latin typeface="Arial"/>
                <a:ea typeface="Lucida Grande"/>
              </a:rPr>
              <a:t>Flow collector</a:t>
            </a:r>
            <a:endParaRPr lang="en-AU" sz="2400" b="0" strike="noStrike" spc="-1">
              <a:solidFill>
                <a:srgbClr val="FFFFFF"/>
              </a:solidFill>
              <a:uFill>
                <a:solidFill>
                  <a:srgbClr val="FFFFFF"/>
                </a:solidFill>
              </a:uFill>
              <a:latin typeface="Arial"/>
            </a:endParaRPr>
          </a:p>
        </p:txBody>
      </p:sp>
      <p:sp>
        <p:nvSpPr>
          <p:cNvPr id="214" name="TextShape 17"/>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Passive Monitor Collection</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Passive Collector</a:t>
            </a:r>
            <a:endParaRPr lang="en-AU" sz="4000" b="0" strike="noStrike" spc="-1" dirty="0">
              <a:solidFill>
                <a:srgbClr val="000000"/>
              </a:solidFill>
              <a:uFill>
                <a:solidFill>
                  <a:srgbClr val="FFFFFF"/>
                </a:solidFill>
              </a:uFill>
              <a:latin typeface="Arial"/>
            </a:endParaRPr>
          </a:p>
        </p:txBody>
      </p:sp>
      <p:sp>
        <p:nvSpPr>
          <p:cNvPr id="216"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Examples</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softflowd (Linux/BSD)</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pfflowd (BSD)</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ng_netflow (BSD)</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Collector sees all traffic through the network point it is connected on and generates flows </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Relieves router from processing traffic, creating flows and exporting them</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Passive Collector</a:t>
            </a:r>
            <a:endParaRPr lang="en-AU" sz="4000" b="0" strike="noStrike" spc="-1" dirty="0">
              <a:solidFill>
                <a:srgbClr val="000000"/>
              </a:solidFill>
              <a:uFill>
                <a:solidFill>
                  <a:srgbClr val="FFFFFF"/>
                </a:solidFill>
              </a:uFill>
              <a:latin typeface="Arial"/>
            </a:endParaRPr>
          </a:p>
        </p:txBody>
      </p:sp>
      <p:sp>
        <p:nvSpPr>
          <p:cNvPr id="218"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Useful on links:</a:t>
            </a:r>
            <a:endParaRPr lang="en-AU" sz="32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dirty="0">
                <a:solidFill>
                  <a:srgbClr val="000000"/>
                </a:solidFill>
                <a:uFill>
                  <a:solidFill>
                    <a:srgbClr val="FFFFFF"/>
                  </a:solidFill>
                </a:uFill>
                <a:latin typeface="Arial"/>
              </a:rPr>
              <a:t>with only one entry into the network</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dirty="0">
                <a:solidFill>
                  <a:srgbClr val="000000"/>
                </a:solidFill>
                <a:uFill>
                  <a:solidFill>
                    <a:srgbClr val="FFFFFF"/>
                  </a:solidFill>
                </a:uFill>
                <a:latin typeface="Arial"/>
              </a:rPr>
              <a:t>where only flows from one section of the network are needed</a:t>
            </a:r>
            <a:endParaRPr lang="en-AU" sz="28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Can be deployed in conjunction with an </a:t>
            </a:r>
            <a:r>
              <a:rPr lang="en-US" sz="3200" b="0" strike="noStrike" spc="-1" dirty="0" smtClean="0">
                <a:solidFill>
                  <a:srgbClr val="000000"/>
                </a:solidFill>
                <a:uFill>
                  <a:solidFill>
                    <a:srgbClr val="FFFFFF"/>
                  </a:solidFill>
                </a:uFill>
                <a:latin typeface="Arial"/>
              </a:rPr>
              <a:t>IDS </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Flow Export Protocols</a:t>
            </a:r>
            <a:endParaRPr lang="en-AU" sz="4000" b="0" strike="noStrike" spc="-1" dirty="0">
              <a:solidFill>
                <a:srgbClr val="000000"/>
              </a:solidFill>
              <a:uFill>
                <a:solidFill>
                  <a:srgbClr val="FFFFFF"/>
                </a:solidFill>
              </a:uFill>
              <a:latin typeface="Arial"/>
            </a:endParaRPr>
          </a:p>
        </p:txBody>
      </p:sp>
      <p:sp>
        <p:nvSpPr>
          <p:cNvPr id="220"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2800" b="0" strike="noStrike" spc="-1">
                <a:solidFill>
                  <a:srgbClr val="000000"/>
                </a:solidFill>
                <a:uFill>
                  <a:solidFill>
                    <a:srgbClr val="FFFFFF"/>
                  </a:solidFill>
                </a:uFill>
                <a:latin typeface="Arial"/>
              </a:rPr>
              <a:t>Cisco </a:t>
            </a:r>
            <a:r>
              <a:rPr lang="en-US" sz="2800" b="1" strike="noStrike" spc="-1">
                <a:solidFill>
                  <a:srgbClr val="000000"/>
                </a:solidFill>
                <a:uFill>
                  <a:solidFill>
                    <a:srgbClr val="FFFFFF"/>
                  </a:solidFill>
                </a:uFill>
                <a:latin typeface="Arial"/>
              </a:rPr>
              <a:t>Netflow</a:t>
            </a:r>
            <a:r>
              <a:rPr lang="en-US" sz="2800" b="0" strike="noStrike" spc="-1">
                <a:solidFill>
                  <a:srgbClr val="000000"/>
                </a:solidFill>
                <a:uFill>
                  <a:solidFill>
                    <a:srgbClr val="FFFFFF"/>
                  </a:solidFill>
                </a:uFill>
                <a:latin typeface="Arial"/>
              </a:rPr>
              <a:t>, different versions</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Arial"/>
              </a:rPr>
              <a:t>v5: widely deployed</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Arial"/>
              </a:rPr>
              <a:t>v9: newer, extensible, includes IPv6 support</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2800" b="0" strike="noStrike" spc="-1">
                <a:solidFill>
                  <a:srgbClr val="000000"/>
                </a:solidFill>
                <a:uFill>
                  <a:solidFill>
                    <a:srgbClr val="FFFFFF"/>
                  </a:solidFill>
                </a:uFill>
                <a:latin typeface="Arial"/>
              </a:rPr>
              <a:t>IP Flow Information Export (</a:t>
            </a:r>
            <a:r>
              <a:rPr lang="en-US" sz="2800" b="1" strike="noStrike" spc="-1">
                <a:solidFill>
                  <a:srgbClr val="000000"/>
                </a:solidFill>
                <a:uFill>
                  <a:solidFill>
                    <a:srgbClr val="FFFFFF"/>
                  </a:solidFill>
                </a:uFill>
                <a:latin typeface="Arial"/>
              </a:rPr>
              <a:t>IPFIX</a:t>
            </a:r>
            <a:r>
              <a:rPr lang="en-US" sz="2800" b="0" strike="noStrike" spc="-1">
                <a:solidFill>
                  <a:srgbClr val="000000"/>
                </a:solidFill>
                <a:uFill>
                  <a:solidFill>
                    <a:srgbClr val="FFFFFF"/>
                  </a:solidFill>
                </a:uFill>
                <a:latin typeface="Arial"/>
              </a:rPr>
              <a:t>):</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Arial"/>
              </a:rPr>
              <a:t>IETF standard, based on Netflow v9</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2800" b="1" strike="noStrike" spc="-1">
                <a:solidFill>
                  <a:srgbClr val="000000"/>
                </a:solidFill>
                <a:uFill>
                  <a:solidFill>
                    <a:srgbClr val="FFFFFF"/>
                  </a:solidFill>
                </a:uFill>
                <a:latin typeface="Arial"/>
              </a:rPr>
              <a:t>sFlow</a:t>
            </a:r>
            <a:r>
              <a:rPr lang="en-US" sz="2800" b="0" strike="noStrike" spc="-1">
                <a:solidFill>
                  <a:srgbClr val="000000"/>
                </a:solidFill>
                <a:uFill>
                  <a:solidFill>
                    <a:srgbClr val="FFFFFF"/>
                  </a:solidFill>
                </a:uFill>
                <a:latin typeface="Arial"/>
              </a:rPr>
              <a:t>: Sampling-based, commonly found on switches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2800" b="1" strike="noStrike" spc="-1">
                <a:solidFill>
                  <a:srgbClr val="000000"/>
                </a:solidFill>
                <a:uFill>
                  <a:solidFill>
                    <a:srgbClr val="FFFFFF"/>
                  </a:solidFill>
                </a:uFill>
                <a:latin typeface="Arial"/>
              </a:rPr>
              <a:t>jFlow</a:t>
            </a:r>
            <a:r>
              <a:rPr lang="en-US" sz="2800" b="0" strike="noStrike" spc="-1">
                <a:solidFill>
                  <a:srgbClr val="000000"/>
                </a:solidFill>
                <a:uFill>
                  <a:solidFill>
                    <a:srgbClr val="FFFFFF"/>
                  </a:solidFill>
                </a:uFill>
                <a:latin typeface="Arial"/>
              </a:rPr>
              <a:t>: Juniper</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2800" b="0" strike="noStrike" spc="-1">
                <a:solidFill>
                  <a:srgbClr val="000000"/>
                </a:solidFill>
                <a:uFill>
                  <a:solidFill>
                    <a:srgbClr val="FFFFFF"/>
                  </a:solidFill>
                </a:uFill>
                <a:latin typeface="Arial"/>
              </a:rPr>
              <a:t>We use Netflow, but many tools support multiple protocols</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Cisco </a:t>
            </a:r>
            <a:r>
              <a:rPr lang="en-GB" sz="4000" b="0" strike="noStrike" spc="-1" dirty="0" err="1">
                <a:solidFill>
                  <a:srgbClr val="000000"/>
                </a:solidFill>
                <a:uFill>
                  <a:solidFill>
                    <a:srgbClr val="FFFFFF"/>
                  </a:solidFill>
                </a:uFill>
                <a:latin typeface="Arial"/>
              </a:rPr>
              <a:t>Netflow</a:t>
            </a:r>
            <a:endParaRPr lang="en-AU" sz="4000" b="0" strike="noStrike" spc="-1" dirty="0">
              <a:solidFill>
                <a:srgbClr val="000000"/>
              </a:solidFill>
              <a:uFill>
                <a:solidFill>
                  <a:srgbClr val="FFFFFF"/>
                </a:solidFill>
              </a:uFill>
              <a:latin typeface="Arial"/>
            </a:endParaRPr>
          </a:p>
        </p:txBody>
      </p:sp>
      <p:sp>
        <p:nvSpPr>
          <p:cNvPr id="222"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Unidirectional flows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IPv4 unicast and multicast</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800" b="0" strike="noStrike" spc="-1">
                <a:solidFill>
                  <a:srgbClr val="000000"/>
                </a:solidFill>
                <a:uFill>
                  <a:solidFill>
                    <a:srgbClr val="FFFFFF"/>
                  </a:solidFill>
                </a:uFill>
                <a:latin typeface="Arial"/>
              </a:rPr>
              <a:t>(IPv6 in Netflow v9)</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Flows exported via UDP</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800" b="0" strike="noStrike" spc="-1">
                <a:solidFill>
                  <a:srgbClr val="000000"/>
                </a:solidFill>
                <a:uFill>
                  <a:solidFill>
                    <a:srgbClr val="FFFFFF"/>
                  </a:solidFill>
                </a:uFill>
                <a:latin typeface="Arial"/>
              </a:rPr>
              <a:t>Choose a port. No particular standard, although 2055 and 9996 are commonly used</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Supported on IOS, ASA and CatOS platforms – but with different implementations</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Shape 1"/>
          <p:cNvSpPr txBox="1"/>
          <p:nvPr/>
        </p:nvSpPr>
        <p:spPr>
          <a:xfrm>
            <a:off x="504000" y="1764000"/>
            <a:ext cx="9072000" cy="4989240"/>
          </a:xfrm>
          <a:prstGeom prst="rect">
            <a:avLst/>
          </a:prstGeom>
          <a:noFill/>
          <a:ln>
            <a:noFill/>
          </a:ln>
        </p:spPr>
        <p:txBody>
          <a:bodyPr/>
          <a:lstStyle/>
          <a:p>
            <a:pPr marL="514080" indent="-514080">
              <a:buClr>
                <a:srgbClr val="000000"/>
              </a:buClr>
              <a:buFont typeface="StarSymbol"/>
              <a:buAutoNum type="arabicPeriod"/>
            </a:pPr>
            <a:r>
              <a:rPr lang="en-GB" sz="3200" b="0" strike="noStrike" spc="-1">
                <a:solidFill>
                  <a:srgbClr val="000000"/>
                </a:solidFill>
                <a:uFill>
                  <a:solidFill>
                    <a:srgbClr val="FFFFFF"/>
                  </a:solidFill>
                </a:uFill>
                <a:latin typeface="Arial"/>
              </a:rPr>
              <a:t>Netflow</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800" b="0" strike="noStrike" spc="-1">
                <a:solidFill>
                  <a:srgbClr val="000000"/>
                </a:solidFill>
                <a:uFill>
                  <a:solidFill>
                    <a:srgbClr val="FFFFFF"/>
                  </a:solidFill>
                </a:uFill>
                <a:latin typeface="Arial"/>
              </a:rPr>
              <a:t>What it is and how it works</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800" b="0" strike="noStrike" spc="-1">
                <a:solidFill>
                  <a:srgbClr val="000000"/>
                </a:solidFill>
                <a:uFill>
                  <a:solidFill>
                    <a:srgbClr val="FFFFFF"/>
                  </a:solidFill>
                </a:uFill>
                <a:latin typeface="Arial"/>
              </a:rPr>
              <a:t>Uses and applications</a:t>
            </a:r>
            <a:endParaRPr lang="en-AU" sz="2800" b="0" strike="noStrike" spc="-1">
              <a:solidFill>
                <a:srgbClr val="000000"/>
              </a:solidFill>
              <a:uFill>
                <a:solidFill>
                  <a:srgbClr val="FFFFFF"/>
                </a:solidFill>
              </a:uFill>
              <a:latin typeface="Arial"/>
            </a:endParaRPr>
          </a:p>
          <a:p>
            <a:pPr marL="514080" indent="-514080">
              <a:buClr>
                <a:srgbClr val="000000"/>
              </a:buClr>
              <a:buFont typeface="StarSymbol"/>
              <a:buAutoNum type="arabicPeriod"/>
            </a:pPr>
            <a:r>
              <a:rPr lang="en-GB" sz="3200" b="0" strike="noStrike" spc="-1">
                <a:solidFill>
                  <a:srgbClr val="000000"/>
                </a:solidFill>
                <a:uFill>
                  <a:solidFill>
                    <a:srgbClr val="FFFFFF"/>
                  </a:solidFill>
                </a:uFill>
                <a:latin typeface="Arial"/>
              </a:rPr>
              <a:t>Generating and exporting flow records</a:t>
            </a:r>
            <a:endParaRPr lang="en-AU" sz="3200" b="0" strike="noStrike" spc="-1">
              <a:solidFill>
                <a:srgbClr val="000000"/>
              </a:solidFill>
              <a:uFill>
                <a:solidFill>
                  <a:srgbClr val="FFFFFF"/>
                </a:solidFill>
              </a:uFill>
              <a:latin typeface="Arial"/>
            </a:endParaRPr>
          </a:p>
          <a:p>
            <a:pPr marL="514080" indent="-514080">
              <a:buClr>
                <a:srgbClr val="000000"/>
              </a:buClr>
              <a:buFont typeface="StarSymbol"/>
              <a:buAutoNum type="arabicPeriod"/>
            </a:pPr>
            <a:r>
              <a:rPr lang="en-GB" sz="3200" b="0" strike="noStrike" spc="-1">
                <a:solidFill>
                  <a:srgbClr val="000000"/>
                </a:solidFill>
                <a:uFill>
                  <a:solidFill>
                    <a:srgbClr val="FFFFFF"/>
                  </a:solidFill>
                </a:uFill>
                <a:latin typeface="Arial"/>
              </a:rPr>
              <a:t>Nfdump and Nfsen</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800" b="0" strike="noStrike" spc="-1">
                <a:solidFill>
                  <a:srgbClr val="000000"/>
                </a:solidFill>
                <a:uFill>
                  <a:solidFill>
                    <a:srgbClr val="FFFFFF"/>
                  </a:solidFill>
                </a:uFill>
                <a:latin typeface="Arial"/>
              </a:rPr>
              <a:t>Architecture</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800" b="0" strike="noStrike" spc="-1">
                <a:solidFill>
                  <a:srgbClr val="000000"/>
                </a:solidFill>
                <a:uFill>
                  <a:solidFill>
                    <a:srgbClr val="FFFFFF"/>
                  </a:solidFill>
                </a:uFill>
                <a:latin typeface="Arial"/>
              </a:rPr>
              <a:t>Usage</a:t>
            </a:r>
            <a:endParaRPr lang="en-AU" sz="2800" b="0" strike="noStrike" spc="-1">
              <a:solidFill>
                <a:srgbClr val="000000"/>
              </a:solidFill>
              <a:uFill>
                <a:solidFill>
                  <a:srgbClr val="FFFFFF"/>
                </a:solidFill>
              </a:uFill>
              <a:latin typeface="Arial"/>
            </a:endParaRPr>
          </a:p>
          <a:p>
            <a:pPr marL="514080" indent="-514080">
              <a:buClr>
                <a:srgbClr val="000000"/>
              </a:buClr>
              <a:buFont typeface="StarSymbol"/>
              <a:buAutoNum type="arabicPeriod"/>
            </a:pPr>
            <a:r>
              <a:rPr lang="en-GB" sz="3200" b="0" strike="noStrike" spc="-1">
                <a:solidFill>
                  <a:srgbClr val="000000"/>
                </a:solidFill>
                <a:uFill>
                  <a:solidFill>
                    <a:srgbClr val="FFFFFF"/>
                  </a:solidFill>
                </a:uFill>
                <a:latin typeface="Arial"/>
              </a:rPr>
              <a:t>Lab</a:t>
            </a:r>
            <a:endParaRPr lang="en-AU" sz="3200" b="0" strike="noStrike" spc="-1">
              <a:solidFill>
                <a:srgbClr val="000000"/>
              </a:solidFill>
              <a:uFill>
                <a:solidFill>
                  <a:srgbClr val="FFFFFF"/>
                </a:solidFill>
              </a:uFill>
              <a:latin typeface="Arial"/>
            </a:endParaRPr>
          </a:p>
        </p:txBody>
      </p:sp>
      <p:sp>
        <p:nvSpPr>
          <p:cNvPr id="51" name="TextShape 2"/>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Agenda</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Cisco IOS Configuration</a:t>
            </a:r>
            <a:endParaRPr lang="en-AU" sz="4000" b="0" strike="noStrike" spc="-1" dirty="0">
              <a:solidFill>
                <a:srgbClr val="000000"/>
              </a:solidFill>
              <a:uFill>
                <a:solidFill>
                  <a:srgbClr val="FFFFFF"/>
                </a:solidFill>
              </a:uFill>
              <a:latin typeface="Arial"/>
            </a:endParaRPr>
          </a:p>
        </p:txBody>
      </p:sp>
      <p:sp>
        <p:nvSpPr>
          <p:cNvPr id="224"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AU" sz="2800" b="0" strike="noStrike" spc="-1">
                <a:solidFill>
                  <a:srgbClr val="000000"/>
                </a:solidFill>
                <a:uFill>
                  <a:solidFill>
                    <a:srgbClr val="FFFFFF"/>
                  </a:solidFill>
                </a:uFill>
                <a:latin typeface="Arial"/>
              </a:rPr>
              <a:t>Configured on each interface</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AU" sz="2400" b="0" strike="noStrike" spc="-1">
                <a:solidFill>
                  <a:srgbClr val="000000"/>
                </a:solidFill>
                <a:uFill>
                  <a:solidFill>
                    <a:srgbClr val="FFFFFF"/>
                  </a:solidFill>
                </a:uFill>
                <a:latin typeface="Arial"/>
              </a:rPr>
              <a:t>Inbound and outbound</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AU" sz="2400" b="0" strike="noStrike" spc="-1">
                <a:solidFill>
                  <a:srgbClr val="000000"/>
                </a:solidFill>
                <a:uFill>
                  <a:solidFill>
                    <a:srgbClr val="FFFFFF"/>
                  </a:solidFill>
                </a:uFill>
                <a:latin typeface="Arial"/>
              </a:rPr>
              <a:t>Older IOS only allows input</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AU" sz="2800" b="0" strike="noStrike" spc="-1">
                <a:solidFill>
                  <a:srgbClr val="000000"/>
                </a:solidFill>
                <a:uFill>
                  <a:solidFill>
                    <a:srgbClr val="FFFFFF"/>
                  </a:solidFill>
                </a:uFill>
                <a:latin typeface="Arial"/>
              </a:rPr>
              <a:t>Define the version</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AU" sz="2800" b="0" strike="noStrike" spc="-1">
                <a:solidFill>
                  <a:srgbClr val="000000"/>
                </a:solidFill>
                <a:uFill>
                  <a:solidFill>
                    <a:srgbClr val="FFFFFF"/>
                  </a:solidFill>
                </a:uFill>
                <a:latin typeface="Arial"/>
              </a:rPr>
              <a:t>Define the IP address and port of the collector (where to send the flows)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AU" sz="2800" b="0" strike="noStrike" spc="-1">
                <a:solidFill>
                  <a:srgbClr val="000000"/>
                </a:solidFill>
                <a:uFill>
                  <a:solidFill>
                    <a:srgbClr val="FFFFFF"/>
                  </a:solidFill>
                </a:uFill>
                <a:latin typeface="Arial"/>
              </a:rPr>
              <a:t>Optionally enable aggregation tables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AU" sz="2800" b="0" strike="noStrike" spc="-1">
                <a:solidFill>
                  <a:srgbClr val="000000"/>
                </a:solidFill>
                <a:uFill>
                  <a:solidFill>
                    <a:srgbClr val="FFFFFF"/>
                  </a:solidFill>
                </a:uFill>
                <a:latin typeface="Arial"/>
              </a:rPr>
              <a:t>Optionally configure flow timeout and main (v5) flow table size</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AU" sz="2800" b="0" strike="noStrike" spc="-1">
                <a:solidFill>
                  <a:srgbClr val="000000"/>
                </a:solidFill>
                <a:uFill>
                  <a:solidFill>
                    <a:srgbClr val="FFFFFF"/>
                  </a:solidFill>
                </a:uFill>
                <a:latin typeface="Arial"/>
              </a:rPr>
              <a:t>Optionally configure sample rate</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Configuring </a:t>
            </a: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the old way</a:t>
            </a:r>
            <a:endParaRPr lang="en-AU" sz="4000" b="0" strike="noStrike" spc="-1" dirty="0">
              <a:solidFill>
                <a:srgbClr val="000000"/>
              </a:solidFill>
              <a:uFill>
                <a:solidFill>
                  <a:srgbClr val="FFFFFF"/>
                </a:solidFill>
              </a:uFill>
              <a:latin typeface="Arial"/>
            </a:endParaRPr>
          </a:p>
        </p:txBody>
      </p:sp>
      <p:sp>
        <p:nvSpPr>
          <p:cNvPr id="226"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Enable CEF</a:t>
            </a:r>
            <a:endParaRPr lang="en-AU" sz="3200" b="0" strike="noStrike" spc="-1">
              <a:solidFill>
                <a:srgbClr val="000000"/>
              </a:solidFill>
              <a:uFill>
                <a:solidFill>
                  <a:srgbClr val="FFFFFF"/>
                </a:solidFill>
              </a:uFill>
              <a:latin typeface="Arial"/>
            </a:endParaRPr>
          </a:p>
          <a:p>
            <a:pPr marL="457200" lvl="1">
              <a:lnSpc>
                <a:spcPct val="100000"/>
              </a:lnSpc>
            </a:pPr>
            <a:r>
              <a:rPr lang="en-GB" sz="2000" b="0" strike="noStrike" spc="-1">
                <a:solidFill>
                  <a:srgbClr val="000000"/>
                </a:solidFill>
                <a:uFill>
                  <a:solidFill>
                    <a:srgbClr val="FFFFFF"/>
                  </a:solidFill>
                </a:uFill>
                <a:latin typeface="Courier New"/>
                <a:ea typeface="Courier New"/>
              </a:rPr>
              <a:t>ip cef</a:t>
            </a:r>
            <a:endParaRPr lang="en-AU" sz="2800" b="0" strike="noStrike" spc="-1">
              <a:solidFill>
                <a:srgbClr val="000000"/>
              </a:solidFill>
              <a:uFill>
                <a:solidFill>
                  <a:srgbClr val="FFFFFF"/>
                </a:solidFill>
              </a:uFill>
              <a:latin typeface="Arial"/>
            </a:endParaRPr>
          </a:p>
          <a:p>
            <a:pPr marL="457200" lvl="1">
              <a:lnSpc>
                <a:spcPct val="100000"/>
              </a:lnSpc>
            </a:pPr>
            <a:r>
              <a:rPr lang="en-GB" sz="2000" b="0" strike="noStrike" spc="-1">
                <a:solidFill>
                  <a:srgbClr val="000000"/>
                </a:solidFill>
                <a:uFill>
                  <a:solidFill>
                    <a:srgbClr val="FFFFFF"/>
                  </a:solidFill>
                </a:uFill>
                <a:latin typeface="Courier New"/>
                <a:ea typeface="Courier New"/>
              </a:rPr>
              <a:t>ipv6 cef</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Enable flow on each interface</a:t>
            </a:r>
            <a:endParaRPr lang="en-AU" sz="3200" b="0" strike="noStrike" spc="-1">
              <a:solidFill>
                <a:srgbClr val="000000"/>
              </a:solidFill>
              <a:uFill>
                <a:solidFill>
                  <a:srgbClr val="FFFFFF"/>
                </a:solidFill>
              </a:uFill>
              <a:latin typeface="Arial"/>
            </a:endParaRPr>
          </a:p>
          <a:p>
            <a:pPr marL="457200" lvl="1">
              <a:lnSpc>
                <a:spcPct val="100000"/>
              </a:lnSpc>
            </a:pPr>
            <a:r>
              <a:rPr lang="en-GB" sz="2000" b="0" strike="noStrike" spc="-1">
                <a:solidFill>
                  <a:srgbClr val="000000"/>
                </a:solidFill>
                <a:uFill>
                  <a:solidFill>
                    <a:srgbClr val="FFFFFF"/>
                  </a:solidFill>
                </a:uFill>
                <a:latin typeface="Courier New"/>
                <a:ea typeface="Courier New"/>
              </a:rPr>
              <a:t>ip route cache flow 	</a:t>
            </a:r>
            <a:r>
              <a:rPr lang="en-GB" sz="2000" b="0" strike="noStrike" spc="-1">
                <a:solidFill>
                  <a:srgbClr val="000000"/>
                </a:solidFill>
                <a:uFill>
                  <a:solidFill>
                    <a:srgbClr val="FFFFFF"/>
                  </a:solidFill>
                </a:uFill>
                <a:latin typeface="Arial"/>
                <a:ea typeface="Courier New"/>
              </a:rPr>
              <a:t>(pre IOS 12.4)</a:t>
            </a:r>
            <a:endParaRPr lang="en-AU" sz="2800" b="0" strike="noStrike" spc="-1">
              <a:solidFill>
                <a:srgbClr val="000000"/>
              </a:solidFill>
              <a:uFill>
                <a:solidFill>
                  <a:srgbClr val="FFFFFF"/>
                </a:solidFill>
              </a:uFill>
              <a:latin typeface="Arial"/>
            </a:endParaRPr>
          </a:p>
          <a:p>
            <a:pPr marL="857160" lvl="2"/>
            <a:r>
              <a:rPr lang="en-GB" sz="2000" b="0" strike="noStrike" spc="-1">
                <a:solidFill>
                  <a:srgbClr val="000000"/>
                </a:solidFill>
                <a:uFill>
                  <a:solidFill>
                    <a:srgbClr val="FFFFFF"/>
                  </a:solidFill>
                </a:uFill>
                <a:latin typeface="Arial"/>
              </a:rPr>
              <a:t>OR</a:t>
            </a:r>
            <a:endParaRPr lang="en-AU" sz="2400" b="0" strike="noStrike" spc="-1">
              <a:solidFill>
                <a:srgbClr val="000000"/>
              </a:solidFill>
              <a:uFill>
                <a:solidFill>
                  <a:srgbClr val="FFFFFF"/>
                </a:solidFill>
              </a:uFill>
              <a:latin typeface="Arial"/>
            </a:endParaRPr>
          </a:p>
          <a:p>
            <a:pPr marL="457200" lvl="1">
              <a:lnSpc>
                <a:spcPct val="100000"/>
              </a:lnSpc>
            </a:pPr>
            <a:r>
              <a:rPr lang="en-GB" sz="2000" b="0" strike="noStrike" spc="-1">
                <a:solidFill>
                  <a:srgbClr val="000000"/>
                </a:solidFill>
                <a:uFill>
                  <a:solidFill>
                    <a:srgbClr val="FFFFFF"/>
                  </a:solidFill>
                </a:uFill>
                <a:latin typeface="Courier New"/>
                <a:ea typeface="Courier New"/>
              </a:rPr>
              <a:t>ip flow ingress	</a:t>
            </a:r>
            <a:r>
              <a:rPr lang="en-GB" sz="2000" b="0" strike="noStrike" spc="-1">
                <a:solidFill>
                  <a:srgbClr val="000000"/>
                </a:solidFill>
                <a:uFill>
                  <a:solidFill>
                    <a:srgbClr val="FFFFFF"/>
                  </a:solidFill>
                </a:uFill>
                <a:latin typeface="Arial"/>
                <a:ea typeface="Courier New"/>
              </a:rPr>
              <a:t>(IOS 12.4 onwards)</a:t>
            </a:r>
            <a:endParaRPr lang="en-AU" sz="2800" b="0" strike="noStrike" spc="-1">
              <a:solidFill>
                <a:srgbClr val="000000"/>
              </a:solidFill>
              <a:uFill>
                <a:solidFill>
                  <a:srgbClr val="FFFFFF"/>
                </a:solidFill>
              </a:uFill>
              <a:latin typeface="Arial"/>
            </a:endParaRPr>
          </a:p>
          <a:p>
            <a:pPr marL="457200" lvl="1">
              <a:lnSpc>
                <a:spcPct val="100000"/>
              </a:lnSpc>
            </a:pPr>
            <a:r>
              <a:rPr lang="en-GB" sz="2000" b="0" strike="noStrike" spc="-1">
                <a:solidFill>
                  <a:srgbClr val="000000"/>
                </a:solidFill>
                <a:uFill>
                  <a:solidFill>
                    <a:srgbClr val="FFFFFF"/>
                  </a:solidFill>
                </a:uFill>
                <a:latin typeface="Courier New"/>
                <a:ea typeface="Courier New"/>
              </a:rPr>
              <a:t>ip flow egress</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Exporting Flows to a collector</a:t>
            </a:r>
            <a:endParaRPr lang="en-AU" sz="3200" b="0" strike="noStrike" spc="-1">
              <a:solidFill>
                <a:srgbClr val="000000"/>
              </a:solidFill>
              <a:uFill>
                <a:solidFill>
                  <a:srgbClr val="FFFFFF"/>
                </a:solidFill>
              </a:uFill>
              <a:latin typeface="Arial"/>
            </a:endParaRPr>
          </a:p>
          <a:p>
            <a:pPr marL="457200" lvl="1">
              <a:lnSpc>
                <a:spcPct val="100000"/>
              </a:lnSpc>
            </a:pPr>
            <a:r>
              <a:rPr lang="en-GB" sz="2000" b="0" strike="noStrike" spc="-1">
                <a:solidFill>
                  <a:srgbClr val="000000"/>
                </a:solidFill>
                <a:uFill>
                  <a:solidFill>
                    <a:srgbClr val="FFFFFF"/>
                  </a:solidFill>
                </a:uFill>
                <a:latin typeface="Courier New"/>
                <a:ea typeface="Courier New"/>
              </a:rPr>
              <a:t>ip flow-export version [5|9] [origin-as|peer-as]</a:t>
            </a:r>
            <a:endParaRPr lang="en-AU" sz="2800" b="0" strike="noStrike" spc="-1">
              <a:solidFill>
                <a:srgbClr val="000000"/>
              </a:solidFill>
              <a:uFill>
                <a:solidFill>
                  <a:srgbClr val="FFFFFF"/>
                </a:solidFill>
              </a:uFill>
              <a:latin typeface="Arial"/>
            </a:endParaRPr>
          </a:p>
          <a:p>
            <a:pPr marL="457200" lvl="1">
              <a:lnSpc>
                <a:spcPct val="100000"/>
              </a:lnSpc>
            </a:pPr>
            <a:r>
              <a:rPr lang="en-GB" sz="2000" b="0" strike="noStrike" spc="-1">
                <a:solidFill>
                  <a:srgbClr val="000000"/>
                </a:solidFill>
                <a:uFill>
                  <a:solidFill>
                    <a:srgbClr val="FFFFFF"/>
                  </a:solidFill>
                </a:uFill>
                <a:latin typeface="Courier New"/>
                <a:ea typeface="Courier New"/>
              </a:rPr>
              <a:t>ip flow-export destination &lt;x.x.x.x&gt; &lt;udp-port&gt;</a:t>
            </a:r>
            <a:endParaRPr lang="en-AU" sz="2800" b="0" strike="noStrike" spc="-1">
              <a:solidFill>
                <a:srgbClr val="000000"/>
              </a:solidFill>
              <a:uFill>
                <a:solidFill>
                  <a:srgbClr val="FFFFFF"/>
                </a:solidFill>
              </a:uFill>
              <a:latin typeface="Arial"/>
            </a:endParaRPr>
          </a:p>
          <a:p>
            <a:pPr marL="342720" indent="-342720">
              <a:lnSpc>
                <a:spcPct val="100000"/>
              </a:lnSpc>
            </a:pPr>
            <a:r>
              <a:rPr lang="en-GB" sz="2000" b="0" strike="noStrike" spc="-1">
                <a:solidFill>
                  <a:srgbClr val="000000"/>
                </a:solidFill>
                <a:uFill>
                  <a:solidFill>
                    <a:srgbClr val="FFFFFF"/>
                  </a:solidFill>
                </a:uFill>
                <a:latin typeface="Courier New"/>
                <a:ea typeface="Courier New"/>
              </a:rPr>
              <a:t> </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“Flexible </a:t>
            </a: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the new way</a:t>
            </a:r>
            <a:endParaRPr lang="en-AU" sz="4000" b="0" strike="noStrike" spc="-1" dirty="0">
              <a:solidFill>
                <a:srgbClr val="000000"/>
              </a:solidFill>
              <a:uFill>
                <a:solidFill>
                  <a:srgbClr val="FFFFFF"/>
                </a:solidFill>
              </a:uFill>
              <a:latin typeface="Arial"/>
            </a:endParaRPr>
          </a:p>
        </p:txBody>
      </p:sp>
      <p:sp>
        <p:nvSpPr>
          <p:cNvPr id="228"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Only way to monitor IPv6 flows on modern IOS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Start using it now – IPv6 is coming / here</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Many mind-boggling options available, but basic configuration is straightforward</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Flexible </a:t>
            </a: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Configuration</a:t>
            </a:r>
            <a:endParaRPr lang="en-AU" sz="4000" b="0" strike="noStrike" spc="-1" dirty="0">
              <a:solidFill>
                <a:srgbClr val="000000"/>
              </a:solidFill>
              <a:uFill>
                <a:solidFill>
                  <a:srgbClr val="FFFFFF"/>
                </a:solidFill>
              </a:uFill>
              <a:latin typeface="Arial"/>
            </a:endParaRPr>
          </a:p>
        </p:txBody>
      </p:sp>
      <p:sp>
        <p:nvSpPr>
          <p:cNvPr id="230" name="TextShape 2"/>
          <p:cNvSpPr txBox="1"/>
          <p:nvPr/>
        </p:nvSpPr>
        <p:spPr>
          <a:xfrm>
            <a:off x="504000" y="1764000"/>
            <a:ext cx="9072000" cy="4989240"/>
          </a:xfrm>
          <a:prstGeom prst="rect">
            <a:avLst/>
          </a:prstGeom>
          <a:noFill/>
          <a:ln>
            <a:noFill/>
          </a:ln>
        </p:spPr>
        <p:txBody>
          <a:bodyPr/>
          <a:lstStyle/>
          <a:p>
            <a:pPr marL="108000">
              <a:buClr>
                <a:srgbClr val="000000"/>
              </a:buClr>
              <a:buSzPct val="45000"/>
            </a:pPr>
            <a:r>
              <a:rPr lang="en-US" sz="2800" b="0" strike="noStrike" spc="-1" dirty="0">
                <a:solidFill>
                  <a:srgbClr val="000000"/>
                </a:solidFill>
                <a:uFill>
                  <a:solidFill>
                    <a:srgbClr val="FFFFFF"/>
                  </a:solidFill>
                </a:uFill>
                <a:latin typeface="Arial"/>
              </a:rPr>
              <a:t>Define one or more exporters</a:t>
            </a:r>
            <a:endParaRPr lang="en-AU" sz="32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flow exporter EXPORTER-1</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destination 192.0.2.99</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transport </a:t>
            </a:r>
            <a:r>
              <a:rPr lang="en-US" sz="2000" b="0" strike="noStrike" spc="-1" dirty="0" err="1">
                <a:solidFill>
                  <a:srgbClr val="000000"/>
                </a:solidFill>
                <a:uFill>
                  <a:solidFill>
                    <a:srgbClr val="FFFFFF"/>
                  </a:solidFill>
                </a:uFill>
                <a:latin typeface="Courier New"/>
                <a:ea typeface="Courier New"/>
              </a:rPr>
              <a:t>udp</a:t>
            </a:r>
            <a:r>
              <a:rPr lang="en-US" sz="2000" b="0" strike="noStrike" spc="-1" dirty="0">
                <a:solidFill>
                  <a:srgbClr val="000000"/>
                </a:solidFill>
                <a:uFill>
                  <a:solidFill>
                    <a:srgbClr val="FFFFFF"/>
                  </a:solidFill>
                </a:uFill>
                <a:latin typeface="Courier New"/>
                <a:ea typeface="Courier New"/>
              </a:rPr>
              <a:t> 9996</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source Loopback0</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template data timeout 300</a:t>
            </a:r>
            <a:endParaRPr lang="en-AU" sz="2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Flexible </a:t>
            </a: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Configuration</a:t>
            </a:r>
            <a:endParaRPr lang="en-AU" sz="4000" b="0" strike="noStrike" spc="-1" dirty="0">
              <a:solidFill>
                <a:srgbClr val="000000"/>
              </a:solidFill>
              <a:uFill>
                <a:solidFill>
                  <a:srgbClr val="FFFFFF"/>
                </a:solidFill>
              </a:uFill>
              <a:latin typeface="Arial"/>
            </a:endParaRPr>
          </a:p>
        </p:txBody>
      </p:sp>
      <p:sp>
        <p:nvSpPr>
          <p:cNvPr id="232" name="TextShape 2"/>
          <p:cNvSpPr txBox="1"/>
          <p:nvPr/>
        </p:nvSpPr>
        <p:spPr>
          <a:xfrm>
            <a:off x="504000" y="1764000"/>
            <a:ext cx="9072000" cy="4989240"/>
          </a:xfrm>
          <a:prstGeom prst="rect">
            <a:avLst/>
          </a:prstGeom>
          <a:noFill/>
          <a:ln>
            <a:noFill/>
          </a:ln>
        </p:spPr>
        <p:txBody>
          <a:bodyPr/>
          <a:lstStyle/>
          <a:p>
            <a:pPr marL="108000">
              <a:buClr>
                <a:srgbClr val="000000"/>
              </a:buClr>
              <a:buSzPct val="45000"/>
            </a:pPr>
            <a:r>
              <a:rPr lang="en-US" sz="2800" b="0" strike="noStrike" spc="-1" dirty="0">
                <a:solidFill>
                  <a:srgbClr val="000000"/>
                </a:solidFill>
                <a:uFill>
                  <a:solidFill>
                    <a:srgbClr val="FFFFFF"/>
                  </a:solidFill>
                </a:uFill>
                <a:latin typeface="Arial"/>
              </a:rPr>
              <a:t>Define one or more flow monitors</a:t>
            </a:r>
            <a:endParaRPr lang="en-AU" sz="32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flow monitor FLOW-MONITOR-V4</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exporter EXPORTER-1</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cache timeout active 300</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record </a:t>
            </a:r>
            <a:r>
              <a:rPr lang="en-US" sz="2000" b="0" strike="noStrike" spc="-1" dirty="0" err="1">
                <a:solidFill>
                  <a:srgbClr val="000000"/>
                </a:solidFill>
                <a:uFill>
                  <a:solidFill>
                    <a:srgbClr val="FFFFFF"/>
                  </a:solidFill>
                </a:uFill>
                <a:latin typeface="Courier New"/>
                <a:ea typeface="Courier New"/>
              </a:rPr>
              <a:t>netflow</a:t>
            </a:r>
            <a:r>
              <a:rPr lang="en-US" sz="2000" b="0" strike="noStrike" spc="-1" dirty="0">
                <a:solidFill>
                  <a:srgbClr val="000000"/>
                </a:solidFill>
                <a:uFill>
                  <a:solidFill>
                    <a:srgbClr val="FFFFFF"/>
                  </a:solidFill>
                </a:uFill>
                <a:latin typeface="Courier New"/>
                <a:ea typeface="Courier New"/>
              </a:rPr>
              <a:t> ipv4 original-input</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flow monitor FLOW-MONITOR-V6</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exporter EXPORTER-1</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cache timeout active 300</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record </a:t>
            </a:r>
            <a:r>
              <a:rPr lang="en-US" sz="2000" b="0" strike="noStrike" spc="-1" dirty="0" err="1">
                <a:solidFill>
                  <a:srgbClr val="000000"/>
                </a:solidFill>
                <a:uFill>
                  <a:solidFill>
                    <a:srgbClr val="FFFFFF"/>
                  </a:solidFill>
                </a:uFill>
                <a:latin typeface="Courier New"/>
                <a:ea typeface="Courier New"/>
              </a:rPr>
              <a:t>netflow</a:t>
            </a:r>
            <a:r>
              <a:rPr lang="en-US" sz="2000" b="0" strike="noStrike" spc="-1" dirty="0">
                <a:solidFill>
                  <a:srgbClr val="000000"/>
                </a:solidFill>
                <a:uFill>
                  <a:solidFill>
                    <a:srgbClr val="FFFFFF"/>
                  </a:solidFill>
                </a:uFill>
                <a:latin typeface="Courier New"/>
                <a:ea typeface="Courier New"/>
              </a:rPr>
              <a:t> ipv6 original-input</a:t>
            </a:r>
            <a:endParaRPr lang="en-AU" sz="2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Flexible </a:t>
            </a: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Configuration</a:t>
            </a:r>
            <a:endParaRPr lang="en-AU" sz="4000" b="0" strike="noStrike" spc="-1" dirty="0">
              <a:solidFill>
                <a:srgbClr val="000000"/>
              </a:solidFill>
              <a:uFill>
                <a:solidFill>
                  <a:srgbClr val="FFFFFF"/>
                </a:solidFill>
              </a:uFill>
              <a:latin typeface="Arial"/>
            </a:endParaRPr>
          </a:p>
        </p:txBody>
      </p:sp>
      <p:sp>
        <p:nvSpPr>
          <p:cNvPr id="234" name="TextShape 2"/>
          <p:cNvSpPr txBox="1"/>
          <p:nvPr/>
        </p:nvSpPr>
        <p:spPr>
          <a:xfrm>
            <a:off x="504000" y="1764000"/>
            <a:ext cx="9072000" cy="4989240"/>
          </a:xfrm>
          <a:prstGeom prst="rect">
            <a:avLst/>
          </a:prstGeom>
          <a:noFill/>
          <a:ln>
            <a:noFill/>
          </a:ln>
        </p:spPr>
        <p:txBody>
          <a:bodyPr/>
          <a:lstStyle/>
          <a:p>
            <a:pPr marL="108000">
              <a:buClr>
                <a:srgbClr val="000000"/>
              </a:buClr>
              <a:buSzPct val="45000"/>
            </a:pPr>
            <a:r>
              <a:rPr lang="en-US" sz="2800" b="0" strike="noStrike" spc="-1" dirty="0">
                <a:solidFill>
                  <a:srgbClr val="000000"/>
                </a:solidFill>
                <a:uFill>
                  <a:solidFill>
                    <a:srgbClr val="FFFFFF"/>
                  </a:solidFill>
                </a:uFill>
                <a:latin typeface="Arial"/>
              </a:rPr>
              <a:t>Apply flow monitors to active interface</a:t>
            </a:r>
            <a:endParaRPr lang="en-AU" sz="32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interface GigabitEthernet0/0/0</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a:t>
            </a:r>
            <a:r>
              <a:rPr lang="en-US" sz="2000" b="0" strike="noStrike" spc="-1" dirty="0" err="1">
                <a:solidFill>
                  <a:srgbClr val="000000"/>
                </a:solidFill>
                <a:uFill>
                  <a:solidFill>
                    <a:srgbClr val="FFFFFF"/>
                  </a:solidFill>
                </a:uFill>
                <a:latin typeface="Courier New"/>
                <a:ea typeface="Courier New"/>
              </a:rPr>
              <a:t>ip</a:t>
            </a:r>
            <a:r>
              <a:rPr lang="en-US" sz="2000" b="0" strike="noStrike" spc="-1" dirty="0">
                <a:solidFill>
                  <a:srgbClr val="000000"/>
                </a:solidFill>
                <a:uFill>
                  <a:solidFill>
                    <a:srgbClr val="FFFFFF"/>
                  </a:solidFill>
                </a:uFill>
                <a:latin typeface="Courier New"/>
                <a:ea typeface="Courier New"/>
              </a:rPr>
              <a:t> flow monitor FLOW-MONITOR-V4 input</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a:t>
            </a:r>
            <a:r>
              <a:rPr lang="en-US" sz="2000" b="0" strike="noStrike" spc="-1" dirty="0" err="1">
                <a:solidFill>
                  <a:srgbClr val="000000"/>
                </a:solidFill>
                <a:uFill>
                  <a:solidFill>
                    <a:srgbClr val="FFFFFF"/>
                  </a:solidFill>
                </a:uFill>
                <a:latin typeface="Courier New"/>
                <a:ea typeface="Courier New"/>
              </a:rPr>
              <a:t>ip</a:t>
            </a:r>
            <a:r>
              <a:rPr lang="en-US" sz="2000" b="0" strike="noStrike" spc="-1" dirty="0">
                <a:solidFill>
                  <a:srgbClr val="000000"/>
                </a:solidFill>
                <a:uFill>
                  <a:solidFill>
                    <a:srgbClr val="FFFFFF"/>
                  </a:solidFill>
                </a:uFill>
                <a:latin typeface="Courier New"/>
                <a:ea typeface="Courier New"/>
              </a:rPr>
              <a:t> flow monitor FLOW-MONITOR-V4 output</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ipv6 flow monitor FLOW-MONITOR-V6 input</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ipv6 flow monitor FLOW-MONITOR-V6 output</a:t>
            </a:r>
            <a:endParaRPr lang="en-AU" sz="2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“Top-talkers”</a:t>
            </a:r>
            <a:endParaRPr lang="en-AU" sz="4000" b="0" strike="noStrike" spc="-1" dirty="0">
              <a:solidFill>
                <a:srgbClr val="000000"/>
              </a:solidFill>
              <a:uFill>
                <a:solidFill>
                  <a:srgbClr val="FFFFFF"/>
                </a:solidFill>
              </a:uFill>
              <a:latin typeface="Arial"/>
            </a:endParaRPr>
          </a:p>
        </p:txBody>
      </p:sp>
      <p:sp>
        <p:nvSpPr>
          <p:cNvPr id="236"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2800" b="0" strike="noStrike" spc="-1" dirty="0">
                <a:solidFill>
                  <a:srgbClr val="000000"/>
                </a:solidFill>
                <a:uFill>
                  <a:solidFill>
                    <a:srgbClr val="FFFFFF"/>
                  </a:solidFill>
                </a:uFill>
                <a:latin typeface="Arial"/>
              </a:rPr>
              <a:t>You can summarize flows directly on the router, e.g.</a:t>
            </a:r>
            <a:endParaRPr lang="en-AU" sz="3200" b="0" strike="noStrike" spc="-1" dirty="0">
              <a:solidFill>
                <a:srgbClr val="000000"/>
              </a:solidFill>
              <a:uFill>
                <a:solidFill>
                  <a:srgbClr val="FFFFFF"/>
                </a:solidFill>
              </a:uFill>
              <a:latin typeface="Arial"/>
            </a:endParaRPr>
          </a:p>
          <a:p>
            <a:pPr marL="457200" lvl="1">
              <a:lnSpc>
                <a:spcPct val="100000"/>
              </a:lnSpc>
            </a:pPr>
            <a:r>
              <a:rPr lang="en-US" sz="1800" b="0" strike="noStrike" spc="-1" dirty="0">
                <a:solidFill>
                  <a:srgbClr val="000000"/>
                </a:solidFill>
                <a:uFill>
                  <a:solidFill>
                    <a:srgbClr val="FFFFFF"/>
                  </a:solidFill>
                </a:uFill>
                <a:latin typeface="Courier New"/>
                <a:ea typeface="Courier New"/>
              </a:rPr>
              <a:t>show flow monitor FLOW-MONITOR-V4 cache aggregate ipv4 source address ipv4 destination address sort counter bytes top 20</a:t>
            </a:r>
            <a:endParaRPr lang="en-AU" sz="28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2800" b="0" strike="noStrike" spc="-1" dirty="0">
                <a:solidFill>
                  <a:srgbClr val="000000"/>
                </a:solidFill>
                <a:uFill>
                  <a:solidFill>
                    <a:srgbClr val="FFFFFF"/>
                  </a:solidFill>
                </a:uFill>
                <a:latin typeface="Arial"/>
              </a:rPr>
              <a:t>Yes, that's one long command!</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2800" b="0" strike="noStrike" spc="-1" dirty="0">
                <a:solidFill>
                  <a:srgbClr val="000000"/>
                </a:solidFill>
                <a:uFill>
                  <a:solidFill>
                    <a:srgbClr val="FFFFFF"/>
                  </a:solidFill>
                </a:uFill>
                <a:latin typeface="Arial"/>
              </a:rPr>
              <a:t>Old command not available for Flexible </a:t>
            </a:r>
            <a:r>
              <a:rPr lang="en-US" sz="2800" b="0" strike="noStrike" spc="-1" dirty="0" err="1">
                <a:solidFill>
                  <a:srgbClr val="000000"/>
                </a:solidFill>
                <a:uFill>
                  <a:solidFill>
                    <a:srgbClr val="FFFFFF"/>
                  </a:solidFill>
                </a:uFill>
                <a:latin typeface="Arial"/>
              </a:rPr>
              <a:t>Netflow</a:t>
            </a:r>
            <a:endParaRPr lang="en-AU" sz="32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show </a:t>
            </a:r>
            <a:r>
              <a:rPr lang="en-US" sz="2000" b="0" strike="noStrike" spc="-1" dirty="0" err="1">
                <a:solidFill>
                  <a:srgbClr val="000000"/>
                </a:solidFill>
                <a:uFill>
                  <a:solidFill>
                    <a:srgbClr val="FFFFFF"/>
                  </a:solidFill>
                </a:uFill>
                <a:latin typeface="Courier New"/>
                <a:ea typeface="Courier New"/>
              </a:rPr>
              <a:t>ip</a:t>
            </a:r>
            <a:r>
              <a:rPr lang="en-US" sz="2000" b="0" strike="noStrike" spc="-1" dirty="0">
                <a:solidFill>
                  <a:srgbClr val="000000"/>
                </a:solidFill>
                <a:uFill>
                  <a:solidFill>
                    <a:srgbClr val="FFFFFF"/>
                  </a:solidFill>
                </a:uFill>
                <a:latin typeface="Courier New"/>
                <a:ea typeface="Courier New"/>
              </a:rPr>
              <a:t> flow top-talkers</a:t>
            </a:r>
            <a:endParaRPr lang="en-AU" sz="2800" b="0" strike="noStrike" spc="-1" dirty="0">
              <a:solidFill>
                <a:srgbClr val="000000"/>
              </a:solidFill>
              <a:uFill>
                <a:solidFill>
                  <a:srgbClr val="FFFFFF"/>
                </a:solidFill>
              </a:uFill>
              <a:latin typeface="Arial"/>
            </a:endParaRPr>
          </a:p>
          <a:p>
            <a:pPr marL="457200" lvl="1">
              <a:buClr>
                <a:srgbClr val="000000"/>
              </a:buClr>
              <a:buFont typeface="Arial"/>
              <a:buChar char="–"/>
            </a:pPr>
            <a:r>
              <a:rPr lang="en-US" sz="2400" b="0" strike="noStrike" spc="-1" dirty="0">
                <a:solidFill>
                  <a:srgbClr val="000000"/>
                </a:solidFill>
                <a:uFill>
                  <a:solidFill>
                    <a:srgbClr val="FFFFFF"/>
                  </a:solidFill>
                </a:uFill>
                <a:latin typeface="Arial"/>
              </a:rPr>
              <a:t>Make an Alias:</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a:t>
            </a:r>
            <a:r>
              <a:rPr lang="en-US" sz="2000" b="0" strike="noStrike" spc="-1" dirty="0" err="1">
                <a:solidFill>
                  <a:srgbClr val="000000"/>
                </a:solidFill>
                <a:uFill>
                  <a:solidFill>
                    <a:srgbClr val="FFFFFF"/>
                  </a:solidFill>
                </a:uFill>
                <a:latin typeface="Courier New"/>
                <a:ea typeface="Courier New"/>
              </a:rPr>
              <a:t>conf</a:t>
            </a:r>
            <a:r>
              <a:rPr lang="en-US" sz="2000" b="0" strike="noStrike" spc="-1" dirty="0">
                <a:solidFill>
                  <a:srgbClr val="000000"/>
                </a:solidFill>
                <a:uFill>
                  <a:solidFill>
                    <a:srgbClr val="FFFFFF"/>
                  </a:solidFill>
                </a:uFill>
                <a:latin typeface="Courier New"/>
                <a:ea typeface="Courier New"/>
              </a:rPr>
              <a:t> t</a:t>
            </a:r>
            <a:endParaRPr lang="en-AU" sz="2800" b="0" strike="noStrike" spc="-1" dirty="0">
              <a:solidFill>
                <a:srgbClr val="000000"/>
              </a:solidFill>
              <a:uFill>
                <a:solidFill>
                  <a:srgbClr val="FFFFFF"/>
                </a:solidFill>
              </a:uFill>
              <a:latin typeface="Arial"/>
            </a:endParaRPr>
          </a:p>
          <a:p>
            <a:pPr marL="457200" lvl="1">
              <a:lnSpc>
                <a:spcPct val="100000"/>
              </a:lnSpc>
            </a:pPr>
            <a:r>
              <a:rPr lang="en-US" sz="2000" b="0" strike="noStrike" spc="-1" dirty="0">
                <a:solidFill>
                  <a:srgbClr val="000000"/>
                </a:solidFill>
                <a:uFill>
                  <a:solidFill>
                    <a:srgbClr val="FFFFFF"/>
                  </a:solidFill>
                </a:uFill>
                <a:latin typeface="Courier New"/>
                <a:ea typeface="Courier New"/>
              </a:rPr>
              <a:t>  alias exec top-talkers show flow</a:t>
            </a:r>
            <a:r>
              <a:rPr lang="en-US" sz="2000" b="0" strike="noStrike" spc="-1" dirty="0" smtClean="0">
                <a:solidFill>
                  <a:srgbClr val="000000"/>
                </a:solidFill>
                <a:uFill>
                  <a:solidFill>
                    <a:srgbClr val="FFFFFF"/>
                  </a:solidFill>
                </a:uFill>
                <a:latin typeface="Courier New"/>
                <a:ea typeface="Courier New"/>
              </a:rPr>
              <a:t>..</a:t>
            </a:r>
            <a:endParaRPr lang="en-AU" sz="2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Looking at collected flow data: </a:t>
            </a:r>
            <a:r>
              <a:rPr lang="en-GB" sz="4000" b="0" strike="noStrike" spc="-1" dirty="0" err="1">
                <a:solidFill>
                  <a:srgbClr val="000000"/>
                </a:solidFill>
                <a:uFill>
                  <a:solidFill>
                    <a:srgbClr val="FFFFFF"/>
                  </a:solidFill>
                </a:uFill>
                <a:latin typeface="Arial"/>
              </a:rPr>
              <a:t>nfdump</a:t>
            </a:r>
            <a:endParaRPr lang="en-AU" sz="4000" b="0" strike="noStrike" spc="-1" dirty="0">
              <a:solidFill>
                <a:srgbClr val="000000"/>
              </a:solidFill>
              <a:uFill>
                <a:solidFill>
                  <a:srgbClr val="FFFFFF"/>
                </a:solidFill>
              </a:uFill>
              <a:latin typeface="Arial"/>
            </a:endParaRPr>
          </a:p>
        </p:txBody>
      </p:sp>
      <p:sp>
        <p:nvSpPr>
          <p:cNvPr id="238"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Free and open source – Runs on collector</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i="1" strike="noStrike" spc="-1">
                <a:solidFill>
                  <a:srgbClr val="000000"/>
                </a:solidFill>
                <a:uFill>
                  <a:solidFill>
                    <a:srgbClr val="FFFFFF"/>
                  </a:solidFill>
                </a:uFill>
                <a:latin typeface="Arial"/>
              </a:rPr>
              <a:t>nfcapd</a:t>
            </a:r>
            <a:r>
              <a:rPr lang="en-US" sz="3200" b="0" strike="noStrike" spc="-1">
                <a:solidFill>
                  <a:srgbClr val="000000"/>
                </a:solidFill>
                <a:uFill>
                  <a:solidFill>
                    <a:srgbClr val="FFFFFF"/>
                  </a:solidFill>
                </a:uFill>
                <a:latin typeface="Arial"/>
              </a:rPr>
              <a:t> listens for incoming flow records and writes them to disk (flat files)</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typically starts a new file every 5 minutes</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i="1" strike="noStrike" spc="-1">
                <a:solidFill>
                  <a:srgbClr val="000000"/>
                </a:solidFill>
                <a:uFill>
                  <a:solidFill>
                    <a:srgbClr val="FFFFFF"/>
                  </a:solidFill>
                </a:uFill>
                <a:latin typeface="Arial"/>
              </a:rPr>
              <a:t>nfdump</a:t>
            </a:r>
            <a:r>
              <a:rPr lang="en-US" sz="3200" b="0" strike="noStrike" spc="-1">
                <a:solidFill>
                  <a:srgbClr val="000000"/>
                </a:solidFill>
                <a:uFill>
                  <a:solidFill>
                    <a:srgbClr val="FFFFFF"/>
                  </a:solidFill>
                </a:uFill>
                <a:latin typeface="Arial"/>
              </a:rPr>
              <a:t> reads the files and turns them into human-readable output</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i="1" strike="noStrike" spc="-1">
                <a:solidFill>
                  <a:srgbClr val="000000"/>
                </a:solidFill>
                <a:uFill>
                  <a:solidFill>
                    <a:srgbClr val="FFFFFF"/>
                  </a:solidFill>
                </a:uFill>
                <a:latin typeface="Arial"/>
              </a:rPr>
              <a:t>nfdump</a:t>
            </a:r>
            <a:r>
              <a:rPr lang="en-US" sz="3200" b="0" strike="noStrike" spc="-1">
                <a:solidFill>
                  <a:srgbClr val="000000"/>
                </a:solidFill>
                <a:uFill>
                  <a:solidFill>
                    <a:srgbClr val="FFFFFF"/>
                  </a:solidFill>
                </a:uFill>
                <a:latin typeface="Arial"/>
              </a:rPr>
              <a:t> has command-line options to filter and aggregate the flows</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 name="Picture 2"/>
          <p:cNvPicPr/>
          <p:nvPr/>
        </p:nvPicPr>
        <p:blipFill>
          <a:blip r:embed="rId3"/>
          <a:stretch/>
        </p:blipFill>
        <p:spPr>
          <a:xfrm>
            <a:off x="4500000" y="1343880"/>
            <a:ext cx="869760" cy="505440"/>
          </a:xfrm>
          <a:prstGeom prst="rect">
            <a:avLst/>
          </a:prstGeom>
          <a:ln>
            <a:noFill/>
          </a:ln>
        </p:spPr>
      </p:pic>
      <p:sp>
        <p:nvSpPr>
          <p:cNvPr id="240" name="CustomShape 1"/>
          <p:cNvSpPr/>
          <p:nvPr/>
        </p:nvSpPr>
        <p:spPr>
          <a:xfrm>
            <a:off x="4116240" y="2687400"/>
            <a:ext cx="1595520" cy="504000"/>
          </a:xfrm>
          <a:custGeom>
            <a:avLst/>
            <a:gdLst/>
            <a:ahLst/>
            <a:cxnLst/>
            <a:rect l="l" t="t" r="r" b="b"/>
            <a:pathLst>
              <a:path w="1447800" h="457200">
                <a:moveTo>
                  <a:pt x="0" y="457200"/>
                </a:moveTo>
                <a:lnTo>
                  <a:pt x="114300" y="0"/>
                </a:lnTo>
                <a:lnTo>
                  <a:pt x="1333500" y="0"/>
                </a:lnTo>
                <a:lnTo>
                  <a:pt x="1447800" y="457200"/>
                </a:lnTo>
                <a:lnTo>
                  <a:pt x="0" y="457200"/>
                </a:lnTo>
                <a:close/>
              </a:path>
            </a:pathLst>
          </a:custGeom>
          <a:solidFill>
            <a:srgbClr val="009973"/>
          </a:solidFill>
          <a:ln w="9360">
            <a:solidFill>
              <a:srgbClr val="000000"/>
            </a:solidFill>
            <a:round/>
          </a:ln>
        </p:spPr>
        <p:style>
          <a:lnRef idx="0">
            <a:scrgbClr r="0" g="0" b="0"/>
          </a:lnRef>
          <a:fillRef idx="0">
            <a:scrgbClr r="0" g="0" b="0"/>
          </a:fillRef>
          <a:effectRef idx="0">
            <a:scrgbClr r="0" g="0" b="0"/>
          </a:effectRef>
          <a:fontRef idx="minor"/>
        </p:style>
        <p:txBody>
          <a:bodyPr lIns="90000" tIns="46800" rIns="90000" bIns="46800"/>
          <a:lstStyle/>
          <a:p>
            <a:pPr algn="ctr"/>
            <a:r>
              <a:rPr lang="en-US" sz="2000" b="0" strike="noStrike" spc="-1">
                <a:solidFill>
                  <a:srgbClr val="000000"/>
                </a:solidFill>
                <a:uFill>
                  <a:solidFill>
                    <a:srgbClr val="FFFFFF"/>
                  </a:solidFill>
                </a:uFill>
                <a:latin typeface="Arial"/>
              </a:rPr>
              <a:t>nfcapd</a:t>
            </a:r>
            <a:endParaRPr lang="en-AU" sz="2400" b="0" strike="noStrike" spc="-1">
              <a:solidFill>
                <a:srgbClr val="FFFFFF"/>
              </a:solidFill>
              <a:uFill>
                <a:solidFill>
                  <a:srgbClr val="FFFFFF"/>
                </a:solidFill>
              </a:uFill>
              <a:latin typeface="Arial"/>
            </a:endParaRPr>
          </a:p>
        </p:txBody>
      </p:sp>
      <p:sp>
        <p:nvSpPr>
          <p:cNvPr id="241" name="CustomShape 2"/>
          <p:cNvSpPr/>
          <p:nvPr/>
        </p:nvSpPr>
        <p:spPr>
          <a:xfrm>
            <a:off x="4703400" y="3695400"/>
            <a:ext cx="420480" cy="672480"/>
          </a:xfrm>
          <a:prstGeom prst="foldedCorner">
            <a:avLst>
              <a:gd name="adj" fmla="val 18000"/>
            </a:avLst>
          </a:prstGeom>
          <a:solidFill>
            <a:srgbClr val="009973"/>
          </a:solidFill>
          <a:ln w="9360">
            <a:solidFill>
              <a:srgbClr val="000000"/>
            </a:solidFill>
            <a:miter/>
          </a:ln>
        </p:spPr>
        <p:style>
          <a:lnRef idx="0">
            <a:scrgbClr r="0" g="0" b="0"/>
          </a:lnRef>
          <a:fillRef idx="0">
            <a:scrgbClr r="0" g="0" b="0"/>
          </a:fillRef>
          <a:effectRef idx="0">
            <a:scrgbClr r="0" g="0" b="0"/>
          </a:effectRef>
          <a:fontRef idx="minor"/>
        </p:style>
      </p:sp>
      <p:sp>
        <p:nvSpPr>
          <p:cNvPr id="242" name="CustomShape 3"/>
          <p:cNvSpPr/>
          <p:nvPr/>
        </p:nvSpPr>
        <p:spPr>
          <a:xfrm>
            <a:off x="4116240" y="4871880"/>
            <a:ext cx="1595520" cy="504000"/>
          </a:xfrm>
          <a:custGeom>
            <a:avLst/>
            <a:gdLst/>
            <a:ahLst/>
            <a:cxnLst/>
            <a:rect l="l" t="t" r="r" b="b"/>
            <a:pathLst>
              <a:path w="1447800" h="457200">
                <a:moveTo>
                  <a:pt x="0" y="457200"/>
                </a:moveTo>
                <a:lnTo>
                  <a:pt x="114300" y="0"/>
                </a:lnTo>
                <a:lnTo>
                  <a:pt x="1333500" y="0"/>
                </a:lnTo>
                <a:lnTo>
                  <a:pt x="1447800" y="457200"/>
                </a:lnTo>
                <a:lnTo>
                  <a:pt x="0" y="457200"/>
                </a:lnTo>
                <a:close/>
              </a:path>
            </a:pathLst>
          </a:custGeom>
          <a:solidFill>
            <a:srgbClr val="009973"/>
          </a:solidFill>
          <a:ln w="9360">
            <a:solidFill>
              <a:srgbClr val="000000"/>
            </a:solidFill>
            <a:round/>
          </a:ln>
        </p:spPr>
        <p:style>
          <a:lnRef idx="0">
            <a:scrgbClr r="0" g="0" b="0"/>
          </a:lnRef>
          <a:fillRef idx="0">
            <a:scrgbClr r="0" g="0" b="0"/>
          </a:fillRef>
          <a:effectRef idx="0">
            <a:scrgbClr r="0" g="0" b="0"/>
          </a:effectRef>
          <a:fontRef idx="minor"/>
        </p:style>
        <p:txBody>
          <a:bodyPr lIns="90000" tIns="46800" rIns="90000" bIns="46800"/>
          <a:lstStyle/>
          <a:p>
            <a:pPr algn="ctr"/>
            <a:r>
              <a:rPr lang="en-US" sz="2000" b="0" strike="noStrike" spc="-1">
                <a:solidFill>
                  <a:srgbClr val="000000"/>
                </a:solidFill>
                <a:uFill>
                  <a:solidFill>
                    <a:srgbClr val="FFFFFF"/>
                  </a:solidFill>
                </a:uFill>
                <a:latin typeface="Arial"/>
              </a:rPr>
              <a:t>nfdump</a:t>
            </a:r>
            <a:endParaRPr lang="en-AU" sz="2400" b="0" strike="noStrike" spc="-1">
              <a:solidFill>
                <a:srgbClr val="FFFFFF"/>
              </a:solidFill>
              <a:uFill>
                <a:solidFill>
                  <a:srgbClr val="FFFFFF"/>
                </a:solidFill>
              </a:uFill>
              <a:latin typeface="Arial"/>
            </a:endParaRPr>
          </a:p>
        </p:txBody>
      </p:sp>
      <p:sp>
        <p:nvSpPr>
          <p:cNvPr id="243" name="CustomShape 4"/>
          <p:cNvSpPr/>
          <p:nvPr/>
        </p:nvSpPr>
        <p:spPr>
          <a:xfrm>
            <a:off x="756000" y="6048000"/>
            <a:ext cx="9072000" cy="779760"/>
          </a:xfrm>
          <a:custGeom>
            <a:avLst/>
            <a:gdLst/>
            <a:ahLst/>
            <a:cxnLst/>
            <a:rect l="l" t="t" r="r" b="b"/>
            <a:pathLst>
              <a:path w="21600" h="21600">
                <a:moveTo>
                  <a:pt x="0" y="0"/>
                </a:moveTo>
                <a:lnTo>
                  <a:pt x="21600" y="0"/>
                </a:lnTo>
                <a:lnTo>
                  <a:pt x="21600" y="21600"/>
                </a:lnTo>
                <a:lnTo>
                  <a:pt x="0" y="21600"/>
                </a:lnTo>
                <a:lnTo>
                  <a:pt x="0" y="0"/>
                </a:lnTo>
                <a:close/>
              </a:path>
            </a:pathLst>
          </a:custGeom>
          <a:noFill/>
          <a:ln w="6480">
            <a:solidFill>
              <a:srgbClr val="808080"/>
            </a:solidFill>
            <a:miter/>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pl-PL" sz="900" b="0" strike="noStrike" spc="-1">
                <a:solidFill>
                  <a:srgbClr val="000000"/>
                </a:solidFill>
                <a:uFill>
                  <a:solidFill>
                    <a:srgbClr val="FFFFFF"/>
                  </a:solidFill>
                </a:uFill>
                <a:latin typeface="Courier New"/>
                <a:ea typeface="Courier New"/>
              </a:rPr>
              <a:t>Date flow start          Duration Proto      Src IP Addr:Port          Dst IP Addr:Port   Packets    Bytes Flows</a:t>
            </a:r>
            <a:endParaRPr lang="en-AU" sz="2400" b="0" strike="noStrike" spc="-1">
              <a:solidFill>
                <a:srgbClr val="FFFFFF"/>
              </a:solidFill>
              <a:uFill>
                <a:solidFill>
                  <a:srgbClr val="FFFFFF"/>
                </a:solidFill>
              </a:uFill>
              <a:latin typeface="Arial"/>
            </a:endParaRPr>
          </a:p>
          <a:p>
            <a:pPr>
              <a:lnSpc>
                <a:spcPct val="100000"/>
              </a:lnSpc>
            </a:pPr>
            <a:r>
              <a:rPr lang="pl-PL" sz="900" b="0" strike="noStrike" spc="-1">
                <a:solidFill>
                  <a:srgbClr val="000000"/>
                </a:solidFill>
                <a:uFill>
                  <a:solidFill>
                    <a:srgbClr val="FFFFFF"/>
                  </a:solidFill>
                </a:uFill>
                <a:latin typeface="Courier New"/>
                <a:ea typeface="Courier New"/>
              </a:rPr>
              <a:t>2013-04-18 13:35:23.353  1482.000 UDP        10.10.0.119:55555 -&gt;   190.83.150.177:54597     8683   445259     1</a:t>
            </a:r>
            <a:endParaRPr lang="en-AU" sz="2400" b="0" strike="noStrike" spc="-1">
              <a:solidFill>
                <a:srgbClr val="FFFFFF"/>
              </a:solidFill>
              <a:uFill>
                <a:solidFill>
                  <a:srgbClr val="FFFFFF"/>
                </a:solidFill>
              </a:uFill>
              <a:latin typeface="Arial"/>
            </a:endParaRPr>
          </a:p>
          <a:p>
            <a:pPr>
              <a:lnSpc>
                <a:spcPct val="100000"/>
              </a:lnSpc>
            </a:pPr>
            <a:r>
              <a:rPr lang="pl-PL" sz="900" b="0" strike="noStrike" spc="-1">
                <a:solidFill>
                  <a:srgbClr val="000000"/>
                </a:solidFill>
                <a:uFill>
                  <a:solidFill>
                    <a:srgbClr val="FFFFFF"/>
                  </a:solidFill>
                </a:uFill>
                <a:latin typeface="Courier New"/>
                <a:ea typeface="Courier New"/>
              </a:rPr>
              <a:t>2013-04-18 13:35:23.353  1482.000 UDP     190.83.150.177:54597 -&gt;      10.10.0.119:55555     8012   11.1 M     1</a:t>
            </a:r>
            <a:endParaRPr lang="en-AU" sz="2400" b="0" strike="noStrike" spc="-1">
              <a:solidFill>
                <a:srgbClr val="FFFFFF"/>
              </a:solidFill>
              <a:uFill>
                <a:solidFill>
                  <a:srgbClr val="FFFFFF"/>
                </a:solidFill>
              </a:uFill>
              <a:latin typeface="Arial"/>
            </a:endParaRPr>
          </a:p>
          <a:p>
            <a:pPr>
              <a:lnSpc>
                <a:spcPct val="100000"/>
              </a:lnSpc>
            </a:pPr>
            <a:r>
              <a:rPr lang="pl-PL" sz="900" b="0" strike="noStrike" spc="-1">
                <a:solidFill>
                  <a:srgbClr val="000000"/>
                </a:solidFill>
                <a:uFill>
                  <a:solidFill>
                    <a:srgbClr val="FFFFFF"/>
                  </a:solidFill>
                </a:uFill>
                <a:latin typeface="Courier New"/>
                <a:ea typeface="Courier New"/>
              </a:rPr>
              <a:t>2013-04-18 13:48:21.353   704.000 TCP      196.38.180.96:6112  -&gt;      10.10.0.119:62099       83    20326     1</a:t>
            </a:r>
            <a:endParaRPr lang="en-AU" sz="2400" b="0" strike="noStrike" spc="-1">
              <a:solidFill>
                <a:srgbClr val="FFFFFF"/>
              </a:solidFill>
              <a:uFill>
                <a:solidFill>
                  <a:srgbClr val="FFFFFF"/>
                </a:solidFill>
              </a:uFill>
              <a:latin typeface="Arial"/>
            </a:endParaRPr>
          </a:p>
          <a:p>
            <a:pPr>
              <a:lnSpc>
                <a:spcPct val="100000"/>
              </a:lnSpc>
            </a:pPr>
            <a:r>
              <a:rPr lang="pl-PL" sz="900" b="0" strike="noStrike" spc="-1">
                <a:solidFill>
                  <a:srgbClr val="000000"/>
                </a:solidFill>
                <a:uFill>
                  <a:solidFill>
                    <a:srgbClr val="FFFFFF"/>
                  </a:solidFill>
                </a:uFill>
                <a:latin typeface="Courier New"/>
                <a:ea typeface="Courier New"/>
              </a:rPr>
              <a:t>2013-04-18 13:48:21.353   704.000 TCP        10.10.0.119:62099 -&gt;    196.38.180.96:6112       105     5085     1</a:t>
            </a:r>
            <a:endParaRPr lang="en-AU" sz="2400" b="0" strike="noStrike" spc="-1">
              <a:solidFill>
                <a:srgbClr val="FFFFFF"/>
              </a:solidFill>
              <a:uFill>
                <a:solidFill>
                  <a:srgbClr val="FFFFFF"/>
                </a:solidFill>
              </a:uFill>
              <a:latin typeface="Arial"/>
            </a:endParaRPr>
          </a:p>
        </p:txBody>
      </p:sp>
      <p:sp>
        <p:nvSpPr>
          <p:cNvPr id="244" name="CustomShape 5"/>
          <p:cNvSpPr/>
          <p:nvPr/>
        </p:nvSpPr>
        <p:spPr>
          <a:xfrm>
            <a:off x="6552000" y="2687400"/>
            <a:ext cx="193176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1800" b="1" i="1" strike="noStrike" spc="-1">
                <a:solidFill>
                  <a:srgbClr val="000000"/>
                </a:solidFill>
                <a:uFill>
                  <a:solidFill>
                    <a:srgbClr val="FFFFFF"/>
                  </a:solidFill>
                </a:uFill>
                <a:latin typeface="Arial"/>
              </a:rPr>
              <a:t>daemon</a:t>
            </a:r>
            <a:endParaRPr lang="en-AU" sz="2400" b="0" strike="noStrike" spc="-1">
              <a:solidFill>
                <a:srgbClr val="FFFFFF"/>
              </a:solidFill>
              <a:uFill>
                <a:solidFill>
                  <a:srgbClr val="FFFFFF"/>
                </a:solidFill>
              </a:uFill>
              <a:latin typeface="Arial"/>
            </a:endParaRPr>
          </a:p>
        </p:txBody>
      </p:sp>
      <p:sp>
        <p:nvSpPr>
          <p:cNvPr id="245" name="CustomShape 6"/>
          <p:cNvSpPr/>
          <p:nvPr/>
        </p:nvSpPr>
        <p:spPr>
          <a:xfrm>
            <a:off x="6552000" y="3779640"/>
            <a:ext cx="193176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1800" b="1" i="1" strike="noStrike" spc="-1">
                <a:solidFill>
                  <a:srgbClr val="000000"/>
                </a:solidFill>
                <a:uFill>
                  <a:solidFill>
                    <a:srgbClr val="FFFFFF"/>
                  </a:solidFill>
                </a:uFill>
                <a:latin typeface="Arial"/>
              </a:rPr>
              <a:t>flat files</a:t>
            </a:r>
            <a:endParaRPr lang="en-AU" sz="2400" b="0" strike="noStrike" spc="-1">
              <a:solidFill>
                <a:srgbClr val="FFFFFF"/>
              </a:solidFill>
              <a:uFill>
                <a:solidFill>
                  <a:srgbClr val="FFFFFF"/>
                </a:solidFill>
              </a:uFill>
              <a:latin typeface="Arial"/>
            </a:endParaRPr>
          </a:p>
        </p:txBody>
      </p:sp>
      <p:sp>
        <p:nvSpPr>
          <p:cNvPr id="246" name="CustomShape 7"/>
          <p:cNvSpPr/>
          <p:nvPr/>
        </p:nvSpPr>
        <p:spPr>
          <a:xfrm>
            <a:off x="6552000" y="4871880"/>
            <a:ext cx="193176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1800" b="1" i="1" strike="noStrike" spc="-1">
                <a:solidFill>
                  <a:srgbClr val="000000"/>
                </a:solidFill>
                <a:uFill>
                  <a:solidFill>
                    <a:srgbClr val="FFFFFF"/>
                  </a:solidFill>
                </a:uFill>
                <a:latin typeface="Arial"/>
              </a:rPr>
              <a:t>command line</a:t>
            </a:r>
            <a:endParaRPr lang="en-AU" sz="2400" b="0" strike="noStrike" spc="-1">
              <a:solidFill>
                <a:srgbClr val="FFFFFF"/>
              </a:solidFill>
              <a:uFill>
                <a:solidFill>
                  <a:srgbClr val="FFFFFF"/>
                </a:solidFill>
              </a:uFill>
              <a:latin typeface="Arial"/>
            </a:endParaRPr>
          </a:p>
        </p:txBody>
      </p:sp>
      <p:cxnSp>
        <p:nvCxnSpPr>
          <p:cNvPr id="247" name="Line 8"/>
          <p:cNvCxnSpPr>
            <a:stCxn id="240" idx="2"/>
            <a:endCxn id="241" idx="0"/>
          </p:cNvCxnSpPr>
          <p:nvPr/>
        </p:nvCxnSpPr>
        <p:spPr>
          <a:xfrm flipH="1">
            <a:off x="4913640" y="3191400"/>
            <a:ext cx="720" cy="504360"/>
          </a:xfrm>
          <a:prstGeom prst="straightConnector1">
            <a:avLst/>
          </a:prstGeom>
          <a:ln w="9360">
            <a:solidFill>
              <a:srgbClr val="000000"/>
            </a:solidFill>
            <a:miter/>
            <a:tailEnd type="arrow" w="med" len="med"/>
          </a:ln>
        </p:spPr>
      </p:cxnSp>
      <p:cxnSp>
        <p:nvCxnSpPr>
          <p:cNvPr id="248" name="Line 9"/>
          <p:cNvCxnSpPr>
            <a:stCxn id="241" idx="2"/>
            <a:endCxn id="242" idx="0"/>
          </p:cNvCxnSpPr>
          <p:nvPr/>
        </p:nvCxnSpPr>
        <p:spPr>
          <a:xfrm>
            <a:off x="4913640" y="4367880"/>
            <a:ext cx="720" cy="504360"/>
          </a:xfrm>
          <a:prstGeom prst="straightConnector1">
            <a:avLst/>
          </a:prstGeom>
          <a:ln w="9360">
            <a:solidFill>
              <a:srgbClr val="000000"/>
            </a:solidFill>
            <a:miter/>
            <a:tailEnd type="arrow" w="med" len="med"/>
          </a:ln>
        </p:spPr>
      </p:cxnSp>
      <p:cxnSp>
        <p:nvCxnSpPr>
          <p:cNvPr id="249" name="Line 10"/>
          <p:cNvCxnSpPr>
            <a:stCxn id="242" idx="2"/>
          </p:cNvCxnSpPr>
          <p:nvPr/>
        </p:nvCxnSpPr>
        <p:spPr>
          <a:xfrm flipH="1">
            <a:off x="4911480" y="5375880"/>
            <a:ext cx="2880" cy="535680"/>
          </a:xfrm>
          <a:prstGeom prst="straightConnector1">
            <a:avLst/>
          </a:prstGeom>
          <a:ln w="9360">
            <a:solidFill>
              <a:srgbClr val="000000"/>
            </a:solidFill>
            <a:miter/>
            <a:tailEnd type="arrow" w="med" len="med"/>
          </a:ln>
        </p:spPr>
      </p:cxnSp>
      <p:cxnSp>
        <p:nvCxnSpPr>
          <p:cNvPr id="250" name="Line 11"/>
          <p:cNvCxnSpPr>
            <a:stCxn id="239" idx="2"/>
            <a:endCxn id="240" idx="0"/>
          </p:cNvCxnSpPr>
          <p:nvPr/>
        </p:nvCxnSpPr>
        <p:spPr>
          <a:xfrm flipH="1">
            <a:off x="4914000" y="1849320"/>
            <a:ext cx="21240" cy="838440"/>
          </a:xfrm>
          <a:prstGeom prst="straightConnector1">
            <a:avLst/>
          </a:prstGeom>
          <a:ln w="9360">
            <a:solidFill>
              <a:srgbClr val="008000"/>
            </a:solidFill>
            <a:custDash>
              <a:ds d="400000" sp="300000"/>
            </a:custDash>
            <a:miter/>
            <a:tailEnd type="arrow" w="med" len="med"/>
          </a:ln>
        </p:spPr>
      </p:cxnSp>
      <p:sp>
        <p:nvSpPr>
          <p:cNvPr id="251" name="CustomShape 12"/>
          <p:cNvSpPr/>
          <p:nvPr/>
        </p:nvSpPr>
        <p:spPr>
          <a:xfrm>
            <a:off x="3780000" y="1895760"/>
            <a:ext cx="1175760" cy="5806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600" b="0" strike="noStrike" spc="-1">
                <a:solidFill>
                  <a:srgbClr val="008000"/>
                </a:solidFill>
                <a:uFill>
                  <a:solidFill>
                    <a:srgbClr val="FFFFFF"/>
                  </a:solidFill>
                </a:uFill>
                <a:latin typeface="Arial"/>
              </a:rPr>
              <a:t>flow records</a:t>
            </a:r>
            <a:endParaRPr lang="en-AU" sz="2400" b="0" strike="noStrike" spc="-1">
              <a:solidFill>
                <a:srgbClr val="FFFFFF"/>
              </a:solidFill>
              <a:uFill>
                <a:solidFill>
                  <a:srgbClr val="FFFFFF"/>
                </a:solidFill>
              </a:uFill>
              <a:latin typeface="Arial"/>
            </a:endParaRPr>
          </a:p>
        </p:txBody>
      </p:sp>
      <p:sp>
        <p:nvSpPr>
          <p:cNvPr id="252" name="TextShape 13"/>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err="1">
                <a:solidFill>
                  <a:srgbClr val="000000"/>
                </a:solidFill>
                <a:uFill>
                  <a:solidFill>
                    <a:srgbClr val="FFFFFF"/>
                  </a:solidFill>
                </a:uFill>
                <a:latin typeface="Arial"/>
              </a:rPr>
              <a:t>nfcapd</a:t>
            </a:r>
            <a:r>
              <a:rPr lang="en-GB" sz="4000" b="0" strike="noStrike" spc="-1" dirty="0">
                <a:solidFill>
                  <a:srgbClr val="000000"/>
                </a:solidFill>
                <a:uFill>
                  <a:solidFill>
                    <a:srgbClr val="FFFFFF"/>
                  </a:solidFill>
                </a:uFill>
                <a:latin typeface="Arial"/>
              </a:rPr>
              <a:t> / </a:t>
            </a:r>
            <a:r>
              <a:rPr lang="en-GB" sz="4000" b="0" strike="noStrike" spc="-1" dirty="0" err="1">
                <a:solidFill>
                  <a:srgbClr val="000000"/>
                </a:solidFill>
                <a:uFill>
                  <a:solidFill>
                    <a:srgbClr val="FFFFFF"/>
                  </a:solidFill>
                </a:uFill>
                <a:latin typeface="Arial"/>
              </a:rPr>
              <a:t>nfdump</a:t>
            </a:r>
            <a:r>
              <a:rPr lang="en-GB" sz="4000" b="0" strike="noStrike" spc="-1" dirty="0">
                <a:solidFill>
                  <a:srgbClr val="000000"/>
                </a:solidFill>
                <a:uFill>
                  <a:solidFill>
                    <a:srgbClr val="FFFFFF"/>
                  </a:solidFill>
                </a:uFill>
                <a:latin typeface="Arial"/>
              </a:rPr>
              <a:t> architecture
 </a:t>
            </a:r>
            <a:endParaRPr lang="en-AU"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Questions?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What is a Network Flow</a:t>
            </a:r>
            <a:endParaRPr lang="en-AU" sz="4000" b="0" strike="noStrike" spc="-1" dirty="0">
              <a:solidFill>
                <a:srgbClr val="000000"/>
              </a:solidFill>
              <a:uFill>
                <a:solidFill>
                  <a:srgbClr val="FFFFFF"/>
                </a:solidFill>
              </a:uFill>
              <a:latin typeface="Arial"/>
            </a:endParaRPr>
          </a:p>
        </p:txBody>
      </p:sp>
      <p:sp>
        <p:nvSpPr>
          <p:cNvPr id="53"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A set of related packets</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Packets that belong to the same transport connection. e.g.</a:t>
            </a:r>
            <a:endParaRPr lang="en-AU" sz="32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dirty="0">
                <a:solidFill>
                  <a:srgbClr val="000000"/>
                </a:solidFill>
                <a:uFill>
                  <a:solidFill>
                    <a:srgbClr val="FFFFFF"/>
                  </a:solidFill>
                </a:uFill>
                <a:latin typeface="Arial"/>
              </a:rPr>
              <a:t>TCP, same </a:t>
            </a:r>
            <a:r>
              <a:rPr lang="en-US" sz="2800" b="0" strike="noStrike" spc="-1" dirty="0" err="1">
                <a:solidFill>
                  <a:srgbClr val="000000"/>
                </a:solidFill>
                <a:uFill>
                  <a:solidFill>
                    <a:srgbClr val="FFFFFF"/>
                  </a:solidFill>
                </a:uFill>
                <a:latin typeface="Arial"/>
              </a:rPr>
              <a:t>src</a:t>
            </a:r>
            <a:r>
              <a:rPr lang="en-US" sz="2800" b="0" strike="noStrike" spc="-1" dirty="0">
                <a:solidFill>
                  <a:srgbClr val="000000"/>
                </a:solidFill>
                <a:uFill>
                  <a:solidFill>
                    <a:srgbClr val="FFFFFF"/>
                  </a:solidFill>
                </a:uFill>
                <a:latin typeface="Arial"/>
              </a:rPr>
              <a:t> IP, </a:t>
            </a:r>
            <a:r>
              <a:rPr lang="en-US" sz="2800" b="0" strike="noStrike" spc="-1" dirty="0" err="1">
                <a:solidFill>
                  <a:srgbClr val="000000"/>
                </a:solidFill>
                <a:uFill>
                  <a:solidFill>
                    <a:srgbClr val="FFFFFF"/>
                  </a:solidFill>
                </a:uFill>
                <a:latin typeface="Arial"/>
              </a:rPr>
              <a:t>src</a:t>
            </a:r>
            <a:r>
              <a:rPr lang="en-US" sz="2800" b="0" strike="noStrike" spc="-1" dirty="0">
                <a:solidFill>
                  <a:srgbClr val="000000"/>
                </a:solidFill>
                <a:uFill>
                  <a:solidFill>
                    <a:srgbClr val="FFFFFF"/>
                  </a:solidFill>
                </a:uFill>
                <a:latin typeface="Arial"/>
              </a:rPr>
              <a:t> port, </a:t>
            </a:r>
            <a:r>
              <a:rPr lang="en-US" sz="2800" b="0" strike="noStrike" spc="-1" dirty="0" err="1">
                <a:solidFill>
                  <a:srgbClr val="000000"/>
                </a:solidFill>
                <a:uFill>
                  <a:solidFill>
                    <a:srgbClr val="FFFFFF"/>
                  </a:solidFill>
                </a:uFill>
                <a:latin typeface="Arial"/>
              </a:rPr>
              <a:t>dst</a:t>
            </a:r>
            <a:r>
              <a:rPr lang="en-US" sz="2800" b="0" strike="noStrike" spc="-1" dirty="0">
                <a:solidFill>
                  <a:srgbClr val="000000"/>
                </a:solidFill>
                <a:uFill>
                  <a:solidFill>
                    <a:srgbClr val="FFFFFF"/>
                  </a:solidFill>
                </a:uFill>
                <a:latin typeface="Arial"/>
              </a:rPr>
              <a:t> IP, </a:t>
            </a:r>
            <a:r>
              <a:rPr lang="en-US" sz="2800" b="0" strike="noStrike" spc="-1" dirty="0" err="1">
                <a:solidFill>
                  <a:srgbClr val="000000"/>
                </a:solidFill>
                <a:uFill>
                  <a:solidFill>
                    <a:srgbClr val="FFFFFF"/>
                  </a:solidFill>
                </a:uFill>
                <a:latin typeface="Arial"/>
              </a:rPr>
              <a:t>dst</a:t>
            </a:r>
            <a:r>
              <a:rPr lang="en-US" sz="2800" b="0" strike="noStrike" spc="-1" dirty="0">
                <a:solidFill>
                  <a:srgbClr val="000000"/>
                </a:solidFill>
                <a:uFill>
                  <a:solidFill>
                    <a:srgbClr val="FFFFFF"/>
                  </a:solidFill>
                </a:uFill>
                <a:latin typeface="Arial"/>
              </a:rPr>
              <a:t> port</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dirty="0">
                <a:solidFill>
                  <a:srgbClr val="000000"/>
                </a:solidFill>
                <a:uFill>
                  <a:solidFill>
                    <a:srgbClr val="FFFFFF"/>
                  </a:solidFill>
                </a:uFill>
                <a:latin typeface="Arial"/>
              </a:rPr>
              <a:t>UDP, same </a:t>
            </a:r>
            <a:r>
              <a:rPr lang="en-US" sz="2800" b="0" strike="noStrike" spc="-1" dirty="0" err="1">
                <a:solidFill>
                  <a:srgbClr val="000000"/>
                </a:solidFill>
                <a:uFill>
                  <a:solidFill>
                    <a:srgbClr val="FFFFFF"/>
                  </a:solidFill>
                </a:uFill>
                <a:latin typeface="Arial"/>
              </a:rPr>
              <a:t>src</a:t>
            </a:r>
            <a:r>
              <a:rPr lang="en-US" sz="2800" b="0" strike="noStrike" spc="-1" dirty="0">
                <a:solidFill>
                  <a:srgbClr val="000000"/>
                </a:solidFill>
                <a:uFill>
                  <a:solidFill>
                    <a:srgbClr val="FFFFFF"/>
                  </a:solidFill>
                </a:uFill>
                <a:latin typeface="Arial"/>
              </a:rPr>
              <a:t> IP, </a:t>
            </a:r>
            <a:r>
              <a:rPr lang="en-US" sz="2800" b="0" strike="noStrike" spc="-1" dirty="0" err="1">
                <a:solidFill>
                  <a:srgbClr val="000000"/>
                </a:solidFill>
                <a:uFill>
                  <a:solidFill>
                    <a:srgbClr val="FFFFFF"/>
                  </a:solidFill>
                </a:uFill>
                <a:latin typeface="Arial"/>
              </a:rPr>
              <a:t>src</a:t>
            </a:r>
            <a:r>
              <a:rPr lang="en-US" sz="2800" b="0" strike="noStrike" spc="-1" dirty="0">
                <a:solidFill>
                  <a:srgbClr val="000000"/>
                </a:solidFill>
                <a:uFill>
                  <a:solidFill>
                    <a:srgbClr val="FFFFFF"/>
                  </a:solidFill>
                </a:uFill>
                <a:latin typeface="Arial"/>
              </a:rPr>
              <a:t> port, </a:t>
            </a:r>
            <a:r>
              <a:rPr lang="en-US" sz="2800" b="0" strike="noStrike" spc="-1" dirty="0" err="1">
                <a:solidFill>
                  <a:srgbClr val="000000"/>
                </a:solidFill>
                <a:uFill>
                  <a:solidFill>
                    <a:srgbClr val="FFFFFF"/>
                  </a:solidFill>
                </a:uFill>
                <a:latin typeface="Arial"/>
              </a:rPr>
              <a:t>dst</a:t>
            </a:r>
            <a:r>
              <a:rPr lang="en-US" sz="2800" b="0" strike="noStrike" spc="-1" dirty="0">
                <a:solidFill>
                  <a:srgbClr val="000000"/>
                </a:solidFill>
                <a:uFill>
                  <a:solidFill>
                    <a:srgbClr val="FFFFFF"/>
                  </a:solidFill>
                </a:uFill>
                <a:latin typeface="Arial"/>
              </a:rPr>
              <a:t> IP, </a:t>
            </a:r>
            <a:r>
              <a:rPr lang="en-US" sz="2800" b="0" strike="noStrike" spc="-1" dirty="0" err="1">
                <a:solidFill>
                  <a:srgbClr val="000000"/>
                </a:solidFill>
                <a:uFill>
                  <a:solidFill>
                    <a:srgbClr val="FFFFFF"/>
                  </a:solidFill>
                </a:uFill>
                <a:latin typeface="Arial"/>
              </a:rPr>
              <a:t>dst</a:t>
            </a:r>
            <a:r>
              <a:rPr lang="en-US" sz="2800" b="0" strike="noStrike" spc="-1" dirty="0">
                <a:solidFill>
                  <a:srgbClr val="000000"/>
                </a:solidFill>
                <a:uFill>
                  <a:solidFill>
                    <a:srgbClr val="FFFFFF"/>
                  </a:solidFill>
                </a:uFill>
                <a:latin typeface="Arial"/>
              </a:rPr>
              <a:t> port</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dirty="0">
                <a:solidFill>
                  <a:srgbClr val="000000"/>
                </a:solidFill>
                <a:uFill>
                  <a:solidFill>
                    <a:srgbClr val="FFFFFF"/>
                  </a:solidFill>
                </a:uFill>
                <a:latin typeface="Arial"/>
              </a:rPr>
              <a:t>Usually flows are considered “Unidirectional”</a:t>
            </a:r>
            <a:endParaRPr lang="en-AU" sz="2800" b="0" strike="noStrike" spc="-1" dirty="0">
              <a:solidFill>
                <a:srgbClr val="000000"/>
              </a:solidFill>
              <a:uFill>
                <a:solidFill>
                  <a:srgbClr val="FFFFFF"/>
                </a:solidFill>
              </a:uFill>
              <a:latin typeface="Arial"/>
            </a:endParaRPr>
          </a:p>
          <a:p>
            <a:pPr marL="1296000" lvl="2" indent="-288000">
              <a:buClr>
                <a:srgbClr val="000000"/>
              </a:buClr>
              <a:buSzPct val="45000"/>
              <a:buFont typeface="Wingdings" charset="2"/>
              <a:buChar char=""/>
            </a:pPr>
            <a:r>
              <a:rPr lang="en-US" sz="2400" b="0" strike="noStrike" spc="-1" dirty="0">
                <a:solidFill>
                  <a:srgbClr val="000000"/>
                </a:solidFill>
                <a:uFill>
                  <a:solidFill>
                    <a:srgbClr val="FFFFFF"/>
                  </a:solidFill>
                </a:uFill>
                <a:latin typeface="Arial"/>
              </a:rPr>
              <a:t>i.e. A→B and B→A are two different flows</a:t>
            </a:r>
            <a:endParaRPr lang="en-AU" sz="24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800" b="0" strike="noStrike" spc="-1" dirty="0">
                <a:solidFill>
                  <a:srgbClr val="000000"/>
                </a:solidFill>
                <a:uFill>
                  <a:solidFill>
                    <a:srgbClr val="FFFFFF"/>
                  </a:solidFill>
                </a:uFill>
                <a:latin typeface="Arial"/>
              </a:rPr>
              <a:t>Some tools consider flows as "Bidirectional"</a:t>
            </a:r>
            <a:endParaRPr lang="en-AU" sz="2800" b="0" strike="noStrike" spc="-1" dirty="0">
              <a:solidFill>
                <a:srgbClr val="000000"/>
              </a:solidFill>
              <a:uFill>
                <a:solidFill>
                  <a:srgbClr val="FFFFFF"/>
                </a:solidFill>
              </a:uFill>
              <a:latin typeface="Arial"/>
            </a:endParaRPr>
          </a:p>
          <a:p>
            <a:pPr marL="1296000" lvl="2" indent="-288000">
              <a:buClr>
                <a:srgbClr val="000000"/>
              </a:buClr>
              <a:buSzPct val="45000"/>
              <a:buFont typeface="Wingdings" charset="2"/>
              <a:buChar char=""/>
            </a:pPr>
            <a:r>
              <a:rPr lang="en-US" sz="2400" b="0" strike="noStrike" spc="-1" dirty="0">
                <a:solidFill>
                  <a:srgbClr val="000000"/>
                </a:solidFill>
                <a:uFill>
                  <a:solidFill>
                    <a:srgbClr val="FFFFFF"/>
                  </a:solidFill>
                </a:uFill>
                <a:latin typeface="Arial"/>
              </a:rPr>
              <a:t>i.e. A→B  and B→A as part of the same </a:t>
            </a:r>
            <a:r>
              <a:rPr lang="en-US" sz="2400" b="0" strike="noStrike" spc="-1" dirty="0" smtClean="0">
                <a:solidFill>
                  <a:srgbClr val="000000"/>
                </a:solidFill>
                <a:uFill>
                  <a:solidFill>
                    <a:srgbClr val="FFFFFF"/>
                  </a:solidFill>
                </a:uFill>
                <a:latin typeface="Arial"/>
              </a:rPr>
              <a:t>flow</a:t>
            </a:r>
            <a:r>
              <a:rPr lang="en-AU" sz="2400" spc="-1" dirty="0">
                <a:solidFill>
                  <a:srgbClr val="000000"/>
                </a:solidFill>
                <a:uFill>
                  <a:solidFill>
                    <a:srgbClr val="FFFFFF"/>
                  </a:solidFill>
                </a:uFill>
                <a:latin typeface="Arial"/>
              </a:rPr>
              <a:t/>
            </a:r>
            <a:br>
              <a:rPr lang="en-AU" sz="2400" spc="-1" dirty="0">
                <a:solidFill>
                  <a:srgbClr val="000000"/>
                </a:solidFill>
                <a:uFill>
                  <a:solidFill>
                    <a:srgbClr val="FFFFFF"/>
                  </a:solidFill>
                </a:uFill>
                <a:latin typeface="Arial"/>
              </a:rPr>
            </a:br>
            <a:r>
              <a:rPr lang="en-AU" sz="2400" spc="-1" dirty="0" smtClean="0">
                <a:solidFill>
                  <a:srgbClr val="000000"/>
                </a:solidFill>
                <a:uFill>
                  <a:solidFill>
                    <a:srgbClr val="FFFFFF"/>
                  </a:solidFill>
                </a:uFill>
                <a:latin typeface="Arial"/>
              </a:rPr>
              <a:t/>
            </a:r>
            <a:br>
              <a:rPr lang="en-AU" sz="2400" spc="-1" dirty="0" smtClean="0">
                <a:solidFill>
                  <a:srgbClr val="000000"/>
                </a:solidFill>
                <a:uFill>
                  <a:solidFill>
                    <a:srgbClr val="FFFFFF"/>
                  </a:solidFill>
                </a:uFill>
                <a:latin typeface="Arial"/>
              </a:rPr>
            </a:br>
            <a:r>
              <a:rPr lang="en-US" sz="2000" b="0" strike="noStrike" spc="-1" dirty="0" smtClean="0">
                <a:solidFill>
                  <a:srgbClr val="0000FF"/>
                </a:solidFill>
                <a:uFill>
                  <a:solidFill>
                    <a:srgbClr val="FFFFFF"/>
                  </a:solidFill>
                </a:uFill>
                <a:latin typeface="Arial"/>
              </a:rPr>
              <a:t>http</a:t>
            </a:r>
            <a:r>
              <a:rPr lang="en-US" sz="2000" b="0" strike="noStrike" spc="-1" dirty="0">
                <a:solidFill>
                  <a:srgbClr val="0000FF"/>
                </a:solidFill>
                <a:uFill>
                  <a:solidFill>
                    <a:srgbClr val="FFFFFF"/>
                  </a:solidFill>
                </a:uFill>
                <a:latin typeface="Arial"/>
              </a:rPr>
              <a:t>://</a:t>
            </a:r>
            <a:r>
              <a:rPr lang="en-US" sz="2000" b="0" strike="noStrike" spc="-1" dirty="0" err="1">
                <a:solidFill>
                  <a:srgbClr val="0000FF"/>
                </a:solidFill>
                <a:uFill>
                  <a:solidFill>
                    <a:srgbClr val="FFFFFF"/>
                  </a:solidFill>
                </a:uFill>
                <a:latin typeface="Arial"/>
              </a:rPr>
              <a:t>en.wikipedia.org</a:t>
            </a:r>
            <a:r>
              <a:rPr lang="en-US" sz="2000" b="0" strike="noStrike" spc="-1" dirty="0">
                <a:solidFill>
                  <a:srgbClr val="0000FF"/>
                </a:solidFill>
                <a:uFill>
                  <a:solidFill>
                    <a:srgbClr val="FFFFFF"/>
                  </a:solidFill>
                </a:uFill>
                <a:latin typeface="Arial"/>
              </a:rPr>
              <a:t>/wiki/</a:t>
            </a:r>
            <a:r>
              <a:rPr lang="en-US" sz="2000" b="0" strike="noStrike" spc="-1" dirty="0" err="1">
                <a:solidFill>
                  <a:srgbClr val="0000FF"/>
                </a:solidFill>
                <a:uFill>
                  <a:solidFill>
                    <a:srgbClr val="FFFFFF"/>
                  </a:solidFill>
                </a:uFill>
                <a:latin typeface="Arial"/>
              </a:rPr>
              <a:t>Traffic_flow</a:t>
            </a:r>
            <a:r>
              <a:rPr lang="en-US" sz="2000" b="0" strike="noStrike" spc="-1" dirty="0">
                <a:solidFill>
                  <a:srgbClr val="0000FF"/>
                </a:solidFill>
                <a:uFill>
                  <a:solidFill>
                    <a:srgbClr val="FFFFFF"/>
                  </a:solidFill>
                </a:uFill>
                <a:latin typeface="Arial"/>
              </a:rPr>
              <a:t>_(</a:t>
            </a:r>
            <a:r>
              <a:rPr lang="en-US" sz="2000" b="0" strike="noStrike" spc="-1" dirty="0" err="1">
                <a:solidFill>
                  <a:srgbClr val="0000FF"/>
                </a:solidFill>
                <a:uFill>
                  <a:solidFill>
                    <a:srgbClr val="FFFFFF"/>
                  </a:solidFill>
                </a:uFill>
                <a:latin typeface="Arial"/>
              </a:rPr>
              <a:t>computer_networking</a:t>
            </a:r>
            <a:r>
              <a:rPr lang="en-US" sz="2000" b="0" strike="noStrike" spc="-1" dirty="0" smtClean="0">
                <a:solidFill>
                  <a:srgbClr val="0000FF"/>
                </a:solidFill>
                <a:uFill>
                  <a:solidFill>
                    <a:srgbClr val="FFFFFF"/>
                  </a:solidFill>
                </a:uFill>
                <a:latin typeface="Arial"/>
              </a:rPr>
              <a:t>)</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References – Tools</a:t>
            </a:r>
            <a:endParaRPr lang="en-AU" sz="4000" b="0" strike="noStrike" spc="-1" dirty="0">
              <a:solidFill>
                <a:srgbClr val="000000"/>
              </a:solidFill>
              <a:uFill>
                <a:solidFill>
                  <a:srgbClr val="FFFFFF"/>
                </a:solidFill>
              </a:uFill>
              <a:latin typeface="Arial"/>
            </a:endParaRPr>
          </a:p>
        </p:txBody>
      </p:sp>
      <p:sp>
        <p:nvSpPr>
          <p:cNvPr id="255"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GB" sz="3200" b="1" strike="noStrike" spc="-1" dirty="0" err="1">
                <a:solidFill>
                  <a:srgbClr val="000000"/>
                </a:solidFill>
                <a:uFill>
                  <a:solidFill>
                    <a:srgbClr val="FFFFFF"/>
                  </a:solidFill>
                </a:uFill>
                <a:latin typeface="Arial"/>
              </a:rPr>
              <a:t>nfdump</a:t>
            </a:r>
            <a:r>
              <a:rPr lang="en-GB" sz="3200" b="1" strike="noStrike" spc="-1" dirty="0">
                <a:solidFill>
                  <a:srgbClr val="000000"/>
                </a:solidFill>
                <a:uFill>
                  <a:solidFill>
                    <a:srgbClr val="FFFFFF"/>
                  </a:solidFill>
                </a:uFill>
                <a:latin typeface="Arial"/>
              </a:rPr>
              <a:t> and </a:t>
            </a:r>
            <a:r>
              <a:rPr lang="en-GB" sz="3200" b="1" strike="noStrike" spc="-1" dirty="0" err="1">
                <a:solidFill>
                  <a:srgbClr val="000000"/>
                </a:solidFill>
                <a:uFill>
                  <a:solidFill>
                    <a:srgbClr val="FFFFFF"/>
                  </a:solidFill>
                </a:uFill>
                <a:latin typeface="Arial"/>
              </a:rPr>
              <a:t>nfsen</a:t>
            </a:r>
            <a:r>
              <a:rPr lang="en-GB" sz="3200" b="1" strike="noStrike" spc="-1" dirty="0">
                <a:solidFill>
                  <a:srgbClr val="000000"/>
                </a:solidFill>
                <a:uFill>
                  <a:solidFill>
                    <a:srgbClr val="FFFFFF"/>
                  </a:solidFill>
                </a:uFill>
                <a:latin typeface="Arial"/>
              </a:rPr>
              <a:t>:</a:t>
            </a:r>
            <a:endParaRPr lang="en-AU" sz="3200" b="1" strike="noStrike" spc="-1" dirty="0">
              <a:solidFill>
                <a:srgbClr val="000000"/>
              </a:solidFill>
              <a:uFill>
                <a:solidFill>
                  <a:srgbClr val="FFFFFF"/>
                </a:solidFill>
              </a:uFill>
              <a:latin typeface="Arial"/>
            </a:endParaRPr>
          </a:p>
          <a:p>
            <a:pPr marL="457200" lvl="1"/>
            <a:r>
              <a:rPr lang="en-GB" sz="2800" b="0" strike="noStrike" spc="-1" dirty="0">
                <a:solidFill>
                  <a:srgbClr val="0000FF"/>
                </a:solidFill>
                <a:uFill>
                  <a:solidFill>
                    <a:srgbClr val="FFFFFF"/>
                  </a:solidFill>
                </a:uFill>
                <a:latin typeface="Arial"/>
              </a:rPr>
              <a:t>http://</a:t>
            </a:r>
            <a:r>
              <a:rPr lang="en-GB" sz="2800" b="0" strike="noStrike" spc="-1" dirty="0" err="1">
                <a:solidFill>
                  <a:srgbClr val="0000FF"/>
                </a:solidFill>
                <a:uFill>
                  <a:solidFill>
                    <a:srgbClr val="FFFFFF"/>
                  </a:solidFill>
                </a:uFill>
                <a:latin typeface="Arial"/>
              </a:rPr>
              <a:t>nfdump.sourceforge.net</a:t>
            </a:r>
            <a:r>
              <a:rPr lang="en-GB" sz="2800" b="0" strike="noStrike" spc="-1" dirty="0">
                <a:solidFill>
                  <a:srgbClr val="0000FF"/>
                </a:solidFill>
                <a:uFill>
                  <a:solidFill>
                    <a:srgbClr val="FFFFFF"/>
                  </a:solidFill>
                </a:uFill>
                <a:latin typeface="Arial"/>
              </a:rPr>
              <a:t>/
http://</a:t>
            </a:r>
            <a:r>
              <a:rPr lang="en-GB" sz="2800" b="0" strike="noStrike" spc="-1" dirty="0" err="1">
                <a:solidFill>
                  <a:srgbClr val="0000FF"/>
                </a:solidFill>
                <a:uFill>
                  <a:solidFill>
                    <a:srgbClr val="FFFFFF"/>
                  </a:solidFill>
                </a:uFill>
                <a:latin typeface="Arial"/>
              </a:rPr>
              <a:t>nfsen.sourceforge.net</a:t>
            </a:r>
            <a:r>
              <a:rPr lang="en-GB" sz="2800" b="0" strike="noStrike" spc="-1" dirty="0">
                <a:solidFill>
                  <a:srgbClr val="0000FF"/>
                </a:solidFill>
                <a:uFill>
                  <a:solidFill>
                    <a:srgbClr val="FFFFFF"/>
                  </a:solidFill>
                </a:uFill>
                <a:latin typeface="Arial"/>
              </a:rPr>
              <a:t>/
http://</a:t>
            </a:r>
            <a:r>
              <a:rPr lang="en-GB" sz="2800" b="0" strike="noStrike" spc="-1" dirty="0" err="1">
                <a:solidFill>
                  <a:srgbClr val="0000FF"/>
                </a:solidFill>
                <a:uFill>
                  <a:solidFill>
                    <a:srgbClr val="FFFFFF"/>
                  </a:solidFill>
                </a:uFill>
                <a:latin typeface="Arial"/>
              </a:rPr>
              <a:t>nfsen-plugins.sourceforge.net</a:t>
            </a:r>
            <a:r>
              <a:rPr lang="en-GB" sz="2800" b="0" strike="noStrike" spc="-1" dirty="0">
                <a:solidFill>
                  <a:srgbClr val="0000FF"/>
                </a:solidFill>
                <a:uFill>
                  <a:solidFill>
                    <a:srgbClr val="FFFFFF"/>
                  </a:solidFill>
                </a:uFill>
                <a:latin typeface="Arial"/>
              </a:rPr>
              <a:t>/</a:t>
            </a:r>
            <a:endParaRPr lang="en-AU" sz="28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3200" b="1" strike="noStrike" spc="-1" dirty="0" err="1">
                <a:solidFill>
                  <a:srgbClr val="000000"/>
                </a:solidFill>
                <a:uFill>
                  <a:solidFill>
                    <a:srgbClr val="FFFFFF"/>
                  </a:solidFill>
                </a:uFill>
                <a:latin typeface="Arial"/>
              </a:rPr>
              <a:t>pmacct</a:t>
            </a:r>
            <a:r>
              <a:rPr lang="en-GB" sz="3200" b="1" strike="noStrike" spc="-1" dirty="0">
                <a:solidFill>
                  <a:srgbClr val="000000"/>
                </a:solidFill>
                <a:uFill>
                  <a:solidFill>
                    <a:srgbClr val="FFFFFF"/>
                  </a:solidFill>
                </a:uFill>
                <a:latin typeface="Arial"/>
              </a:rPr>
              <a:t> and </a:t>
            </a:r>
            <a:r>
              <a:rPr lang="en-GB" sz="3200" b="1" strike="noStrike" spc="-1" dirty="0" err="1">
                <a:solidFill>
                  <a:srgbClr val="000000"/>
                </a:solidFill>
                <a:uFill>
                  <a:solidFill>
                    <a:srgbClr val="FFFFFF"/>
                  </a:solidFill>
                </a:uFill>
                <a:latin typeface="Arial"/>
              </a:rPr>
              <a:t>pmgraph</a:t>
            </a:r>
            <a:r>
              <a:rPr lang="en-GB" sz="3200" b="1" strike="noStrike" spc="-1" dirty="0">
                <a:solidFill>
                  <a:srgbClr val="000000"/>
                </a:solidFill>
                <a:uFill>
                  <a:solidFill>
                    <a:srgbClr val="FFFFFF"/>
                  </a:solidFill>
                </a:uFill>
                <a:latin typeface="Arial"/>
              </a:rPr>
              <a:t>:</a:t>
            </a:r>
            <a:endParaRPr lang="en-AU" sz="3200" b="1" strike="noStrike" spc="-1" dirty="0">
              <a:solidFill>
                <a:srgbClr val="000000"/>
              </a:solidFill>
              <a:uFill>
                <a:solidFill>
                  <a:srgbClr val="FFFFFF"/>
                </a:solidFill>
              </a:uFill>
              <a:latin typeface="Arial"/>
            </a:endParaRPr>
          </a:p>
          <a:p>
            <a:pPr marL="457200" lvl="1"/>
            <a:r>
              <a:rPr lang="en-GB" sz="2800" b="0" strike="noStrike" spc="-1" dirty="0">
                <a:solidFill>
                  <a:srgbClr val="0000FF"/>
                </a:solidFill>
                <a:uFill>
                  <a:solidFill>
                    <a:srgbClr val="FFFFFF"/>
                  </a:solidFill>
                </a:uFill>
                <a:latin typeface="Arial"/>
              </a:rPr>
              <a:t>http://</a:t>
            </a:r>
            <a:r>
              <a:rPr lang="en-GB" sz="2800" b="0" strike="noStrike" spc="-1" dirty="0" err="1">
                <a:solidFill>
                  <a:srgbClr val="0000FF"/>
                </a:solidFill>
                <a:uFill>
                  <a:solidFill>
                    <a:srgbClr val="FFFFFF"/>
                  </a:solidFill>
                </a:uFill>
                <a:latin typeface="Arial"/>
              </a:rPr>
              <a:t>www.pmacct.net</a:t>
            </a:r>
            <a:r>
              <a:rPr lang="en-GB" sz="2800" b="0" strike="noStrike" spc="-1" dirty="0">
                <a:solidFill>
                  <a:srgbClr val="0000FF"/>
                </a:solidFill>
                <a:uFill>
                  <a:solidFill>
                    <a:srgbClr val="FFFFFF"/>
                  </a:solidFill>
                </a:uFill>
                <a:latin typeface="Arial"/>
              </a:rPr>
              <a:t>/
http://</a:t>
            </a:r>
            <a:r>
              <a:rPr lang="en-GB" sz="2800" b="0" strike="noStrike" spc="-1" dirty="0" err="1">
                <a:solidFill>
                  <a:srgbClr val="0000FF"/>
                </a:solidFill>
                <a:uFill>
                  <a:solidFill>
                    <a:srgbClr val="FFFFFF"/>
                  </a:solidFill>
                </a:uFill>
                <a:latin typeface="Arial"/>
              </a:rPr>
              <a:t>www.aptivate.org</a:t>
            </a:r>
            <a:r>
              <a:rPr lang="en-GB" sz="2800" b="0" strike="noStrike" spc="-1" dirty="0">
                <a:solidFill>
                  <a:srgbClr val="0000FF"/>
                </a:solidFill>
                <a:uFill>
                  <a:solidFill>
                    <a:srgbClr val="FFFFFF"/>
                  </a:solidFill>
                </a:uFill>
                <a:latin typeface="Arial"/>
              </a:rPr>
              <a:t>/</a:t>
            </a:r>
            <a:r>
              <a:rPr lang="en-GB" sz="2800" b="0" strike="noStrike" spc="-1" dirty="0" err="1">
                <a:solidFill>
                  <a:srgbClr val="0000FF"/>
                </a:solidFill>
                <a:uFill>
                  <a:solidFill>
                    <a:srgbClr val="FFFFFF"/>
                  </a:solidFill>
                </a:uFill>
                <a:latin typeface="Arial"/>
              </a:rPr>
              <a:t>pmgraph</a:t>
            </a:r>
            <a:r>
              <a:rPr lang="en-GB" sz="2800" b="0" strike="noStrike" spc="-1" dirty="0">
                <a:solidFill>
                  <a:srgbClr val="0000FF"/>
                </a:solidFill>
                <a:uFill>
                  <a:solidFill>
                    <a:srgbClr val="FFFFFF"/>
                  </a:solidFill>
                </a:uFill>
                <a:latin typeface="Arial"/>
              </a:rPr>
              <a:t>/</a:t>
            </a:r>
            <a:endParaRPr lang="en-AU" sz="28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3200" b="1" strike="noStrike" spc="-1" dirty="0">
                <a:solidFill>
                  <a:srgbClr val="000000"/>
                </a:solidFill>
                <a:uFill>
                  <a:solidFill>
                    <a:srgbClr val="FFFFFF"/>
                  </a:solidFill>
                </a:uFill>
                <a:latin typeface="Arial"/>
              </a:rPr>
              <a:t>flow-tools:</a:t>
            </a:r>
            <a:endParaRPr lang="en-AU" sz="3200" b="1" strike="noStrike" spc="-1" dirty="0">
              <a:solidFill>
                <a:srgbClr val="000000"/>
              </a:solidFill>
              <a:uFill>
                <a:solidFill>
                  <a:srgbClr val="FFFFFF"/>
                </a:solidFill>
              </a:uFill>
              <a:latin typeface="Arial"/>
            </a:endParaRPr>
          </a:p>
          <a:p>
            <a:pPr marL="457200" lvl="1"/>
            <a:r>
              <a:rPr lang="en-GB" sz="2800" b="0" strike="noStrike" spc="-1" dirty="0">
                <a:solidFill>
                  <a:srgbClr val="0000FF"/>
                </a:solidFill>
                <a:uFill>
                  <a:solidFill>
                    <a:srgbClr val="FFFFFF"/>
                  </a:solidFill>
                </a:uFill>
                <a:latin typeface="Arial"/>
              </a:rPr>
              <a:t>http://</a:t>
            </a:r>
            <a:r>
              <a:rPr lang="en-GB" sz="2800" b="0" strike="noStrike" spc="-1" dirty="0" err="1">
                <a:solidFill>
                  <a:srgbClr val="0000FF"/>
                </a:solidFill>
                <a:uFill>
                  <a:solidFill>
                    <a:srgbClr val="FFFFFF"/>
                  </a:solidFill>
                </a:uFill>
                <a:latin typeface="Arial"/>
              </a:rPr>
              <a:t>www.splintered.net</a:t>
            </a:r>
            <a:r>
              <a:rPr lang="en-GB" sz="2800" b="0" strike="noStrike" spc="-1" dirty="0">
                <a:solidFill>
                  <a:srgbClr val="0000FF"/>
                </a:solidFill>
                <a:uFill>
                  <a:solidFill>
                    <a:srgbClr val="FFFFFF"/>
                  </a:solidFill>
                </a:uFill>
                <a:latin typeface="Arial"/>
              </a:rPr>
              <a:t>/</a:t>
            </a:r>
            <a:r>
              <a:rPr lang="en-GB" sz="2800" b="0" strike="noStrike" spc="-1" dirty="0" err="1">
                <a:solidFill>
                  <a:srgbClr val="0000FF"/>
                </a:solidFill>
                <a:uFill>
                  <a:solidFill>
                    <a:srgbClr val="FFFFFF"/>
                  </a:solidFill>
                </a:uFill>
                <a:latin typeface="Arial"/>
              </a:rPr>
              <a:t>sw</a:t>
            </a:r>
            <a:r>
              <a:rPr lang="en-GB" sz="2800" b="0" strike="noStrike" spc="-1" dirty="0">
                <a:solidFill>
                  <a:srgbClr val="0000FF"/>
                </a:solidFill>
                <a:uFill>
                  <a:solidFill>
                    <a:srgbClr val="FFFFFF"/>
                  </a:solidFill>
                </a:uFill>
                <a:latin typeface="Arial"/>
              </a:rPr>
              <a:t>/flow-tools</a:t>
            </a:r>
            <a:endParaRPr lang="en-AU" sz="2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References – Further Info</a:t>
            </a:r>
            <a:endParaRPr lang="en-AU" sz="4000" b="0" strike="noStrike" spc="-1" dirty="0">
              <a:solidFill>
                <a:srgbClr val="000000"/>
              </a:solidFill>
              <a:uFill>
                <a:solidFill>
                  <a:srgbClr val="FFFFFF"/>
                </a:solidFill>
              </a:uFill>
              <a:latin typeface="Arial"/>
            </a:endParaRPr>
          </a:p>
        </p:txBody>
      </p:sp>
      <p:sp>
        <p:nvSpPr>
          <p:cNvPr id="257"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2400" b="0" strike="noStrike" spc="-1" dirty="0" err="1">
                <a:solidFill>
                  <a:srgbClr val="000000"/>
                </a:solidFill>
                <a:uFill>
                  <a:solidFill>
                    <a:srgbClr val="FFFFFF"/>
                  </a:solidFill>
                </a:uFill>
                <a:latin typeface="Arial"/>
              </a:rPr>
              <a:t>WikiPedia</a:t>
            </a:r>
            <a:r>
              <a:rPr lang="en-US" sz="2400" b="0" strike="noStrike" spc="-1" dirty="0">
                <a:solidFill>
                  <a:srgbClr val="000000"/>
                </a:solidFill>
                <a:uFill>
                  <a:solidFill>
                    <a:srgbClr val="FFFFFF"/>
                  </a:solidFill>
                </a:uFill>
                <a:latin typeface="Arial"/>
              </a:rPr>
              <a:t>:</a:t>
            </a:r>
            <a:r>
              <a:rPr lang="en-GB" sz="2400" b="0" strike="noStrike" spc="-1" dirty="0">
                <a:solidFill>
                  <a:srgbClr val="000000"/>
                </a:solidFill>
                <a:uFill>
                  <a:solidFill>
                    <a:srgbClr val="FFFFFF"/>
                  </a:solidFill>
                </a:uFill>
                <a:latin typeface="Arial"/>
              </a:rPr>
              <a:t>
</a:t>
            </a:r>
            <a:r>
              <a:rPr lang="en-GB" sz="2400" b="0" strike="noStrike" spc="-1" dirty="0">
                <a:solidFill>
                  <a:srgbClr val="0000FF"/>
                </a:solidFill>
                <a:uFill>
                  <a:solidFill>
                    <a:srgbClr val="FFFFFF"/>
                  </a:solidFill>
                </a:uFill>
                <a:latin typeface="Arial"/>
              </a:rPr>
              <a:t>http://</a:t>
            </a:r>
            <a:r>
              <a:rPr lang="en-GB" sz="2400" b="0" strike="noStrike" spc="-1" dirty="0" err="1">
                <a:solidFill>
                  <a:srgbClr val="0000FF"/>
                </a:solidFill>
                <a:uFill>
                  <a:solidFill>
                    <a:srgbClr val="FFFFFF"/>
                  </a:solidFill>
                </a:uFill>
                <a:latin typeface="Arial"/>
              </a:rPr>
              <a:t>en.wikipedia.org</a:t>
            </a:r>
            <a:r>
              <a:rPr lang="en-GB" sz="2400" b="0" strike="noStrike" spc="-1" dirty="0">
                <a:solidFill>
                  <a:srgbClr val="0000FF"/>
                </a:solidFill>
                <a:uFill>
                  <a:solidFill>
                    <a:srgbClr val="FFFFFF"/>
                  </a:solidFill>
                </a:uFill>
                <a:latin typeface="Arial"/>
              </a:rPr>
              <a:t>/wiki/</a:t>
            </a:r>
            <a:r>
              <a:rPr lang="en-GB" sz="2400" b="0" strike="noStrike" spc="-1" dirty="0" err="1">
                <a:solidFill>
                  <a:srgbClr val="0000FF"/>
                </a:solidFill>
                <a:uFill>
                  <a:solidFill>
                    <a:srgbClr val="FFFFFF"/>
                  </a:solidFill>
                </a:uFill>
                <a:latin typeface="Arial"/>
              </a:rPr>
              <a:t>Netflow</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400" b="0" strike="noStrike" spc="-1" dirty="0">
                <a:solidFill>
                  <a:srgbClr val="000000"/>
                </a:solidFill>
                <a:uFill>
                  <a:solidFill>
                    <a:srgbClr val="FFFFFF"/>
                  </a:solidFill>
                </a:uFill>
                <a:latin typeface="Arial"/>
              </a:rPr>
              <a:t>IETF standards effort:
</a:t>
            </a:r>
            <a:r>
              <a:rPr lang="en-GB" sz="2400" b="0" strike="noStrike" spc="-1" dirty="0">
                <a:solidFill>
                  <a:srgbClr val="0000FF"/>
                </a:solidFill>
                <a:uFill>
                  <a:solidFill>
                    <a:srgbClr val="FFFFFF"/>
                  </a:solidFill>
                </a:uFill>
                <a:latin typeface="Arial"/>
              </a:rPr>
              <a:t>http://</a:t>
            </a:r>
            <a:r>
              <a:rPr lang="en-GB" sz="2400" b="0" strike="noStrike" spc="-1" dirty="0" err="1">
                <a:solidFill>
                  <a:srgbClr val="0000FF"/>
                </a:solidFill>
                <a:uFill>
                  <a:solidFill>
                    <a:srgbClr val="FFFFFF"/>
                  </a:solidFill>
                </a:uFill>
                <a:latin typeface="Arial"/>
              </a:rPr>
              <a:t>www.ietf.org</a:t>
            </a:r>
            <a:r>
              <a:rPr lang="en-GB" sz="2400" b="0" strike="noStrike" spc="-1" dirty="0">
                <a:solidFill>
                  <a:srgbClr val="0000FF"/>
                </a:solidFill>
                <a:uFill>
                  <a:solidFill>
                    <a:srgbClr val="FFFFFF"/>
                  </a:solidFill>
                </a:uFill>
                <a:latin typeface="Arial"/>
              </a:rPr>
              <a:t>/</a:t>
            </a:r>
            <a:r>
              <a:rPr lang="en-GB" sz="2400" b="0" strike="noStrike" spc="-1" dirty="0" err="1">
                <a:solidFill>
                  <a:srgbClr val="0000FF"/>
                </a:solidFill>
                <a:uFill>
                  <a:solidFill>
                    <a:srgbClr val="FFFFFF"/>
                  </a:solidFill>
                </a:uFill>
                <a:latin typeface="Arial"/>
              </a:rPr>
              <a:t>html.charters</a:t>
            </a:r>
            <a:r>
              <a:rPr lang="en-GB" sz="2400" b="0" strike="noStrike" spc="-1" dirty="0">
                <a:solidFill>
                  <a:srgbClr val="0000FF"/>
                </a:solidFill>
                <a:uFill>
                  <a:solidFill>
                    <a:srgbClr val="FFFFFF"/>
                  </a:solidFill>
                </a:uFill>
                <a:latin typeface="Arial"/>
              </a:rPr>
              <a:t>/</a:t>
            </a:r>
            <a:r>
              <a:rPr lang="en-GB" sz="2400" b="0" strike="noStrike" spc="-1" dirty="0" err="1">
                <a:solidFill>
                  <a:srgbClr val="0000FF"/>
                </a:solidFill>
                <a:uFill>
                  <a:solidFill>
                    <a:srgbClr val="FFFFFF"/>
                  </a:solidFill>
                </a:uFill>
                <a:latin typeface="Arial"/>
              </a:rPr>
              <a:t>ipfix-charter.html</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400" b="0" strike="noStrike" spc="-1" dirty="0">
                <a:solidFill>
                  <a:srgbClr val="000000"/>
                </a:solidFill>
                <a:uFill>
                  <a:solidFill>
                    <a:srgbClr val="FFFFFF"/>
                  </a:solidFill>
                </a:uFill>
                <a:latin typeface="Arial"/>
              </a:rPr>
              <a:t>Abilene </a:t>
            </a:r>
            <a:r>
              <a:rPr lang="en-GB" sz="2400" b="0" strike="noStrike" spc="-1" dirty="0" err="1">
                <a:solidFill>
                  <a:srgbClr val="000000"/>
                </a:solidFill>
                <a:uFill>
                  <a:solidFill>
                    <a:srgbClr val="FFFFFF"/>
                  </a:solidFill>
                </a:uFill>
                <a:latin typeface="Arial"/>
              </a:rPr>
              <a:t>NetFlow</a:t>
            </a:r>
            <a:r>
              <a:rPr lang="en-GB" sz="2400" b="0" strike="noStrike" spc="-1" dirty="0">
                <a:solidFill>
                  <a:srgbClr val="000000"/>
                </a:solidFill>
                <a:uFill>
                  <a:solidFill>
                    <a:srgbClr val="FFFFFF"/>
                  </a:solidFill>
                </a:uFill>
                <a:latin typeface="Arial"/>
              </a:rPr>
              <a:t> page
</a:t>
            </a:r>
            <a:r>
              <a:rPr lang="en-GB" sz="2400" b="0" strike="noStrike" spc="-1" dirty="0">
                <a:solidFill>
                  <a:srgbClr val="0000FF"/>
                </a:solidFill>
                <a:uFill>
                  <a:solidFill>
                    <a:srgbClr val="FFFFFF"/>
                  </a:solidFill>
                </a:uFill>
                <a:latin typeface="Arial"/>
              </a:rPr>
              <a:t>http://</a:t>
            </a:r>
            <a:r>
              <a:rPr lang="en-GB" sz="2400" b="0" strike="noStrike" spc="-1" dirty="0" err="1">
                <a:solidFill>
                  <a:srgbClr val="0000FF"/>
                </a:solidFill>
                <a:uFill>
                  <a:solidFill>
                    <a:srgbClr val="FFFFFF"/>
                  </a:solidFill>
                </a:uFill>
                <a:latin typeface="Arial"/>
              </a:rPr>
              <a:t>abilene-netflow.itec.oar.net</a:t>
            </a:r>
            <a:r>
              <a:rPr lang="en-GB" sz="2400" b="0" strike="noStrike" spc="-1" dirty="0">
                <a:solidFill>
                  <a:srgbClr val="0000FF"/>
                </a:solidFill>
                <a:uFill>
                  <a:solidFill>
                    <a:srgbClr val="FFFFFF"/>
                  </a:solidFill>
                </a:uFill>
                <a:latin typeface="Arial"/>
              </a:rPr>
              <a:t>/</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400" b="0" strike="noStrike" spc="-1" dirty="0">
                <a:solidFill>
                  <a:srgbClr val="000000"/>
                </a:solidFill>
                <a:uFill>
                  <a:solidFill>
                    <a:srgbClr val="FFFFFF"/>
                  </a:solidFill>
                </a:uFill>
                <a:latin typeface="Arial"/>
              </a:rPr>
              <a:t>Cisco Centric Open Source Community                    </a:t>
            </a:r>
            <a:endParaRPr lang="en-GB" sz="2400" b="0" strike="noStrike" spc="-1" dirty="0" smtClean="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400" b="0" strike="noStrike" spc="-1" dirty="0" smtClean="0">
                <a:solidFill>
                  <a:srgbClr val="0000FF"/>
                </a:solidFill>
                <a:uFill>
                  <a:solidFill>
                    <a:srgbClr val="FFFFFF"/>
                  </a:solidFill>
                </a:uFill>
                <a:latin typeface="Arial"/>
              </a:rPr>
              <a:t>http</a:t>
            </a:r>
            <a:r>
              <a:rPr lang="en-GB" sz="2400" b="0" strike="noStrike" spc="-1" dirty="0">
                <a:solidFill>
                  <a:srgbClr val="0000FF"/>
                </a:solidFill>
                <a:uFill>
                  <a:solidFill>
                    <a:srgbClr val="FFFFFF"/>
                  </a:solidFill>
                </a:uFill>
                <a:latin typeface="Arial"/>
              </a:rPr>
              <a:t>://</a:t>
            </a:r>
            <a:r>
              <a:rPr lang="en-GB" sz="2400" b="0" strike="noStrike" spc="-1" dirty="0" err="1">
                <a:solidFill>
                  <a:srgbClr val="0000FF"/>
                </a:solidFill>
                <a:uFill>
                  <a:solidFill>
                    <a:srgbClr val="FFFFFF"/>
                  </a:solidFill>
                </a:uFill>
                <a:latin typeface="Arial"/>
              </a:rPr>
              <a:t>cosi-nms.sourceforge.net</a:t>
            </a:r>
            <a:r>
              <a:rPr lang="en-GB" sz="2400" b="0" strike="noStrike" spc="-1" dirty="0">
                <a:solidFill>
                  <a:srgbClr val="0000FF"/>
                </a:solidFill>
                <a:uFill>
                  <a:solidFill>
                    <a:srgbClr val="FFFFFF"/>
                  </a:solidFill>
                </a:uFill>
                <a:latin typeface="Arial"/>
              </a:rPr>
              <a:t>/</a:t>
            </a:r>
            <a:r>
              <a:rPr lang="en-GB" sz="2400" b="0" strike="noStrike" spc="-1" dirty="0" err="1">
                <a:solidFill>
                  <a:srgbClr val="0000FF"/>
                </a:solidFill>
                <a:uFill>
                  <a:solidFill>
                    <a:srgbClr val="FFFFFF"/>
                  </a:solidFill>
                </a:uFill>
                <a:latin typeface="Arial"/>
              </a:rPr>
              <a:t>related.html</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400" b="0" strike="noStrike" spc="-1" dirty="0">
                <a:solidFill>
                  <a:srgbClr val="000000"/>
                </a:solidFill>
                <a:uFill>
                  <a:solidFill>
                    <a:srgbClr val="FFFFFF"/>
                  </a:solidFill>
                </a:uFill>
                <a:latin typeface="Arial"/>
              </a:rPr>
              <a:t>Cisco </a:t>
            </a:r>
            <a:r>
              <a:rPr lang="en-GB" sz="2400" b="0" strike="noStrike" spc="-1" dirty="0" err="1">
                <a:solidFill>
                  <a:srgbClr val="000000"/>
                </a:solidFill>
                <a:uFill>
                  <a:solidFill>
                    <a:srgbClr val="FFFFFF"/>
                  </a:solidFill>
                </a:uFill>
                <a:latin typeface="Arial"/>
              </a:rPr>
              <a:t>NetFlow</a:t>
            </a:r>
            <a:r>
              <a:rPr lang="en-GB" sz="2400" b="0" strike="noStrike" spc="-1" dirty="0">
                <a:solidFill>
                  <a:srgbClr val="000000"/>
                </a:solidFill>
                <a:uFill>
                  <a:solidFill>
                    <a:srgbClr val="FFFFFF"/>
                  </a:solidFill>
                </a:uFill>
                <a:latin typeface="Arial"/>
              </a:rPr>
              <a:t> Collector User Guide
</a:t>
            </a:r>
            <a:r>
              <a:rPr lang="en-US" sz="2400" b="0" strike="noStrike" spc="-1" dirty="0">
                <a:solidFill>
                  <a:srgbClr val="0000FF"/>
                </a:solidFill>
                <a:uFill>
                  <a:solidFill>
                    <a:srgbClr val="FFFFFF"/>
                  </a:solidFill>
                </a:uFill>
                <a:latin typeface="Arial"/>
              </a:rPr>
              <a:t>http://</a:t>
            </a:r>
            <a:r>
              <a:rPr lang="en-US" sz="2400" b="0" strike="noStrike" spc="-1" dirty="0" err="1" smtClean="0">
                <a:solidFill>
                  <a:srgbClr val="0000FF"/>
                </a:solidFill>
                <a:uFill>
                  <a:solidFill>
                    <a:srgbClr val="FFFFFF"/>
                  </a:solidFill>
                </a:uFill>
                <a:latin typeface="Arial"/>
              </a:rPr>
              <a:t>www.cisco.com</a:t>
            </a:r>
            <a:r>
              <a:rPr lang="en-US" sz="2400" b="0" strike="noStrike" spc="-1" dirty="0" smtClean="0">
                <a:solidFill>
                  <a:srgbClr val="0000FF"/>
                </a:solidFill>
                <a:uFill>
                  <a:solidFill>
                    <a:srgbClr val="FFFFFF"/>
                  </a:solidFill>
                </a:uFill>
                <a:latin typeface="Arial"/>
              </a:rPr>
              <a:t>/</a:t>
            </a:r>
            <a:r>
              <a:rPr lang="en-US" sz="2400" b="0" strike="noStrike" spc="-1" dirty="0" err="1" smtClean="0">
                <a:solidFill>
                  <a:srgbClr val="0000FF"/>
                </a:solidFill>
                <a:uFill>
                  <a:solidFill>
                    <a:srgbClr val="FFFFFF"/>
                  </a:solidFill>
                </a:uFill>
                <a:latin typeface="Arial"/>
              </a:rPr>
              <a:t>en</a:t>
            </a:r>
            <a:r>
              <a:rPr lang="en-US" sz="2400" b="0" strike="noStrike" spc="-1" dirty="0" smtClean="0">
                <a:solidFill>
                  <a:srgbClr val="0000FF"/>
                </a:solidFill>
                <a:uFill>
                  <a:solidFill>
                    <a:srgbClr val="FFFFFF"/>
                  </a:solidFill>
                </a:uFill>
                <a:latin typeface="Arial"/>
              </a:rPr>
              <a:t>/US/docs/</a:t>
            </a:r>
            <a:r>
              <a:rPr lang="en-US" sz="2400" b="0" strike="noStrike" spc="-1" dirty="0" err="1" smtClean="0">
                <a:solidFill>
                  <a:srgbClr val="0000FF"/>
                </a:solidFill>
                <a:uFill>
                  <a:solidFill>
                    <a:srgbClr val="FFFFFF"/>
                  </a:solidFill>
                </a:uFill>
                <a:latin typeface="Arial"/>
              </a:rPr>
              <a:t>net_mgmt</a:t>
            </a:r>
            <a:r>
              <a:rPr lang="en-US" sz="2400" b="0" strike="noStrike" spc="-1" dirty="0" smtClean="0">
                <a:solidFill>
                  <a:srgbClr val="0000FF"/>
                </a:solidFill>
                <a:uFill>
                  <a:solidFill>
                    <a:srgbClr val="FFFFFF"/>
                  </a:solidFill>
                </a:uFill>
                <a:latin typeface="Arial"/>
              </a:rPr>
              <a:t>/</a:t>
            </a:r>
            <a:r>
              <a:rPr lang="en-US" sz="2400" b="0" strike="noStrike" spc="-1" dirty="0" err="1" smtClean="0">
                <a:solidFill>
                  <a:srgbClr val="0000FF"/>
                </a:solidFill>
                <a:uFill>
                  <a:solidFill>
                    <a:srgbClr val="FFFFFF"/>
                  </a:solidFill>
                </a:uFill>
                <a:latin typeface="Arial"/>
              </a:rPr>
              <a:t>netflow_collection_engine</a:t>
            </a:r>
            <a:r>
              <a:rPr lang="en-US" sz="2400" b="0" strike="noStrike" spc="-1" dirty="0" smtClean="0">
                <a:solidFill>
                  <a:srgbClr val="0000FF"/>
                </a:solidFill>
                <a:uFill>
                  <a:solidFill>
                    <a:srgbClr val="FFFFFF"/>
                  </a:solidFill>
                </a:uFill>
                <a:latin typeface="Arial"/>
              </a:rPr>
              <a:t>/6.0/</a:t>
            </a:r>
            <a:r>
              <a:rPr lang="en-US" sz="2400" b="0" strike="noStrike" spc="-1" dirty="0" err="1" smtClean="0">
                <a:solidFill>
                  <a:srgbClr val="0000FF"/>
                </a:solidFill>
                <a:uFill>
                  <a:solidFill>
                    <a:srgbClr val="FFFFFF"/>
                  </a:solidFill>
                </a:uFill>
                <a:latin typeface="Arial"/>
              </a:rPr>
              <a:t>tier_one</a:t>
            </a:r>
            <a:r>
              <a:rPr lang="en-US" sz="2400" b="0" strike="noStrike" spc="-1" dirty="0" smtClean="0">
                <a:solidFill>
                  <a:srgbClr val="0000FF"/>
                </a:solidFill>
                <a:uFill>
                  <a:solidFill>
                    <a:srgbClr val="FFFFFF"/>
                  </a:solidFill>
                </a:uFill>
                <a:latin typeface="Arial"/>
              </a:rPr>
              <a:t>/user/guide/</a:t>
            </a:r>
            <a:r>
              <a:rPr lang="en-US" sz="2400" b="0" strike="noStrike" spc="-1" dirty="0" err="1" smtClean="0">
                <a:solidFill>
                  <a:srgbClr val="0000FF"/>
                </a:solidFill>
                <a:uFill>
                  <a:solidFill>
                    <a:srgbClr val="FFFFFF"/>
                  </a:solidFill>
                </a:uFill>
                <a:latin typeface="Arial"/>
              </a:rPr>
              <a:t>user.html</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504000" y="27000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The End</a:t>
            </a:r>
          </a:p>
        </p:txBody>
      </p:sp>
      <p:sp>
        <p:nvSpPr>
          <p:cNvPr id="259" name="TextShape 2"/>
          <p:cNvSpPr txBox="1"/>
          <p:nvPr/>
        </p:nvSpPr>
        <p:spPr>
          <a:xfrm>
            <a:off x="504000" y="4104000"/>
            <a:ext cx="9072000" cy="2649240"/>
          </a:xfrm>
          <a:prstGeom prst="rect">
            <a:avLst/>
          </a:prstGeom>
          <a:noFill/>
          <a:ln>
            <a:noFill/>
          </a:ln>
        </p:spPr>
        <p:txBody>
          <a:bodyPr/>
          <a:lstStyle/>
          <a:p>
            <a:pPr marL="432000" indent="-324000" algn="ctr"/>
            <a:r>
              <a:rPr lang="en-AU" sz="3200" b="0" strike="noStrike" spc="-1">
                <a:solidFill>
                  <a:srgbClr val="000000"/>
                </a:solidFill>
                <a:uFill>
                  <a:solidFill>
                    <a:srgbClr val="FFFFFF"/>
                  </a:solidFill>
                </a:uFill>
                <a:latin typeface="Arial"/>
              </a:rPr>
              <a:t>     (Additional reference materials follow)</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Filter Examples</a:t>
            </a:r>
          </a:p>
        </p:txBody>
      </p:sp>
      <p:sp>
        <p:nvSpPr>
          <p:cNvPr id="261" name="TextShape 2"/>
          <p:cNvSpPr txBox="1"/>
          <p:nvPr/>
        </p:nvSpPr>
        <p:spPr>
          <a:xfrm>
            <a:off x="257175" y="1764000"/>
            <a:ext cx="9558337" cy="4989240"/>
          </a:xfrm>
          <a:prstGeom prst="rect">
            <a:avLst/>
          </a:prstGeom>
          <a:noFill/>
          <a:ln>
            <a:noFill/>
          </a:ln>
        </p:spPr>
        <p:txBody>
          <a:bodyPr/>
          <a:lstStyle/>
          <a:p>
            <a:pPr marL="342720" indent="-342720">
              <a:lnSpc>
                <a:spcPct val="100000"/>
              </a:lnSpc>
            </a:pPr>
            <a:r>
              <a:rPr lang="en-US" sz="1600" b="0" strike="noStrike" spc="-1" dirty="0">
                <a:solidFill>
                  <a:srgbClr val="000000"/>
                </a:solidFill>
                <a:uFill>
                  <a:solidFill>
                    <a:srgbClr val="FFFFFF"/>
                  </a:solidFill>
                </a:uFill>
                <a:latin typeface="Courier New"/>
                <a:ea typeface="Courier New"/>
              </a:rPr>
              <a:t>any	</a:t>
            </a:r>
            <a:r>
              <a:rPr lang="en-US" sz="1600" b="0" strike="noStrike" spc="-1" dirty="0" smtClean="0">
                <a:solidFill>
                  <a:srgbClr val="000000"/>
                </a:solidFill>
                <a:uFill>
                  <a:solidFill>
                    <a:srgbClr val="FFFFFF"/>
                  </a:solidFill>
                </a:uFill>
                <a:latin typeface="Courier New"/>
                <a:ea typeface="Courier New"/>
              </a:rPr>
              <a:t>				</a:t>
            </a:r>
            <a:r>
              <a:rPr lang="en-US" sz="1600" b="0" i="1" strike="noStrike" spc="-1" dirty="0" smtClean="0">
                <a:solidFill>
                  <a:srgbClr val="000000"/>
                </a:solidFill>
                <a:uFill>
                  <a:solidFill>
                    <a:srgbClr val="FFFFFF"/>
                  </a:solidFill>
                </a:uFill>
                <a:latin typeface="Courier New"/>
                <a:ea typeface="Courier New"/>
              </a:rPr>
              <a:t>all </a:t>
            </a:r>
            <a:r>
              <a:rPr lang="en-US" sz="1600" b="0" i="1" strike="noStrike" spc="-1" dirty="0">
                <a:solidFill>
                  <a:srgbClr val="000000"/>
                </a:solidFill>
                <a:uFill>
                  <a:solidFill>
                    <a:srgbClr val="FFFFFF"/>
                  </a:solidFill>
                </a:uFill>
                <a:latin typeface="Courier New"/>
                <a:ea typeface="Courier New"/>
              </a:rPr>
              <a:t>traffic</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a:solidFill>
                  <a:srgbClr val="000000"/>
                </a:solidFill>
                <a:uFill>
                  <a:solidFill>
                    <a:srgbClr val="FFFFFF"/>
                  </a:solidFill>
                </a:uFill>
                <a:latin typeface="Courier New"/>
                <a:ea typeface="Courier New"/>
              </a:rPr>
              <a:t>proto </a:t>
            </a:r>
            <a:r>
              <a:rPr lang="en-US" sz="1600" b="0" strike="noStrike" spc="-1" dirty="0" err="1">
                <a:solidFill>
                  <a:srgbClr val="000000"/>
                </a:solidFill>
                <a:uFill>
                  <a:solidFill>
                    <a:srgbClr val="FFFFFF"/>
                  </a:solidFill>
                </a:uFill>
                <a:latin typeface="Courier New"/>
                <a:ea typeface="Courier New"/>
              </a:rPr>
              <a:t>tcp</a:t>
            </a:r>
            <a:r>
              <a:rPr lang="en-US" sz="1600" b="0" strike="noStrike" spc="-1" dirty="0">
                <a:solidFill>
                  <a:srgbClr val="000000"/>
                </a:solidFill>
                <a:uFill>
                  <a:solidFill>
                    <a:srgbClr val="FFFFFF"/>
                  </a:solidFill>
                </a:uFill>
                <a:latin typeface="Courier New"/>
                <a:ea typeface="Courier New"/>
              </a:rPr>
              <a:t>	</a:t>
            </a:r>
            <a:r>
              <a:rPr lang="en-US" sz="1600" b="0" strike="noStrike" spc="-1" dirty="0" smtClean="0">
                <a:solidFill>
                  <a:srgbClr val="000000"/>
                </a:solidFill>
                <a:uFill>
                  <a:solidFill>
                    <a:srgbClr val="FFFFFF"/>
                  </a:solidFill>
                </a:uFill>
                <a:latin typeface="Courier New"/>
                <a:ea typeface="Courier New"/>
              </a:rPr>
              <a:t>			</a:t>
            </a:r>
            <a:r>
              <a:rPr lang="en-US" sz="1600" b="0" i="1" strike="noStrike" spc="-1" dirty="0" smtClean="0">
                <a:solidFill>
                  <a:srgbClr val="000000"/>
                </a:solidFill>
                <a:uFill>
                  <a:solidFill>
                    <a:srgbClr val="FFFFFF"/>
                  </a:solidFill>
                </a:uFill>
                <a:latin typeface="Courier New"/>
                <a:ea typeface="Courier New"/>
              </a:rPr>
              <a:t>only </a:t>
            </a:r>
            <a:r>
              <a:rPr lang="en-US" sz="1600" b="0" i="1" strike="noStrike" spc="-1" dirty="0">
                <a:solidFill>
                  <a:srgbClr val="000000"/>
                </a:solidFill>
                <a:uFill>
                  <a:solidFill>
                    <a:srgbClr val="FFFFFF"/>
                  </a:solidFill>
                </a:uFill>
                <a:latin typeface="Courier New"/>
                <a:ea typeface="Courier New"/>
              </a:rPr>
              <a:t>TCP traffic</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err="1">
                <a:solidFill>
                  <a:srgbClr val="000000"/>
                </a:solidFill>
                <a:uFill>
                  <a:solidFill>
                    <a:srgbClr val="FFFFFF"/>
                  </a:solidFill>
                </a:uFill>
                <a:latin typeface="Courier New"/>
                <a:ea typeface="Courier New"/>
              </a:rPr>
              <a:t>dst</a:t>
            </a:r>
            <a:r>
              <a:rPr lang="en-US" sz="1600" b="0" strike="noStrike" spc="-1" dirty="0">
                <a:solidFill>
                  <a:srgbClr val="000000"/>
                </a:solidFill>
                <a:uFill>
                  <a:solidFill>
                    <a:srgbClr val="FFFFFF"/>
                  </a:solidFill>
                </a:uFill>
                <a:latin typeface="Courier New"/>
                <a:ea typeface="Courier New"/>
              </a:rPr>
              <a:t> host 1.2.3.4	</a:t>
            </a:r>
            <a:r>
              <a:rPr lang="en-US" sz="1600" b="0" strike="noStrike" spc="-1" dirty="0" smtClean="0">
                <a:solidFill>
                  <a:srgbClr val="000000"/>
                </a:solidFill>
                <a:uFill>
                  <a:solidFill>
                    <a:srgbClr val="FFFFFF"/>
                  </a:solidFill>
                </a:uFill>
                <a:latin typeface="Courier New"/>
                <a:ea typeface="Courier New"/>
              </a:rPr>
              <a:t>		</a:t>
            </a:r>
            <a:r>
              <a:rPr lang="en-US" sz="1600" b="0" i="1" strike="noStrike" spc="-1" dirty="0" smtClean="0">
                <a:solidFill>
                  <a:srgbClr val="000000"/>
                </a:solidFill>
                <a:uFill>
                  <a:solidFill>
                    <a:srgbClr val="FFFFFF"/>
                  </a:solidFill>
                </a:uFill>
                <a:latin typeface="Courier New"/>
                <a:ea typeface="Courier New"/>
              </a:rPr>
              <a:t>only </a:t>
            </a:r>
            <a:r>
              <a:rPr lang="en-US" sz="1600" b="0" i="1" strike="noStrike" spc="-1" dirty="0">
                <a:solidFill>
                  <a:srgbClr val="000000"/>
                </a:solidFill>
                <a:uFill>
                  <a:solidFill>
                    <a:srgbClr val="FFFFFF"/>
                  </a:solidFill>
                </a:uFill>
                <a:latin typeface="Courier New"/>
                <a:ea typeface="Courier New"/>
              </a:rPr>
              <a:t>traffic to 1.2.3.4</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err="1">
                <a:solidFill>
                  <a:srgbClr val="000000"/>
                </a:solidFill>
                <a:uFill>
                  <a:solidFill>
                    <a:srgbClr val="FFFFFF"/>
                  </a:solidFill>
                </a:uFill>
                <a:latin typeface="Courier New"/>
                <a:ea typeface="Courier New"/>
              </a:rPr>
              <a:t>dst</a:t>
            </a:r>
            <a:r>
              <a:rPr lang="en-US" sz="1600" b="0" strike="noStrike" spc="-1" dirty="0">
                <a:solidFill>
                  <a:srgbClr val="000000"/>
                </a:solidFill>
                <a:uFill>
                  <a:solidFill>
                    <a:srgbClr val="FFFFFF"/>
                  </a:solidFill>
                </a:uFill>
                <a:latin typeface="Courier New"/>
                <a:ea typeface="Courier New"/>
              </a:rPr>
              <a:t> net 10.10.1.0/24	</a:t>
            </a:r>
            <a:r>
              <a:rPr lang="en-US" sz="1600" b="0" strike="noStrike" spc="-1" dirty="0" smtClean="0">
                <a:solidFill>
                  <a:srgbClr val="000000"/>
                </a:solidFill>
                <a:uFill>
                  <a:solidFill>
                    <a:srgbClr val="FFFFFF"/>
                  </a:solidFill>
                </a:uFill>
                <a:latin typeface="Courier New"/>
                <a:ea typeface="Courier New"/>
              </a:rPr>
              <a:t>		</a:t>
            </a:r>
            <a:r>
              <a:rPr lang="en-US" sz="1600" b="0" i="1" strike="noStrike" spc="-1" dirty="0" smtClean="0">
                <a:solidFill>
                  <a:srgbClr val="000000"/>
                </a:solidFill>
                <a:uFill>
                  <a:solidFill>
                    <a:srgbClr val="FFFFFF"/>
                  </a:solidFill>
                </a:uFill>
                <a:latin typeface="Courier New"/>
                <a:ea typeface="Courier New"/>
              </a:rPr>
              <a:t>only </a:t>
            </a:r>
            <a:r>
              <a:rPr lang="en-US" sz="1600" b="0" i="1" strike="noStrike" spc="-1" dirty="0">
                <a:solidFill>
                  <a:srgbClr val="000000"/>
                </a:solidFill>
                <a:uFill>
                  <a:solidFill>
                    <a:srgbClr val="FFFFFF"/>
                  </a:solidFill>
                </a:uFill>
                <a:latin typeface="Courier New"/>
                <a:ea typeface="Courier New"/>
              </a:rPr>
              <a:t>traffic to that range</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a:solidFill>
                  <a:srgbClr val="000000"/>
                </a:solidFill>
                <a:uFill>
                  <a:solidFill>
                    <a:srgbClr val="FFFFFF"/>
                  </a:solidFill>
                </a:uFill>
                <a:latin typeface="Courier New"/>
                <a:ea typeface="Courier New"/>
              </a:rPr>
              <a:t>not </a:t>
            </a:r>
            <a:r>
              <a:rPr lang="en-US" sz="1600" b="0" strike="noStrike" spc="-1" dirty="0" err="1">
                <a:solidFill>
                  <a:srgbClr val="000000"/>
                </a:solidFill>
                <a:uFill>
                  <a:solidFill>
                    <a:srgbClr val="FFFFFF"/>
                  </a:solidFill>
                </a:uFill>
                <a:latin typeface="Courier New"/>
                <a:ea typeface="Courier New"/>
              </a:rPr>
              <a:t>dst</a:t>
            </a:r>
            <a:r>
              <a:rPr lang="en-US" sz="1600" b="0" strike="noStrike" spc="-1" dirty="0">
                <a:solidFill>
                  <a:srgbClr val="000000"/>
                </a:solidFill>
                <a:uFill>
                  <a:solidFill>
                    <a:srgbClr val="FFFFFF"/>
                  </a:solidFill>
                </a:uFill>
                <a:latin typeface="Courier New"/>
                <a:ea typeface="Courier New"/>
              </a:rPr>
              <a:t> net 10.10.1.0/24	</a:t>
            </a:r>
            <a:r>
              <a:rPr lang="en-US" sz="1600" b="0" strike="noStrike" spc="-1" dirty="0" smtClean="0">
                <a:solidFill>
                  <a:srgbClr val="000000"/>
                </a:solidFill>
                <a:uFill>
                  <a:solidFill>
                    <a:srgbClr val="FFFFFF"/>
                  </a:solidFill>
                </a:uFill>
                <a:latin typeface="Courier New"/>
                <a:ea typeface="Courier New"/>
              </a:rPr>
              <a:t>	</a:t>
            </a:r>
            <a:r>
              <a:rPr lang="en-US" sz="1600" b="0" i="1" strike="noStrike" spc="-1" dirty="0" smtClean="0">
                <a:solidFill>
                  <a:srgbClr val="000000"/>
                </a:solidFill>
                <a:uFill>
                  <a:solidFill>
                    <a:srgbClr val="FFFFFF"/>
                  </a:solidFill>
                </a:uFill>
                <a:latin typeface="Courier New"/>
                <a:ea typeface="Courier New"/>
              </a:rPr>
              <a:t>only </a:t>
            </a:r>
            <a:r>
              <a:rPr lang="en-US" sz="1600" b="0" i="1" strike="noStrike" spc="-1" dirty="0">
                <a:solidFill>
                  <a:srgbClr val="000000"/>
                </a:solidFill>
                <a:uFill>
                  <a:solidFill>
                    <a:srgbClr val="FFFFFF"/>
                  </a:solidFill>
                </a:uFill>
                <a:latin typeface="Courier New"/>
                <a:ea typeface="Courier New"/>
              </a:rPr>
              <a:t>traffic </a:t>
            </a:r>
            <a:r>
              <a:rPr lang="en-US" sz="1600" b="0" i="1" u="sng" strike="noStrike" spc="-1" dirty="0">
                <a:solidFill>
                  <a:srgbClr val="000000"/>
                </a:solidFill>
                <a:uFill>
                  <a:solidFill>
                    <a:srgbClr val="FFFFFF"/>
                  </a:solidFill>
                </a:uFill>
                <a:latin typeface="Courier New"/>
                <a:ea typeface="Courier New"/>
              </a:rPr>
              <a:t>not</a:t>
            </a:r>
            <a:r>
              <a:rPr lang="en-US" sz="1600" b="0" i="1" strike="noStrike" spc="-1" dirty="0">
                <a:solidFill>
                  <a:srgbClr val="000000"/>
                </a:solidFill>
                <a:uFill>
                  <a:solidFill>
                    <a:srgbClr val="FFFFFF"/>
                  </a:solidFill>
                </a:uFill>
                <a:latin typeface="Courier New"/>
                <a:ea typeface="Courier New"/>
              </a:rPr>
              <a:t> to that range</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a:solidFill>
                  <a:srgbClr val="000000"/>
                </a:solidFill>
                <a:uFill>
                  <a:solidFill>
                    <a:srgbClr val="FFFFFF"/>
                  </a:solidFill>
                </a:uFill>
                <a:latin typeface="Courier New"/>
                <a:ea typeface="Courier New"/>
              </a:rPr>
              <a:t>proto </a:t>
            </a:r>
            <a:r>
              <a:rPr lang="en-US" sz="1600" b="0" strike="noStrike" spc="-1" dirty="0" err="1">
                <a:solidFill>
                  <a:srgbClr val="000000"/>
                </a:solidFill>
                <a:uFill>
                  <a:solidFill>
                    <a:srgbClr val="FFFFFF"/>
                  </a:solidFill>
                </a:uFill>
                <a:latin typeface="Courier New"/>
                <a:ea typeface="Courier New"/>
              </a:rPr>
              <a:t>tcp</a:t>
            </a:r>
            <a:r>
              <a:rPr lang="en-US" sz="1600" b="0" strike="noStrike" spc="-1" dirty="0">
                <a:solidFill>
                  <a:srgbClr val="000000"/>
                </a:solidFill>
                <a:uFill>
                  <a:solidFill>
                    <a:srgbClr val="FFFFFF"/>
                  </a:solidFill>
                </a:uFill>
                <a:latin typeface="Courier New"/>
                <a:ea typeface="Courier New"/>
              </a:rPr>
              <a:t> and </a:t>
            </a:r>
            <a:r>
              <a:rPr lang="en-US" sz="1600" b="0" strike="noStrike" spc="-1" dirty="0" err="1">
                <a:solidFill>
                  <a:srgbClr val="000000"/>
                </a:solidFill>
                <a:uFill>
                  <a:solidFill>
                    <a:srgbClr val="FFFFFF"/>
                  </a:solidFill>
                </a:uFill>
                <a:latin typeface="Courier New"/>
                <a:ea typeface="Courier New"/>
              </a:rPr>
              <a:t>src</a:t>
            </a:r>
            <a:r>
              <a:rPr lang="en-US" sz="1600" b="0" strike="noStrike" spc="-1" dirty="0">
                <a:solidFill>
                  <a:srgbClr val="000000"/>
                </a:solidFill>
                <a:uFill>
                  <a:solidFill>
                    <a:srgbClr val="FFFFFF"/>
                  </a:solidFill>
                </a:uFill>
                <a:latin typeface="Courier New"/>
                <a:ea typeface="Courier New"/>
              </a:rPr>
              <a:t> port 80	</a:t>
            </a:r>
            <a:r>
              <a:rPr lang="en-US" sz="1600" b="0" strike="noStrike" spc="-1" dirty="0" smtClean="0">
                <a:solidFill>
                  <a:srgbClr val="000000"/>
                </a:solidFill>
                <a:uFill>
                  <a:solidFill>
                    <a:srgbClr val="FFFFFF"/>
                  </a:solidFill>
                </a:uFill>
                <a:latin typeface="Courier New"/>
                <a:ea typeface="Courier New"/>
              </a:rPr>
              <a:t>	</a:t>
            </a:r>
            <a:r>
              <a:rPr lang="en-US" sz="1600" b="0" i="1" strike="noStrike" spc="-1" dirty="0" smtClean="0">
                <a:solidFill>
                  <a:srgbClr val="000000"/>
                </a:solidFill>
                <a:uFill>
                  <a:solidFill>
                    <a:srgbClr val="FFFFFF"/>
                  </a:solidFill>
                </a:uFill>
                <a:latin typeface="Courier New"/>
                <a:ea typeface="Courier New"/>
              </a:rPr>
              <a:t>only </a:t>
            </a:r>
            <a:r>
              <a:rPr lang="en-US" sz="1600" b="0" i="1" strike="noStrike" spc="-1" dirty="0">
                <a:solidFill>
                  <a:srgbClr val="000000"/>
                </a:solidFill>
                <a:uFill>
                  <a:solidFill>
                    <a:srgbClr val="FFFFFF"/>
                  </a:solidFill>
                </a:uFill>
                <a:latin typeface="Courier New"/>
                <a:ea typeface="Courier New"/>
              </a:rPr>
              <a:t>TCP with source port 80</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err="1">
                <a:solidFill>
                  <a:srgbClr val="000000"/>
                </a:solidFill>
                <a:uFill>
                  <a:solidFill>
                    <a:srgbClr val="FFFFFF"/>
                  </a:solidFill>
                </a:uFill>
                <a:latin typeface="Courier New"/>
                <a:ea typeface="Courier New"/>
              </a:rPr>
              <a:t>dst</a:t>
            </a:r>
            <a:r>
              <a:rPr lang="en-US" sz="1600" b="0" strike="noStrike" spc="-1" dirty="0">
                <a:solidFill>
                  <a:srgbClr val="000000"/>
                </a:solidFill>
                <a:uFill>
                  <a:solidFill>
                    <a:srgbClr val="FFFFFF"/>
                  </a:solidFill>
                </a:uFill>
                <a:latin typeface="Courier New"/>
                <a:ea typeface="Courier New"/>
              </a:rPr>
              <a:t> net 10.10.1.0/24 or </a:t>
            </a:r>
            <a:r>
              <a:rPr lang="en-US" sz="1600" b="0" strike="noStrike" spc="-1" dirty="0" err="1">
                <a:solidFill>
                  <a:srgbClr val="000000"/>
                </a:solidFill>
                <a:uFill>
                  <a:solidFill>
                    <a:srgbClr val="FFFFFF"/>
                  </a:solidFill>
                </a:uFill>
                <a:latin typeface="Courier New"/>
                <a:ea typeface="Courier New"/>
              </a:rPr>
              <a:t>dst</a:t>
            </a:r>
            <a:r>
              <a:rPr lang="en-US" sz="1600" b="0" strike="noStrike" spc="-1" dirty="0">
                <a:solidFill>
                  <a:srgbClr val="000000"/>
                </a:solidFill>
                <a:uFill>
                  <a:solidFill>
                    <a:srgbClr val="FFFFFF"/>
                  </a:solidFill>
                </a:uFill>
                <a:latin typeface="Courier New"/>
                <a:ea typeface="Courier New"/>
              </a:rPr>
              <a:t> net 10.10.2.0/24</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a:solidFill>
                  <a:srgbClr val="000000"/>
                </a:solidFill>
                <a:uFill>
                  <a:solidFill>
                    <a:srgbClr val="FFFFFF"/>
                  </a:solidFill>
                </a:uFill>
                <a:latin typeface="Courier New"/>
                <a:ea typeface="Courier New"/>
              </a:rPr>
              <a:t>	</a:t>
            </a:r>
            <a:r>
              <a:rPr lang="en-US" sz="1600" b="0" strike="noStrike" spc="-1" dirty="0" smtClean="0">
                <a:solidFill>
                  <a:srgbClr val="000000"/>
                </a:solidFill>
                <a:uFill>
                  <a:solidFill>
                    <a:srgbClr val="FFFFFF"/>
                  </a:solidFill>
                </a:uFill>
                <a:latin typeface="Courier New"/>
                <a:ea typeface="Courier New"/>
              </a:rPr>
              <a:t>					</a:t>
            </a:r>
            <a:r>
              <a:rPr lang="en-US" sz="1600" b="0" i="1" strike="noStrike" spc="-1" dirty="0" smtClean="0">
                <a:solidFill>
                  <a:srgbClr val="000000"/>
                </a:solidFill>
                <a:uFill>
                  <a:solidFill>
                    <a:srgbClr val="FFFFFF"/>
                  </a:solidFill>
                </a:uFill>
                <a:latin typeface="Courier New"/>
                <a:ea typeface="Courier New"/>
              </a:rPr>
              <a:t>only </a:t>
            </a:r>
            <a:r>
              <a:rPr lang="en-US" sz="1600" b="0" i="1" strike="noStrike" spc="-1" dirty="0">
                <a:solidFill>
                  <a:srgbClr val="000000"/>
                </a:solidFill>
                <a:uFill>
                  <a:solidFill>
                    <a:srgbClr val="FFFFFF"/>
                  </a:solidFill>
                </a:uFill>
                <a:latin typeface="Courier New"/>
                <a:ea typeface="Courier New"/>
              </a:rPr>
              <a:t>traffic to those nets</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err="1">
                <a:solidFill>
                  <a:srgbClr val="000000"/>
                </a:solidFill>
                <a:uFill>
                  <a:solidFill>
                    <a:srgbClr val="FFFFFF"/>
                  </a:solidFill>
                </a:uFill>
                <a:latin typeface="Courier New"/>
                <a:ea typeface="Courier New"/>
              </a:rPr>
              <a:t>dst</a:t>
            </a:r>
            <a:r>
              <a:rPr lang="en-US" sz="1600" b="0" strike="noStrike" spc="-1" dirty="0">
                <a:solidFill>
                  <a:srgbClr val="000000"/>
                </a:solidFill>
                <a:uFill>
                  <a:solidFill>
                    <a:srgbClr val="FFFFFF"/>
                  </a:solidFill>
                </a:uFill>
                <a:latin typeface="Courier New"/>
                <a:ea typeface="Courier New"/>
              </a:rPr>
              <a:t> net 10.10.1.0/24 and proto </a:t>
            </a:r>
            <a:r>
              <a:rPr lang="en-US" sz="1600" b="0" strike="noStrike" spc="-1" dirty="0" err="1">
                <a:solidFill>
                  <a:srgbClr val="000000"/>
                </a:solidFill>
                <a:uFill>
                  <a:solidFill>
                    <a:srgbClr val="FFFFFF"/>
                  </a:solidFill>
                </a:uFill>
                <a:latin typeface="Courier New"/>
                <a:ea typeface="Courier New"/>
              </a:rPr>
              <a:t>tcp</a:t>
            </a:r>
            <a:r>
              <a:rPr lang="en-US" sz="1600" b="0" strike="noStrike" spc="-1" dirty="0">
                <a:solidFill>
                  <a:srgbClr val="000000"/>
                </a:solidFill>
                <a:uFill>
                  <a:solidFill>
                    <a:srgbClr val="FFFFFF"/>
                  </a:solidFill>
                </a:uFill>
                <a:latin typeface="Courier New"/>
                <a:ea typeface="Courier New"/>
              </a:rPr>
              <a:t> and </a:t>
            </a:r>
            <a:r>
              <a:rPr lang="en-US" sz="1600" b="0" strike="noStrike" spc="-1" dirty="0" err="1">
                <a:solidFill>
                  <a:srgbClr val="000000"/>
                </a:solidFill>
                <a:uFill>
                  <a:solidFill>
                    <a:srgbClr val="FFFFFF"/>
                  </a:solidFill>
                </a:uFill>
                <a:latin typeface="Courier New"/>
                <a:ea typeface="Courier New"/>
              </a:rPr>
              <a:t>src</a:t>
            </a:r>
            <a:r>
              <a:rPr lang="en-US" sz="1600" b="0" strike="noStrike" spc="-1" dirty="0">
                <a:solidFill>
                  <a:srgbClr val="000000"/>
                </a:solidFill>
                <a:uFill>
                  <a:solidFill>
                    <a:srgbClr val="FFFFFF"/>
                  </a:solidFill>
                </a:uFill>
                <a:latin typeface="Courier New"/>
                <a:ea typeface="Courier New"/>
              </a:rPr>
              <a:t> port 80</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a:solidFill>
                  <a:srgbClr val="000000"/>
                </a:solidFill>
                <a:uFill>
                  <a:solidFill>
                    <a:srgbClr val="FFFFFF"/>
                  </a:solidFill>
                </a:uFill>
                <a:latin typeface="Courier New"/>
                <a:ea typeface="Courier New"/>
              </a:rPr>
              <a:t>	</a:t>
            </a:r>
            <a:r>
              <a:rPr lang="en-US" sz="1600" b="0" strike="noStrike" spc="-1" dirty="0" smtClean="0">
                <a:solidFill>
                  <a:srgbClr val="000000"/>
                </a:solidFill>
                <a:uFill>
                  <a:solidFill>
                    <a:srgbClr val="FFFFFF"/>
                  </a:solidFill>
                </a:uFill>
                <a:latin typeface="Courier New"/>
                <a:ea typeface="Courier New"/>
              </a:rPr>
              <a:t>					</a:t>
            </a:r>
            <a:r>
              <a:rPr lang="en-US" sz="1600" b="0" i="1" strike="noStrike" spc="-1" dirty="0" smtClean="0">
                <a:solidFill>
                  <a:srgbClr val="000000"/>
                </a:solidFill>
                <a:uFill>
                  <a:solidFill>
                    <a:srgbClr val="FFFFFF"/>
                  </a:solidFill>
                </a:uFill>
                <a:latin typeface="Courier New"/>
                <a:ea typeface="Courier New"/>
              </a:rPr>
              <a:t>only </a:t>
            </a:r>
            <a:r>
              <a:rPr lang="en-US" sz="1600" b="0" i="1" strike="noStrike" spc="-1" dirty="0">
                <a:solidFill>
                  <a:srgbClr val="000000"/>
                </a:solidFill>
                <a:uFill>
                  <a:solidFill>
                    <a:srgbClr val="FFFFFF"/>
                  </a:solidFill>
                </a:uFill>
                <a:latin typeface="Courier New"/>
                <a:ea typeface="Courier New"/>
              </a:rPr>
              <a:t>HTTP response traffic to that net</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a:solidFill>
                  <a:srgbClr val="000000"/>
                </a:solidFill>
                <a:uFill>
                  <a:solidFill>
                    <a:srgbClr val="FFFFFF"/>
                  </a:solidFill>
                </a:uFill>
                <a:latin typeface="Courier New"/>
                <a:ea typeface="Courier New"/>
              </a:rPr>
              <a:t>(</a:t>
            </a:r>
            <a:r>
              <a:rPr lang="en-US" sz="1600" b="0" strike="noStrike" spc="-1" dirty="0" err="1">
                <a:solidFill>
                  <a:srgbClr val="000000"/>
                </a:solidFill>
                <a:uFill>
                  <a:solidFill>
                    <a:srgbClr val="FFFFFF"/>
                  </a:solidFill>
                </a:uFill>
                <a:latin typeface="Courier New"/>
                <a:ea typeface="Courier New"/>
              </a:rPr>
              <a:t>dst</a:t>
            </a:r>
            <a:r>
              <a:rPr lang="en-US" sz="1600" b="0" strike="noStrike" spc="-1" dirty="0">
                <a:solidFill>
                  <a:srgbClr val="000000"/>
                </a:solidFill>
                <a:uFill>
                  <a:solidFill>
                    <a:srgbClr val="FFFFFF"/>
                  </a:solidFill>
                </a:uFill>
                <a:latin typeface="Courier New"/>
                <a:ea typeface="Courier New"/>
              </a:rPr>
              <a:t> net 10.10.1.0/24 or </a:t>
            </a:r>
            <a:r>
              <a:rPr lang="en-US" sz="1600" b="0" strike="noStrike" spc="-1" dirty="0" err="1">
                <a:solidFill>
                  <a:srgbClr val="000000"/>
                </a:solidFill>
                <a:uFill>
                  <a:solidFill>
                    <a:srgbClr val="FFFFFF"/>
                  </a:solidFill>
                </a:uFill>
                <a:latin typeface="Courier New"/>
                <a:ea typeface="Courier New"/>
              </a:rPr>
              <a:t>dst</a:t>
            </a:r>
            <a:r>
              <a:rPr lang="en-US" sz="1600" b="0" strike="noStrike" spc="-1" dirty="0">
                <a:solidFill>
                  <a:srgbClr val="000000"/>
                </a:solidFill>
                <a:uFill>
                  <a:solidFill>
                    <a:srgbClr val="FFFFFF"/>
                  </a:solidFill>
                </a:uFill>
                <a:latin typeface="Courier New"/>
                <a:ea typeface="Courier New"/>
              </a:rPr>
              <a:t> net 10.10.2.0/24) </a:t>
            </a:r>
            <a:endParaRPr lang="en-US" sz="1600" b="0" strike="noStrike" spc="-1" dirty="0" smtClean="0">
              <a:solidFill>
                <a:srgbClr val="000000"/>
              </a:solidFill>
              <a:uFill>
                <a:solidFill>
                  <a:srgbClr val="FFFFFF"/>
                </a:solidFill>
              </a:uFill>
              <a:latin typeface="Courier New"/>
              <a:ea typeface="Courier New"/>
            </a:endParaRPr>
          </a:p>
          <a:p>
            <a:pPr marL="342720" indent="-342720">
              <a:lnSpc>
                <a:spcPct val="100000"/>
              </a:lnSpc>
            </a:pPr>
            <a:r>
              <a:rPr lang="en-US" sz="1600" spc="-1" dirty="0">
                <a:solidFill>
                  <a:srgbClr val="000000"/>
                </a:solidFill>
                <a:uFill>
                  <a:solidFill>
                    <a:srgbClr val="FFFFFF"/>
                  </a:solidFill>
                </a:uFill>
                <a:latin typeface="Courier New"/>
                <a:ea typeface="Courier New"/>
              </a:rPr>
              <a:t>	</a:t>
            </a:r>
            <a:r>
              <a:rPr lang="en-US" sz="1600" spc="-1" dirty="0" smtClean="0">
                <a:solidFill>
                  <a:srgbClr val="000000"/>
                </a:solidFill>
                <a:uFill>
                  <a:solidFill>
                    <a:srgbClr val="FFFFFF"/>
                  </a:solidFill>
                </a:uFill>
                <a:latin typeface="Courier New"/>
                <a:ea typeface="Courier New"/>
              </a:rPr>
              <a:t>					</a:t>
            </a:r>
            <a:r>
              <a:rPr lang="en-US" sz="1600" b="0" strike="noStrike" spc="-1" dirty="0" smtClean="0">
                <a:solidFill>
                  <a:srgbClr val="000000"/>
                </a:solidFill>
                <a:uFill>
                  <a:solidFill>
                    <a:srgbClr val="FFFFFF"/>
                  </a:solidFill>
                </a:uFill>
                <a:latin typeface="Courier New"/>
                <a:ea typeface="Courier New"/>
              </a:rPr>
              <a:t>and </a:t>
            </a:r>
            <a:r>
              <a:rPr lang="en-US" sz="1600" b="0" strike="noStrike" spc="-1" dirty="0">
                <a:solidFill>
                  <a:srgbClr val="000000"/>
                </a:solidFill>
                <a:uFill>
                  <a:solidFill>
                    <a:srgbClr val="FFFFFF"/>
                  </a:solidFill>
                </a:uFill>
                <a:latin typeface="Courier New"/>
                <a:ea typeface="Courier New"/>
              </a:rPr>
              <a:t>proto </a:t>
            </a:r>
            <a:r>
              <a:rPr lang="en-US" sz="1600" b="0" strike="noStrike" spc="-1" dirty="0" err="1">
                <a:solidFill>
                  <a:srgbClr val="000000"/>
                </a:solidFill>
                <a:uFill>
                  <a:solidFill>
                    <a:srgbClr val="FFFFFF"/>
                  </a:solidFill>
                </a:uFill>
                <a:latin typeface="Courier New"/>
                <a:ea typeface="Courier New"/>
              </a:rPr>
              <a:t>tcp</a:t>
            </a:r>
            <a:r>
              <a:rPr lang="en-US" sz="1600" b="0" strike="noStrike" spc="-1" dirty="0">
                <a:solidFill>
                  <a:srgbClr val="000000"/>
                </a:solidFill>
                <a:uFill>
                  <a:solidFill>
                    <a:srgbClr val="FFFFFF"/>
                  </a:solidFill>
                </a:uFill>
                <a:latin typeface="Courier New"/>
                <a:ea typeface="Courier New"/>
              </a:rPr>
              <a:t> and </a:t>
            </a:r>
            <a:r>
              <a:rPr lang="en-US" sz="1600" b="0" strike="noStrike" spc="-1" dirty="0" err="1">
                <a:solidFill>
                  <a:srgbClr val="000000"/>
                </a:solidFill>
                <a:uFill>
                  <a:solidFill>
                    <a:srgbClr val="FFFFFF"/>
                  </a:solidFill>
                </a:uFill>
                <a:latin typeface="Courier New"/>
                <a:ea typeface="Courier New"/>
              </a:rPr>
              <a:t>src</a:t>
            </a:r>
            <a:r>
              <a:rPr lang="en-US" sz="1600" b="0" strike="noStrike" spc="-1" dirty="0">
                <a:solidFill>
                  <a:srgbClr val="000000"/>
                </a:solidFill>
                <a:uFill>
                  <a:solidFill>
                    <a:srgbClr val="FFFFFF"/>
                  </a:solidFill>
                </a:uFill>
                <a:latin typeface="Courier New"/>
                <a:ea typeface="Courier New"/>
              </a:rPr>
              <a:t> port 80</a:t>
            </a:r>
            <a:endParaRPr lang="en-AU" sz="3200" b="0" strike="noStrike" spc="-1" dirty="0">
              <a:solidFill>
                <a:srgbClr val="000000"/>
              </a:solidFill>
              <a:uFill>
                <a:solidFill>
                  <a:srgbClr val="FFFFFF"/>
                </a:solidFill>
              </a:uFill>
              <a:latin typeface="Arial"/>
            </a:endParaRPr>
          </a:p>
          <a:p>
            <a:pPr marL="342720" indent="-342720">
              <a:lnSpc>
                <a:spcPct val="100000"/>
              </a:lnSpc>
            </a:pPr>
            <a:r>
              <a:rPr lang="en-US" sz="1600" b="0" strike="noStrike" spc="-1" dirty="0">
                <a:solidFill>
                  <a:srgbClr val="000000"/>
                </a:solidFill>
                <a:uFill>
                  <a:solidFill>
                    <a:srgbClr val="FFFFFF"/>
                  </a:solidFill>
                </a:uFill>
                <a:latin typeface="Courier New"/>
                <a:ea typeface="Courier New"/>
              </a:rPr>
              <a:t>	</a:t>
            </a:r>
            <a:endParaRPr lang="en-US" sz="1600" b="0" strike="noStrike" spc="-1" dirty="0" smtClean="0">
              <a:solidFill>
                <a:srgbClr val="000000"/>
              </a:solidFill>
              <a:uFill>
                <a:solidFill>
                  <a:srgbClr val="FFFFFF"/>
                </a:solidFill>
              </a:uFill>
              <a:latin typeface="Courier New"/>
              <a:ea typeface="Courier New"/>
            </a:endParaRPr>
          </a:p>
          <a:p>
            <a:pPr marL="342720" indent="-342720">
              <a:lnSpc>
                <a:spcPct val="100000"/>
              </a:lnSpc>
            </a:pPr>
            <a:endParaRPr lang="en-US" sz="1600" spc="-1" dirty="0">
              <a:solidFill>
                <a:srgbClr val="000000"/>
              </a:solidFill>
              <a:uFill>
                <a:solidFill>
                  <a:srgbClr val="FFFFFF"/>
                </a:solidFill>
              </a:uFill>
              <a:latin typeface="Courier New"/>
              <a:ea typeface="Courier New"/>
            </a:endParaRPr>
          </a:p>
          <a:p>
            <a:pPr marL="342720" indent="-342720">
              <a:lnSpc>
                <a:spcPct val="100000"/>
              </a:lnSpc>
            </a:pPr>
            <a:r>
              <a:rPr lang="en-US" sz="1600" b="0" strike="noStrike" spc="-1" dirty="0" smtClean="0">
                <a:solidFill>
                  <a:srgbClr val="000000"/>
                </a:solidFill>
                <a:uFill>
                  <a:solidFill>
                    <a:srgbClr val="FFFFFF"/>
                  </a:solidFill>
                </a:uFill>
                <a:latin typeface="Courier New"/>
                <a:ea typeface="Courier New"/>
              </a:rPr>
              <a:t>...</a:t>
            </a:r>
            <a:r>
              <a:rPr lang="en-US" sz="1600" b="0" i="1" strike="noStrike" spc="-1" dirty="0">
                <a:solidFill>
                  <a:srgbClr val="000000"/>
                </a:solidFill>
                <a:uFill>
                  <a:solidFill>
                    <a:srgbClr val="FFFFFF"/>
                  </a:solidFill>
                </a:uFill>
                <a:latin typeface="Courier New"/>
                <a:ea typeface="Courier New"/>
              </a:rPr>
              <a:t>more complex combinations </a:t>
            </a:r>
            <a:r>
              <a:rPr lang="en-US" sz="1600" b="0" i="1" strike="noStrike" spc="-1" dirty="0" smtClean="0">
                <a:solidFill>
                  <a:srgbClr val="000000"/>
                </a:solidFill>
                <a:uFill>
                  <a:solidFill>
                    <a:srgbClr val="FFFFFF"/>
                  </a:solidFill>
                </a:uFill>
                <a:latin typeface="Courier New"/>
                <a:ea typeface="Courier New"/>
              </a:rPr>
              <a:t>possible</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TextShape 1"/>
          <p:cNvSpPr txBox="1"/>
          <p:nvPr/>
        </p:nvSpPr>
        <p:spPr>
          <a:xfrm>
            <a:off x="756000" y="2347920"/>
            <a:ext cx="8568000" cy="1620360"/>
          </a:xfrm>
          <a:prstGeom prst="rect">
            <a:avLst/>
          </a:prstGeom>
          <a:noFill/>
          <a:ln>
            <a:noFill/>
          </a:ln>
        </p:spPr>
        <p:txBody>
          <a:bodyPr anchor="ctr"/>
          <a:lstStyle/>
          <a:p>
            <a:pPr algn="ctr"/>
            <a:r>
              <a:rPr lang="en-AU" sz="4000" b="0" strike="noStrike" spc="-1">
                <a:solidFill>
                  <a:srgbClr val="000000"/>
                </a:solidFill>
                <a:uFill>
                  <a:solidFill>
                    <a:srgbClr val="FFFFFF"/>
                  </a:solidFill>
                </a:uFill>
                <a:latin typeface="Arial"/>
                <a:ea typeface="ヒラギノ角ゴ Pro W3"/>
              </a:rPr>
              <a:t>Flows and Applications</a:t>
            </a:r>
            <a:endParaRPr lang="en-AU" sz="4000" b="0" strike="noStrike" spc="-1">
              <a:solidFill>
                <a:srgbClr val="000000"/>
              </a:solidFill>
              <a:uFill>
                <a:solidFill>
                  <a:srgbClr val="FFFFFF"/>
                </a:solidFill>
              </a:uFill>
              <a:latin typeface="Arial"/>
            </a:endParaRPr>
          </a:p>
        </p:txBody>
      </p:sp>
      <p:sp>
        <p:nvSpPr>
          <p:cNvPr id="265" name="TextShape 2"/>
          <p:cNvSpPr txBox="1"/>
          <p:nvPr/>
        </p:nvSpPr>
        <p:spPr>
          <a:xfrm>
            <a:off x="1512000" y="4284000"/>
            <a:ext cx="7056000" cy="1931760"/>
          </a:xfrm>
          <a:prstGeom prst="rect">
            <a:avLst/>
          </a:prstGeom>
          <a:noFill/>
          <a:ln>
            <a:noFill/>
          </a:ln>
        </p:spPr>
        <p:txBody>
          <a:bodyPr/>
          <a:lstStyle/>
          <a:p>
            <a:pPr algn="ctr">
              <a:buClr>
                <a:srgbClr val="000000"/>
              </a:buClr>
              <a:buSzPct val="45000"/>
            </a:pPr>
            <a:r>
              <a:rPr lang="en-AU" sz="3530" b="0" strike="noStrike" spc="-1" dirty="0">
                <a:solidFill>
                  <a:srgbClr val="000000"/>
                </a:solidFill>
                <a:uFill>
                  <a:solidFill>
                    <a:srgbClr val="FFFFFF"/>
                  </a:solidFill>
                </a:uFill>
                <a:latin typeface="Arial"/>
              </a:rPr>
              <a:t>More Examples</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Uses for </a:t>
            </a:r>
            <a:r>
              <a:rPr lang="en-GB" sz="4000" b="0" strike="noStrike" spc="-1" dirty="0" err="1">
                <a:solidFill>
                  <a:srgbClr val="000000"/>
                </a:solidFill>
                <a:uFill>
                  <a:solidFill>
                    <a:srgbClr val="FFFFFF"/>
                  </a:solidFill>
                </a:uFill>
                <a:latin typeface="Arial"/>
              </a:rPr>
              <a:t>Netflow</a:t>
            </a:r>
            <a:endParaRPr lang="en-AU" sz="4000" b="0" strike="noStrike" spc="-1" dirty="0">
              <a:solidFill>
                <a:srgbClr val="000000"/>
              </a:solidFill>
              <a:uFill>
                <a:solidFill>
                  <a:srgbClr val="FFFFFF"/>
                </a:solidFill>
              </a:uFill>
              <a:latin typeface="Arial"/>
            </a:endParaRPr>
          </a:p>
        </p:txBody>
      </p:sp>
      <p:sp>
        <p:nvSpPr>
          <p:cNvPr id="267"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Problem identification / solving</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400" b="0" strike="noStrike" spc="-1">
                <a:solidFill>
                  <a:srgbClr val="000000"/>
                </a:solidFill>
                <a:uFill>
                  <a:solidFill>
                    <a:srgbClr val="FFFFFF"/>
                  </a:solidFill>
                </a:uFill>
                <a:latin typeface="Arial"/>
              </a:rPr>
              <a:t>Traffic classification </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400" b="0" strike="noStrike" spc="-1">
                <a:solidFill>
                  <a:srgbClr val="000000"/>
                </a:solidFill>
                <a:uFill>
                  <a:solidFill>
                    <a:srgbClr val="FFFFFF"/>
                  </a:solidFill>
                </a:uFill>
                <a:latin typeface="Arial"/>
              </a:rPr>
              <a:t>DoS Traceback (some slides by Danny McPherson)</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Traffic Analysis and Engineering</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400" b="0" strike="noStrike" spc="-1">
                <a:solidFill>
                  <a:srgbClr val="000000"/>
                </a:solidFill>
                <a:uFill>
                  <a:solidFill>
                    <a:srgbClr val="FFFFFF"/>
                  </a:solidFill>
                </a:uFill>
                <a:latin typeface="Arial"/>
              </a:rPr>
              <a:t>Inter-AS traffic analysis</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400" b="0" strike="noStrike" spc="-1">
                <a:solidFill>
                  <a:srgbClr val="000000"/>
                </a:solidFill>
                <a:uFill>
                  <a:solidFill>
                    <a:srgbClr val="FFFFFF"/>
                  </a:solidFill>
                </a:uFill>
                <a:latin typeface="Arial"/>
              </a:rPr>
              <a:t>Reporting on application proxies</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Accounting (or billing)</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400" b="0" strike="noStrike" spc="-1">
                <a:solidFill>
                  <a:srgbClr val="000000"/>
                </a:solidFill>
                <a:uFill>
                  <a:solidFill>
                    <a:srgbClr val="FFFFFF"/>
                  </a:solidFill>
                </a:uFill>
                <a:latin typeface="Arial"/>
              </a:rPr>
              <a:t>Cross verification from other sources</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400" b="0" strike="noStrike" spc="-1">
                <a:solidFill>
                  <a:srgbClr val="000000"/>
                </a:solidFill>
                <a:uFill>
                  <a:solidFill>
                    <a:srgbClr val="FFFFFF"/>
                  </a:solidFill>
                </a:uFill>
                <a:latin typeface="Arial"/>
              </a:rPr>
              <a:t>Can cross-check with SNMP data</a:t>
            </a:r>
            <a:endParaRPr lang="en-AU" sz="2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 name="Picture 1"/>
          <p:cNvPicPr/>
          <p:nvPr/>
        </p:nvPicPr>
        <p:blipFill>
          <a:blip r:embed="rId3"/>
          <a:stretch/>
        </p:blipFill>
        <p:spPr>
          <a:xfrm>
            <a:off x="606960" y="2952000"/>
            <a:ext cx="6280920" cy="4233240"/>
          </a:xfrm>
          <a:prstGeom prst="rect">
            <a:avLst/>
          </a:prstGeom>
          <a:ln>
            <a:noFill/>
          </a:ln>
        </p:spPr>
      </p:pic>
      <p:pic>
        <p:nvPicPr>
          <p:cNvPr id="269" name="Picture 2"/>
          <p:cNvPicPr/>
          <p:nvPr/>
        </p:nvPicPr>
        <p:blipFill>
          <a:blip r:embed="rId4"/>
          <a:stretch/>
        </p:blipFill>
        <p:spPr>
          <a:xfrm>
            <a:off x="3443760" y="1629000"/>
            <a:ext cx="6552000" cy="2511360"/>
          </a:xfrm>
          <a:prstGeom prst="rect">
            <a:avLst/>
          </a:prstGeom>
          <a:ln>
            <a:noFill/>
          </a:ln>
        </p:spPr>
      </p:pic>
      <p:pic>
        <p:nvPicPr>
          <p:cNvPr id="270" name="Picture 3"/>
          <p:cNvPicPr/>
          <p:nvPr/>
        </p:nvPicPr>
        <p:blipFill>
          <a:blip r:embed="rId5"/>
          <a:stretch/>
        </p:blipFill>
        <p:spPr>
          <a:xfrm>
            <a:off x="4946760" y="4605480"/>
            <a:ext cx="4713120" cy="2617920"/>
          </a:xfrm>
          <a:prstGeom prst="rect">
            <a:avLst/>
          </a:prstGeom>
          <a:ln>
            <a:noFill/>
          </a:ln>
        </p:spPr>
      </p:pic>
      <p:sp>
        <p:nvSpPr>
          <p:cNvPr id="271"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Detect Anomalous Events: SQL ‘Slammer’ Worm*</a:t>
            </a:r>
            <a:endParaRPr lang="en-AU"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Flow-based Detection (</a:t>
            </a:r>
            <a:r>
              <a:rPr lang="en-GB" sz="4000" b="0" strike="noStrike" spc="-1" dirty="0" err="1">
                <a:solidFill>
                  <a:srgbClr val="000000"/>
                </a:solidFill>
                <a:uFill>
                  <a:solidFill>
                    <a:srgbClr val="FFFFFF"/>
                  </a:solidFill>
                </a:uFill>
                <a:latin typeface="Arial"/>
              </a:rPr>
              <a:t>cont</a:t>
            </a:r>
            <a:r>
              <a:rPr lang="en-GB" sz="4000" b="0" strike="noStrike" spc="-1" dirty="0">
                <a:solidFill>
                  <a:srgbClr val="000000"/>
                </a:solidFill>
                <a:uFill>
                  <a:solidFill>
                    <a:srgbClr val="FFFFFF"/>
                  </a:solidFill>
                </a:uFill>
                <a:latin typeface="Arial"/>
              </a:rPr>
              <a:t>)*</a:t>
            </a:r>
            <a:endParaRPr lang="en-AU" sz="4000" b="0" strike="noStrike" spc="-1" dirty="0">
              <a:solidFill>
                <a:srgbClr val="000000"/>
              </a:solidFill>
              <a:uFill>
                <a:solidFill>
                  <a:srgbClr val="FFFFFF"/>
                </a:solidFill>
              </a:uFill>
              <a:latin typeface="Arial"/>
            </a:endParaRPr>
          </a:p>
        </p:txBody>
      </p:sp>
      <p:sp>
        <p:nvSpPr>
          <p:cNvPr id="273"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GB" sz="2400" b="0" strike="noStrike" spc="-1">
                <a:solidFill>
                  <a:srgbClr val="000000"/>
                </a:solidFill>
                <a:uFill>
                  <a:solidFill>
                    <a:srgbClr val="FFFFFF"/>
                  </a:solidFill>
                </a:uFill>
                <a:latin typeface="Arial"/>
              </a:rPr>
              <a:t>Once baselines are built anomalous activity can be 
detected</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000" b="0" strike="noStrike" spc="-1">
                <a:solidFill>
                  <a:srgbClr val="000000"/>
                </a:solidFill>
                <a:uFill>
                  <a:solidFill>
                    <a:srgbClr val="FFFFFF"/>
                  </a:solidFill>
                </a:uFill>
                <a:latin typeface="Arial"/>
              </a:rPr>
              <a:t>Pure rate-based (pps or bps) anomalies may be legitimate or 
malicious</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000" b="0" strike="noStrike" spc="-1">
                <a:solidFill>
                  <a:srgbClr val="000000"/>
                </a:solidFill>
                <a:uFill>
                  <a:solidFill>
                    <a:srgbClr val="FFFFFF"/>
                  </a:solidFill>
                </a:uFill>
                <a:latin typeface="Arial"/>
              </a:rPr>
              <a:t>Many misuse attacks can be immediately recognized, even 
without baselines (e.g., TCP SYN or RST floods)</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000" b="0" strike="noStrike" spc="-1">
                <a:solidFill>
                  <a:srgbClr val="000000"/>
                </a:solidFill>
                <a:uFill>
                  <a:solidFill>
                    <a:srgbClr val="FFFFFF"/>
                  </a:solidFill>
                </a:uFill>
                <a:latin typeface="Arial"/>
              </a:rPr>
              <a:t>Signatures can also be defined to identify “interesting” 
transactional data (e.g., proto udp and port 1434 and 404 
octets(376 payload) == slammer!)</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GB" sz="2000" b="0" strike="noStrike" spc="-1">
                <a:solidFill>
                  <a:srgbClr val="000000"/>
                </a:solidFill>
                <a:uFill>
                  <a:solidFill>
                    <a:srgbClr val="FFFFFF"/>
                  </a:solidFill>
                </a:uFill>
                <a:latin typeface="Arial"/>
              </a:rPr>
              <a:t>Temporal compound signatures can be defined to detect 
with higher precision</a:t>
            </a:r>
            <a:endParaRPr lang="en-AU" sz="2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 name="Picture 1"/>
          <p:cNvPicPr/>
          <p:nvPr/>
        </p:nvPicPr>
        <p:blipFill>
          <a:blip r:embed="rId3"/>
          <a:srcRect l="2217" t="21477" r="3212"/>
          <a:stretch/>
        </p:blipFill>
        <p:spPr>
          <a:xfrm>
            <a:off x="1007640" y="1259640"/>
            <a:ext cx="7979760" cy="5227200"/>
          </a:xfrm>
          <a:prstGeom prst="rect">
            <a:avLst/>
          </a:prstGeom>
          <a:ln>
            <a:noFill/>
          </a:ln>
          <a:effectLst>
            <a:outerShdw dist="38183" dir="2700000">
              <a:srgbClr val="808080">
                <a:alpha val="43000"/>
              </a:srgbClr>
            </a:outerShdw>
          </a:effectLst>
        </p:spPr>
      </p:pic>
      <p:sp>
        <p:nvSpPr>
          <p:cNvPr id="275"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Flow-based Commercial Tools…*
 </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 name="Picture 1"/>
          <p:cNvPicPr/>
          <p:nvPr/>
        </p:nvPicPr>
        <p:blipFill>
          <a:blip r:embed="rId3"/>
          <a:stretch/>
        </p:blipFill>
        <p:spPr>
          <a:xfrm>
            <a:off x="1343880" y="1560600"/>
            <a:ext cx="7643880" cy="5579280"/>
          </a:xfrm>
          <a:prstGeom prst="rect">
            <a:avLst/>
          </a:prstGeom>
          <a:ln>
            <a:noFill/>
          </a:ln>
          <a:effectLst>
            <a:outerShdw dist="38183" dir="2700000">
              <a:srgbClr val="808080">
                <a:alpha val="43000"/>
              </a:srgbClr>
            </a:outerShdw>
          </a:effectLst>
        </p:spPr>
      </p:pic>
      <p:sp>
        <p:nvSpPr>
          <p:cNvPr id="277"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Commercial Detection: A Large Scale DOS Attack</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2"/>
          <p:cNvPicPr/>
          <p:nvPr/>
        </p:nvPicPr>
        <p:blipFill>
          <a:blip r:embed="rId3"/>
          <a:stretch/>
        </p:blipFill>
        <p:spPr>
          <a:xfrm>
            <a:off x="1764000" y="3947760"/>
            <a:ext cx="869760" cy="506160"/>
          </a:xfrm>
          <a:prstGeom prst="rect">
            <a:avLst/>
          </a:prstGeom>
          <a:ln>
            <a:noFill/>
          </a:ln>
        </p:spPr>
      </p:pic>
      <p:pic>
        <p:nvPicPr>
          <p:cNvPr id="55" name="Picture 3"/>
          <p:cNvPicPr/>
          <p:nvPr/>
        </p:nvPicPr>
        <p:blipFill>
          <a:blip r:embed="rId3"/>
          <a:stretch/>
        </p:blipFill>
        <p:spPr>
          <a:xfrm>
            <a:off x="7475760" y="3947760"/>
            <a:ext cx="869760" cy="506160"/>
          </a:xfrm>
          <a:prstGeom prst="rect">
            <a:avLst/>
          </a:prstGeom>
          <a:ln>
            <a:noFill/>
          </a:ln>
        </p:spPr>
      </p:pic>
      <p:sp>
        <p:nvSpPr>
          <p:cNvPr id="56" name="Line 1"/>
          <p:cNvSpPr/>
          <p:nvPr/>
        </p:nvSpPr>
        <p:spPr>
          <a:xfrm>
            <a:off x="2633400" y="4201560"/>
            <a:ext cx="4842000" cy="1440"/>
          </a:xfrm>
          <a:prstGeom prst="line">
            <a:avLst/>
          </a:prstGeom>
          <a:ln w="9360">
            <a:solidFill>
              <a:srgbClr val="000000"/>
            </a:solidFill>
            <a:miter/>
          </a:ln>
        </p:spPr>
        <p:style>
          <a:lnRef idx="0">
            <a:scrgbClr r="0" g="0" b="0"/>
          </a:lnRef>
          <a:fillRef idx="0">
            <a:scrgbClr r="0" g="0" b="0"/>
          </a:fillRef>
          <a:effectRef idx="0">
            <a:scrgbClr r="0" g="0" b="0"/>
          </a:effectRef>
          <a:fontRef idx="minor"/>
        </p:style>
      </p:sp>
      <p:sp>
        <p:nvSpPr>
          <p:cNvPr id="57" name="CustomShape 2"/>
          <p:cNvSpPr/>
          <p:nvPr/>
        </p:nvSpPr>
        <p:spPr>
          <a:xfrm>
            <a:off x="2771640" y="3779640"/>
            <a:ext cx="504000" cy="168120"/>
          </a:xfrm>
          <a:prstGeom prst="rect">
            <a:avLst/>
          </a:prstGeom>
          <a:solidFill>
            <a:srgbClr val="FF0000"/>
          </a:solidFill>
          <a:ln w="9360">
            <a:solidFill>
              <a:srgbClr val="000000"/>
            </a:solidFill>
            <a:round/>
          </a:ln>
        </p:spPr>
        <p:style>
          <a:lnRef idx="0">
            <a:scrgbClr r="0" g="0" b="0"/>
          </a:lnRef>
          <a:fillRef idx="0">
            <a:scrgbClr r="0" g="0" b="0"/>
          </a:fillRef>
          <a:effectRef idx="0">
            <a:scrgbClr r="0" g="0" b="0"/>
          </a:effectRef>
          <a:fontRef idx="minor"/>
        </p:style>
      </p:sp>
      <p:sp>
        <p:nvSpPr>
          <p:cNvPr id="58" name="CustomShape 3"/>
          <p:cNvSpPr/>
          <p:nvPr/>
        </p:nvSpPr>
        <p:spPr>
          <a:xfrm>
            <a:off x="3443400" y="3779640"/>
            <a:ext cx="504000" cy="168120"/>
          </a:xfrm>
          <a:prstGeom prst="rect">
            <a:avLst/>
          </a:prstGeom>
          <a:solidFill>
            <a:srgbClr val="008000"/>
          </a:solidFill>
          <a:ln w="9360">
            <a:solidFill>
              <a:srgbClr val="000000"/>
            </a:solidFill>
            <a:round/>
          </a:ln>
        </p:spPr>
        <p:style>
          <a:lnRef idx="0">
            <a:scrgbClr r="0" g="0" b="0"/>
          </a:lnRef>
          <a:fillRef idx="0">
            <a:scrgbClr r="0" g="0" b="0"/>
          </a:fillRef>
          <a:effectRef idx="0">
            <a:scrgbClr r="0" g="0" b="0"/>
          </a:effectRef>
          <a:fontRef idx="minor"/>
        </p:style>
      </p:sp>
      <p:sp>
        <p:nvSpPr>
          <p:cNvPr id="59" name="CustomShape 4"/>
          <p:cNvSpPr/>
          <p:nvPr/>
        </p:nvSpPr>
        <p:spPr>
          <a:xfrm>
            <a:off x="4115880" y="3779640"/>
            <a:ext cx="504000" cy="168120"/>
          </a:xfrm>
          <a:prstGeom prst="rect">
            <a:avLst/>
          </a:prstGeom>
          <a:solidFill>
            <a:srgbClr val="FF0000"/>
          </a:solidFill>
          <a:ln w="9360">
            <a:solidFill>
              <a:srgbClr val="000000"/>
            </a:solidFill>
            <a:round/>
          </a:ln>
        </p:spPr>
        <p:style>
          <a:lnRef idx="0">
            <a:scrgbClr r="0" g="0" b="0"/>
          </a:lnRef>
          <a:fillRef idx="0">
            <a:scrgbClr r="0" g="0" b="0"/>
          </a:fillRef>
          <a:effectRef idx="0">
            <a:scrgbClr r="0" g="0" b="0"/>
          </a:effectRef>
          <a:fontRef idx="minor"/>
        </p:style>
      </p:sp>
      <p:sp>
        <p:nvSpPr>
          <p:cNvPr id="60" name="CustomShape 5"/>
          <p:cNvSpPr/>
          <p:nvPr/>
        </p:nvSpPr>
        <p:spPr>
          <a:xfrm>
            <a:off x="4787640" y="3779640"/>
            <a:ext cx="504000" cy="168120"/>
          </a:xfrm>
          <a:prstGeom prst="rect">
            <a:avLst/>
          </a:prstGeom>
          <a:solidFill>
            <a:srgbClr val="008000"/>
          </a:solidFill>
          <a:ln w="9360">
            <a:solidFill>
              <a:srgbClr val="000000"/>
            </a:solidFill>
            <a:round/>
          </a:ln>
        </p:spPr>
        <p:style>
          <a:lnRef idx="0">
            <a:scrgbClr r="0" g="0" b="0"/>
          </a:lnRef>
          <a:fillRef idx="0">
            <a:scrgbClr r="0" g="0" b="0"/>
          </a:fillRef>
          <a:effectRef idx="0">
            <a:scrgbClr r="0" g="0" b="0"/>
          </a:effectRef>
          <a:fontRef idx="minor"/>
        </p:style>
      </p:sp>
      <p:sp>
        <p:nvSpPr>
          <p:cNvPr id="61" name="CustomShape 6"/>
          <p:cNvSpPr/>
          <p:nvPr/>
        </p:nvSpPr>
        <p:spPr>
          <a:xfrm>
            <a:off x="5459400" y="3779640"/>
            <a:ext cx="504000" cy="168120"/>
          </a:xfrm>
          <a:prstGeom prst="rect">
            <a:avLst/>
          </a:prstGeom>
          <a:solidFill>
            <a:srgbClr val="008000"/>
          </a:solidFill>
          <a:ln w="9360">
            <a:solidFill>
              <a:srgbClr val="000000"/>
            </a:solidFill>
            <a:round/>
          </a:ln>
        </p:spPr>
        <p:style>
          <a:lnRef idx="0">
            <a:scrgbClr r="0" g="0" b="0"/>
          </a:lnRef>
          <a:fillRef idx="0">
            <a:scrgbClr r="0" g="0" b="0"/>
          </a:fillRef>
          <a:effectRef idx="0">
            <a:scrgbClr r="0" g="0" b="0"/>
          </a:effectRef>
          <a:fontRef idx="minor"/>
        </p:style>
      </p:sp>
      <p:sp>
        <p:nvSpPr>
          <p:cNvPr id="62" name="CustomShape 7"/>
          <p:cNvSpPr/>
          <p:nvPr/>
        </p:nvSpPr>
        <p:spPr>
          <a:xfrm>
            <a:off x="6131880" y="3779640"/>
            <a:ext cx="504000" cy="168120"/>
          </a:xfrm>
          <a:prstGeom prst="rect">
            <a:avLst/>
          </a:prstGeom>
          <a:solidFill>
            <a:srgbClr val="FF0000"/>
          </a:solidFill>
          <a:ln w="9360">
            <a:solidFill>
              <a:srgbClr val="000000"/>
            </a:solidFill>
            <a:round/>
          </a:ln>
        </p:spPr>
        <p:style>
          <a:lnRef idx="0">
            <a:scrgbClr r="0" g="0" b="0"/>
          </a:lnRef>
          <a:fillRef idx="0">
            <a:scrgbClr r="0" g="0" b="0"/>
          </a:fillRef>
          <a:effectRef idx="0">
            <a:scrgbClr r="0" g="0" b="0"/>
          </a:effectRef>
          <a:fontRef idx="minor"/>
        </p:style>
      </p:sp>
      <p:sp>
        <p:nvSpPr>
          <p:cNvPr id="63" name="CustomShape 8"/>
          <p:cNvSpPr/>
          <p:nvPr/>
        </p:nvSpPr>
        <p:spPr>
          <a:xfrm>
            <a:off x="6803640" y="3779640"/>
            <a:ext cx="504000" cy="168120"/>
          </a:xfrm>
          <a:prstGeom prst="rect">
            <a:avLst/>
          </a:prstGeom>
          <a:solidFill>
            <a:srgbClr val="008000"/>
          </a:solidFill>
          <a:ln w="9360">
            <a:solidFill>
              <a:srgbClr val="000000"/>
            </a:solidFill>
            <a:round/>
          </a:ln>
        </p:spPr>
        <p:style>
          <a:lnRef idx="0">
            <a:scrgbClr r="0" g="0" b="0"/>
          </a:lnRef>
          <a:fillRef idx="0">
            <a:scrgbClr r="0" g="0" b="0"/>
          </a:fillRef>
          <a:effectRef idx="0">
            <a:scrgbClr r="0" g="0" b="0"/>
          </a:effectRef>
          <a:fontRef idx="minor"/>
        </p:style>
      </p:sp>
      <p:cxnSp>
        <p:nvCxnSpPr>
          <p:cNvPr id="64" name="Line 9"/>
          <p:cNvCxnSpPr/>
          <p:nvPr/>
        </p:nvCxnSpPr>
        <p:spPr>
          <a:xfrm>
            <a:off x="2666880" y="3123720"/>
            <a:ext cx="3734640" cy="2520"/>
          </a:xfrm>
          <a:prstGeom prst="straightConnector1">
            <a:avLst/>
          </a:prstGeom>
          <a:ln w="9360">
            <a:solidFill>
              <a:srgbClr val="000000"/>
            </a:solidFill>
            <a:miter/>
            <a:tailEnd type="arrow" w="med" len="med"/>
          </a:ln>
        </p:spPr>
      </p:cxnSp>
      <p:sp>
        <p:nvSpPr>
          <p:cNvPr id="65" name="CustomShape 10"/>
          <p:cNvSpPr/>
          <p:nvPr/>
        </p:nvSpPr>
        <p:spPr>
          <a:xfrm>
            <a:off x="2351880" y="6047640"/>
            <a:ext cx="504000" cy="168120"/>
          </a:xfrm>
          <a:prstGeom prst="rect">
            <a:avLst/>
          </a:prstGeom>
          <a:solidFill>
            <a:srgbClr val="FF0000"/>
          </a:solidFill>
          <a:ln w="9360">
            <a:solidFill>
              <a:srgbClr val="000000"/>
            </a:solidFill>
            <a:round/>
          </a:ln>
        </p:spPr>
        <p:style>
          <a:lnRef idx="0">
            <a:scrgbClr r="0" g="0" b="0"/>
          </a:lnRef>
          <a:fillRef idx="0">
            <a:scrgbClr r="0" g="0" b="0"/>
          </a:fillRef>
          <a:effectRef idx="0">
            <a:scrgbClr r="0" g="0" b="0"/>
          </a:effectRef>
          <a:fontRef idx="minor"/>
        </p:style>
      </p:sp>
      <p:sp>
        <p:nvSpPr>
          <p:cNvPr id="66" name="CustomShape 11"/>
          <p:cNvSpPr/>
          <p:nvPr/>
        </p:nvSpPr>
        <p:spPr>
          <a:xfrm>
            <a:off x="2351880" y="6467400"/>
            <a:ext cx="504000" cy="168480"/>
          </a:xfrm>
          <a:prstGeom prst="rect">
            <a:avLst/>
          </a:prstGeom>
          <a:solidFill>
            <a:srgbClr val="008000"/>
          </a:solidFill>
          <a:ln w="9360">
            <a:solidFill>
              <a:srgbClr val="000000"/>
            </a:solidFill>
            <a:round/>
          </a:ln>
        </p:spPr>
        <p:style>
          <a:lnRef idx="0">
            <a:scrgbClr r="0" g="0" b="0"/>
          </a:lnRef>
          <a:fillRef idx="0">
            <a:scrgbClr r="0" g="0" b="0"/>
          </a:fillRef>
          <a:effectRef idx="0">
            <a:scrgbClr r="0" g="0" b="0"/>
          </a:effectRef>
          <a:fontRef idx="minor"/>
        </p:style>
      </p:sp>
      <p:sp>
        <p:nvSpPr>
          <p:cNvPr id="67" name="CustomShape 12"/>
          <p:cNvSpPr/>
          <p:nvPr/>
        </p:nvSpPr>
        <p:spPr>
          <a:xfrm>
            <a:off x="3023640" y="5879880"/>
            <a:ext cx="5124240" cy="398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000" b="0" strike="noStrike" spc="-1">
                <a:solidFill>
                  <a:srgbClr val="000000"/>
                </a:solidFill>
                <a:uFill>
                  <a:solidFill>
                    <a:srgbClr val="FFFFFF"/>
                  </a:solidFill>
                </a:uFill>
                <a:latin typeface="Arial"/>
              </a:rPr>
              <a:t>= Packet belonging to flow X</a:t>
            </a:r>
            <a:endParaRPr lang="en-AU" sz="2400" b="0" strike="noStrike" spc="-1">
              <a:solidFill>
                <a:srgbClr val="FFFFFF"/>
              </a:solidFill>
              <a:uFill>
                <a:solidFill>
                  <a:srgbClr val="FFFFFF"/>
                </a:solidFill>
              </a:uFill>
              <a:latin typeface="Arial"/>
            </a:endParaRPr>
          </a:p>
        </p:txBody>
      </p:sp>
      <p:sp>
        <p:nvSpPr>
          <p:cNvPr id="68" name="CustomShape 13"/>
          <p:cNvSpPr/>
          <p:nvPr/>
        </p:nvSpPr>
        <p:spPr>
          <a:xfrm>
            <a:off x="3023640" y="6299640"/>
            <a:ext cx="5124240" cy="398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r>
              <a:rPr lang="en-US" sz="2000" b="0" strike="noStrike" spc="-1">
                <a:solidFill>
                  <a:srgbClr val="000000"/>
                </a:solidFill>
                <a:uFill>
                  <a:solidFill>
                    <a:srgbClr val="FFFFFF"/>
                  </a:solidFill>
                </a:uFill>
                <a:latin typeface="Arial"/>
              </a:rPr>
              <a:t>= Packet belonging to flow Y</a:t>
            </a:r>
            <a:endParaRPr lang="en-AU" sz="2400" b="0" strike="noStrike" spc="-1">
              <a:solidFill>
                <a:srgbClr val="FFFFFF"/>
              </a:solidFill>
              <a:uFill>
                <a:solidFill>
                  <a:srgbClr val="FFFFFF"/>
                </a:solidFill>
              </a:uFill>
              <a:latin typeface="Arial"/>
            </a:endParaRPr>
          </a:p>
        </p:txBody>
      </p:sp>
      <p:sp>
        <p:nvSpPr>
          <p:cNvPr id="69" name="TextShape 14"/>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AU" sz="4000" b="0" strike="noStrike" spc="-1" dirty="0">
                <a:solidFill>
                  <a:srgbClr val="000000"/>
                </a:solidFill>
                <a:uFill>
                  <a:solidFill>
                    <a:srgbClr val="FFFFFF"/>
                  </a:solidFill>
                </a:uFill>
                <a:latin typeface="Arial"/>
              </a:rPr>
              <a:t>Simple flows</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Accounting</a:t>
            </a:r>
            <a:endParaRPr lang="en-AU" sz="4000" b="0" strike="noStrike" spc="-1" dirty="0">
              <a:solidFill>
                <a:srgbClr val="000000"/>
              </a:solidFill>
              <a:uFill>
                <a:solidFill>
                  <a:srgbClr val="FFFFFF"/>
                </a:solidFill>
              </a:uFill>
              <a:latin typeface="Arial"/>
            </a:endParaRPr>
          </a:p>
        </p:txBody>
      </p:sp>
      <p:sp>
        <p:nvSpPr>
          <p:cNvPr id="279"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AU" sz="3200" b="0" strike="noStrike" spc="-1" dirty="0">
                <a:solidFill>
                  <a:srgbClr val="000000"/>
                </a:solidFill>
                <a:uFill>
                  <a:solidFill>
                    <a:srgbClr val="FFFFFF"/>
                  </a:solidFill>
                </a:uFill>
                <a:latin typeface="Arial"/>
              </a:rPr>
              <a:t>Flow based accounting can be a good supplement to SNMP based accounting</a:t>
            </a:r>
            <a:r>
              <a:rPr lang="en-AU" sz="3200" b="0" strike="noStrike" spc="-1" dirty="0" smtClean="0">
                <a:solidFill>
                  <a:srgbClr val="000000"/>
                </a:solidFill>
                <a:uFill>
                  <a:solidFill>
                    <a:srgbClr val="FFFFFF"/>
                  </a:solidFill>
                </a:uFill>
                <a:latin typeface="Arial"/>
              </a:rPr>
              <a:t>.</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0" name="CustomShape 1"/>
          <p:cNvSpPr/>
          <p:nvPr/>
        </p:nvSpPr>
        <p:spPr>
          <a:xfrm>
            <a:off x="756000" y="512640"/>
            <a:ext cx="8557560" cy="17640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
        <p:nvSpPr>
          <p:cNvPr id="281" name="CustomShape 2"/>
          <p:cNvSpPr/>
          <p:nvPr/>
        </p:nvSpPr>
        <p:spPr>
          <a:xfrm>
            <a:off x="754560" y="2183760"/>
            <a:ext cx="8559000" cy="48024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pic>
        <p:nvPicPr>
          <p:cNvPr id="282" name="Picture 3"/>
          <p:cNvPicPr/>
          <p:nvPr/>
        </p:nvPicPr>
        <p:blipFill>
          <a:blip r:embed="rId3"/>
          <a:stretch/>
        </p:blipFill>
        <p:spPr>
          <a:xfrm>
            <a:off x="755640" y="503640"/>
            <a:ext cx="8917920" cy="3139560"/>
          </a:xfrm>
          <a:prstGeom prst="rect">
            <a:avLst/>
          </a:prstGeom>
          <a:ln>
            <a:noFill/>
          </a:ln>
        </p:spPr>
      </p:pic>
      <p:pic>
        <p:nvPicPr>
          <p:cNvPr id="283" name="Picture 4"/>
          <p:cNvPicPr/>
          <p:nvPr/>
        </p:nvPicPr>
        <p:blipFill>
          <a:blip r:embed="rId4"/>
          <a:stretch/>
        </p:blipFill>
        <p:spPr>
          <a:xfrm>
            <a:off x="769680" y="3774600"/>
            <a:ext cx="8904240" cy="328104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TextShape 1"/>
          <p:cNvSpPr txBox="1"/>
          <p:nvPr/>
        </p:nvSpPr>
        <p:spPr>
          <a:xfrm>
            <a:off x="756000" y="2347920"/>
            <a:ext cx="8568000" cy="162036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Cisco </a:t>
            </a: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Versions</a:t>
            </a:r>
            <a:endParaRPr lang="en-AU" sz="4000" b="0" strike="noStrike" spc="-1" dirty="0">
              <a:solidFill>
                <a:srgbClr val="000000"/>
              </a:solidFill>
              <a:uFill>
                <a:solidFill>
                  <a:srgbClr val="FFFFFF"/>
                </a:solidFill>
              </a:uFill>
              <a:latin typeface="Arial"/>
            </a:endParaRPr>
          </a:p>
        </p:txBody>
      </p:sp>
      <p:sp>
        <p:nvSpPr>
          <p:cNvPr id="285" name="TextShape 2"/>
          <p:cNvSpPr txBox="1"/>
          <p:nvPr/>
        </p:nvSpPr>
        <p:spPr>
          <a:xfrm>
            <a:off x="1512000" y="4284000"/>
            <a:ext cx="7056000" cy="1931760"/>
          </a:xfrm>
          <a:prstGeom prst="rect">
            <a:avLst/>
          </a:prstGeom>
          <a:noFill/>
          <a:ln>
            <a:noFill/>
          </a:ln>
        </p:spPr>
        <p:txBody>
          <a:bodyPr lIns="0" tIns="0" rIns="0" bIns="0"/>
          <a:lstStyle/>
          <a:p>
            <a:pPr algn="ct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v1</a:t>
            </a:r>
            <a:endParaRPr lang="en-AU" sz="4000" b="0" strike="noStrike" spc="-1" dirty="0">
              <a:solidFill>
                <a:srgbClr val="000000"/>
              </a:solidFill>
              <a:uFill>
                <a:solidFill>
                  <a:srgbClr val="FFFFFF"/>
                </a:solidFill>
              </a:uFill>
              <a:latin typeface="Arial"/>
            </a:endParaRPr>
          </a:p>
        </p:txBody>
      </p:sp>
      <p:sp>
        <p:nvSpPr>
          <p:cNvPr id="287"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Key fields: Source/Destination IP, Source/Destination Port, IP Protocol, ToS, Input interface.</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Accounting: Packets, Octets, Start/End time, Output interface</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Other: Bitwise OR of TCP flags.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Does not have sequence numbers – no way to detect lost flows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2800" b="0" strike="noStrike" spc="-1">
                <a:solidFill>
                  <a:srgbClr val="000000"/>
                </a:solidFill>
                <a:uFill>
                  <a:solidFill>
                    <a:srgbClr val="FFFFFF"/>
                  </a:solidFill>
                </a:uFill>
                <a:latin typeface="Arial"/>
              </a:rPr>
              <a:t>Obsolete</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v2 to v4</a:t>
            </a:r>
            <a:endParaRPr lang="en-AU" sz="4000" b="0" strike="noStrike" spc="-1" dirty="0">
              <a:solidFill>
                <a:srgbClr val="000000"/>
              </a:solidFill>
              <a:uFill>
                <a:solidFill>
                  <a:srgbClr val="FFFFFF"/>
                </a:solidFill>
              </a:uFill>
              <a:latin typeface="Arial"/>
            </a:endParaRPr>
          </a:p>
        </p:txBody>
      </p:sp>
      <p:sp>
        <p:nvSpPr>
          <p:cNvPr id="289"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Cisco internal</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Were never </a:t>
            </a:r>
            <a:r>
              <a:rPr lang="en-US" sz="3200" b="0" strike="noStrike" spc="-1" dirty="0" smtClean="0">
                <a:solidFill>
                  <a:srgbClr val="000000"/>
                </a:solidFill>
                <a:uFill>
                  <a:solidFill>
                    <a:srgbClr val="FFFFFF"/>
                  </a:solidFill>
                </a:uFill>
                <a:latin typeface="Arial"/>
              </a:rPr>
              <a:t>released</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v5</a:t>
            </a:r>
            <a:endParaRPr lang="en-AU" sz="4000" b="0" strike="noStrike" spc="-1" dirty="0">
              <a:solidFill>
                <a:srgbClr val="000000"/>
              </a:solidFill>
              <a:uFill>
                <a:solidFill>
                  <a:srgbClr val="FFFFFF"/>
                </a:solidFill>
              </a:uFill>
              <a:latin typeface="Arial"/>
            </a:endParaRPr>
          </a:p>
        </p:txBody>
      </p:sp>
      <p:sp>
        <p:nvSpPr>
          <p:cNvPr id="291" name="TextShape 2"/>
          <p:cNvSpPr txBox="1"/>
          <p:nvPr/>
        </p:nvSpPr>
        <p:spPr>
          <a:xfrm>
            <a:off x="504000" y="1764000"/>
            <a:ext cx="9072000" cy="4989240"/>
          </a:xfrm>
          <a:prstGeom prst="rect">
            <a:avLst/>
          </a:prstGeom>
          <a:noFill/>
          <a:ln>
            <a:noFill/>
          </a:ln>
        </p:spPr>
        <p:txBody>
          <a:bodyPr/>
          <a:lstStyle/>
          <a:p>
            <a:pPr marL="342720" indent="-342720">
              <a:lnSpc>
                <a:spcPct val="93000"/>
              </a:lnSpc>
              <a:buClr>
                <a:srgbClr val="000000"/>
              </a:buClr>
              <a:buFont typeface="Lucida Grande"/>
              <a:buChar char="•"/>
            </a:pPr>
            <a:r>
              <a:rPr lang="en-GB" sz="2800" b="0" strike="noStrike" spc="-1">
                <a:solidFill>
                  <a:srgbClr val="000000"/>
                </a:solidFill>
                <a:uFill>
                  <a:solidFill>
                    <a:srgbClr val="FFFFFF"/>
                  </a:solidFill>
                </a:uFill>
                <a:latin typeface="Arial"/>
                <a:ea typeface="Lucida Grande"/>
              </a:rPr>
              <a:t>Key fields: Source/Destination IP, Source/Destination Port, IP Protocol, ToS, Input interface.</a:t>
            </a:r>
            <a:endParaRPr lang="en-AU" sz="3200" b="0" strike="noStrike" spc="-1">
              <a:solidFill>
                <a:srgbClr val="000000"/>
              </a:solidFill>
              <a:uFill>
                <a:solidFill>
                  <a:srgbClr val="FFFFFF"/>
                </a:solidFill>
              </a:uFill>
              <a:latin typeface="Arial"/>
            </a:endParaRPr>
          </a:p>
          <a:p>
            <a:pPr marL="342720" indent="-342720">
              <a:lnSpc>
                <a:spcPct val="93000"/>
              </a:lnSpc>
              <a:buClr>
                <a:srgbClr val="000000"/>
              </a:buClr>
              <a:buFont typeface="Lucida Grande"/>
              <a:buChar char="•"/>
            </a:pPr>
            <a:r>
              <a:rPr lang="en-GB" sz="2800" b="0" strike="noStrike" spc="-1">
                <a:solidFill>
                  <a:srgbClr val="000000"/>
                </a:solidFill>
                <a:uFill>
                  <a:solidFill>
                    <a:srgbClr val="FFFFFF"/>
                  </a:solidFill>
                </a:uFill>
                <a:latin typeface="Arial"/>
                <a:ea typeface="Lucida Grande"/>
              </a:rPr>
              <a:t>Accounting: Packets, Octets, Start/End time, Output interface.</a:t>
            </a:r>
            <a:endParaRPr lang="en-AU" sz="3200" b="0" strike="noStrike" spc="-1">
              <a:solidFill>
                <a:srgbClr val="000000"/>
              </a:solidFill>
              <a:uFill>
                <a:solidFill>
                  <a:srgbClr val="FFFFFF"/>
                </a:solidFill>
              </a:uFill>
              <a:latin typeface="Arial"/>
            </a:endParaRPr>
          </a:p>
          <a:p>
            <a:pPr marL="342720" indent="-342720">
              <a:lnSpc>
                <a:spcPct val="90000"/>
              </a:lnSpc>
              <a:buClr>
                <a:srgbClr val="000000"/>
              </a:buClr>
              <a:buFont typeface="Lucida Grande"/>
              <a:buChar char="•"/>
            </a:pPr>
            <a:r>
              <a:rPr lang="en-GB" sz="2800" b="0" strike="noStrike" spc="-1">
                <a:solidFill>
                  <a:srgbClr val="000000"/>
                </a:solidFill>
                <a:uFill>
                  <a:solidFill>
                    <a:srgbClr val="FFFFFF"/>
                  </a:solidFill>
                </a:uFill>
                <a:latin typeface="Arial"/>
                <a:ea typeface="Lucida Grande"/>
              </a:rPr>
              <a:t>Other: Bitwise OR of TCP flags, Source/Destination AS and IP Mask.</a:t>
            </a:r>
            <a:endParaRPr lang="en-AU" sz="3200" b="0" strike="noStrike" spc="-1">
              <a:solidFill>
                <a:srgbClr val="000000"/>
              </a:solidFill>
              <a:uFill>
                <a:solidFill>
                  <a:srgbClr val="FFFFFF"/>
                </a:solidFill>
              </a:uFill>
              <a:latin typeface="Arial"/>
            </a:endParaRPr>
          </a:p>
          <a:p>
            <a:pPr marL="342720" indent="-342720">
              <a:lnSpc>
                <a:spcPct val="90000"/>
              </a:lnSpc>
              <a:buClr>
                <a:srgbClr val="000000"/>
              </a:buClr>
              <a:buFont typeface="Lucida Grande"/>
              <a:buChar char="•"/>
            </a:pPr>
            <a:r>
              <a:rPr lang="en-GB" sz="2800" b="0" strike="noStrike" spc="-1">
                <a:solidFill>
                  <a:srgbClr val="000000"/>
                </a:solidFill>
                <a:uFill>
                  <a:solidFill>
                    <a:srgbClr val="FFFFFF"/>
                  </a:solidFill>
                </a:uFill>
                <a:latin typeface="Arial"/>
                <a:ea typeface="Lucida Grande"/>
              </a:rPr>
              <a:t>Packet format adds sequence numbers for detecting lost exports.</a:t>
            </a:r>
            <a:endParaRPr lang="en-AU" sz="3200" b="0" strike="noStrike" spc="-1">
              <a:solidFill>
                <a:srgbClr val="000000"/>
              </a:solidFill>
              <a:uFill>
                <a:solidFill>
                  <a:srgbClr val="FFFFFF"/>
                </a:solidFill>
              </a:uFill>
              <a:latin typeface="Arial"/>
            </a:endParaRPr>
          </a:p>
          <a:p>
            <a:pPr marL="342720" indent="-342720">
              <a:lnSpc>
                <a:spcPct val="90000"/>
              </a:lnSpc>
              <a:buClr>
                <a:srgbClr val="000000"/>
              </a:buClr>
              <a:buFont typeface="Lucida Grande"/>
              <a:buChar char="•"/>
            </a:pPr>
            <a:r>
              <a:rPr lang="en-GB" sz="2800" b="0" strike="noStrike" spc="-1">
                <a:solidFill>
                  <a:srgbClr val="000000"/>
                </a:solidFill>
                <a:uFill>
                  <a:solidFill>
                    <a:srgbClr val="FFFFFF"/>
                  </a:solidFill>
                </a:uFill>
                <a:latin typeface="Arial"/>
                <a:ea typeface="Lucida Grande"/>
              </a:rPr>
              <a:t>IPv4 only</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v6 &amp; v7</a:t>
            </a:r>
            <a:endParaRPr lang="en-AU" sz="4000" b="0" strike="noStrike" spc="-1" dirty="0">
              <a:solidFill>
                <a:srgbClr val="000000"/>
              </a:solidFill>
              <a:uFill>
                <a:solidFill>
                  <a:srgbClr val="FFFFFF"/>
                </a:solidFill>
              </a:uFill>
              <a:latin typeface="Arial"/>
            </a:endParaRPr>
          </a:p>
        </p:txBody>
      </p:sp>
      <p:sp>
        <p:nvSpPr>
          <p:cNvPr id="293"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Used exclusively on the Cisco Catalyst line of ethernet switches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Requires the Netflow Feature Card, a specialist forwarding engine for the Catalyst Switches</a:t>
            </a:r>
            <a:endParaRPr lang="en-AU" sz="32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GB" sz="3200" b="0" strike="noStrike" spc="-1">
                <a:solidFill>
                  <a:srgbClr val="000000"/>
                </a:solidFill>
                <a:uFill>
                  <a:solidFill>
                    <a:srgbClr val="FFFFFF"/>
                  </a:solidFill>
                </a:uFill>
                <a:latin typeface="Arial"/>
              </a:rPr>
              <a:t>Not compatible or comparable with Netflow on Cisco routers</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v8</a:t>
            </a:r>
            <a:endParaRPr lang="en-AU" sz="4000" b="0" strike="noStrike" spc="-1" dirty="0">
              <a:solidFill>
                <a:srgbClr val="000000"/>
              </a:solidFill>
              <a:uFill>
                <a:solidFill>
                  <a:srgbClr val="FFFFFF"/>
                </a:solidFill>
              </a:uFill>
              <a:latin typeface="Arial"/>
            </a:endParaRPr>
          </a:p>
        </p:txBody>
      </p:sp>
      <p:sp>
        <p:nvSpPr>
          <p:cNvPr id="295"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AU" sz="3200" b="0" strike="noStrike" spc="-1" dirty="0">
                <a:solidFill>
                  <a:srgbClr val="000000"/>
                </a:solidFill>
                <a:uFill>
                  <a:solidFill>
                    <a:srgbClr val="FFFFFF"/>
                  </a:solidFill>
                </a:uFill>
                <a:latin typeface="Arial"/>
              </a:rPr>
              <a:t>Aggregated v5 flows.</a:t>
            </a:r>
          </a:p>
          <a:p>
            <a:pPr marL="432000" indent="-324000">
              <a:buClr>
                <a:srgbClr val="000000"/>
              </a:buClr>
              <a:buSzPct val="45000"/>
              <a:buFont typeface="Wingdings" charset="2"/>
              <a:buChar char=""/>
            </a:pPr>
            <a:r>
              <a:rPr lang="en-AU" sz="3200" b="0" strike="noStrike" spc="-1" dirty="0">
                <a:solidFill>
                  <a:srgbClr val="000000"/>
                </a:solidFill>
                <a:uFill>
                  <a:solidFill>
                    <a:srgbClr val="FFFFFF"/>
                  </a:solidFill>
                </a:uFill>
                <a:latin typeface="Arial"/>
              </a:rPr>
              <a:t>Not all flow types available on all equipment</a:t>
            </a:r>
          </a:p>
          <a:p>
            <a:pPr marL="432000" indent="-324000">
              <a:buClr>
                <a:srgbClr val="000000"/>
              </a:buClr>
              <a:buSzPct val="45000"/>
              <a:buFont typeface="Wingdings" charset="2"/>
              <a:buChar char=""/>
            </a:pPr>
            <a:r>
              <a:rPr lang="en-AU" sz="3200" b="0" strike="noStrike" spc="-1" dirty="0">
                <a:solidFill>
                  <a:srgbClr val="000000"/>
                </a:solidFill>
                <a:uFill>
                  <a:solidFill>
                    <a:srgbClr val="FFFFFF"/>
                  </a:solidFill>
                </a:uFill>
                <a:latin typeface="Arial"/>
              </a:rPr>
              <a:t>Much less data to post process, but loses fine granularity of v5 – no IP addresses</a:t>
            </a:r>
            <a:r>
              <a:rPr lang="en-AU" sz="3200" b="0" strike="noStrike" spc="-1" dirty="0" smtClean="0">
                <a:solidFill>
                  <a:srgbClr val="000000"/>
                </a:solidFill>
                <a:uFill>
                  <a:solidFill>
                    <a:srgbClr val="FFFFFF"/>
                  </a:solidFill>
                </a:uFill>
                <a:latin typeface="Arial"/>
              </a:rPr>
              <a:t>.</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err="1">
                <a:solidFill>
                  <a:srgbClr val="000000"/>
                </a:solidFill>
                <a:uFill>
                  <a:solidFill>
                    <a:srgbClr val="FFFFFF"/>
                  </a:solidFill>
                </a:uFill>
                <a:latin typeface="Arial"/>
              </a:rPr>
              <a:t>Netflow</a:t>
            </a:r>
            <a:r>
              <a:rPr lang="en-GB" sz="4000" b="0" strike="noStrike" spc="-1" dirty="0">
                <a:solidFill>
                  <a:srgbClr val="000000"/>
                </a:solidFill>
                <a:uFill>
                  <a:solidFill>
                    <a:srgbClr val="FFFFFF"/>
                  </a:solidFill>
                </a:uFill>
                <a:latin typeface="Arial"/>
              </a:rPr>
              <a:t> v9</a:t>
            </a:r>
            <a:endParaRPr lang="en-AU" sz="4000" b="0" strike="noStrike" spc="-1" dirty="0">
              <a:solidFill>
                <a:srgbClr val="000000"/>
              </a:solidFill>
              <a:uFill>
                <a:solidFill>
                  <a:srgbClr val="FFFFFF"/>
                </a:solidFill>
              </a:uFill>
              <a:latin typeface="Arial"/>
            </a:endParaRPr>
          </a:p>
        </p:txBody>
      </p:sp>
      <p:sp>
        <p:nvSpPr>
          <p:cNvPr id="297"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IPv6 support</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32-bit ASN support</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Additional fields like MPLS labels</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Builds on earlier versions</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3200" b="0" strike="noStrike" spc="-1" dirty="0">
                <a:solidFill>
                  <a:srgbClr val="000000"/>
                </a:solidFill>
                <a:uFill>
                  <a:solidFill>
                    <a:srgbClr val="FFFFFF"/>
                  </a:solidFill>
                </a:uFill>
                <a:latin typeface="Arial"/>
              </a:rPr>
              <a:t>Periodically sends "template" packet, all flow data fields reference the </a:t>
            </a:r>
            <a:r>
              <a:rPr lang="en-US" sz="3200" b="0" strike="noStrike" spc="-1" dirty="0" smtClean="0">
                <a:solidFill>
                  <a:srgbClr val="000000"/>
                </a:solidFill>
                <a:uFill>
                  <a:solidFill>
                    <a:srgbClr val="FFFFFF"/>
                  </a:solidFill>
                </a:uFill>
                <a:latin typeface="Arial"/>
              </a:rPr>
              <a:t>template</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Shape 1"/>
          <p:cNvSpPr txBox="1"/>
          <p:nvPr/>
        </p:nvSpPr>
        <p:spPr>
          <a:xfrm>
            <a:off x="504000" y="30204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Cisco IOS Definition of a Flow</a:t>
            </a:r>
            <a:endParaRPr lang="en-AU" sz="4000" b="0" strike="noStrike" spc="-1" dirty="0">
              <a:solidFill>
                <a:srgbClr val="000000"/>
              </a:solidFill>
              <a:uFill>
                <a:solidFill>
                  <a:srgbClr val="FFFFFF"/>
                </a:solidFill>
              </a:uFill>
              <a:latin typeface="Arial"/>
            </a:endParaRPr>
          </a:p>
        </p:txBody>
      </p:sp>
      <p:sp>
        <p:nvSpPr>
          <p:cNvPr id="71" name="TextShape 2"/>
          <p:cNvSpPr txBox="1"/>
          <p:nvPr/>
        </p:nvSpPr>
        <p:spPr>
          <a:xfrm>
            <a:off x="504000" y="1764000"/>
            <a:ext cx="9072000" cy="4989240"/>
          </a:xfrm>
          <a:prstGeom prst="rect">
            <a:avLst/>
          </a:prstGeom>
          <a:noFill/>
          <a:ln>
            <a:noFill/>
          </a:ln>
        </p:spPr>
        <p:txBody>
          <a:bodyPr/>
          <a:lstStyle/>
          <a:p>
            <a:pPr marL="108000">
              <a:buClr>
                <a:srgbClr val="000000"/>
              </a:buClr>
              <a:buSzPct val="45000"/>
            </a:pPr>
            <a:r>
              <a:rPr lang="en-US" sz="2800" b="0" strike="noStrike" spc="-1" dirty="0">
                <a:solidFill>
                  <a:srgbClr val="000000"/>
                </a:solidFill>
                <a:uFill>
                  <a:solidFill>
                    <a:srgbClr val="FFFFFF"/>
                  </a:solidFill>
                </a:uFill>
                <a:latin typeface="Arial"/>
              </a:rPr>
              <a:t>Unidirectional sequence of packets sharing:</a:t>
            </a:r>
            <a:endParaRPr lang="en-AU" sz="32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Source IP address</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Destination IP address</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Source port for UDP or TCP, 0 for other protocols</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Destination port for UDP or TCP, type and code for ICMP, or 0 for other protocols</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IP protocol</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Ingress interface (SNMP </a:t>
            </a:r>
            <a:r>
              <a:rPr lang="en-US" sz="2400" b="0" strike="noStrike" spc="-1" dirty="0" err="1">
                <a:solidFill>
                  <a:srgbClr val="000000"/>
                </a:solidFill>
                <a:uFill>
                  <a:solidFill>
                    <a:srgbClr val="FFFFFF"/>
                  </a:solidFill>
                </a:uFill>
                <a:latin typeface="Arial"/>
              </a:rPr>
              <a:t>ifIndex</a:t>
            </a:r>
            <a:r>
              <a:rPr lang="en-US" sz="2400" b="0" strike="noStrike" spc="-1" dirty="0">
                <a:solidFill>
                  <a:srgbClr val="000000"/>
                </a:solidFill>
                <a:uFill>
                  <a:solidFill>
                    <a:srgbClr val="FFFFFF"/>
                  </a:solidFill>
                </a:uFill>
                <a:latin typeface="Arial"/>
              </a:rPr>
              <a:t>)</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IP Type of Service</a:t>
            </a:r>
            <a:endParaRPr lang="en-AU" sz="2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ustomShape 1"/>
          <p:cNvSpPr/>
          <p:nvPr/>
        </p:nvSpPr>
        <p:spPr>
          <a:xfrm>
            <a:off x="1764000" y="243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73" name="CustomShape 2"/>
          <p:cNvSpPr/>
          <p:nvPr/>
        </p:nvSpPr>
        <p:spPr>
          <a:xfrm>
            <a:off x="3107880" y="243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5.6.7.8</a:t>
            </a:r>
            <a:endParaRPr lang="en-AU" sz="2400" b="0" strike="noStrike" spc="-1">
              <a:solidFill>
                <a:srgbClr val="FFFFFF"/>
              </a:solidFill>
              <a:uFill>
                <a:solidFill>
                  <a:srgbClr val="FFFFFF"/>
                </a:solidFill>
              </a:uFill>
              <a:latin typeface="Arial"/>
            </a:endParaRPr>
          </a:p>
        </p:txBody>
      </p:sp>
      <p:sp>
        <p:nvSpPr>
          <p:cNvPr id="74" name="CustomShape 3"/>
          <p:cNvSpPr/>
          <p:nvPr/>
        </p:nvSpPr>
        <p:spPr>
          <a:xfrm>
            <a:off x="4451400" y="2435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6 </a:t>
            </a:r>
            <a:r>
              <a:rPr lang="en-US" sz="1800" b="0" strike="noStrike" spc="-1">
                <a:solidFill>
                  <a:srgbClr val="000000"/>
                </a:solidFill>
                <a:uFill>
                  <a:solidFill>
                    <a:srgbClr val="FFFFFF"/>
                  </a:solidFill>
                </a:uFill>
                <a:latin typeface="Arial"/>
              </a:rPr>
              <a:t>(TCP)</a:t>
            </a:r>
            <a:endParaRPr lang="en-AU" sz="2400" b="0" strike="noStrike" spc="-1">
              <a:solidFill>
                <a:srgbClr val="FFFFFF"/>
              </a:solidFill>
              <a:uFill>
                <a:solidFill>
                  <a:srgbClr val="FFFFFF"/>
                </a:solidFill>
              </a:uFill>
              <a:latin typeface="Arial"/>
            </a:endParaRPr>
          </a:p>
        </p:txBody>
      </p:sp>
      <p:sp>
        <p:nvSpPr>
          <p:cNvPr id="75" name="CustomShape 4"/>
          <p:cNvSpPr/>
          <p:nvPr/>
        </p:nvSpPr>
        <p:spPr>
          <a:xfrm>
            <a:off x="5795640" y="2435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4001</a:t>
            </a:r>
            <a:endParaRPr lang="en-AU" sz="2400" b="0" strike="noStrike" spc="-1">
              <a:solidFill>
                <a:srgbClr val="FFFFFF"/>
              </a:solidFill>
              <a:uFill>
                <a:solidFill>
                  <a:srgbClr val="FFFFFF"/>
                </a:solidFill>
              </a:uFill>
              <a:latin typeface="Arial"/>
            </a:endParaRPr>
          </a:p>
        </p:txBody>
      </p:sp>
      <p:sp>
        <p:nvSpPr>
          <p:cNvPr id="76" name="CustomShape 5"/>
          <p:cNvSpPr/>
          <p:nvPr/>
        </p:nvSpPr>
        <p:spPr>
          <a:xfrm>
            <a:off x="7139880" y="243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22</a:t>
            </a:r>
            <a:endParaRPr lang="en-AU" sz="2400" b="0" strike="noStrike" spc="-1">
              <a:solidFill>
                <a:srgbClr val="FFFFFF"/>
              </a:solidFill>
              <a:uFill>
                <a:solidFill>
                  <a:srgbClr val="FFFFFF"/>
                </a:solidFill>
              </a:uFill>
              <a:latin typeface="Arial"/>
            </a:endParaRPr>
          </a:p>
        </p:txBody>
      </p:sp>
      <p:sp>
        <p:nvSpPr>
          <p:cNvPr id="77" name="CustomShape 6"/>
          <p:cNvSpPr/>
          <p:nvPr/>
        </p:nvSpPr>
        <p:spPr>
          <a:xfrm>
            <a:off x="1764000" y="1931760"/>
            <a:ext cx="134424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Src IP</a:t>
            </a:r>
            <a:endParaRPr lang="en-AU" sz="2400" b="0" strike="noStrike" spc="-1">
              <a:solidFill>
                <a:srgbClr val="FFFFFF"/>
              </a:solidFill>
              <a:uFill>
                <a:solidFill>
                  <a:srgbClr val="FFFFFF"/>
                </a:solidFill>
              </a:uFill>
              <a:latin typeface="Arial"/>
            </a:endParaRPr>
          </a:p>
        </p:txBody>
      </p:sp>
      <p:sp>
        <p:nvSpPr>
          <p:cNvPr id="78" name="CustomShape 7"/>
          <p:cNvSpPr/>
          <p:nvPr/>
        </p:nvSpPr>
        <p:spPr>
          <a:xfrm>
            <a:off x="3107880" y="1931400"/>
            <a:ext cx="134352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Dst IP</a:t>
            </a:r>
            <a:endParaRPr lang="en-AU" sz="2400" b="0" strike="noStrike" spc="-1">
              <a:solidFill>
                <a:srgbClr val="FFFFFF"/>
              </a:solidFill>
              <a:uFill>
                <a:solidFill>
                  <a:srgbClr val="FFFFFF"/>
                </a:solidFill>
              </a:uFill>
              <a:latin typeface="Arial"/>
            </a:endParaRPr>
          </a:p>
        </p:txBody>
      </p:sp>
      <p:sp>
        <p:nvSpPr>
          <p:cNvPr id="79" name="CustomShape 8"/>
          <p:cNvSpPr/>
          <p:nvPr/>
        </p:nvSpPr>
        <p:spPr>
          <a:xfrm>
            <a:off x="4451760" y="1931400"/>
            <a:ext cx="134388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Protocol</a:t>
            </a:r>
            <a:endParaRPr lang="en-AU" sz="2400" b="0" strike="noStrike" spc="-1">
              <a:solidFill>
                <a:srgbClr val="FFFFFF"/>
              </a:solidFill>
              <a:uFill>
                <a:solidFill>
                  <a:srgbClr val="FFFFFF"/>
                </a:solidFill>
              </a:uFill>
              <a:latin typeface="Arial"/>
            </a:endParaRPr>
          </a:p>
        </p:txBody>
      </p:sp>
      <p:sp>
        <p:nvSpPr>
          <p:cNvPr id="80" name="CustomShape 9"/>
          <p:cNvSpPr/>
          <p:nvPr/>
        </p:nvSpPr>
        <p:spPr>
          <a:xfrm>
            <a:off x="5795640" y="1931760"/>
            <a:ext cx="134424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Src Port</a:t>
            </a:r>
            <a:endParaRPr lang="en-AU" sz="2400" b="0" strike="noStrike" spc="-1">
              <a:solidFill>
                <a:srgbClr val="FFFFFF"/>
              </a:solidFill>
              <a:uFill>
                <a:solidFill>
                  <a:srgbClr val="FFFFFF"/>
                </a:solidFill>
              </a:uFill>
              <a:latin typeface="Arial"/>
            </a:endParaRPr>
          </a:p>
        </p:txBody>
      </p:sp>
      <p:sp>
        <p:nvSpPr>
          <p:cNvPr id="81" name="CustomShape 10"/>
          <p:cNvSpPr/>
          <p:nvPr/>
        </p:nvSpPr>
        <p:spPr>
          <a:xfrm>
            <a:off x="7139880" y="1931400"/>
            <a:ext cx="134388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Dst Port</a:t>
            </a:r>
            <a:endParaRPr lang="en-AU" sz="2400" b="0" strike="noStrike" spc="-1">
              <a:solidFill>
                <a:srgbClr val="FFFFFF"/>
              </a:solidFill>
              <a:uFill>
                <a:solidFill>
                  <a:srgbClr val="FFFFFF"/>
                </a:solidFill>
              </a:uFill>
              <a:latin typeface="Arial"/>
            </a:endParaRPr>
          </a:p>
        </p:txBody>
      </p:sp>
      <p:sp>
        <p:nvSpPr>
          <p:cNvPr id="82" name="CustomShape 11"/>
          <p:cNvSpPr/>
          <p:nvPr/>
        </p:nvSpPr>
        <p:spPr>
          <a:xfrm>
            <a:off x="1764000" y="3191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5.6.7.8</a:t>
            </a:r>
            <a:endParaRPr lang="en-AU" sz="2400" b="0" strike="noStrike" spc="-1">
              <a:solidFill>
                <a:srgbClr val="FFFFFF"/>
              </a:solidFill>
              <a:uFill>
                <a:solidFill>
                  <a:srgbClr val="FFFFFF"/>
                </a:solidFill>
              </a:uFill>
              <a:latin typeface="Arial"/>
            </a:endParaRPr>
          </a:p>
        </p:txBody>
      </p:sp>
      <p:sp>
        <p:nvSpPr>
          <p:cNvPr id="83" name="CustomShape 12"/>
          <p:cNvSpPr/>
          <p:nvPr/>
        </p:nvSpPr>
        <p:spPr>
          <a:xfrm>
            <a:off x="3107880" y="3191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84" name="CustomShape 13"/>
          <p:cNvSpPr/>
          <p:nvPr/>
        </p:nvSpPr>
        <p:spPr>
          <a:xfrm>
            <a:off x="4451400" y="3191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6 </a:t>
            </a:r>
            <a:r>
              <a:rPr lang="en-US" sz="1800" b="0" strike="noStrike" spc="-1">
                <a:solidFill>
                  <a:srgbClr val="000000"/>
                </a:solidFill>
                <a:uFill>
                  <a:solidFill>
                    <a:srgbClr val="FFFFFF"/>
                  </a:solidFill>
                </a:uFill>
                <a:latin typeface="Arial"/>
              </a:rPr>
              <a:t>(TCP)</a:t>
            </a:r>
            <a:endParaRPr lang="en-AU" sz="2400" b="0" strike="noStrike" spc="-1">
              <a:solidFill>
                <a:srgbClr val="FFFFFF"/>
              </a:solidFill>
              <a:uFill>
                <a:solidFill>
                  <a:srgbClr val="FFFFFF"/>
                </a:solidFill>
              </a:uFill>
              <a:latin typeface="Arial"/>
            </a:endParaRPr>
          </a:p>
        </p:txBody>
      </p:sp>
      <p:sp>
        <p:nvSpPr>
          <p:cNvPr id="85" name="CustomShape 14"/>
          <p:cNvSpPr/>
          <p:nvPr/>
        </p:nvSpPr>
        <p:spPr>
          <a:xfrm>
            <a:off x="5795640" y="3191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22</a:t>
            </a:r>
            <a:endParaRPr lang="en-AU" sz="2400" b="0" strike="noStrike" spc="-1">
              <a:solidFill>
                <a:srgbClr val="FFFFFF"/>
              </a:solidFill>
              <a:uFill>
                <a:solidFill>
                  <a:srgbClr val="FFFFFF"/>
                </a:solidFill>
              </a:uFill>
              <a:latin typeface="Arial"/>
            </a:endParaRPr>
          </a:p>
        </p:txBody>
      </p:sp>
      <p:sp>
        <p:nvSpPr>
          <p:cNvPr id="86" name="CustomShape 15"/>
          <p:cNvSpPr/>
          <p:nvPr/>
        </p:nvSpPr>
        <p:spPr>
          <a:xfrm>
            <a:off x="7139880" y="3191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4001</a:t>
            </a:r>
            <a:endParaRPr lang="en-AU" sz="2400" b="0" strike="noStrike" spc="-1">
              <a:solidFill>
                <a:srgbClr val="FFFFFF"/>
              </a:solidFill>
              <a:uFill>
                <a:solidFill>
                  <a:srgbClr val="FFFFFF"/>
                </a:solidFill>
              </a:uFill>
              <a:latin typeface="Arial"/>
            </a:endParaRPr>
          </a:p>
        </p:txBody>
      </p:sp>
      <p:sp>
        <p:nvSpPr>
          <p:cNvPr id="87" name="CustomShape 16"/>
          <p:cNvSpPr/>
          <p:nvPr/>
        </p:nvSpPr>
        <p:spPr>
          <a:xfrm>
            <a:off x="1764000" y="3947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88" name="CustomShape 17"/>
          <p:cNvSpPr/>
          <p:nvPr/>
        </p:nvSpPr>
        <p:spPr>
          <a:xfrm>
            <a:off x="3107880" y="3947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5.6.7.8</a:t>
            </a:r>
            <a:endParaRPr lang="en-AU" sz="2400" b="0" strike="noStrike" spc="-1">
              <a:solidFill>
                <a:srgbClr val="FFFFFF"/>
              </a:solidFill>
              <a:uFill>
                <a:solidFill>
                  <a:srgbClr val="FFFFFF"/>
                </a:solidFill>
              </a:uFill>
              <a:latin typeface="Arial"/>
            </a:endParaRPr>
          </a:p>
        </p:txBody>
      </p:sp>
      <p:sp>
        <p:nvSpPr>
          <p:cNvPr id="89" name="CustomShape 18"/>
          <p:cNvSpPr/>
          <p:nvPr/>
        </p:nvSpPr>
        <p:spPr>
          <a:xfrm>
            <a:off x="4451400" y="3947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6 </a:t>
            </a:r>
            <a:r>
              <a:rPr lang="en-US" sz="1800" b="0" strike="noStrike" spc="-1">
                <a:solidFill>
                  <a:srgbClr val="000000"/>
                </a:solidFill>
                <a:uFill>
                  <a:solidFill>
                    <a:srgbClr val="FFFFFF"/>
                  </a:solidFill>
                </a:uFill>
                <a:latin typeface="Arial"/>
              </a:rPr>
              <a:t>(TCP)</a:t>
            </a:r>
            <a:endParaRPr lang="en-AU" sz="2400" b="0" strike="noStrike" spc="-1">
              <a:solidFill>
                <a:srgbClr val="FFFFFF"/>
              </a:solidFill>
              <a:uFill>
                <a:solidFill>
                  <a:srgbClr val="FFFFFF"/>
                </a:solidFill>
              </a:uFill>
              <a:latin typeface="Arial"/>
            </a:endParaRPr>
          </a:p>
        </p:txBody>
      </p:sp>
      <p:sp>
        <p:nvSpPr>
          <p:cNvPr id="90" name="CustomShape 19"/>
          <p:cNvSpPr/>
          <p:nvPr/>
        </p:nvSpPr>
        <p:spPr>
          <a:xfrm>
            <a:off x="5795640" y="3947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4002</a:t>
            </a:r>
            <a:endParaRPr lang="en-AU" sz="2400" b="0" strike="noStrike" spc="-1">
              <a:solidFill>
                <a:srgbClr val="FFFFFF"/>
              </a:solidFill>
              <a:uFill>
                <a:solidFill>
                  <a:srgbClr val="FFFFFF"/>
                </a:solidFill>
              </a:uFill>
              <a:latin typeface="Arial"/>
            </a:endParaRPr>
          </a:p>
        </p:txBody>
      </p:sp>
      <p:sp>
        <p:nvSpPr>
          <p:cNvPr id="91" name="CustomShape 20"/>
          <p:cNvSpPr/>
          <p:nvPr/>
        </p:nvSpPr>
        <p:spPr>
          <a:xfrm>
            <a:off x="7139880" y="3947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80</a:t>
            </a:r>
            <a:endParaRPr lang="en-AU" sz="2400" b="0" strike="noStrike" spc="-1">
              <a:solidFill>
                <a:srgbClr val="FFFFFF"/>
              </a:solidFill>
              <a:uFill>
                <a:solidFill>
                  <a:srgbClr val="FFFFFF"/>
                </a:solidFill>
              </a:uFill>
              <a:latin typeface="Arial"/>
            </a:endParaRPr>
          </a:p>
        </p:txBody>
      </p:sp>
      <p:sp>
        <p:nvSpPr>
          <p:cNvPr id="92" name="CustomShape 21"/>
          <p:cNvSpPr/>
          <p:nvPr/>
        </p:nvSpPr>
        <p:spPr>
          <a:xfrm>
            <a:off x="1764000" y="4703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93" name="CustomShape 22"/>
          <p:cNvSpPr/>
          <p:nvPr/>
        </p:nvSpPr>
        <p:spPr>
          <a:xfrm>
            <a:off x="3107880" y="4703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5.6.7.8</a:t>
            </a:r>
            <a:endParaRPr lang="en-AU" sz="2400" b="0" strike="noStrike" spc="-1">
              <a:solidFill>
                <a:srgbClr val="FFFFFF"/>
              </a:solidFill>
              <a:uFill>
                <a:solidFill>
                  <a:srgbClr val="FFFFFF"/>
                </a:solidFill>
              </a:uFill>
              <a:latin typeface="Arial"/>
            </a:endParaRPr>
          </a:p>
        </p:txBody>
      </p:sp>
      <p:sp>
        <p:nvSpPr>
          <p:cNvPr id="94" name="CustomShape 23"/>
          <p:cNvSpPr/>
          <p:nvPr/>
        </p:nvSpPr>
        <p:spPr>
          <a:xfrm>
            <a:off x="4451400" y="4703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6 </a:t>
            </a:r>
            <a:r>
              <a:rPr lang="en-US" sz="1800" b="0" strike="noStrike" spc="-1">
                <a:solidFill>
                  <a:srgbClr val="000000"/>
                </a:solidFill>
                <a:uFill>
                  <a:solidFill>
                    <a:srgbClr val="FFFFFF"/>
                  </a:solidFill>
                </a:uFill>
                <a:latin typeface="Arial"/>
              </a:rPr>
              <a:t>(TCP)</a:t>
            </a:r>
            <a:endParaRPr lang="en-AU" sz="2400" b="0" strike="noStrike" spc="-1">
              <a:solidFill>
                <a:srgbClr val="FFFFFF"/>
              </a:solidFill>
              <a:uFill>
                <a:solidFill>
                  <a:srgbClr val="FFFFFF"/>
                </a:solidFill>
              </a:uFill>
              <a:latin typeface="Arial"/>
            </a:endParaRPr>
          </a:p>
        </p:txBody>
      </p:sp>
      <p:sp>
        <p:nvSpPr>
          <p:cNvPr id="95" name="CustomShape 24"/>
          <p:cNvSpPr/>
          <p:nvPr/>
        </p:nvSpPr>
        <p:spPr>
          <a:xfrm>
            <a:off x="5795640" y="4703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4001</a:t>
            </a:r>
            <a:endParaRPr lang="en-AU" sz="2400" b="0" strike="noStrike" spc="-1">
              <a:solidFill>
                <a:srgbClr val="FFFFFF"/>
              </a:solidFill>
              <a:uFill>
                <a:solidFill>
                  <a:srgbClr val="FFFFFF"/>
                </a:solidFill>
              </a:uFill>
              <a:latin typeface="Arial"/>
            </a:endParaRPr>
          </a:p>
        </p:txBody>
      </p:sp>
      <p:sp>
        <p:nvSpPr>
          <p:cNvPr id="96" name="CustomShape 25"/>
          <p:cNvSpPr/>
          <p:nvPr/>
        </p:nvSpPr>
        <p:spPr>
          <a:xfrm>
            <a:off x="7139880" y="4703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80</a:t>
            </a:r>
            <a:endParaRPr lang="en-AU" sz="2400" b="0" strike="noStrike" spc="-1">
              <a:solidFill>
                <a:srgbClr val="FFFFFF"/>
              </a:solidFill>
              <a:uFill>
                <a:solidFill>
                  <a:srgbClr val="FFFFFF"/>
                </a:solidFill>
              </a:uFill>
              <a:latin typeface="Arial"/>
            </a:endParaRPr>
          </a:p>
        </p:txBody>
      </p:sp>
      <p:sp>
        <p:nvSpPr>
          <p:cNvPr id="97" name="CustomShape 26"/>
          <p:cNvSpPr/>
          <p:nvPr/>
        </p:nvSpPr>
        <p:spPr>
          <a:xfrm>
            <a:off x="1764000" y="5459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98" name="CustomShape 27"/>
          <p:cNvSpPr/>
          <p:nvPr/>
        </p:nvSpPr>
        <p:spPr>
          <a:xfrm>
            <a:off x="3107880" y="5459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8.8.8.8</a:t>
            </a:r>
            <a:endParaRPr lang="en-AU" sz="2400" b="0" strike="noStrike" spc="-1">
              <a:solidFill>
                <a:srgbClr val="FFFFFF"/>
              </a:solidFill>
              <a:uFill>
                <a:solidFill>
                  <a:srgbClr val="FFFFFF"/>
                </a:solidFill>
              </a:uFill>
              <a:latin typeface="Arial"/>
            </a:endParaRPr>
          </a:p>
        </p:txBody>
      </p:sp>
      <p:sp>
        <p:nvSpPr>
          <p:cNvPr id="99" name="CustomShape 28"/>
          <p:cNvSpPr/>
          <p:nvPr/>
        </p:nvSpPr>
        <p:spPr>
          <a:xfrm>
            <a:off x="4451400" y="5459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17 </a:t>
            </a:r>
            <a:r>
              <a:rPr lang="en-US" sz="1600" b="0" strike="noStrike" spc="-1">
                <a:solidFill>
                  <a:srgbClr val="000000"/>
                </a:solidFill>
                <a:uFill>
                  <a:solidFill>
                    <a:srgbClr val="FFFFFF"/>
                  </a:solidFill>
                </a:uFill>
                <a:latin typeface="Arial"/>
              </a:rPr>
              <a:t>(UDP)</a:t>
            </a:r>
            <a:endParaRPr lang="en-AU" sz="2400" b="0" strike="noStrike" spc="-1">
              <a:solidFill>
                <a:srgbClr val="FFFFFF"/>
              </a:solidFill>
              <a:uFill>
                <a:solidFill>
                  <a:srgbClr val="FFFFFF"/>
                </a:solidFill>
              </a:uFill>
              <a:latin typeface="Arial"/>
            </a:endParaRPr>
          </a:p>
        </p:txBody>
      </p:sp>
      <p:sp>
        <p:nvSpPr>
          <p:cNvPr id="100" name="CustomShape 29"/>
          <p:cNvSpPr/>
          <p:nvPr/>
        </p:nvSpPr>
        <p:spPr>
          <a:xfrm>
            <a:off x="5795640" y="5459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65432</a:t>
            </a:r>
            <a:endParaRPr lang="en-AU" sz="2400" b="0" strike="noStrike" spc="-1">
              <a:solidFill>
                <a:srgbClr val="FFFFFF"/>
              </a:solidFill>
              <a:uFill>
                <a:solidFill>
                  <a:srgbClr val="FFFFFF"/>
                </a:solidFill>
              </a:uFill>
              <a:latin typeface="Arial"/>
            </a:endParaRPr>
          </a:p>
        </p:txBody>
      </p:sp>
      <p:sp>
        <p:nvSpPr>
          <p:cNvPr id="101" name="CustomShape 30"/>
          <p:cNvSpPr/>
          <p:nvPr/>
        </p:nvSpPr>
        <p:spPr>
          <a:xfrm>
            <a:off x="7139880" y="5459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53</a:t>
            </a:r>
            <a:endParaRPr lang="en-AU" sz="2400" b="0" strike="noStrike" spc="-1">
              <a:solidFill>
                <a:srgbClr val="FFFFFF"/>
              </a:solidFill>
              <a:uFill>
                <a:solidFill>
                  <a:srgbClr val="FFFFFF"/>
                </a:solidFill>
              </a:uFill>
              <a:latin typeface="Arial"/>
            </a:endParaRPr>
          </a:p>
        </p:txBody>
      </p:sp>
      <p:sp>
        <p:nvSpPr>
          <p:cNvPr id="102" name="CustomShape 31"/>
          <p:cNvSpPr/>
          <p:nvPr/>
        </p:nvSpPr>
        <p:spPr>
          <a:xfrm>
            <a:off x="1764000" y="621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8.8.8.8</a:t>
            </a:r>
            <a:endParaRPr lang="en-AU" sz="2400" b="0" strike="noStrike" spc="-1">
              <a:solidFill>
                <a:srgbClr val="FFFFFF"/>
              </a:solidFill>
              <a:uFill>
                <a:solidFill>
                  <a:srgbClr val="FFFFFF"/>
                </a:solidFill>
              </a:uFill>
              <a:latin typeface="Arial"/>
            </a:endParaRPr>
          </a:p>
        </p:txBody>
      </p:sp>
      <p:sp>
        <p:nvSpPr>
          <p:cNvPr id="103" name="CustomShape 32"/>
          <p:cNvSpPr/>
          <p:nvPr/>
        </p:nvSpPr>
        <p:spPr>
          <a:xfrm>
            <a:off x="3107880" y="621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104" name="CustomShape 33"/>
          <p:cNvSpPr/>
          <p:nvPr/>
        </p:nvSpPr>
        <p:spPr>
          <a:xfrm>
            <a:off x="4451400" y="6215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17 </a:t>
            </a:r>
            <a:r>
              <a:rPr lang="en-US" sz="1600" b="0" strike="noStrike" spc="-1">
                <a:solidFill>
                  <a:srgbClr val="000000"/>
                </a:solidFill>
                <a:uFill>
                  <a:solidFill>
                    <a:srgbClr val="FFFFFF"/>
                  </a:solidFill>
                </a:uFill>
                <a:latin typeface="Arial"/>
              </a:rPr>
              <a:t>(UDP)</a:t>
            </a:r>
            <a:endParaRPr lang="en-AU" sz="2400" b="0" strike="noStrike" spc="-1">
              <a:solidFill>
                <a:srgbClr val="FFFFFF"/>
              </a:solidFill>
              <a:uFill>
                <a:solidFill>
                  <a:srgbClr val="FFFFFF"/>
                </a:solidFill>
              </a:uFill>
              <a:latin typeface="Arial"/>
            </a:endParaRPr>
          </a:p>
        </p:txBody>
      </p:sp>
      <p:sp>
        <p:nvSpPr>
          <p:cNvPr id="105" name="CustomShape 34"/>
          <p:cNvSpPr/>
          <p:nvPr/>
        </p:nvSpPr>
        <p:spPr>
          <a:xfrm>
            <a:off x="5795640" y="6215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53</a:t>
            </a:r>
            <a:endParaRPr lang="en-AU" sz="2400" b="0" strike="noStrike" spc="-1">
              <a:solidFill>
                <a:srgbClr val="FFFFFF"/>
              </a:solidFill>
              <a:uFill>
                <a:solidFill>
                  <a:srgbClr val="FFFFFF"/>
                </a:solidFill>
              </a:uFill>
              <a:latin typeface="Arial"/>
            </a:endParaRPr>
          </a:p>
        </p:txBody>
      </p:sp>
      <p:sp>
        <p:nvSpPr>
          <p:cNvPr id="106" name="CustomShape 35"/>
          <p:cNvSpPr/>
          <p:nvPr/>
        </p:nvSpPr>
        <p:spPr>
          <a:xfrm>
            <a:off x="7139880" y="621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65432</a:t>
            </a:r>
            <a:endParaRPr lang="en-AU" sz="2400" b="0" strike="noStrike" spc="-1">
              <a:solidFill>
                <a:srgbClr val="FFFFFF"/>
              </a:solidFill>
              <a:uFill>
                <a:solidFill>
                  <a:srgbClr val="FFFFFF"/>
                </a:solidFill>
              </a:uFill>
              <a:latin typeface="Arial"/>
            </a:endParaRPr>
          </a:p>
        </p:txBody>
      </p:sp>
      <p:sp>
        <p:nvSpPr>
          <p:cNvPr id="107" name="CustomShape 36"/>
          <p:cNvSpPr/>
          <p:nvPr/>
        </p:nvSpPr>
        <p:spPr>
          <a:xfrm>
            <a:off x="755640" y="2435760"/>
            <a:ext cx="58824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0" strike="noStrike" spc="-1">
                <a:solidFill>
                  <a:srgbClr val="000000"/>
                </a:solidFill>
                <a:uFill>
                  <a:solidFill>
                    <a:srgbClr val="FFFFFF"/>
                  </a:solidFill>
                </a:uFill>
                <a:latin typeface="Arial"/>
              </a:rPr>
              <a:t>A</a:t>
            </a:r>
            <a:endParaRPr lang="en-AU" sz="2400" b="0" strike="noStrike" spc="-1">
              <a:solidFill>
                <a:srgbClr val="FFFFFF"/>
              </a:solidFill>
              <a:uFill>
                <a:solidFill>
                  <a:srgbClr val="FFFFFF"/>
                </a:solidFill>
              </a:uFill>
              <a:latin typeface="Arial"/>
            </a:endParaRPr>
          </a:p>
        </p:txBody>
      </p:sp>
      <p:sp>
        <p:nvSpPr>
          <p:cNvPr id="108" name="CustomShape 37"/>
          <p:cNvSpPr/>
          <p:nvPr/>
        </p:nvSpPr>
        <p:spPr>
          <a:xfrm>
            <a:off x="756000" y="3191760"/>
            <a:ext cx="58788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0" strike="noStrike" spc="-1">
                <a:solidFill>
                  <a:srgbClr val="000000"/>
                </a:solidFill>
                <a:uFill>
                  <a:solidFill>
                    <a:srgbClr val="FFFFFF"/>
                  </a:solidFill>
                </a:uFill>
                <a:latin typeface="Arial"/>
              </a:rPr>
              <a:t>B</a:t>
            </a:r>
            <a:endParaRPr lang="en-AU" sz="2400" b="0" strike="noStrike" spc="-1">
              <a:solidFill>
                <a:srgbClr val="FFFFFF"/>
              </a:solidFill>
              <a:uFill>
                <a:solidFill>
                  <a:srgbClr val="FFFFFF"/>
                </a:solidFill>
              </a:uFill>
              <a:latin typeface="Arial"/>
            </a:endParaRPr>
          </a:p>
        </p:txBody>
      </p:sp>
      <p:sp>
        <p:nvSpPr>
          <p:cNvPr id="109" name="CustomShape 38"/>
          <p:cNvSpPr/>
          <p:nvPr/>
        </p:nvSpPr>
        <p:spPr>
          <a:xfrm>
            <a:off x="755640" y="3947760"/>
            <a:ext cx="58824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0" strike="noStrike" spc="-1">
                <a:solidFill>
                  <a:srgbClr val="000000"/>
                </a:solidFill>
                <a:uFill>
                  <a:solidFill>
                    <a:srgbClr val="FFFFFF"/>
                  </a:solidFill>
                </a:uFill>
                <a:latin typeface="Arial"/>
              </a:rPr>
              <a:t>C</a:t>
            </a:r>
            <a:endParaRPr lang="en-AU" sz="2400" b="0" strike="noStrike" spc="-1">
              <a:solidFill>
                <a:srgbClr val="FFFFFF"/>
              </a:solidFill>
              <a:uFill>
                <a:solidFill>
                  <a:srgbClr val="FFFFFF"/>
                </a:solidFill>
              </a:uFill>
              <a:latin typeface="Arial"/>
            </a:endParaRPr>
          </a:p>
        </p:txBody>
      </p:sp>
      <p:sp>
        <p:nvSpPr>
          <p:cNvPr id="110" name="CustomShape 39"/>
          <p:cNvSpPr/>
          <p:nvPr/>
        </p:nvSpPr>
        <p:spPr>
          <a:xfrm>
            <a:off x="756000" y="4703760"/>
            <a:ext cx="58788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0" strike="noStrike" spc="-1">
                <a:solidFill>
                  <a:srgbClr val="000000"/>
                </a:solidFill>
                <a:uFill>
                  <a:solidFill>
                    <a:srgbClr val="FFFFFF"/>
                  </a:solidFill>
                </a:uFill>
                <a:latin typeface="Arial"/>
              </a:rPr>
              <a:t>D</a:t>
            </a:r>
            <a:endParaRPr lang="en-AU" sz="2400" b="0" strike="noStrike" spc="-1">
              <a:solidFill>
                <a:srgbClr val="FFFFFF"/>
              </a:solidFill>
              <a:uFill>
                <a:solidFill>
                  <a:srgbClr val="FFFFFF"/>
                </a:solidFill>
              </a:uFill>
              <a:latin typeface="Arial"/>
            </a:endParaRPr>
          </a:p>
        </p:txBody>
      </p:sp>
      <p:sp>
        <p:nvSpPr>
          <p:cNvPr id="111" name="CustomShape 40"/>
          <p:cNvSpPr/>
          <p:nvPr/>
        </p:nvSpPr>
        <p:spPr>
          <a:xfrm>
            <a:off x="755640" y="5459760"/>
            <a:ext cx="58824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0" strike="noStrike" spc="-1">
                <a:solidFill>
                  <a:srgbClr val="000000"/>
                </a:solidFill>
                <a:uFill>
                  <a:solidFill>
                    <a:srgbClr val="FFFFFF"/>
                  </a:solidFill>
                </a:uFill>
                <a:latin typeface="Arial"/>
              </a:rPr>
              <a:t>E</a:t>
            </a:r>
            <a:endParaRPr lang="en-AU" sz="2400" b="0" strike="noStrike" spc="-1">
              <a:solidFill>
                <a:srgbClr val="FFFFFF"/>
              </a:solidFill>
              <a:uFill>
                <a:solidFill>
                  <a:srgbClr val="FFFFFF"/>
                </a:solidFill>
              </a:uFill>
              <a:latin typeface="Arial"/>
            </a:endParaRPr>
          </a:p>
        </p:txBody>
      </p:sp>
      <p:sp>
        <p:nvSpPr>
          <p:cNvPr id="112" name="CustomShape 41"/>
          <p:cNvSpPr/>
          <p:nvPr/>
        </p:nvSpPr>
        <p:spPr>
          <a:xfrm>
            <a:off x="755640" y="6215760"/>
            <a:ext cx="58824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0" strike="noStrike" spc="-1">
                <a:solidFill>
                  <a:srgbClr val="000000"/>
                </a:solidFill>
                <a:uFill>
                  <a:solidFill>
                    <a:srgbClr val="FFFFFF"/>
                  </a:solidFill>
                </a:uFill>
                <a:latin typeface="Arial"/>
              </a:rPr>
              <a:t>F</a:t>
            </a:r>
            <a:endParaRPr lang="en-AU" sz="2400" b="0" strike="noStrike" spc="-1">
              <a:solidFill>
                <a:srgbClr val="FFFFFF"/>
              </a:solidFill>
              <a:uFill>
                <a:solidFill>
                  <a:srgbClr val="FFFFFF"/>
                </a:solidFill>
              </a:uFill>
              <a:latin typeface="Arial"/>
            </a:endParaRPr>
          </a:p>
        </p:txBody>
      </p:sp>
      <p:sp>
        <p:nvSpPr>
          <p:cNvPr id="113" name="TextShape 42"/>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US" sz="4000" b="0" strike="noStrike" spc="-1" dirty="0">
                <a:solidFill>
                  <a:srgbClr val="000000"/>
                </a:solidFill>
                <a:uFill>
                  <a:solidFill>
                    <a:srgbClr val="FFFFFF"/>
                  </a:solidFill>
                </a:uFill>
                <a:latin typeface="Arial"/>
              </a:rPr>
              <a:t>IOS: which of these six packets are in the same (bidirectional) flows?</a:t>
            </a:r>
            <a:endParaRPr lang="en-AU"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CustomShape 1"/>
          <p:cNvSpPr/>
          <p:nvPr/>
        </p:nvSpPr>
        <p:spPr>
          <a:xfrm>
            <a:off x="1764000" y="243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115" name="CustomShape 2"/>
          <p:cNvSpPr/>
          <p:nvPr/>
        </p:nvSpPr>
        <p:spPr>
          <a:xfrm>
            <a:off x="3107880" y="243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5.6.7.8</a:t>
            </a:r>
            <a:endParaRPr lang="en-AU" sz="2400" b="0" strike="noStrike" spc="-1">
              <a:solidFill>
                <a:srgbClr val="FFFFFF"/>
              </a:solidFill>
              <a:uFill>
                <a:solidFill>
                  <a:srgbClr val="FFFFFF"/>
                </a:solidFill>
              </a:uFill>
              <a:latin typeface="Arial"/>
            </a:endParaRPr>
          </a:p>
        </p:txBody>
      </p:sp>
      <p:sp>
        <p:nvSpPr>
          <p:cNvPr id="116" name="CustomShape 3"/>
          <p:cNvSpPr/>
          <p:nvPr/>
        </p:nvSpPr>
        <p:spPr>
          <a:xfrm>
            <a:off x="4451400" y="2435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6 </a:t>
            </a:r>
            <a:r>
              <a:rPr lang="en-US" sz="1800" b="0" strike="noStrike" spc="-1">
                <a:solidFill>
                  <a:srgbClr val="008000"/>
                </a:solidFill>
                <a:uFill>
                  <a:solidFill>
                    <a:srgbClr val="FFFFFF"/>
                  </a:solidFill>
                </a:uFill>
                <a:latin typeface="Arial"/>
              </a:rPr>
              <a:t>(TCP)</a:t>
            </a:r>
            <a:endParaRPr lang="en-AU" sz="2400" b="0" strike="noStrike" spc="-1">
              <a:solidFill>
                <a:srgbClr val="FFFFFF"/>
              </a:solidFill>
              <a:uFill>
                <a:solidFill>
                  <a:srgbClr val="FFFFFF"/>
                </a:solidFill>
              </a:uFill>
              <a:latin typeface="Arial"/>
            </a:endParaRPr>
          </a:p>
        </p:txBody>
      </p:sp>
      <p:sp>
        <p:nvSpPr>
          <p:cNvPr id="117" name="CustomShape 4"/>
          <p:cNvSpPr/>
          <p:nvPr/>
        </p:nvSpPr>
        <p:spPr>
          <a:xfrm>
            <a:off x="5795640" y="2435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4001</a:t>
            </a:r>
            <a:endParaRPr lang="en-AU" sz="2400" b="0" strike="noStrike" spc="-1">
              <a:solidFill>
                <a:srgbClr val="FFFFFF"/>
              </a:solidFill>
              <a:uFill>
                <a:solidFill>
                  <a:srgbClr val="FFFFFF"/>
                </a:solidFill>
              </a:uFill>
              <a:latin typeface="Arial"/>
            </a:endParaRPr>
          </a:p>
        </p:txBody>
      </p:sp>
      <p:sp>
        <p:nvSpPr>
          <p:cNvPr id="118" name="CustomShape 5"/>
          <p:cNvSpPr/>
          <p:nvPr/>
        </p:nvSpPr>
        <p:spPr>
          <a:xfrm>
            <a:off x="7139880" y="243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22</a:t>
            </a:r>
            <a:endParaRPr lang="en-AU" sz="2400" b="0" strike="noStrike" spc="-1">
              <a:solidFill>
                <a:srgbClr val="FFFFFF"/>
              </a:solidFill>
              <a:uFill>
                <a:solidFill>
                  <a:srgbClr val="FFFFFF"/>
                </a:solidFill>
              </a:uFill>
              <a:latin typeface="Arial"/>
            </a:endParaRPr>
          </a:p>
        </p:txBody>
      </p:sp>
      <p:sp>
        <p:nvSpPr>
          <p:cNvPr id="119" name="CustomShape 6"/>
          <p:cNvSpPr/>
          <p:nvPr/>
        </p:nvSpPr>
        <p:spPr>
          <a:xfrm>
            <a:off x="1764000" y="1931760"/>
            <a:ext cx="134424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Src IP</a:t>
            </a:r>
            <a:endParaRPr lang="en-AU" sz="2400" b="0" strike="noStrike" spc="-1">
              <a:solidFill>
                <a:srgbClr val="FFFFFF"/>
              </a:solidFill>
              <a:uFill>
                <a:solidFill>
                  <a:srgbClr val="FFFFFF"/>
                </a:solidFill>
              </a:uFill>
              <a:latin typeface="Arial"/>
            </a:endParaRPr>
          </a:p>
        </p:txBody>
      </p:sp>
      <p:sp>
        <p:nvSpPr>
          <p:cNvPr id="120" name="CustomShape 7"/>
          <p:cNvSpPr/>
          <p:nvPr/>
        </p:nvSpPr>
        <p:spPr>
          <a:xfrm>
            <a:off x="3107880" y="1931400"/>
            <a:ext cx="134352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Dst IP</a:t>
            </a:r>
            <a:endParaRPr lang="en-AU" sz="2400" b="0" strike="noStrike" spc="-1">
              <a:solidFill>
                <a:srgbClr val="FFFFFF"/>
              </a:solidFill>
              <a:uFill>
                <a:solidFill>
                  <a:srgbClr val="FFFFFF"/>
                </a:solidFill>
              </a:uFill>
              <a:latin typeface="Arial"/>
            </a:endParaRPr>
          </a:p>
        </p:txBody>
      </p:sp>
      <p:sp>
        <p:nvSpPr>
          <p:cNvPr id="121" name="CustomShape 8"/>
          <p:cNvSpPr/>
          <p:nvPr/>
        </p:nvSpPr>
        <p:spPr>
          <a:xfrm>
            <a:off x="4451760" y="1931400"/>
            <a:ext cx="134388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Protocol</a:t>
            </a:r>
            <a:endParaRPr lang="en-AU" sz="2400" b="0" strike="noStrike" spc="-1">
              <a:solidFill>
                <a:srgbClr val="FFFFFF"/>
              </a:solidFill>
              <a:uFill>
                <a:solidFill>
                  <a:srgbClr val="FFFFFF"/>
                </a:solidFill>
              </a:uFill>
              <a:latin typeface="Arial"/>
            </a:endParaRPr>
          </a:p>
        </p:txBody>
      </p:sp>
      <p:sp>
        <p:nvSpPr>
          <p:cNvPr id="122" name="CustomShape 9"/>
          <p:cNvSpPr/>
          <p:nvPr/>
        </p:nvSpPr>
        <p:spPr>
          <a:xfrm>
            <a:off x="5795640" y="1931760"/>
            <a:ext cx="134424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Src Port</a:t>
            </a:r>
            <a:endParaRPr lang="en-AU" sz="2400" b="0" strike="noStrike" spc="-1">
              <a:solidFill>
                <a:srgbClr val="FFFFFF"/>
              </a:solidFill>
              <a:uFill>
                <a:solidFill>
                  <a:srgbClr val="FFFFFF"/>
                </a:solidFill>
              </a:uFill>
              <a:latin typeface="Arial"/>
            </a:endParaRPr>
          </a:p>
        </p:txBody>
      </p:sp>
      <p:sp>
        <p:nvSpPr>
          <p:cNvPr id="123" name="CustomShape 10"/>
          <p:cNvSpPr/>
          <p:nvPr/>
        </p:nvSpPr>
        <p:spPr>
          <a:xfrm>
            <a:off x="7139880" y="1931400"/>
            <a:ext cx="1343880" cy="3682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1800" b="1" i="1" strike="noStrike" spc="-1">
                <a:solidFill>
                  <a:srgbClr val="000000"/>
                </a:solidFill>
                <a:uFill>
                  <a:solidFill>
                    <a:srgbClr val="FFFFFF"/>
                  </a:solidFill>
                </a:uFill>
                <a:latin typeface="Arial"/>
              </a:rPr>
              <a:t>Dst Port</a:t>
            </a:r>
            <a:endParaRPr lang="en-AU" sz="2400" b="0" strike="noStrike" spc="-1">
              <a:solidFill>
                <a:srgbClr val="FFFFFF"/>
              </a:solidFill>
              <a:uFill>
                <a:solidFill>
                  <a:srgbClr val="FFFFFF"/>
                </a:solidFill>
              </a:uFill>
              <a:latin typeface="Arial"/>
            </a:endParaRPr>
          </a:p>
        </p:txBody>
      </p:sp>
      <p:sp>
        <p:nvSpPr>
          <p:cNvPr id="124" name="CustomShape 11"/>
          <p:cNvSpPr/>
          <p:nvPr/>
        </p:nvSpPr>
        <p:spPr>
          <a:xfrm>
            <a:off x="1764000" y="3191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5.6.7.8</a:t>
            </a:r>
            <a:endParaRPr lang="en-AU" sz="2400" b="0" strike="noStrike" spc="-1">
              <a:solidFill>
                <a:srgbClr val="FFFFFF"/>
              </a:solidFill>
              <a:uFill>
                <a:solidFill>
                  <a:srgbClr val="FFFFFF"/>
                </a:solidFill>
              </a:uFill>
              <a:latin typeface="Arial"/>
            </a:endParaRPr>
          </a:p>
        </p:txBody>
      </p:sp>
      <p:sp>
        <p:nvSpPr>
          <p:cNvPr id="125" name="CustomShape 12"/>
          <p:cNvSpPr/>
          <p:nvPr/>
        </p:nvSpPr>
        <p:spPr>
          <a:xfrm>
            <a:off x="3107880" y="3191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126" name="CustomShape 13"/>
          <p:cNvSpPr/>
          <p:nvPr/>
        </p:nvSpPr>
        <p:spPr>
          <a:xfrm>
            <a:off x="4451400" y="3191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6 </a:t>
            </a:r>
            <a:r>
              <a:rPr lang="en-US" sz="1800" b="0" strike="noStrike" spc="-1">
                <a:solidFill>
                  <a:srgbClr val="008000"/>
                </a:solidFill>
                <a:uFill>
                  <a:solidFill>
                    <a:srgbClr val="FFFFFF"/>
                  </a:solidFill>
                </a:uFill>
                <a:latin typeface="Arial"/>
              </a:rPr>
              <a:t>(TCP)</a:t>
            </a:r>
            <a:endParaRPr lang="en-AU" sz="2400" b="0" strike="noStrike" spc="-1">
              <a:solidFill>
                <a:srgbClr val="FFFFFF"/>
              </a:solidFill>
              <a:uFill>
                <a:solidFill>
                  <a:srgbClr val="FFFFFF"/>
                </a:solidFill>
              </a:uFill>
              <a:latin typeface="Arial"/>
            </a:endParaRPr>
          </a:p>
        </p:txBody>
      </p:sp>
      <p:sp>
        <p:nvSpPr>
          <p:cNvPr id="127" name="CustomShape 14"/>
          <p:cNvSpPr/>
          <p:nvPr/>
        </p:nvSpPr>
        <p:spPr>
          <a:xfrm>
            <a:off x="5795640" y="3191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22</a:t>
            </a:r>
            <a:endParaRPr lang="en-AU" sz="2400" b="0" strike="noStrike" spc="-1">
              <a:solidFill>
                <a:srgbClr val="FFFFFF"/>
              </a:solidFill>
              <a:uFill>
                <a:solidFill>
                  <a:srgbClr val="FFFFFF"/>
                </a:solidFill>
              </a:uFill>
              <a:latin typeface="Arial"/>
            </a:endParaRPr>
          </a:p>
        </p:txBody>
      </p:sp>
      <p:sp>
        <p:nvSpPr>
          <p:cNvPr id="128" name="CustomShape 15"/>
          <p:cNvSpPr/>
          <p:nvPr/>
        </p:nvSpPr>
        <p:spPr>
          <a:xfrm>
            <a:off x="7139880" y="3191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8000"/>
                </a:solidFill>
                <a:uFill>
                  <a:solidFill>
                    <a:srgbClr val="FFFFFF"/>
                  </a:solidFill>
                </a:uFill>
                <a:latin typeface="Arial"/>
              </a:rPr>
              <a:t>4001</a:t>
            </a:r>
            <a:endParaRPr lang="en-AU" sz="2400" b="0" strike="noStrike" spc="-1">
              <a:solidFill>
                <a:srgbClr val="FFFFFF"/>
              </a:solidFill>
              <a:uFill>
                <a:solidFill>
                  <a:srgbClr val="FFFFFF"/>
                </a:solidFill>
              </a:uFill>
              <a:latin typeface="Arial"/>
            </a:endParaRPr>
          </a:p>
        </p:txBody>
      </p:sp>
      <p:sp>
        <p:nvSpPr>
          <p:cNvPr id="129" name="CustomShape 16"/>
          <p:cNvSpPr/>
          <p:nvPr/>
        </p:nvSpPr>
        <p:spPr>
          <a:xfrm>
            <a:off x="1764000" y="3947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130" name="CustomShape 17"/>
          <p:cNvSpPr/>
          <p:nvPr/>
        </p:nvSpPr>
        <p:spPr>
          <a:xfrm>
            <a:off x="3107880" y="3947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5.6.7.8</a:t>
            </a:r>
            <a:endParaRPr lang="en-AU" sz="2400" b="0" strike="noStrike" spc="-1">
              <a:solidFill>
                <a:srgbClr val="FFFFFF"/>
              </a:solidFill>
              <a:uFill>
                <a:solidFill>
                  <a:srgbClr val="FFFFFF"/>
                </a:solidFill>
              </a:uFill>
              <a:latin typeface="Arial"/>
            </a:endParaRPr>
          </a:p>
        </p:txBody>
      </p:sp>
      <p:sp>
        <p:nvSpPr>
          <p:cNvPr id="131" name="CustomShape 18"/>
          <p:cNvSpPr/>
          <p:nvPr/>
        </p:nvSpPr>
        <p:spPr>
          <a:xfrm>
            <a:off x="4451400" y="3947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6 </a:t>
            </a:r>
            <a:r>
              <a:rPr lang="en-US" sz="1800" b="0" strike="noStrike" spc="-1">
                <a:solidFill>
                  <a:srgbClr val="000000"/>
                </a:solidFill>
                <a:uFill>
                  <a:solidFill>
                    <a:srgbClr val="FFFFFF"/>
                  </a:solidFill>
                </a:uFill>
                <a:latin typeface="Arial"/>
              </a:rPr>
              <a:t>(TCP)</a:t>
            </a:r>
            <a:endParaRPr lang="en-AU" sz="2400" b="0" strike="noStrike" spc="-1">
              <a:solidFill>
                <a:srgbClr val="FFFFFF"/>
              </a:solidFill>
              <a:uFill>
                <a:solidFill>
                  <a:srgbClr val="FFFFFF"/>
                </a:solidFill>
              </a:uFill>
              <a:latin typeface="Arial"/>
            </a:endParaRPr>
          </a:p>
        </p:txBody>
      </p:sp>
      <p:sp>
        <p:nvSpPr>
          <p:cNvPr id="132" name="CustomShape 19"/>
          <p:cNvSpPr/>
          <p:nvPr/>
        </p:nvSpPr>
        <p:spPr>
          <a:xfrm>
            <a:off x="5795640" y="3947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FF0000"/>
                </a:solidFill>
                <a:uFill>
                  <a:solidFill>
                    <a:srgbClr val="FFFFFF"/>
                  </a:solidFill>
                </a:uFill>
                <a:latin typeface="Arial"/>
              </a:rPr>
              <a:t>4002</a:t>
            </a:r>
            <a:endParaRPr lang="en-AU" sz="2400" b="0" strike="noStrike" spc="-1">
              <a:solidFill>
                <a:srgbClr val="FFFFFF"/>
              </a:solidFill>
              <a:uFill>
                <a:solidFill>
                  <a:srgbClr val="FFFFFF"/>
                </a:solidFill>
              </a:uFill>
              <a:latin typeface="Arial"/>
            </a:endParaRPr>
          </a:p>
        </p:txBody>
      </p:sp>
      <p:sp>
        <p:nvSpPr>
          <p:cNvPr id="133" name="CustomShape 20"/>
          <p:cNvSpPr/>
          <p:nvPr/>
        </p:nvSpPr>
        <p:spPr>
          <a:xfrm>
            <a:off x="7139880" y="3947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80</a:t>
            </a:r>
            <a:endParaRPr lang="en-AU" sz="2400" b="0" strike="noStrike" spc="-1">
              <a:solidFill>
                <a:srgbClr val="FFFFFF"/>
              </a:solidFill>
              <a:uFill>
                <a:solidFill>
                  <a:srgbClr val="FFFFFF"/>
                </a:solidFill>
              </a:uFill>
              <a:latin typeface="Arial"/>
            </a:endParaRPr>
          </a:p>
        </p:txBody>
      </p:sp>
      <p:sp>
        <p:nvSpPr>
          <p:cNvPr id="134" name="CustomShape 21"/>
          <p:cNvSpPr/>
          <p:nvPr/>
        </p:nvSpPr>
        <p:spPr>
          <a:xfrm>
            <a:off x="1764000" y="4703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135" name="CustomShape 22"/>
          <p:cNvSpPr/>
          <p:nvPr/>
        </p:nvSpPr>
        <p:spPr>
          <a:xfrm>
            <a:off x="3107880" y="4703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5.6.7.8</a:t>
            </a:r>
            <a:endParaRPr lang="en-AU" sz="2400" b="0" strike="noStrike" spc="-1">
              <a:solidFill>
                <a:srgbClr val="FFFFFF"/>
              </a:solidFill>
              <a:uFill>
                <a:solidFill>
                  <a:srgbClr val="FFFFFF"/>
                </a:solidFill>
              </a:uFill>
              <a:latin typeface="Arial"/>
            </a:endParaRPr>
          </a:p>
        </p:txBody>
      </p:sp>
      <p:sp>
        <p:nvSpPr>
          <p:cNvPr id="136" name="CustomShape 23"/>
          <p:cNvSpPr/>
          <p:nvPr/>
        </p:nvSpPr>
        <p:spPr>
          <a:xfrm>
            <a:off x="4451400" y="4703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6 </a:t>
            </a:r>
            <a:r>
              <a:rPr lang="en-US" sz="1800" b="0" strike="noStrike" spc="-1">
                <a:solidFill>
                  <a:srgbClr val="000000"/>
                </a:solidFill>
                <a:uFill>
                  <a:solidFill>
                    <a:srgbClr val="FFFFFF"/>
                  </a:solidFill>
                </a:uFill>
                <a:latin typeface="Arial"/>
              </a:rPr>
              <a:t>(TCP)</a:t>
            </a:r>
            <a:endParaRPr lang="en-AU" sz="2400" b="0" strike="noStrike" spc="-1">
              <a:solidFill>
                <a:srgbClr val="FFFFFF"/>
              </a:solidFill>
              <a:uFill>
                <a:solidFill>
                  <a:srgbClr val="FFFFFF"/>
                </a:solidFill>
              </a:uFill>
              <a:latin typeface="Arial"/>
            </a:endParaRPr>
          </a:p>
        </p:txBody>
      </p:sp>
      <p:sp>
        <p:nvSpPr>
          <p:cNvPr id="137" name="CustomShape 24"/>
          <p:cNvSpPr/>
          <p:nvPr/>
        </p:nvSpPr>
        <p:spPr>
          <a:xfrm>
            <a:off x="5795640" y="4703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FF0000"/>
                </a:solidFill>
                <a:uFill>
                  <a:solidFill>
                    <a:srgbClr val="FFFFFF"/>
                  </a:solidFill>
                </a:uFill>
                <a:latin typeface="Arial"/>
              </a:rPr>
              <a:t>4001</a:t>
            </a:r>
            <a:endParaRPr lang="en-AU" sz="2400" b="0" strike="noStrike" spc="-1">
              <a:solidFill>
                <a:srgbClr val="FFFFFF"/>
              </a:solidFill>
              <a:uFill>
                <a:solidFill>
                  <a:srgbClr val="FFFFFF"/>
                </a:solidFill>
              </a:uFill>
              <a:latin typeface="Arial"/>
            </a:endParaRPr>
          </a:p>
        </p:txBody>
      </p:sp>
      <p:sp>
        <p:nvSpPr>
          <p:cNvPr id="138" name="CustomShape 25"/>
          <p:cNvSpPr/>
          <p:nvPr/>
        </p:nvSpPr>
        <p:spPr>
          <a:xfrm>
            <a:off x="7139880" y="4703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00"/>
                </a:solidFill>
                <a:uFill>
                  <a:solidFill>
                    <a:srgbClr val="FFFFFF"/>
                  </a:solidFill>
                </a:uFill>
                <a:latin typeface="Arial"/>
              </a:rPr>
              <a:t>80</a:t>
            </a:r>
            <a:endParaRPr lang="en-AU" sz="2400" b="0" strike="noStrike" spc="-1">
              <a:solidFill>
                <a:srgbClr val="FFFFFF"/>
              </a:solidFill>
              <a:uFill>
                <a:solidFill>
                  <a:srgbClr val="FFFFFF"/>
                </a:solidFill>
              </a:uFill>
              <a:latin typeface="Arial"/>
            </a:endParaRPr>
          </a:p>
        </p:txBody>
      </p:sp>
      <p:sp>
        <p:nvSpPr>
          <p:cNvPr id="139" name="CustomShape 26"/>
          <p:cNvSpPr/>
          <p:nvPr/>
        </p:nvSpPr>
        <p:spPr>
          <a:xfrm>
            <a:off x="1764000" y="5459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140" name="CustomShape 27"/>
          <p:cNvSpPr/>
          <p:nvPr/>
        </p:nvSpPr>
        <p:spPr>
          <a:xfrm>
            <a:off x="3107880" y="5459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8.8.8.8</a:t>
            </a:r>
            <a:endParaRPr lang="en-AU" sz="2400" b="0" strike="noStrike" spc="-1">
              <a:solidFill>
                <a:srgbClr val="FFFFFF"/>
              </a:solidFill>
              <a:uFill>
                <a:solidFill>
                  <a:srgbClr val="FFFFFF"/>
                </a:solidFill>
              </a:uFill>
              <a:latin typeface="Arial"/>
            </a:endParaRPr>
          </a:p>
        </p:txBody>
      </p:sp>
      <p:sp>
        <p:nvSpPr>
          <p:cNvPr id="141" name="CustomShape 28"/>
          <p:cNvSpPr/>
          <p:nvPr/>
        </p:nvSpPr>
        <p:spPr>
          <a:xfrm>
            <a:off x="4451400" y="5459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17 </a:t>
            </a:r>
            <a:r>
              <a:rPr lang="en-US" sz="1600" b="0" strike="noStrike" spc="-1">
                <a:solidFill>
                  <a:srgbClr val="0000FF"/>
                </a:solidFill>
                <a:uFill>
                  <a:solidFill>
                    <a:srgbClr val="FFFFFF"/>
                  </a:solidFill>
                </a:uFill>
                <a:latin typeface="Arial"/>
              </a:rPr>
              <a:t>(UDP)</a:t>
            </a:r>
            <a:endParaRPr lang="en-AU" sz="2400" b="0" strike="noStrike" spc="-1">
              <a:solidFill>
                <a:srgbClr val="FFFFFF"/>
              </a:solidFill>
              <a:uFill>
                <a:solidFill>
                  <a:srgbClr val="FFFFFF"/>
                </a:solidFill>
              </a:uFill>
              <a:latin typeface="Arial"/>
            </a:endParaRPr>
          </a:p>
        </p:txBody>
      </p:sp>
      <p:sp>
        <p:nvSpPr>
          <p:cNvPr id="142" name="CustomShape 29"/>
          <p:cNvSpPr/>
          <p:nvPr/>
        </p:nvSpPr>
        <p:spPr>
          <a:xfrm>
            <a:off x="5795640" y="5459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65432</a:t>
            </a:r>
            <a:endParaRPr lang="en-AU" sz="2400" b="0" strike="noStrike" spc="-1">
              <a:solidFill>
                <a:srgbClr val="FFFFFF"/>
              </a:solidFill>
              <a:uFill>
                <a:solidFill>
                  <a:srgbClr val="FFFFFF"/>
                </a:solidFill>
              </a:uFill>
              <a:latin typeface="Arial"/>
            </a:endParaRPr>
          </a:p>
        </p:txBody>
      </p:sp>
      <p:sp>
        <p:nvSpPr>
          <p:cNvPr id="143" name="CustomShape 30"/>
          <p:cNvSpPr/>
          <p:nvPr/>
        </p:nvSpPr>
        <p:spPr>
          <a:xfrm>
            <a:off x="7139880" y="5459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53</a:t>
            </a:r>
            <a:endParaRPr lang="en-AU" sz="2400" b="0" strike="noStrike" spc="-1">
              <a:solidFill>
                <a:srgbClr val="FFFFFF"/>
              </a:solidFill>
              <a:uFill>
                <a:solidFill>
                  <a:srgbClr val="FFFFFF"/>
                </a:solidFill>
              </a:uFill>
              <a:latin typeface="Arial"/>
            </a:endParaRPr>
          </a:p>
        </p:txBody>
      </p:sp>
      <p:sp>
        <p:nvSpPr>
          <p:cNvPr id="144" name="CustomShape 31"/>
          <p:cNvSpPr/>
          <p:nvPr/>
        </p:nvSpPr>
        <p:spPr>
          <a:xfrm>
            <a:off x="1764000" y="621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8.8.8.8</a:t>
            </a:r>
            <a:endParaRPr lang="en-AU" sz="2400" b="0" strike="noStrike" spc="-1">
              <a:solidFill>
                <a:srgbClr val="FFFFFF"/>
              </a:solidFill>
              <a:uFill>
                <a:solidFill>
                  <a:srgbClr val="FFFFFF"/>
                </a:solidFill>
              </a:uFill>
              <a:latin typeface="Arial"/>
            </a:endParaRPr>
          </a:p>
        </p:txBody>
      </p:sp>
      <p:sp>
        <p:nvSpPr>
          <p:cNvPr id="145" name="CustomShape 32"/>
          <p:cNvSpPr/>
          <p:nvPr/>
        </p:nvSpPr>
        <p:spPr>
          <a:xfrm>
            <a:off x="3107880" y="621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1.2.3.4</a:t>
            </a:r>
            <a:endParaRPr lang="en-AU" sz="2400" b="0" strike="noStrike" spc="-1">
              <a:solidFill>
                <a:srgbClr val="FFFFFF"/>
              </a:solidFill>
              <a:uFill>
                <a:solidFill>
                  <a:srgbClr val="FFFFFF"/>
                </a:solidFill>
              </a:uFill>
              <a:latin typeface="Arial"/>
            </a:endParaRPr>
          </a:p>
        </p:txBody>
      </p:sp>
      <p:sp>
        <p:nvSpPr>
          <p:cNvPr id="146" name="CustomShape 33"/>
          <p:cNvSpPr/>
          <p:nvPr/>
        </p:nvSpPr>
        <p:spPr>
          <a:xfrm>
            <a:off x="4451400" y="6215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17 </a:t>
            </a:r>
            <a:r>
              <a:rPr lang="en-US" sz="1600" b="0" strike="noStrike" spc="-1">
                <a:solidFill>
                  <a:srgbClr val="0000FF"/>
                </a:solidFill>
                <a:uFill>
                  <a:solidFill>
                    <a:srgbClr val="FFFFFF"/>
                  </a:solidFill>
                </a:uFill>
                <a:latin typeface="Arial"/>
              </a:rPr>
              <a:t>(UDP)</a:t>
            </a:r>
            <a:endParaRPr lang="en-AU" sz="2400" b="0" strike="noStrike" spc="-1">
              <a:solidFill>
                <a:srgbClr val="FFFFFF"/>
              </a:solidFill>
              <a:uFill>
                <a:solidFill>
                  <a:srgbClr val="FFFFFF"/>
                </a:solidFill>
              </a:uFill>
              <a:latin typeface="Arial"/>
            </a:endParaRPr>
          </a:p>
        </p:txBody>
      </p:sp>
      <p:sp>
        <p:nvSpPr>
          <p:cNvPr id="147" name="CustomShape 34"/>
          <p:cNvSpPr/>
          <p:nvPr/>
        </p:nvSpPr>
        <p:spPr>
          <a:xfrm>
            <a:off x="5795640" y="6215400"/>
            <a:ext cx="134424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53</a:t>
            </a:r>
            <a:endParaRPr lang="en-AU" sz="2400" b="0" strike="noStrike" spc="-1">
              <a:solidFill>
                <a:srgbClr val="FFFFFF"/>
              </a:solidFill>
              <a:uFill>
                <a:solidFill>
                  <a:srgbClr val="FFFFFF"/>
                </a:solidFill>
              </a:uFill>
              <a:latin typeface="Arial"/>
            </a:endParaRPr>
          </a:p>
        </p:txBody>
      </p:sp>
      <p:sp>
        <p:nvSpPr>
          <p:cNvPr id="148" name="CustomShape 35"/>
          <p:cNvSpPr/>
          <p:nvPr/>
        </p:nvSpPr>
        <p:spPr>
          <a:xfrm>
            <a:off x="7139880" y="6215400"/>
            <a:ext cx="1343880" cy="497880"/>
          </a:xfrm>
          <a:custGeom>
            <a:avLst/>
            <a:gdLst/>
            <a:ahLst/>
            <a:cxnLst/>
            <a:rect l="l" t="t" r="r" b="b"/>
            <a:pathLst>
              <a:path w="21600" h="21600">
                <a:moveTo>
                  <a:pt x="0" y="0"/>
                </a:moveTo>
                <a:lnTo>
                  <a:pt x="21600" y="0"/>
                </a:lnTo>
                <a:lnTo>
                  <a:pt x="21600" y="21600"/>
                </a:lnTo>
                <a:lnTo>
                  <a:pt x="0" y="21600"/>
                </a:lnTo>
                <a:lnTo>
                  <a:pt x="0" y="0"/>
                </a:lnTo>
                <a:close/>
              </a:path>
            </a:pathLst>
          </a:custGeom>
          <a:noFill/>
          <a:ln w="9360">
            <a:solidFill>
              <a:srgbClr val="000000"/>
            </a:solidFill>
            <a:miter/>
          </a:ln>
        </p:spPr>
        <p:style>
          <a:lnRef idx="0">
            <a:scrgbClr r="0" g="0" b="0"/>
          </a:lnRef>
          <a:fillRef idx="0">
            <a:scrgbClr r="0" g="0" b="0"/>
          </a:fillRef>
          <a:effectRef idx="0">
            <a:scrgbClr r="0" g="0" b="0"/>
          </a:effectRef>
          <a:fontRef idx="minor"/>
        </p:style>
        <p:txBody>
          <a:bodyPr lIns="90000" tIns="46800" rIns="90000" bIns="46800"/>
          <a:lstStyle/>
          <a:p>
            <a:r>
              <a:rPr lang="en-US" sz="2650" b="0" strike="noStrike" spc="-1">
                <a:solidFill>
                  <a:srgbClr val="0000FF"/>
                </a:solidFill>
                <a:uFill>
                  <a:solidFill>
                    <a:srgbClr val="FFFFFF"/>
                  </a:solidFill>
                </a:uFill>
                <a:latin typeface="Arial"/>
              </a:rPr>
              <a:t>65432</a:t>
            </a:r>
            <a:endParaRPr lang="en-AU" sz="2400" b="0" strike="noStrike" spc="-1">
              <a:solidFill>
                <a:srgbClr val="FFFFFF"/>
              </a:solidFill>
              <a:uFill>
                <a:solidFill>
                  <a:srgbClr val="FFFFFF"/>
                </a:solidFill>
              </a:uFill>
              <a:latin typeface="Arial"/>
            </a:endParaRPr>
          </a:p>
        </p:txBody>
      </p:sp>
      <p:sp>
        <p:nvSpPr>
          <p:cNvPr id="149" name="CustomShape 36"/>
          <p:cNvSpPr/>
          <p:nvPr/>
        </p:nvSpPr>
        <p:spPr>
          <a:xfrm>
            <a:off x="755640" y="2435760"/>
            <a:ext cx="58824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1" strike="noStrike" spc="-1">
                <a:solidFill>
                  <a:srgbClr val="008000"/>
                </a:solidFill>
                <a:uFill>
                  <a:solidFill>
                    <a:srgbClr val="FFFFFF"/>
                  </a:solidFill>
                </a:uFill>
                <a:latin typeface="Arial"/>
              </a:rPr>
              <a:t>A</a:t>
            </a:r>
            <a:endParaRPr lang="en-AU" sz="2400" b="0" strike="noStrike" spc="-1">
              <a:solidFill>
                <a:srgbClr val="FFFFFF"/>
              </a:solidFill>
              <a:uFill>
                <a:solidFill>
                  <a:srgbClr val="FFFFFF"/>
                </a:solidFill>
              </a:uFill>
              <a:latin typeface="Arial"/>
            </a:endParaRPr>
          </a:p>
        </p:txBody>
      </p:sp>
      <p:sp>
        <p:nvSpPr>
          <p:cNvPr id="150" name="CustomShape 37"/>
          <p:cNvSpPr/>
          <p:nvPr/>
        </p:nvSpPr>
        <p:spPr>
          <a:xfrm>
            <a:off x="755640" y="3191760"/>
            <a:ext cx="58824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1" strike="noStrike" spc="-1">
                <a:solidFill>
                  <a:srgbClr val="008000"/>
                </a:solidFill>
                <a:uFill>
                  <a:solidFill>
                    <a:srgbClr val="FFFFFF"/>
                  </a:solidFill>
                </a:uFill>
                <a:latin typeface="Arial"/>
              </a:rPr>
              <a:t>B</a:t>
            </a:r>
            <a:endParaRPr lang="en-AU" sz="2400" b="0" strike="noStrike" spc="-1">
              <a:solidFill>
                <a:srgbClr val="FFFFFF"/>
              </a:solidFill>
              <a:uFill>
                <a:solidFill>
                  <a:srgbClr val="FFFFFF"/>
                </a:solidFill>
              </a:uFill>
              <a:latin typeface="Arial"/>
            </a:endParaRPr>
          </a:p>
        </p:txBody>
      </p:sp>
      <p:sp>
        <p:nvSpPr>
          <p:cNvPr id="151" name="CustomShape 38"/>
          <p:cNvSpPr/>
          <p:nvPr/>
        </p:nvSpPr>
        <p:spPr>
          <a:xfrm>
            <a:off x="755640" y="3947760"/>
            <a:ext cx="58824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0" strike="noStrike" spc="-1">
                <a:solidFill>
                  <a:srgbClr val="000000"/>
                </a:solidFill>
                <a:uFill>
                  <a:solidFill>
                    <a:srgbClr val="FFFFFF"/>
                  </a:solidFill>
                </a:uFill>
                <a:latin typeface="Arial"/>
              </a:rPr>
              <a:t>C</a:t>
            </a:r>
            <a:endParaRPr lang="en-AU" sz="2400" b="0" strike="noStrike" spc="-1">
              <a:solidFill>
                <a:srgbClr val="FFFFFF"/>
              </a:solidFill>
              <a:uFill>
                <a:solidFill>
                  <a:srgbClr val="FFFFFF"/>
                </a:solidFill>
              </a:uFill>
              <a:latin typeface="Arial"/>
            </a:endParaRPr>
          </a:p>
        </p:txBody>
      </p:sp>
      <p:sp>
        <p:nvSpPr>
          <p:cNvPr id="152" name="CustomShape 39"/>
          <p:cNvSpPr/>
          <p:nvPr/>
        </p:nvSpPr>
        <p:spPr>
          <a:xfrm>
            <a:off x="756000" y="4703760"/>
            <a:ext cx="58788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0" strike="noStrike" spc="-1">
                <a:solidFill>
                  <a:srgbClr val="000000"/>
                </a:solidFill>
                <a:uFill>
                  <a:solidFill>
                    <a:srgbClr val="FFFFFF"/>
                  </a:solidFill>
                </a:uFill>
                <a:latin typeface="Arial"/>
              </a:rPr>
              <a:t>D</a:t>
            </a:r>
            <a:endParaRPr lang="en-AU" sz="2400" b="0" strike="noStrike" spc="-1">
              <a:solidFill>
                <a:srgbClr val="FFFFFF"/>
              </a:solidFill>
              <a:uFill>
                <a:solidFill>
                  <a:srgbClr val="FFFFFF"/>
                </a:solidFill>
              </a:uFill>
              <a:latin typeface="Arial"/>
            </a:endParaRPr>
          </a:p>
        </p:txBody>
      </p:sp>
      <p:sp>
        <p:nvSpPr>
          <p:cNvPr id="153" name="CustomShape 40"/>
          <p:cNvSpPr/>
          <p:nvPr/>
        </p:nvSpPr>
        <p:spPr>
          <a:xfrm>
            <a:off x="756000" y="5459760"/>
            <a:ext cx="58788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1" strike="noStrike" spc="-1">
                <a:solidFill>
                  <a:srgbClr val="0000FF"/>
                </a:solidFill>
                <a:uFill>
                  <a:solidFill>
                    <a:srgbClr val="FFFFFF"/>
                  </a:solidFill>
                </a:uFill>
                <a:latin typeface="Arial"/>
              </a:rPr>
              <a:t>E</a:t>
            </a:r>
            <a:endParaRPr lang="en-AU" sz="2400" b="0" strike="noStrike" spc="-1">
              <a:solidFill>
                <a:srgbClr val="FFFFFF"/>
              </a:solidFill>
              <a:uFill>
                <a:solidFill>
                  <a:srgbClr val="FFFFFF"/>
                </a:solidFill>
              </a:uFill>
              <a:latin typeface="Arial"/>
            </a:endParaRPr>
          </a:p>
        </p:txBody>
      </p:sp>
      <p:sp>
        <p:nvSpPr>
          <p:cNvPr id="154" name="CustomShape 41"/>
          <p:cNvSpPr/>
          <p:nvPr/>
        </p:nvSpPr>
        <p:spPr>
          <a:xfrm>
            <a:off x="755640" y="6215760"/>
            <a:ext cx="588240" cy="497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650" b="1" strike="noStrike" spc="-1">
                <a:solidFill>
                  <a:srgbClr val="0000FF"/>
                </a:solidFill>
                <a:uFill>
                  <a:solidFill>
                    <a:srgbClr val="FFFFFF"/>
                  </a:solidFill>
                </a:uFill>
                <a:latin typeface="Arial"/>
              </a:rPr>
              <a:t>F</a:t>
            </a:r>
            <a:endParaRPr lang="en-AU" sz="2400" b="0" strike="noStrike" spc="-1">
              <a:solidFill>
                <a:srgbClr val="FFFFFF"/>
              </a:solidFill>
              <a:uFill>
                <a:solidFill>
                  <a:srgbClr val="FFFFFF"/>
                </a:solidFill>
              </a:uFill>
              <a:latin typeface="Arial"/>
            </a:endParaRPr>
          </a:p>
        </p:txBody>
      </p:sp>
      <p:sp>
        <p:nvSpPr>
          <p:cNvPr id="155" name="CustomShape 42"/>
          <p:cNvSpPr/>
          <p:nvPr/>
        </p:nvSpPr>
        <p:spPr>
          <a:xfrm>
            <a:off x="2351880" y="6803640"/>
            <a:ext cx="5627880" cy="39888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gn="ctr"/>
            <a:r>
              <a:rPr lang="en-US" sz="2000" b="0" i="1" strike="noStrike" spc="-1">
                <a:solidFill>
                  <a:srgbClr val="000000"/>
                </a:solidFill>
                <a:uFill>
                  <a:solidFill>
                    <a:srgbClr val="FFFFFF"/>
                  </a:solidFill>
                </a:uFill>
                <a:latin typeface="Arial"/>
              </a:rPr>
              <a:t>What about packets “C” and “D”?</a:t>
            </a:r>
            <a:endParaRPr lang="en-AU" sz="2400" b="0" strike="noStrike" spc="-1">
              <a:solidFill>
                <a:srgbClr val="FFFFFF"/>
              </a:solidFill>
              <a:uFill>
                <a:solidFill>
                  <a:srgbClr val="FFFFFF"/>
                </a:solidFill>
              </a:uFill>
              <a:latin typeface="Arial"/>
            </a:endParaRPr>
          </a:p>
        </p:txBody>
      </p:sp>
      <p:sp>
        <p:nvSpPr>
          <p:cNvPr id="156" name="TextShape 43"/>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US" sz="4000" b="0" strike="noStrike" spc="-1" dirty="0">
                <a:solidFill>
                  <a:srgbClr val="000000"/>
                </a:solidFill>
                <a:uFill>
                  <a:solidFill>
                    <a:srgbClr val="FFFFFF"/>
                  </a:solidFill>
                </a:uFill>
                <a:latin typeface="Arial"/>
              </a:rPr>
              <a:t>IOS: which of these six packets are in the same (bidirectional) flows?</a:t>
            </a:r>
            <a:endParaRPr lang="en-AU"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Flow Accounting</a:t>
            </a:r>
            <a:endParaRPr lang="en-AU" sz="4000" b="0" strike="noStrike" spc="-1" dirty="0">
              <a:solidFill>
                <a:srgbClr val="000000"/>
              </a:solidFill>
              <a:uFill>
                <a:solidFill>
                  <a:srgbClr val="FFFFFF"/>
                </a:solidFill>
              </a:uFill>
              <a:latin typeface="Arial"/>
            </a:endParaRPr>
          </a:p>
        </p:txBody>
      </p:sp>
      <p:sp>
        <p:nvSpPr>
          <p:cNvPr id="158" name="TextShape 2"/>
          <p:cNvSpPr txBox="1"/>
          <p:nvPr/>
        </p:nvSpPr>
        <p:spPr>
          <a:xfrm>
            <a:off x="504000" y="1764000"/>
            <a:ext cx="9072000" cy="4989240"/>
          </a:xfrm>
          <a:prstGeom prst="rect">
            <a:avLst/>
          </a:prstGeom>
          <a:noFill/>
          <a:ln>
            <a:noFill/>
          </a:ln>
        </p:spPr>
        <p:txBody>
          <a:bodyPr/>
          <a:lstStyle/>
          <a:p>
            <a:pPr marL="432000" indent="-324000">
              <a:buClr>
                <a:srgbClr val="000000"/>
              </a:buClr>
              <a:buSzPct val="45000"/>
              <a:buFont typeface="Wingdings" charset="2"/>
              <a:buChar char=""/>
            </a:pPr>
            <a:r>
              <a:rPr lang="en-US" sz="2800" b="0" strike="noStrike" spc="-1">
                <a:solidFill>
                  <a:srgbClr val="000000"/>
                </a:solidFill>
                <a:uFill>
                  <a:solidFill>
                    <a:srgbClr val="FFFFFF"/>
                  </a:solidFill>
                </a:uFill>
                <a:latin typeface="Arial"/>
              </a:rPr>
              <a:t>A summary of all the packets seen in a flow (so far):</a:t>
            </a:r>
            <a:endParaRPr lang="en-AU" sz="32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Arial"/>
              </a:rPr>
              <a:t>Flow identification: protocol, src/dst IP/port...</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Arial"/>
              </a:rPr>
              <a:t>Packet count</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Arial"/>
              </a:rPr>
              <a:t>Byte count</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Arial"/>
              </a:rPr>
              <a:t>Start and end times</a:t>
            </a:r>
            <a:endParaRPr lang="en-AU" sz="2800" b="0" strike="noStrike" spc="-1">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a:solidFill>
                  <a:srgbClr val="000000"/>
                </a:solidFill>
                <a:uFill>
                  <a:solidFill>
                    <a:srgbClr val="FFFFFF"/>
                  </a:solidFill>
                </a:uFill>
                <a:latin typeface="Arial"/>
              </a:rPr>
              <a:t>Maybe additional info, e.g. AS numbers, netmasks</a:t>
            </a:r>
            <a:endParaRPr lang="en-AU" sz="2800" b="0" strike="noStrike" spc="-1">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2800" b="0" strike="noStrike" spc="-1">
                <a:solidFill>
                  <a:srgbClr val="000000"/>
                </a:solidFill>
                <a:uFill>
                  <a:solidFill>
                    <a:srgbClr val="FFFFFF"/>
                  </a:solidFill>
                </a:uFill>
                <a:latin typeface="Arial"/>
              </a:rPr>
              <a:t>Records traffic </a:t>
            </a:r>
            <a:r>
              <a:rPr lang="en-US" sz="2800" b="0" u="sng" strike="noStrike" spc="-1">
                <a:solidFill>
                  <a:srgbClr val="000000"/>
                </a:solidFill>
                <a:uFill>
                  <a:solidFill>
                    <a:srgbClr val="FFFFFF"/>
                  </a:solidFill>
                </a:uFill>
                <a:latin typeface="Arial"/>
              </a:rPr>
              <a:t>volume</a:t>
            </a:r>
            <a:r>
              <a:rPr lang="en-US" sz="2800" b="0" strike="noStrike" spc="-1">
                <a:solidFill>
                  <a:srgbClr val="000000"/>
                </a:solidFill>
                <a:uFill>
                  <a:solidFill>
                    <a:srgbClr val="FFFFFF"/>
                  </a:solidFill>
                </a:uFill>
                <a:latin typeface="Arial"/>
              </a:rPr>
              <a:t> and </a:t>
            </a:r>
            <a:r>
              <a:rPr lang="en-US" sz="2800" b="0" u="sng" strike="noStrike" spc="-1">
                <a:solidFill>
                  <a:srgbClr val="000000"/>
                </a:solidFill>
                <a:uFill>
                  <a:solidFill>
                    <a:srgbClr val="FFFFFF"/>
                  </a:solidFill>
                </a:uFill>
                <a:latin typeface="Arial"/>
              </a:rPr>
              <a:t>type</a:t>
            </a:r>
            <a:r>
              <a:rPr lang="en-US" sz="2800" b="0" strike="noStrike" spc="-1">
                <a:solidFill>
                  <a:srgbClr val="000000"/>
                </a:solidFill>
                <a:uFill>
                  <a:solidFill>
                    <a:srgbClr val="FFFFFF"/>
                  </a:solidFill>
                </a:uFill>
                <a:latin typeface="Arial"/>
              </a:rPr>
              <a:t> but not </a:t>
            </a:r>
            <a:r>
              <a:rPr lang="en-US" sz="2800" b="0" i="1" u="sng" strike="noStrike" spc="-1">
                <a:solidFill>
                  <a:srgbClr val="000000"/>
                </a:solidFill>
                <a:uFill>
                  <a:solidFill>
                    <a:srgbClr val="FFFFFF"/>
                  </a:solidFill>
                </a:uFill>
                <a:latin typeface="Arial"/>
              </a:rPr>
              <a:t>content</a:t>
            </a:r>
            <a:endParaRPr lang="en-AU" sz="3200" b="0" strike="noStrike" spc="-1">
              <a:solidFill>
                <a:srgbClr val="000000"/>
              </a:solidFill>
              <a:uFill>
                <a:solidFill>
                  <a:srgbClr val="FFFFFF"/>
                </a:solidFill>
              </a:uFill>
              <a:latin typeface="Arial"/>
            </a:endParaRPr>
          </a:p>
          <a:p>
            <a:pPr marL="342720" indent="-342720"/>
            <a:r>
              <a:rPr lang="en-US" sz="2800" b="0" i="1" u="sng" strike="noStrike" spc="-1">
                <a:solidFill>
                  <a:srgbClr val="000000"/>
                </a:solidFill>
                <a:uFill>
                  <a:solidFill>
                    <a:srgbClr val="FFFFFF"/>
                  </a:solidFill>
                </a:uFill>
                <a:latin typeface="Arial"/>
              </a:rPr>
              <a:t> </a:t>
            </a:r>
            <a:endParaRPr lang="en-AU" sz="3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TextShape 1"/>
          <p:cNvSpPr txBox="1"/>
          <p:nvPr/>
        </p:nvSpPr>
        <p:spPr>
          <a:xfrm>
            <a:off x="504000" y="302400"/>
            <a:ext cx="9072000" cy="1260000"/>
          </a:xfrm>
          <a:prstGeom prst="rect">
            <a:avLst/>
          </a:prstGeom>
          <a:noFill/>
          <a:ln>
            <a:noFill/>
          </a:ln>
        </p:spPr>
        <p:txBody>
          <a:bodyPr anchor="ctr"/>
          <a:lstStyle/>
          <a:p>
            <a:pPr algn="ctr">
              <a:buClr>
                <a:srgbClr val="000000"/>
              </a:buClr>
              <a:buSzPct val="45000"/>
            </a:pPr>
            <a:r>
              <a:rPr lang="en-GB" sz="4000" b="0" strike="noStrike" spc="-1" dirty="0">
                <a:solidFill>
                  <a:srgbClr val="000000"/>
                </a:solidFill>
                <a:uFill>
                  <a:solidFill>
                    <a:srgbClr val="FFFFFF"/>
                  </a:solidFill>
                </a:uFill>
                <a:latin typeface="Arial"/>
              </a:rPr>
              <a:t>Uses and Applications</a:t>
            </a:r>
            <a:endParaRPr lang="en-AU" sz="4000" b="0" strike="noStrike" spc="-1" dirty="0">
              <a:solidFill>
                <a:srgbClr val="000000"/>
              </a:solidFill>
              <a:uFill>
                <a:solidFill>
                  <a:srgbClr val="FFFFFF"/>
                </a:solidFill>
              </a:uFill>
              <a:latin typeface="Arial"/>
            </a:endParaRPr>
          </a:p>
        </p:txBody>
      </p:sp>
      <p:sp>
        <p:nvSpPr>
          <p:cNvPr id="160" name="TextShape 2"/>
          <p:cNvSpPr txBox="1"/>
          <p:nvPr/>
        </p:nvSpPr>
        <p:spPr>
          <a:xfrm>
            <a:off x="504000" y="1764000"/>
            <a:ext cx="9072000" cy="4989240"/>
          </a:xfrm>
          <a:prstGeom prst="rect">
            <a:avLst/>
          </a:prstGeom>
          <a:noFill/>
          <a:ln>
            <a:noFill/>
          </a:ln>
        </p:spPr>
        <p:txBody>
          <a:bodyPr/>
          <a:lstStyle/>
          <a:p>
            <a:pPr marL="108000">
              <a:buClr>
                <a:srgbClr val="000000"/>
              </a:buClr>
              <a:buSzPct val="45000"/>
            </a:pPr>
            <a:r>
              <a:rPr lang="en-US" sz="2800" b="0" strike="noStrike" spc="-1" dirty="0">
                <a:solidFill>
                  <a:srgbClr val="000000"/>
                </a:solidFill>
                <a:uFill>
                  <a:solidFill>
                    <a:srgbClr val="FFFFFF"/>
                  </a:solidFill>
                </a:uFill>
                <a:latin typeface="Arial"/>
              </a:rPr>
              <a:t>You can answer questions like:</a:t>
            </a:r>
            <a:endParaRPr lang="en-AU" sz="32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Which user / department has been uploading / downloading the most?</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Which are the most commonly-used protocols on my network?</a:t>
            </a:r>
            <a:endParaRPr lang="en-AU" sz="2800" b="0" strike="noStrike" spc="-1" dirty="0">
              <a:solidFill>
                <a:srgbClr val="000000"/>
              </a:solidFill>
              <a:uFill>
                <a:solidFill>
                  <a:srgbClr val="FFFFFF"/>
                </a:solidFill>
              </a:uFill>
              <a:latin typeface="Arial"/>
            </a:endParaRPr>
          </a:p>
          <a:p>
            <a:pPr marL="864000" lvl="1" indent="-324000">
              <a:buClr>
                <a:srgbClr val="000000"/>
              </a:buClr>
              <a:buSzPct val="75000"/>
              <a:buFont typeface="Symbol" charset="2"/>
              <a:buChar char=""/>
            </a:pPr>
            <a:r>
              <a:rPr lang="en-US" sz="2400" b="0" strike="noStrike" spc="-1" dirty="0">
                <a:solidFill>
                  <a:srgbClr val="000000"/>
                </a:solidFill>
                <a:uFill>
                  <a:solidFill>
                    <a:srgbClr val="FFFFFF"/>
                  </a:solidFill>
                </a:uFill>
                <a:latin typeface="Arial"/>
              </a:rPr>
              <a:t>Which devices are sending the most SMTP traffic, and to where?</a:t>
            </a:r>
            <a:endParaRPr lang="en-AU" sz="28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2800" b="0" strike="noStrike" spc="-1" dirty="0">
                <a:solidFill>
                  <a:srgbClr val="000000"/>
                </a:solidFill>
                <a:uFill>
                  <a:solidFill>
                    <a:srgbClr val="FFFFFF"/>
                  </a:solidFill>
                </a:uFill>
                <a:latin typeface="Arial"/>
              </a:rPr>
              <a:t>Identification of anomalies and attacks</a:t>
            </a:r>
            <a:endParaRPr lang="en-AU" sz="3200" b="0" strike="noStrike" spc="-1" dirty="0">
              <a:solidFill>
                <a:srgbClr val="000000"/>
              </a:solidFill>
              <a:uFill>
                <a:solidFill>
                  <a:srgbClr val="FFFFFF"/>
                </a:solidFill>
              </a:uFill>
              <a:latin typeface="Arial"/>
            </a:endParaRPr>
          </a:p>
          <a:p>
            <a:pPr marL="432000" indent="-324000">
              <a:buClr>
                <a:srgbClr val="000000"/>
              </a:buClr>
              <a:buSzPct val="45000"/>
              <a:buFont typeface="Wingdings" charset="2"/>
              <a:buChar char=""/>
            </a:pPr>
            <a:r>
              <a:rPr lang="en-US" sz="2800" b="0" strike="noStrike" spc="-1" dirty="0">
                <a:solidFill>
                  <a:srgbClr val="000000"/>
                </a:solidFill>
                <a:uFill>
                  <a:solidFill>
                    <a:srgbClr val="FFFFFF"/>
                  </a:solidFill>
                </a:uFill>
                <a:latin typeface="Arial"/>
              </a:rPr>
              <a:t>More fine-grained </a:t>
            </a:r>
            <a:r>
              <a:rPr lang="en-US" sz="2800" b="0" strike="noStrike" spc="-1" dirty="0" err="1">
                <a:solidFill>
                  <a:srgbClr val="000000"/>
                </a:solidFill>
                <a:uFill>
                  <a:solidFill>
                    <a:srgbClr val="FFFFFF"/>
                  </a:solidFill>
                </a:uFill>
                <a:latin typeface="Arial"/>
              </a:rPr>
              <a:t>visualisation</a:t>
            </a:r>
            <a:r>
              <a:rPr lang="en-US" sz="2800" b="0" strike="noStrike" spc="-1" dirty="0">
                <a:solidFill>
                  <a:srgbClr val="000000"/>
                </a:solidFill>
                <a:uFill>
                  <a:solidFill>
                    <a:srgbClr val="FFFFFF"/>
                  </a:solidFill>
                </a:uFill>
                <a:latin typeface="Arial"/>
              </a:rPr>
              <a:t> (graphing) than can be done at the interface level</a:t>
            </a:r>
            <a:endParaRPr lang="en-AU"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3235</TotalTime>
  <Words>1790</Words>
  <Application>Microsoft Macintosh PowerPoint</Application>
  <PresentationFormat>Custom</PresentationFormat>
  <Paragraphs>477</Paragraphs>
  <Slides>48</Slides>
  <Notes>47</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48</vt:i4>
      </vt:variant>
    </vt:vector>
  </HeadingPairs>
  <TitlesOfParts>
    <vt:vector size="60" baseType="lpstr">
      <vt:lpstr>Calibri</vt:lpstr>
      <vt:lpstr>Courier New</vt:lpstr>
      <vt:lpstr>DejaVu Sans</vt:lpstr>
      <vt:lpstr>Lucida Grande</vt:lpstr>
      <vt:lpstr>StarSymbol</vt:lpstr>
      <vt:lpstr>Symbol</vt:lpstr>
      <vt:lpstr>Tahoma</vt:lpstr>
      <vt:lpstr>Times New Roman</vt:lpstr>
      <vt:lpstr>Wingdings</vt:lpstr>
      <vt:lpstr>ヒラギノ角ゴ Pro W3</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Hervey Allen</dc:creator>
  <dc:description/>
  <cp:lastModifiedBy>Hervey Allen</cp:lastModifiedBy>
  <cp:revision>219</cp:revision>
  <cp:lastPrinted>2014-08-26T18:30:45Z</cp:lastPrinted>
  <dcterms:created xsi:type="dcterms:W3CDTF">2012-10-11T23:08:59Z</dcterms:created>
  <dcterms:modified xsi:type="dcterms:W3CDTF">2017-02-22T08:19:02Z</dcterms:modified>
  <dc:language>en-US</dc:language>
</cp:coreProperties>
</file>