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73" r:id="rId13"/>
    <p:sldId id="267" r:id="rId14"/>
    <p:sldId id="274" r:id="rId15"/>
    <p:sldId id="265" r:id="rId16"/>
    <p:sldId id="275" r:id="rId17"/>
    <p:sldId id="276" r:id="rId18"/>
    <p:sldId id="270" r:id="rId19"/>
    <p:sldId id="277" r:id="rId20"/>
    <p:sldId id="278" r:id="rId21"/>
    <p:sldId id="279" r:id="rId22"/>
    <p:sldId id="282" r:id="rId23"/>
    <p:sldId id="280" r:id="rId24"/>
    <p:sldId id="281" r:id="rId2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65"/>
    <p:restoredTop sz="93750"/>
  </p:normalViewPr>
  <p:slideViewPr>
    <p:cSldViewPr>
      <p:cViewPr varScale="1">
        <p:scale>
          <a:sx n="95" d="100"/>
          <a:sy n="95" d="100"/>
        </p:scale>
        <p:origin x="1848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65" charset="0"/>
              <a:buNone/>
              <a:defRPr/>
            </a:pPr>
            <a:endParaRPr lang="en-US">
              <a:latin typeface="Arial" pitchFamily="-65" charset="0"/>
              <a:ea typeface="+mn-ea"/>
              <a:cs typeface="+mn-cs"/>
            </a:endParaRP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65" charset="0"/>
              <a:buNone/>
              <a:defRPr/>
            </a:pPr>
            <a:endParaRPr lang="en-US">
              <a:latin typeface="Arial" pitchFamily="-65" charset="0"/>
              <a:ea typeface="+mn-ea"/>
              <a:cs typeface="+mn-cs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65" charset="0"/>
              <a:buNone/>
              <a:defRPr/>
            </a:pPr>
            <a:endParaRPr lang="en-US">
              <a:latin typeface="Arial" pitchFamily="-65" charset="0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-65" charset="0"/>
                <a:ea typeface="Arial Unicode MS" pitchFamily="-65" charset="0"/>
                <a:cs typeface="Arial Unicode MS" pitchFamily="-65" charset="0"/>
              </a:defRPr>
            </a:lvl1pPr>
          </a:lstStyle>
          <a:p>
            <a:pPr>
              <a:defRPr/>
            </a:pPr>
            <a:r>
              <a:rPr lang="en-US"/>
              <a:t>10/25/10</a:t>
            </a:r>
          </a:p>
        </p:txBody>
      </p:sp>
      <p:sp>
        <p:nvSpPr>
          <p:cNvPr id="25606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8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65" charset="0"/>
              <a:buNone/>
              <a:defRPr/>
            </a:pPr>
            <a:endParaRPr lang="en-US">
              <a:latin typeface="Arial" pitchFamily="-65" charset="0"/>
              <a:ea typeface="+mn-ea"/>
              <a:cs typeface="+mn-cs"/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charset="0"/>
                <a:cs typeface="Arial Unicode MS" charset="0"/>
              </a:defRPr>
            </a:lvl1pPr>
          </a:lstStyle>
          <a:p>
            <a:fld id="{83997F64-46EE-0142-A71F-6382014248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576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charset="0"/>
        <a:cs typeface="ＭＳ Ｐゴシック" charset="0"/>
      </a:defRPr>
    </a:lvl1pPr>
    <a:lvl2pPr marL="37931725" indent="-37474525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5505735-3FC1-E945-AE0C-A028CD09FA95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27652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38B7FF1-AF69-4E4C-8B62-3D83ADC0CAA5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27654" name="Text Box 3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7655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F26E038-297F-6149-8381-D4E007822F5F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10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8132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8133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0A84B5B-53BD-2843-94FD-E517528B4717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10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8134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97B571F-C980-4748-9063-65E0867DFCF6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10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8135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5DE2B7C0-5661-9B4D-B433-FC9C9A7020BC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10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8136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8137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0640EEB-4BFB-CD48-A73F-E4F742EAE331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11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7892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7893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C968D5FE-6403-614D-9371-5D6FEA4CE766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11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7894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F4D699F-B13A-A04A-AB0D-1321264FE597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11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7895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30F9C6C8-CF09-5949-AFE4-40B32D35E1C6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11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7896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7897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A652799-64CA-954E-B838-879C0560AA41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12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0180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0181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059144D-22A1-4349-99A3-455CAA203528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12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0182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8230AD5-5B7F-6144-B651-1578DF1BDA88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12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0183" name="Text Box 4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3738"/>
            <a:ext cx="4560887" cy="3422650"/>
          </a:xfrm>
          <a:solidFill>
            <a:srgbClr val="FFFFFF"/>
          </a:solidFill>
          <a:ln/>
        </p:spPr>
      </p:sp>
      <p:sp>
        <p:nvSpPr>
          <p:cNvPr id="50184" name="Text Box 5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08E221A-494E-CE45-994C-556D1F362564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13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3796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3797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A5A11E1F-3C40-B44F-9906-416EF2E14267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13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3798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4465B14-A4AB-9640-9CB1-4561A1D9A74A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13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3799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2DF4B7B8-8244-F248-8C32-B4E22CD8FF0B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13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3800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7063" cy="34274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3801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A188CA-51BE-DD41-B121-DE64050AD17A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14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6084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6085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9BA439F-0438-744A-9977-EB5E571C736A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14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6086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20819CB-99B4-D247-AC34-9EAFF574D0DC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14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6087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47F4A137-0CEE-9644-B29B-3D5D2530B960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14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6088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6089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6A188CA-51BE-DD41-B121-DE64050AD17A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15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6084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6085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9BA439F-0438-744A-9977-EB5E571C736A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15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6086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20819CB-99B4-D247-AC34-9EAFF574D0DC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15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6087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47F4A137-0CEE-9644-B29B-3D5D2530B960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15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6088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6089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B5A2E3-4260-2840-A4F7-1A71F51C1472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16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28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9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79CE10C-5C61-494B-880A-E5C92F4E8539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16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30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DC3FDAE-6A9C-9141-857A-3A556EA63DBF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16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2231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8285C6B3-1576-2B43-967D-B563BC0D134E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16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2232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33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9BAD1EA-D9A3-7141-B90F-EE9AFFCC94D0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17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6324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6325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56B6206B-3310-4F42-8827-C31F88386B28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17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6326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AF9EC520-7120-2748-9F7A-4F7AA1DFDA60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17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6327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1B88F1C2-F6B2-F84B-8F62-797F2D23EB31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17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6328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7063" cy="34274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6329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B5A2E3-4260-2840-A4F7-1A71F51C1472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18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28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9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79CE10C-5C61-494B-880A-E5C92F4E8539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18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30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DC3FDAE-6A9C-9141-857A-3A556EA63DBF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18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2231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8285C6B3-1576-2B43-967D-B563BC0D134E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18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2232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33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B5A2E3-4260-2840-A4F7-1A71F51C1472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19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28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9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79CE10C-5C61-494B-880A-E5C92F4E8539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19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30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DC3FDAE-6A9C-9141-857A-3A556EA63DBF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19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2231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8285C6B3-1576-2B43-967D-B563BC0D134E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19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2232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33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29699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41379D5-BE4E-3544-9B4D-4F311500549F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2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29700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29701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1DD0161-849A-AC49-848D-AAD47B82B331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2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29702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D924A51-01AA-1D42-AF0A-95C3D5D4C5E0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2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9703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CDEC2662-CD42-194F-B008-F4FA6CBE6F4A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2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29704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29705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B5A2E3-4260-2840-A4F7-1A71F51C1472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20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28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9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79CE10C-5C61-494B-880A-E5C92F4E8539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20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30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DC3FDAE-6A9C-9141-857A-3A556EA63DBF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20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2231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8285C6B3-1576-2B43-967D-B563BC0D134E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20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2232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33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B5A2E3-4260-2840-A4F7-1A71F51C1472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21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28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9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79CE10C-5C61-494B-880A-E5C92F4E8539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21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30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DC3FDAE-6A9C-9141-857A-3A556EA63DBF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21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2231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8285C6B3-1576-2B43-967D-B563BC0D134E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21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2232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33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6B5A2E3-4260-2840-A4F7-1A71F51C1472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22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28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2229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879CE10C-5C61-494B-880A-E5C92F4E8539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22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2230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DC3FDAE-6A9C-9141-857A-3A556EA63DBF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22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2231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8285C6B3-1576-2B43-967D-B563BC0D134E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22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52232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33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0179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A652799-64CA-954E-B838-879C0560AA41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23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0180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50181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059144D-22A1-4349-99A3-455CAA203528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23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50182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8230AD5-5B7F-6144-B651-1578DF1BDA88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23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50183" name="Text Box 4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3738"/>
            <a:ext cx="4560887" cy="3422650"/>
          </a:xfrm>
          <a:solidFill>
            <a:srgbClr val="FFFFFF"/>
          </a:solidFill>
          <a:ln/>
        </p:spPr>
      </p:sp>
      <p:sp>
        <p:nvSpPr>
          <p:cNvPr id="50184" name="Text Box 5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2F26B5A-9772-DF42-ABCF-1F26DFC365D7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3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1748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1749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15F17BF3-2659-5949-84AF-BB2E8E5EE990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3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1750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A530C8A5-0FFD-6E47-B69F-AFE9641674E9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3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1751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82237E13-A347-5D42-827D-1BE6E5271462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3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1752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7063" cy="34274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1753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08E221A-494E-CE45-994C-556D1F362564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4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3796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3797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A5A11E1F-3C40-B44F-9906-416EF2E14267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4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3798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4465B14-A4AB-9640-9CB1-4561A1D9A74A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4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3799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2DF4B7B8-8244-F248-8C32-B4E22CD8FF0B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4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3800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7063" cy="34274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3801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656C37F-7BE0-2843-9921-94B5714C07C5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5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5844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5845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CF55C8F-C4DC-DB48-9BDA-919B13CA09CB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5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5846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CE21E69B-8FE4-8244-A14D-56C196DD1B8C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5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5847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C6C9C516-C97D-D249-9F0F-D460CC948FFA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5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5848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5849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7891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0640EEB-4BFB-CD48-A73F-E4F742EAE331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6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7892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7893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C968D5FE-6403-614D-9371-5D6FEA4CE766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7894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F4D699F-B13A-A04A-AB0D-1321264FE597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7895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30F9C6C8-CF09-5949-AFE4-40B32D35E1C6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6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7896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7897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027D37-6290-EF4A-87C1-ADDC362EAC0F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7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9940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39941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CCF97B45-B141-684E-B840-578DF31B7036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7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7A495FB-DFF6-DC4E-8CAB-4F72076CB7E7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7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9943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E9CA2250-8270-0C46-A87E-F2DD2FEF53F9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7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39944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9945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62D36C3-F6B6-D249-92A0-41C4CE4E79BD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8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1988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1989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5DB0565-9EA5-964D-97D9-4C79A1973E02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8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AFF11D88-A33A-BD46-9E05-42A579DA8A9E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8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1991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DBB49E6D-9A1E-2345-9C0B-445CC912DC53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8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1992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1993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C890646-4922-BE4C-8119-0CA538D5218E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eaLnBrk="1" hangingPunct="1"/>
              <a:t>9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4036" name="Text Box 1"/>
          <p:cNvSpPr txBox="1">
            <a:spLocks noChangeArrowheads="1"/>
          </p:cNvSpPr>
          <p:nvPr/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r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t>10/25/10</a:t>
            </a:r>
          </a:p>
        </p:txBody>
      </p:sp>
      <p:sp>
        <p:nvSpPr>
          <p:cNvPr id="44037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EC9AE070-D43C-4C46-BB48-82ED8F282000}" type="slidenum">
              <a:rPr lang="en-US" sz="1200">
                <a:solidFill>
                  <a:srgbClr val="000000"/>
                </a:solidFill>
                <a:latin typeface="Calibri" charset="0"/>
                <a:cs typeface="Arial Unicode MS" charset="0"/>
              </a:rPr>
              <a:pPr algn="r" eaLnBrk="1" hangingPunct="1">
                <a:buClrTx/>
                <a:buFontTx/>
                <a:buNone/>
              </a:pPr>
              <a:t>9</a:t>
            </a:fld>
            <a:endParaRPr lang="en-US" sz="1200">
              <a:solidFill>
                <a:srgbClr val="000000"/>
              </a:solidFill>
              <a:latin typeface="Calibri" charset="0"/>
              <a:cs typeface="Arial Unicode MS" charset="0"/>
            </a:endParaRPr>
          </a:p>
        </p:txBody>
      </p:sp>
      <p:sp>
        <p:nvSpPr>
          <p:cNvPr id="44038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650097F2-26A5-6D46-B5BB-CED18AA5DCC3}" type="slidenum">
              <a:rPr lang="en-GB" sz="1200">
                <a:solidFill>
                  <a:srgbClr val="000000"/>
                </a:solidFill>
                <a:latin typeface="Calibri" charset="0"/>
              </a:rPr>
              <a:pPr algn="r" eaLnBrk="1" hangingPunct="1">
                <a:buClrTx/>
                <a:buFontTx/>
                <a:buNone/>
              </a:pPr>
              <a:t>9</a:t>
            </a:fld>
            <a:endParaRPr lang="en-GB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4039" name="Text Box 4"/>
          <p:cNvSpPr txBox="1">
            <a:spLocks noChangeArrowheads="1"/>
          </p:cNvSpPr>
          <p:nvPr/>
        </p:nvSpPr>
        <p:spPr bwMode="auto">
          <a:xfrm>
            <a:off x="3881438" y="8686800"/>
            <a:ext cx="2974975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102000"/>
              </a:lnSpc>
              <a:buClrTx/>
              <a:buFontTx/>
              <a:buNone/>
            </a:pPr>
            <a:fld id="{F768490B-0DA9-4A44-B64B-504D03D70108}" type="slidenum">
              <a:rPr lang="en-US" sz="1300">
                <a:solidFill>
                  <a:srgbClr val="000000"/>
                </a:solidFill>
                <a:latin typeface="Times New Roman" charset="0"/>
                <a:cs typeface="DejaVu Sans" charset="0"/>
              </a:rPr>
              <a:pPr algn="r" eaLnBrk="1" hangingPunct="1">
                <a:lnSpc>
                  <a:spcPct val="102000"/>
                </a:lnSpc>
                <a:buClrTx/>
                <a:buFontTx/>
                <a:buNone/>
              </a:pPr>
              <a:t>9</a:t>
            </a:fld>
            <a:endParaRPr lang="en-US" sz="1300">
              <a:solidFill>
                <a:srgbClr val="000000"/>
              </a:solidFill>
              <a:latin typeface="Times New Roman" charset="0"/>
              <a:cs typeface="DejaVu Sans" charset="0"/>
            </a:endParaRPr>
          </a:p>
        </p:txBody>
      </p:sp>
      <p:sp>
        <p:nvSpPr>
          <p:cNvPr id="44040" name="Text Box 5"/>
          <p:cNvSpPr txBox="1">
            <a:spLocks noChangeArrowheads="1"/>
          </p:cNvSpPr>
          <p:nvPr/>
        </p:nvSpPr>
        <p:spPr bwMode="auto">
          <a:xfrm>
            <a:off x="1209675" y="693738"/>
            <a:ext cx="44386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4041" name="Text Box 6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2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9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0713" y="6350"/>
            <a:ext cx="2170112" cy="6623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350"/>
            <a:ext cx="6361113" cy="6623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20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53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10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8682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403350"/>
            <a:ext cx="4138613" cy="5226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363" y="1403350"/>
            <a:ext cx="4138612" cy="5226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128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782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45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28656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8084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70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2851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12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0713" y="6350"/>
            <a:ext cx="2170112" cy="6623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350"/>
            <a:ext cx="6361113" cy="6623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5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538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403350"/>
            <a:ext cx="4138613" cy="5226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363" y="1403350"/>
            <a:ext cx="4138612" cy="5226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1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94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603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651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8328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350"/>
            <a:ext cx="8683625" cy="11398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403350"/>
            <a:ext cx="8429625" cy="52260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 rot="10800000">
            <a:off x="-3222625" y="3228975"/>
            <a:ext cx="68548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-65" charset="0"/>
              <a:buNone/>
              <a:defRPr/>
            </a:pPr>
            <a:endParaRPr lang="en-US">
              <a:latin typeface="Arial" pitchFamily="-65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"/>
          <p:cNvGrpSpPr>
            <a:grpSpLocks/>
          </p:cNvGrpSpPr>
          <p:nvPr/>
        </p:nvGrpSpPr>
        <p:grpSpPr bwMode="auto">
          <a:xfrm>
            <a:off x="-3254375" y="3168650"/>
            <a:ext cx="6964363" cy="565150"/>
            <a:chOff x="-2050" y="1996"/>
            <a:chExt cx="4387" cy="356"/>
          </a:xfrm>
        </p:grpSpPr>
        <p:pic>
          <p:nvPicPr>
            <p:cNvPr id="13321" name="Picture 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50" y="1997"/>
              <a:ext cx="4387" cy="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51" name="Text Box 3"/>
            <p:cNvSpPr txBox="1">
              <a:spLocks noChangeArrowheads="1"/>
            </p:cNvSpPr>
            <p:nvPr/>
          </p:nvSpPr>
          <p:spPr bwMode="auto">
            <a:xfrm rot="10800000">
              <a:off x="-2030" y="2034"/>
              <a:ext cx="4318" cy="2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 typeface="Times New Roman" pitchFamily="-65" charset="0"/>
                <a:buNone/>
                <a:defRPr/>
              </a:pPr>
              <a:endParaRPr lang="en-US">
                <a:latin typeface="Arial" pitchFamily="-65" charset="0"/>
                <a:ea typeface="+mn-ea"/>
                <a:cs typeface="+mn-cs"/>
              </a:endParaRPr>
            </a:p>
          </p:txBody>
        </p:sp>
      </p:grp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36513"/>
            <a:ext cx="9156700" cy="690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465263" y="6400800"/>
            <a:ext cx="7319962" cy="401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18288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000">
                <a:solidFill>
                  <a:srgbClr val="FFFFFF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These materials are licensed under the Creative Commons </a:t>
            </a:r>
            <a:r>
              <a:rPr lang="en-US" sz="1000" i="1">
                <a:solidFill>
                  <a:srgbClr val="FFFFFF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Attribution-Noncommercial 3.0 Unported</a:t>
            </a:r>
            <a:r>
              <a:rPr lang="en-US" sz="1000">
                <a:solidFill>
                  <a:srgbClr val="FFFFFF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 license </a:t>
            </a:r>
            <a:br>
              <a:rPr lang="en-US" sz="1000">
                <a:solidFill>
                  <a:srgbClr val="FFFFFF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</a:br>
            <a:r>
              <a:rPr lang="en-US" sz="1000">
                <a:solidFill>
                  <a:srgbClr val="FFFFFF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(http://creativecommons.org/licenses/by-nc/3.0/)</a:t>
            </a:r>
          </a:p>
        </p:txBody>
      </p:sp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6459538"/>
            <a:ext cx="9144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318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720725"/>
            <a:ext cx="271145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31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350"/>
            <a:ext cx="8683625" cy="11398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8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2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403350"/>
            <a:ext cx="8429625" cy="52260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000" b="1">
          <a:solidFill>
            <a:srgbClr val="000000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685800" y="3917950"/>
            <a:ext cx="7772400" cy="1470025"/>
          </a:xfrm>
          <a:prstGeom prst="rect">
            <a:avLst/>
          </a:prstGeom>
          <a:solidFill>
            <a:srgbClr val="FFFFFF">
              <a:alpha val="25000"/>
            </a:srgbClr>
          </a:solidFill>
          <a:ln w="9360">
            <a:solidFill>
              <a:srgbClr val="4A7EBB"/>
            </a:solidFill>
            <a:miter lim="800000"/>
            <a:headEnd/>
            <a:tailEnd/>
          </a:ln>
          <a:effectLst>
            <a:outerShdw blurRad="63500" dist="20160" dir="5400000" algn="ctr" rotWithShape="0">
              <a:srgbClr val="000000">
                <a:alpha val="38034"/>
              </a:srgbClr>
            </a:outerShdw>
          </a:effectLst>
        </p:spPr>
        <p:txBody>
          <a:bodyPr lIns="182880" tIns="46800" rIns="90000" bIns="4680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da-DK" sz="3600" b="1">
                <a:solidFill>
                  <a:srgbClr val="FFFFFF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Network Delay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371600" y="2405063"/>
            <a:ext cx="6400800" cy="103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>
                <a:solidFill>
                  <a:srgbClr val="FFFFFF"/>
                </a:solidFill>
              </a:rPr>
              <a:t>Network Management &amp;</a:t>
            </a:r>
          </a:p>
          <a:p>
            <a:pPr algn="ctr" eaLnBrk="1" hangingPunct="1">
              <a:spcBef>
                <a:spcPts val="700"/>
              </a:spcBef>
              <a:buClrTx/>
              <a:buFontTx/>
              <a:buNone/>
            </a:pPr>
            <a:r>
              <a:rPr lang="en-US" sz="2800" b="1">
                <a:solidFill>
                  <a:srgbClr val="FFFFFF"/>
                </a:solidFill>
              </a:rPr>
              <a:t>Monitoring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1335088"/>
            <a:ext cx="5970587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38" y="4030663"/>
            <a:ext cx="5970587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47108" name="Group 3"/>
          <p:cNvGrpSpPr>
            <a:grpSpLocks/>
          </p:cNvGrpSpPr>
          <p:nvPr/>
        </p:nvGrpSpPr>
        <p:grpSpPr bwMode="auto">
          <a:xfrm>
            <a:off x="-76200" y="-23813"/>
            <a:ext cx="9448800" cy="1246188"/>
            <a:chOff x="253" y="-15"/>
            <a:chExt cx="5540" cy="785"/>
          </a:xfrm>
        </p:grpSpPr>
        <p:pic>
          <p:nvPicPr>
            <p:cNvPr id="47109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7110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>
                  <a:solidFill>
                    <a:srgbClr val="000000"/>
                  </a:solidFill>
                  <a:cs typeface="Arial" charset="0"/>
                </a:rPr>
                <a:t>Jitter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457200" y="273050"/>
            <a:ext cx="82296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Queuing Delay</a:t>
            </a: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457200" y="1604963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SzPct val="60000"/>
              <a:buFont typeface="Wingdings" charset="0"/>
              <a:buChar char=""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We've seen four causes of delay. </a:t>
            </a:r>
            <a:r>
              <a:rPr lang="en-US" sz="2900" dirty="0">
                <a:solidFill>
                  <a:srgbClr val="000000"/>
                </a:solidFill>
                <a:cs typeface="Arial" charset="0"/>
              </a:rPr>
              <a:t>W</a:t>
            </a: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hich are constant for a given path and packet size, and which are variable?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SzPct val="60000"/>
              <a:buFont typeface="Wingdings" charset="0"/>
              <a:buChar char=""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What applications are particularly sensitive to jitter?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SzPct val="60000"/>
              <a:buFont typeface="Wingdings" charset="0"/>
              <a:buChar char=""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Those applications may apply extra buffering to smooth out jitter – why is that additional delay a problem?</a:t>
            </a:r>
          </a:p>
        </p:txBody>
      </p:sp>
      <p:grpSp>
        <p:nvGrpSpPr>
          <p:cNvPr id="36868" name="Group 3"/>
          <p:cNvGrpSpPr>
            <a:grpSpLocks/>
          </p:cNvGrpSpPr>
          <p:nvPr/>
        </p:nvGrpSpPr>
        <p:grpSpPr bwMode="auto">
          <a:xfrm>
            <a:off x="-76200" y="-23813"/>
            <a:ext cx="9448800" cy="1246188"/>
            <a:chOff x="253" y="-15"/>
            <a:chExt cx="5540" cy="785"/>
          </a:xfrm>
        </p:grpSpPr>
        <p:pic>
          <p:nvPicPr>
            <p:cNvPr id="36869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6870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Questions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about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Jitter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35695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1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4915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9157" name="Text Box 3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a-DK" sz="4000" b="1">
                  <a:solidFill>
                    <a:srgbClr val="000000"/>
                  </a:solidFill>
                  <a:cs typeface="Arial" charset="0"/>
                </a:rPr>
                <a:t>Questions?</a:t>
              </a:r>
            </a:p>
          </p:txBody>
        </p:sp>
      </p:grp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785813" y="1492250"/>
            <a:ext cx="7821612" cy="505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da-DK" sz="9600" b="1">
                <a:solidFill>
                  <a:srgbClr val="000000"/>
                </a:solidFill>
                <a:cs typeface="Arial" charset="0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536575" y="1604963"/>
            <a:ext cx="8228013" cy="444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8735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6813" indent="-188913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b="1" dirty="0">
                <a:solidFill>
                  <a:srgbClr val="000000"/>
                </a:solidFill>
                <a:cs typeface="Arial" charset="0"/>
              </a:rPr>
              <a:t>Causes of </a:t>
            </a:r>
            <a:r>
              <a:rPr lang="en-US" sz="3200" b="1" dirty="0" smtClean="0">
                <a:solidFill>
                  <a:srgbClr val="000000"/>
                </a:solidFill>
                <a:cs typeface="Arial" charset="0"/>
              </a:rPr>
              <a:t>packet loss:</a:t>
            </a:r>
            <a:endParaRPr lang="en-US" sz="3200" b="1" dirty="0">
              <a:solidFill>
                <a:srgbClr val="000000"/>
              </a:solidFill>
              <a:cs typeface="Arial" charset="0"/>
            </a:endParaRPr>
          </a:p>
          <a:p>
            <a:pPr marL="1435100" lvl="2" indent="-457200" eaLnBrk="1" hangingPunct="1">
              <a:lnSpc>
                <a:spcPct val="99000"/>
              </a:lnSpc>
              <a:spcAft>
                <a:spcPts val="775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Transmission errors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  <a:p>
            <a:pPr marL="1435100" lvl="2" indent="-457200" eaLnBrk="1" hangingPunct="1">
              <a:lnSpc>
                <a:spcPct val="99000"/>
              </a:lnSpc>
              <a:spcAft>
                <a:spcPts val="775"/>
              </a:spcAft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  <a:cs typeface="Arial" charset="0"/>
              </a:rPr>
              <a:t>Q</a:t>
            </a: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ueue overflow (congestion)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3277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Packet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Loss</a:t>
              </a:r>
              <a:endParaRPr lang="da-DK" sz="4000" b="1" dirty="0" smtClean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0128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485775" y="1511300"/>
            <a:ext cx="8229600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735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65188" indent="-457200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"1" received as "0", or vice versa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97000"/>
              </a:lnSpc>
              <a:spcAft>
                <a:spcPts val="1038"/>
              </a:spcAft>
              <a:buFont typeface="Lucida Grande" charset="0"/>
              <a:buChar char="-"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e.g. due to excess noise, poor connections, ...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Can </a:t>
            </a:r>
            <a:r>
              <a:rPr lang="en-US" sz="3200" dirty="0">
                <a:solidFill>
                  <a:srgbClr val="000000"/>
                </a:solidFill>
                <a:cs typeface="Arial" charset="0"/>
              </a:rPr>
              <a:t>be measured in terms of "bit error rate" (</a:t>
            </a: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BER)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If one or more bits in a packet is corrupted, the whole packet is discarded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Retransmission of lost packets is the responsibility of higher layers (transport or application)</a:t>
            </a:r>
          </a:p>
        </p:txBody>
      </p:sp>
      <p:grpSp>
        <p:nvGrpSpPr>
          <p:cNvPr id="45059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4506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5061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1. Transmission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errors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485775" y="1511300"/>
            <a:ext cx="8229600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735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65188" indent="-457200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Queues do not have infinite size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If a packet arrives when queue already full, it is dropped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Ultimately caused by insufficient capacity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dirty="0" smtClean="0">
                <a:solidFill>
                  <a:srgbClr val="000000"/>
                </a:solidFill>
                <a:cs typeface="Arial" charset="0"/>
              </a:rPr>
              <a:t>However, packet loss starts to occur before the link is 100% utilized, because of random distribution of arrival times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Retransmissions cause further demand and could lead to network collapse! 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45059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4506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5061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2. Queue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overflow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0969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Flow Control and Congestion</a:t>
            </a: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577850" y="1544638"/>
            <a:ext cx="8229600" cy="494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363" indent="-28416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TCP limits sending rate by means of a "congestion window"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The congestion window starts small, and increases gradually while there is no packet loss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Any detected packet loss causes the congestion window to shrink rapidly, so the sender sends more slowly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51204" name="Group 3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5120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06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TCP and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Congestion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Control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1387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30350"/>
            <a:ext cx="6086317" cy="509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55299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5530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5301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3600" b="1">
                  <a:solidFill>
                    <a:srgbClr val="000000"/>
                  </a:solidFill>
                  <a:cs typeface="Arial" charset="0"/>
                </a:rPr>
                <a:t>Different TCP Congestion Control Algorithms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Flow Control and Congestion</a:t>
            </a: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577850" y="1544638"/>
            <a:ext cx="8229600" cy="494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363" indent="-28416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Network collapse is prevented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"Fair sharing"</a:t>
            </a:r>
          </a:p>
          <a:p>
            <a:pPr marL="914400" lvl="1" indent="-457200" eaLnBrk="1" hangingPunct="1">
              <a:lnSpc>
                <a:spcPct val="93000"/>
              </a:lnSpc>
              <a:spcAft>
                <a:spcPts val="1288"/>
              </a:spcAft>
              <a:buFont typeface="Wingdings" charset="2"/>
              <a:buChar char="ü"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When there are multiple TCP streams, each one uses an approximately equal share of available bandwidth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TCP detects congestion by </a:t>
            </a:r>
            <a:r>
              <a:rPr lang="en-US" sz="3200" u="sng" dirty="0" smtClean="0">
                <a:solidFill>
                  <a:srgbClr val="000000"/>
                </a:solidFill>
                <a:cs typeface="Arial" charset="0"/>
              </a:rPr>
              <a:t>observing packet loss</a:t>
            </a:r>
          </a:p>
          <a:p>
            <a:pPr marL="914400" lvl="1" indent="-457200" eaLnBrk="1" hangingPunct="1">
              <a:lnSpc>
                <a:spcPct val="93000"/>
              </a:lnSpc>
              <a:spcAft>
                <a:spcPts val="1288"/>
              </a:spcAft>
              <a:buFont typeface="Wingdings" charset="2"/>
              <a:buChar char="ü"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Newer TCP stacks also respond to "Explicit Congestion Notification" signals from routers: packets are marked when queues nearly full</a:t>
            </a:r>
            <a:endParaRPr lang="en-US" sz="28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51204" name="Group 3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5120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06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Effects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of TCP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congestion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control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08588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Flow Control and Congestion</a:t>
            </a: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577850" y="1544638"/>
            <a:ext cx="8229600" cy="31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363" indent="-28416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TCP cannot tell the difference between transmission errors and queue overflows!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Hence transmission errors cause TCP to slow down too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Formula for maximum throughput of TCP in the presence of packet loss:</a:t>
            </a:r>
          </a:p>
        </p:txBody>
      </p:sp>
      <p:grpSp>
        <p:nvGrpSpPr>
          <p:cNvPr id="51204" name="Group 3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5120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06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TCP and transmission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errors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438400" y="4876800"/>
            <a:ext cx="441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solidFill>
                  <a:schemeClr val="tx1"/>
                </a:solidFill>
              </a:rPr>
              <a:t>MSS</a:t>
            </a:r>
            <a:endParaRPr lang="en-US" sz="3200" dirty="0" smtClean="0">
              <a:solidFill>
                <a:schemeClr val="tx1"/>
              </a:solidFill>
            </a:endParaRP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RTT . √</a:t>
            </a:r>
            <a:r>
              <a:rPr lang="en-US" sz="3200" dirty="0" err="1" smtClean="0">
                <a:solidFill>
                  <a:schemeClr val="tx1"/>
                </a:solidFill>
              </a:rPr>
              <a:t>p</a:t>
            </a:r>
            <a:r>
              <a:rPr lang="en-US" sz="3200" baseline="-25000" dirty="0" err="1" smtClean="0">
                <a:solidFill>
                  <a:schemeClr val="tx1"/>
                </a:solidFill>
              </a:rPr>
              <a:t>loss</a:t>
            </a:r>
            <a:endParaRPr lang="en-US" sz="3200" baseline="-25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893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577850" y="1604963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8280" rIns="0" bIns="0"/>
          <a:lstStyle>
            <a:lvl1pPr marL="38735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4700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200" b="1">
                <a:solidFill>
                  <a:srgbClr val="000000"/>
                </a:solidFill>
                <a:cs typeface="Arial" charset="0"/>
              </a:rPr>
              <a:t>The time required to transmit a packet along its </a:t>
            </a:r>
            <a:r>
              <a:rPr lang="en-US" sz="2200" b="1" u="sng">
                <a:solidFill>
                  <a:srgbClr val="000000"/>
                </a:solidFill>
                <a:cs typeface="Arial" charset="0"/>
              </a:rPr>
              <a:t>entire path</a:t>
            </a:r>
          </a:p>
          <a:p>
            <a:pPr lvl="1" indent="0" eaLnBrk="1" hangingPunct="1">
              <a:lnSpc>
                <a:spcPct val="97000"/>
              </a:lnSpc>
              <a:spcAft>
                <a:spcPts val="1038"/>
              </a:spcAft>
              <a:buFont typeface="Symbol" charset="0"/>
              <a:buChar char=""/>
            </a:pPr>
            <a:r>
              <a:rPr lang="en-US" sz="2200" i="1">
                <a:solidFill>
                  <a:srgbClr val="000000"/>
                </a:solidFill>
                <a:cs typeface="Arial" charset="0"/>
              </a:rPr>
              <a:t> Created by an application, handed over to the OS, passed to a network card (NIC), encoded, transmitted over a physical medium (copper, fibre, air), received by an intermediate device (switch, router), analyzed, retransmitted over another medium, etc.</a:t>
            </a:r>
          </a:p>
          <a:p>
            <a:pPr lvl="1" indent="0" eaLnBrk="1" hangingPunct="1">
              <a:lnSpc>
                <a:spcPct val="97000"/>
              </a:lnSpc>
              <a:spcAft>
                <a:spcPts val="1038"/>
              </a:spcAft>
              <a:buFont typeface="Symbol" charset="0"/>
              <a:buChar char=""/>
            </a:pPr>
            <a:r>
              <a:rPr lang="en-US" sz="2200">
                <a:solidFill>
                  <a:srgbClr val="000000"/>
                </a:solidFill>
                <a:cs typeface="Arial" charset="0"/>
              </a:rPr>
              <a:t> The most common measurement uses </a:t>
            </a:r>
            <a:r>
              <a:rPr lang="en-US" sz="2200" i="1">
                <a:solidFill>
                  <a:srgbClr val="000000"/>
                </a:solidFill>
                <a:cs typeface="Arial" charset="0"/>
              </a:rPr>
              <a:t>ping</a:t>
            </a:r>
            <a:r>
              <a:rPr lang="en-US" sz="2200">
                <a:solidFill>
                  <a:srgbClr val="000000"/>
                </a:solidFill>
                <a:cs typeface="Arial" charset="0"/>
              </a:rPr>
              <a:t> for total round-trip-time (RTT).</a:t>
            </a:r>
          </a:p>
        </p:txBody>
      </p:sp>
      <p:grpSp>
        <p:nvGrpSpPr>
          <p:cNvPr id="28675" name="Group 2"/>
          <p:cNvGrpSpPr>
            <a:grpSpLocks/>
          </p:cNvGrpSpPr>
          <p:nvPr/>
        </p:nvGrpSpPr>
        <p:grpSpPr bwMode="auto">
          <a:xfrm>
            <a:off x="-52388" y="-76200"/>
            <a:ext cx="9348788" cy="1246188"/>
            <a:chOff x="221" y="-48"/>
            <a:chExt cx="5632" cy="785"/>
          </a:xfrm>
        </p:grpSpPr>
        <p:pic>
          <p:nvPicPr>
            <p:cNvPr id="2867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" y="-48"/>
              <a:ext cx="5632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8677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>
                  <a:solidFill>
                    <a:srgbClr val="000000"/>
                  </a:solidFill>
                  <a:cs typeface="Arial" charset="0"/>
                </a:rPr>
                <a:t>End-to-end Delay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Flow Control and Congestion</a:t>
            </a: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577850" y="1544638"/>
            <a:ext cx="8229600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363" indent="-28416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MSS = 1460 bytes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RTT = 1ms = 0.001 seconds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Packet loss = 2% = 0.02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1460 / (0.001 * √0.02)</a:t>
            </a:r>
            <a:br>
              <a:rPr lang="en-US" sz="3200" dirty="0" smtClean="0">
                <a:solidFill>
                  <a:srgbClr val="000000"/>
                </a:solidFill>
                <a:cs typeface="Arial" charset="0"/>
              </a:rPr>
            </a:br>
            <a:r>
              <a:rPr lang="en-US" sz="3200" dirty="0">
                <a:solidFill>
                  <a:srgbClr val="000000"/>
                </a:solidFill>
                <a:cs typeface="Arial" charset="0"/>
              </a:rPr>
              <a:t>≈</a:t>
            </a: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 10.3MB/sec = 82 Mbps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Short RTT means packet loss does not have a huge impact on local transfers</a:t>
            </a:r>
          </a:p>
        </p:txBody>
      </p:sp>
      <p:grpSp>
        <p:nvGrpSpPr>
          <p:cNvPr id="51204" name="Group 3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5120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06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Example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calculation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: LAN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72868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Flow Control and Congestion</a:t>
            </a: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577850" y="1544638"/>
            <a:ext cx="8229600" cy="447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363" indent="-28416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MSS = 1460 bytes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RTT = 150ms = 0.15 seconds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Packet loss = 0.02% = 0.0002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1460 / (0.15 * √0.0002)</a:t>
            </a:r>
            <a:br>
              <a:rPr lang="en-US" sz="3200" dirty="0" smtClean="0">
                <a:solidFill>
                  <a:srgbClr val="000000"/>
                </a:solidFill>
                <a:cs typeface="Arial" charset="0"/>
              </a:rPr>
            </a:b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≈ 690KB/sec = 5.5 Mbps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Loss of just </a:t>
            </a:r>
            <a:r>
              <a:rPr lang="en-US" sz="3200" i="1" dirty="0" smtClean="0">
                <a:solidFill>
                  <a:srgbClr val="000000"/>
                </a:solidFill>
                <a:cs typeface="Arial" charset="0"/>
              </a:rPr>
              <a:t>1 packet in 5,000 </a:t>
            </a: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causes severe reduction of throughput</a:t>
            </a:r>
            <a:r>
              <a:rPr lang="en-US" sz="32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when transferring across the Internet!</a:t>
            </a:r>
          </a:p>
        </p:txBody>
      </p:sp>
      <p:grpSp>
        <p:nvGrpSpPr>
          <p:cNvPr id="51204" name="Group 3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5120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06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Example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calculation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: WAN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0564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457200" y="214313"/>
            <a:ext cx="8229600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Flow Control and Congestion</a:t>
            </a:r>
          </a:p>
        </p:txBody>
      </p:sp>
      <p:sp>
        <p:nvSpPr>
          <p:cNvPr id="51203" name="Text Box 2"/>
          <p:cNvSpPr txBox="1">
            <a:spLocks noChangeArrowheads="1"/>
          </p:cNvSpPr>
          <p:nvPr/>
        </p:nvSpPr>
        <p:spPr bwMode="auto">
          <a:xfrm>
            <a:off x="577850" y="1544638"/>
            <a:ext cx="8229600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1363" indent="-28416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err="1" smtClean="0">
                <a:solidFill>
                  <a:srgbClr val="000000"/>
                </a:solidFill>
                <a:cs typeface="Arial" charset="0"/>
              </a:rPr>
              <a:t>Smokeping</a:t>
            </a: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 gives a coarse measurement</a:t>
            </a:r>
            <a:br>
              <a:rPr lang="en-US" sz="3200" dirty="0" smtClean="0">
                <a:solidFill>
                  <a:srgbClr val="000000"/>
                </a:solidFill>
                <a:cs typeface="Arial" charset="0"/>
              </a:rPr>
            </a:b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(20 packets every 5 minutes =&gt; 5% loss detectable, but bursts may be missed)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For more accurate measurement you need a tool like </a:t>
            </a:r>
            <a:r>
              <a:rPr lang="en-US" sz="3200" dirty="0" err="1" smtClean="0">
                <a:solidFill>
                  <a:srgbClr val="000000"/>
                </a:solidFill>
                <a:cs typeface="Arial" charset="0"/>
              </a:rPr>
              <a:t>perfsonar</a:t>
            </a: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 / </a:t>
            </a:r>
            <a:r>
              <a:rPr lang="en-US" sz="3200" dirty="0" err="1" smtClean="0">
                <a:solidFill>
                  <a:srgbClr val="000000"/>
                </a:solidFill>
                <a:cs typeface="Arial" charset="0"/>
              </a:rPr>
              <a:t>owamp</a:t>
            </a:r>
            <a:endParaRPr lang="en-US" sz="3200" dirty="0" smtClean="0">
              <a:solidFill>
                <a:srgbClr val="000000"/>
              </a:solidFill>
              <a:cs typeface="Arial" charset="0"/>
            </a:endParaRPr>
          </a:p>
          <a:p>
            <a:pPr lvl="1"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Standard configuration sends 10 packets per second continuously</a:t>
            </a:r>
          </a:p>
          <a:p>
            <a:pPr lvl="1"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Can detect packet loss of 0.17% over one minute, or 0.0028% over one hour</a:t>
            </a:r>
          </a:p>
          <a:p>
            <a:pPr lvl="1"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Separate measurements in each direction</a:t>
            </a:r>
          </a:p>
        </p:txBody>
      </p:sp>
      <p:grpSp>
        <p:nvGrpSpPr>
          <p:cNvPr id="51204" name="Group 3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5120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06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Measurement of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packet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loss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1612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1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4915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9157" name="Text Box 3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da-DK" sz="4000" b="1">
                  <a:solidFill>
                    <a:srgbClr val="000000"/>
                  </a:solidFill>
                  <a:cs typeface="Arial" charset="0"/>
                </a:rPr>
                <a:t>Questions?</a:t>
              </a:r>
            </a:p>
          </p:txBody>
        </p:sp>
      </p:grpSp>
      <p:sp>
        <p:nvSpPr>
          <p:cNvPr id="49155" name="Text Box 4"/>
          <p:cNvSpPr txBox="1">
            <a:spLocks noChangeArrowheads="1"/>
          </p:cNvSpPr>
          <p:nvPr/>
        </p:nvSpPr>
        <p:spPr bwMode="auto">
          <a:xfrm>
            <a:off x="785813" y="1492250"/>
            <a:ext cx="7821612" cy="505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da-DK" sz="9600" b="1">
                <a:solidFill>
                  <a:srgbClr val="000000"/>
                </a:solidFill>
                <a:cs typeface="Arial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55843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75" y="1752600"/>
            <a:ext cx="7346950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30723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632" cy="785"/>
          </a:xfrm>
        </p:grpSpPr>
        <p:pic>
          <p:nvPicPr>
            <p:cNvPr id="30724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632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0725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err="1">
                  <a:solidFill>
                    <a:srgbClr val="000000"/>
                  </a:solidFill>
                  <a:cs typeface="Arial" charset="0"/>
                </a:rPr>
                <a:t>Historical</a:t>
              </a:r>
              <a:r>
                <a:rPr lang="da-DK" sz="4000" b="1" dirty="0">
                  <a:solidFill>
                    <a:srgbClr val="000000"/>
                  </a:solidFill>
                  <a:cs typeface="Arial" charset="0"/>
                </a:rPr>
                <a:t> Measurement of 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RTT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457200" y="5414963"/>
            <a:ext cx="843280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90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cs typeface="Arial" charset="0"/>
              </a:rPr>
              <a:t>W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hat is this telling us?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Font typeface="Arial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We need to understand the sources of delay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536575" y="1604963"/>
            <a:ext cx="8228013" cy="444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8735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66813" indent="-188913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marL="1435100" lvl="2" indent="-457200" eaLnBrk="1" hangingPunct="1">
              <a:lnSpc>
                <a:spcPct val="99000"/>
              </a:lnSpc>
              <a:spcAft>
                <a:spcPts val="775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Processing </a:t>
            </a:r>
            <a:r>
              <a:rPr lang="en-US" sz="3200" dirty="0">
                <a:solidFill>
                  <a:srgbClr val="000000"/>
                </a:solidFill>
                <a:cs typeface="Arial" charset="0"/>
              </a:rPr>
              <a:t>delays</a:t>
            </a:r>
          </a:p>
          <a:p>
            <a:pPr marL="1435100" lvl="2" indent="-457200" eaLnBrk="1" hangingPunct="1">
              <a:lnSpc>
                <a:spcPct val="99000"/>
              </a:lnSpc>
              <a:spcAft>
                <a:spcPts val="775"/>
              </a:spcAft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Queuing delays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  <a:p>
            <a:pPr marL="1435100" lvl="2" indent="-457200" eaLnBrk="1" hangingPunct="1">
              <a:lnSpc>
                <a:spcPct val="99000"/>
              </a:lnSpc>
              <a:spcAft>
                <a:spcPts val="775"/>
              </a:spcAft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  <a:cs typeface="Arial" charset="0"/>
              </a:rPr>
              <a:t>Transmission delays</a:t>
            </a:r>
          </a:p>
          <a:p>
            <a:pPr marL="1435100" lvl="2" indent="-457200" eaLnBrk="1" hangingPunct="1">
              <a:lnSpc>
                <a:spcPct val="99000"/>
              </a:lnSpc>
              <a:spcAft>
                <a:spcPts val="775"/>
              </a:spcAft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  <a:cs typeface="Arial" charset="0"/>
              </a:rPr>
              <a:t>Propagation delays</a:t>
            </a:r>
          </a:p>
        </p:txBody>
      </p:sp>
      <p:grpSp>
        <p:nvGrpSpPr>
          <p:cNvPr id="32771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3277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Causes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of </a:t>
              </a:r>
              <a:r>
                <a:rPr lang="da-DK" sz="4000" b="1" dirty="0" err="1">
                  <a:solidFill>
                    <a:srgbClr val="000000"/>
                  </a:solidFill>
                  <a:cs typeface="Arial" charset="0"/>
                </a:rPr>
                <a:t>Delay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517525" y="1423988"/>
            <a:ext cx="82296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735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13030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Time required by intermediate routers to decide where to forward the packet, update TTL, perform header checksum calculations</a:t>
            </a: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(Note: most modern routers handle packet forwarding in hardware at full line rate)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plus: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Time </a:t>
            </a:r>
            <a:r>
              <a:rPr lang="en-US" sz="2900" dirty="0">
                <a:solidFill>
                  <a:srgbClr val="000000"/>
                </a:solidFill>
                <a:cs typeface="Arial" charset="0"/>
              </a:rPr>
              <a:t>for the far end to process the ICMP echo request and generate a </a:t>
            </a: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response</a:t>
            </a:r>
            <a:endParaRPr lang="en-US" sz="29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34819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34820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4821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1. Processing </a:t>
              </a:r>
              <a:r>
                <a:rPr lang="da-DK" sz="4000" b="1" dirty="0" err="1">
                  <a:solidFill>
                    <a:srgbClr val="000000"/>
                  </a:solidFill>
                  <a:cs typeface="Arial" charset="0"/>
                </a:rPr>
                <a:t>Delay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457200" y="273050"/>
            <a:ext cx="82296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Queuing Delay</a:t>
            </a: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457200" y="1604963"/>
            <a:ext cx="82296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SzPct val="60000"/>
              <a:buFont typeface="Wingdings" charset="0"/>
              <a:buChar char=""/>
            </a:pPr>
            <a:r>
              <a:rPr lang="en-US" sz="2900" dirty="0">
                <a:solidFill>
                  <a:srgbClr val="000000"/>
                </a:solidFill>
                <a:cs typeface="Arial" charset="0"/>
              </a:rPr>
              <a:t>The time a packet is </a:t>
            </a:r>
            <a:r>
              <a:rPr lang="en-US" sz="2900" dirty="0" err="1">
                <a:solidFill>
                  <a:srgbClr val="000000"/>
                </a:solidFill>
                <a:cs typeface="Arial" charset="0"/>
              </a:rPr>
              <a:t>enqueued</a:t>
            </a:r>
            <a:r>
              <a:rPr lang="en-US" sz="29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while the link is busy sending other packets</a:t>
            </a:r>
          </a:p>
          <a:p>
            <a:pPr eaLnBrk="1" hangingPunct="1">
              <a:lnSpc>
                <a:spcPct val="93000"/>
              </a:lnSpc>
              <a:spcAft>
                <a:spcPts val="1288"/>
              </a:spcAft>
              <a:buSzPct val="60000"/>
              <a:buFont typeface="Wingdings" charset="0"/>
              <a:buChar char=""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This is a statistical function and depends on the arrival times of other packets</a:t>
            </a:r>
            <a:endParaRPr lang="en-US" sz="29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SzPct val="60000"/>
              <a:buFont typeface="Wingdings" charset="0"/>
              <a:buChar char=""/>
            </a:pPr>
            <a:r>
              <a:rPr lang="en-US" sz="2900" dirty="0" err="1" smtClean="0">
                <a:solidFill>
                  <a:srgbClr val="000000"/>
                </a:solidFill>
                <a:cs typeface="Arial" charset="0"/>
              </a:rPr>
              <a:t>QoS</a:t>
            </a: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 configurations may prioritize some types of traffic over others</a:t>
            </a: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SzPct val="60000"/>
              <a:buFont typeface="Wingdings" charset="0"/>
              <a:buChar char=""/>
            </a:pP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(In practice, that means multiple queues, and different packets are assigned to different queues)</a:t>
            </a:r>
          </a:p>
        </p:txBody>
      </p:sp>
      <p:grpSp>
        <p:nvGrpSpPr>
          <p:cNvPr id="36868" name="Group 3"/>
          <p:cNvGrpSpPr>
            <a:grpSpLocks/>
          </p:cNvGrpSpPr>
          <p:nvPr/>
        </p:nvGrpSpPr>
        <p:grpSpPr bwMode="auto">
          <a:xfrm>
            <a:off x="-76200" y="-23813"/>
            <a:ext cx="9448800" cy="1246188"/>
            <a:chOff x="253" y="-15"/>
            <a:chExt cx="5540" cy="785"/>
          </a:xfrm>
        </p:grpSpPr>
        <p:pic>
          <p:nvPicPr>
            <p:cNvPr id="36869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6870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2. Queuing </a:t>
              </a:r>
              <a:r>
                <a:rPr lang="da-DK" sz="4000" b="1" dirty="0" err="1">
                  <a:solidFill>
                    <a:srgbClr val="000000"/>
                  </a:solidFill>
                  <a:cs typeface="Arial" charset="0"/>
                </a:rPr>
                <a:t>Delay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457200" y="273050"/>
            <a:ext cx="82296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512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3000"/>
              </a:lnSpc>
              <a:buClrTx/>
              <a:buFontTx/>
              <a:buNone/>
            </a:pPr>
            <a:r>
              <a:rPr lang="en-US" sz="4000" b="1">
                <a:solidFill>
                  <a:srgbClr val="000000"/>
                </a:solidFill>
                <a:cs typeface="Arial" charset="0"/>
              </a:rPr>
              <a:t>Transmission Delay</a:t>
            </a:r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457200" y="1604963"/>
            <a:ext cx="86868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735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 dirty="0">
                <a:solidFill>
                  <a:srgbClr val="000000"/>
                </a:solidFill>
                <a:cs typeface="Arial" charset="0"/>
              </a:rPr>
              <a:t>The time required to push all the bits in a packet on the transmission medium in use</a:t>
            </a: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900" dirty="0">
                <a:solidFill>
                  <a:srgbClr val="000000"/>
                </a:solidFill>
                <a:cs typeface="Arial" charset="0"/>
              </a:rPr>
              <a:t>For N</a:t>
            </a: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=Number of bits in packet,</a:t>
            </a:r>
            <a:br>
              <a:rPr lang="en-US" sz="2900" dirty="0" smtClean="0">
                <a:solidFill>
                  <a:srgbClr val="000000"/>
                </a:solidFill>
                <a:cs typeface="Arial" charset="0"/>
              </a:rPr>
            </a:b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R=transmission rate (bits per second)</a:t>
            </a:r>
            <a:endParaRPr lang="en-US" sz="29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900" b="1" dirty="0">
                <a:solidFill>
                  <a:srgbClr val="000000"/>
                </a:solidFill>
                <a:cs typeface="Arial" charset="0"/>
              </a:rPr>
              <a:t>			</a:t>
            </a:r>
            <a:r>
              <a:rPr lang="en-US" sz="2800" b="1" dirty="0">
                <a:solidFill>
                  <a:srgbClr val="000000"/>
                </a:solidFill>
                <a:cs typeface="msmincho" charset="0"/>
              </a:rPr>
              <a:t>t</a:t>
            </a:r>
            <a:r>
              <a:rPr lang="en-US" sz="2800" b="1" dirty="0" smtClean="0">
                <a:solidFill>
                  <a:srgbClr val="000000"/>
                </a:solidFill>
                <a:cs typeface="msmincho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cs typeface="msmincho" charset="0"/>
              </a:rPr>
              <a:t>= </a:t>
            </a:r>
            <a:r>
              <a:rPr lang="en-US" sz="2800" b="1" dirty="0" smtClean="0">
                <a:solidFill>
                  <a:srgbClr val="000000"/>
                </a:solidFill>
                <a:cs typeface="msmincho" charset="0"/>
              </a:rPr>
              <a:t>N/R</a:t>
            </a:r>
            <a:endParaRPr lang="en-US" sz="2800" b="1" dirty="0">
              <a:solidFill>
                <a:srgbClr val="000000"/>
              </a:solidFill>
              <a:cs typeface="msmincho" charset="0"/>
            </a:endParaRP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900" dirty="0">
                <a:solidFill>
                  <a:srgbClr val="000000"/>
                </a:solidFill>
                <a:cs typeface="Arial" charset="0"/>
              </a:rPr>
              <a:t>For example, to transmit </a:t>
            </a:r>
            <a:r>
              <a:rPr lang="en-US" sz="2900" dirty="0" smtClean="0">
                <a:solidFill>
                  <a:srgbClr val="000000"/>
                </a:solidFill>
                <a:cs typeface="Arial" charset="0"/>
              </a:rPr>
              <a:t>1500 bytes (12000 bits) using </a:t>
            </a:r>
            <a:r>
              <a:rPr lang="en-US" sz="2900" dirty="0">
                <a:solidFill>
                  <a:srgbClr val="000000"/>
                </a:solidFill>
                <a:cs typeface="Arial" charset="0"/>
              </a:rPr>
              <a:t>Fast Ethernet (100Mbps):</a:t>
            </a:r>
            <a:br>
              <a:rPr lang="en-US" sz="2900" dirty="0">
                <a:solidFill>
                  <a:srgbClr val="000000"/>
                </a:solidFill>
                <a:cs typeface="Arial" charset="0"/>
              </a:rPr>
            </a:br>
            <a:endParaRPr lang="en-US" sz="29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			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t </a:t>
            </a: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=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12000/1x10</a:t>
            </a:r>
            <a:r>
              <a:rPr lang="en-US" sz="2800" b="1" baseline="30000" dirty="0" smtClean="0">
                <a:solidFill>
                  <a:srgbClr val="000000"/>
                </a:solidFill>
                <a:cs typeface="Arial" charset="0"/>
              </a:rPr>
              <a:t>8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cs typeface="Arial" charset="0"/>
              </a:rPr>
              <a:t>= </a:t>
            </a:r>
            <a:r>
              <a:rPr lang="en-US" sz="2800" b="1" dirty="0" smtClean="0">
                <a:solidFill>
                  <a:srgbClr val="000000"/>
                </a:solidFill>
                <a:cs typeface="Arial" charset="0"/>
              </a:rPr>
              <a:t>0.12 milliseconds</a:t>
            </a:r>
            <a:endParaRPr lang="en-US" sz="2800" b="1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38916" name="Group 3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3891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8918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3. Transmission </a:t>
              </a:r>
              <a:r>
                <a:rPr lang="da-DK" sz="4000" b="1" dirty="0" err="1">
                  <a:solidFill>
                    <a:srgbClr val="000000"/>
                  </a:solidFill>
                  <a:cs typeface="Arial" charset="0"/>
                </a:rPr>
                <a:t>Delay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432800" cy="486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9000" rIns="0" bIns="0"/>
          <a:lstStyle>
            <a:lvl1pPr marL="384175" indent="-290513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4175" algn="l"/>
                <a:tab pos="831850" algn="l"/>
                <a:tab pos="1281113" algn="l"/>
                <a:tab pos="1730375" algn="l"/>
                <a:tab pos="2179638" algn="l"/>
                <a:tab pos="2628900" algn="l"/>
                <a:tab pos="3078163" algn="l"/>
                <a:tab pos="3527425" algn="l"/>
                <a:tab pos="3976688" algn="l"/>
                <a:tab pos="4425950" algn="l"/>
                <a:tab pos="4875213" algn="l"/>
                <a:tab pos="5324475" algn="l"/>
                <a:tab pos="5773738" algn="l"/>
                <a:tab pos="6223000" algn="l"/>
                <a:tab pos="6672263" algn="l"/>
                <a:tab pos="7121525" algn="l"/>
                <a:tab pos="7570788" algn="l"/>
                <a:tab pos="8020050" algn="l"/>
                <a:tab pos="8469313" algn="l"/>
                <a:tab pos="8918575" algn="l"/>
                <a:tab pos="9367838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marL="550862" indent="-457200" eaLnBrk="1" hangingPunct="1">
              <a:lnSpc>
                <a:spcPct val="93000"/>
              </a:lnSpc>
              <a:spcAft>
                <a:spcPts val="1288"/>
              </a:spcAft>
              <a:buSzPct val="120000"/>
              <a:buFont typeface="Arial" charset="0"/>
              <a:buChar char="•"/>
            </a:pPr>
            <a:r>
              <a:rPr lang="en-US" sz="2800" dirty="0">
                <a:solidFill>
                  <a:srgbClr val="000000"/>
                </a:solidFill>
                <a:cs typeface="Arial" charset="0"/>
              </a:rPr>
              <a:t>Once a bit is 'pushed' on to the transmission medium, the time required for the bit to propagate to the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other end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of its </a:t>
            </a:r>
            <a:r>
              <a:rPr lang="en-US" sz="2800" u="sng" dirty="0">
                <a:solidFill>
                  <a:srgbClr val="000000"/>
                </a:solidFill>
                <a:cs typeface="Arial" charset="0"/>
              </a:rPr>
              <a:t>physical </a:t>
            </a:r>
            <a:r>
              <a:rPr lang="en-US" sz="2800" u="sng" dirty="0" smtClean="0">
                <a:solidFill>
                  <a:srgbClr val="000000"/>
                </a:solidFill>
                <a:cs typeface="Arial" charset="0"/>
              </a:rPr>
              <a:t>path</a:t>
            </a:r>
            <a:endParaRPr lang="en-US" sz="2800" u="sng" dirty="0">
              <a:solidFill>
                <a:srgbClr val="000000"/>
              </a:solidFill>
              <a:cs typeface="Arial" charset="0"/>
            </a:endParaRPr>
          </a:p>
          <a:p>
            <a:pPr marL="550862" indent="-457200" eaLnBrk="1" hangingPunct="1">
              <a:lnSpc>
                <a:spcPct val="97000"/>
              </a:lnSpc>
              <a:spcAft>
                <a:spcPts val="1288"/>
              </a:spcAft>
              <a:buSzPct val="120000"/>
              <a:buFont typeface="Arial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For a given medium, the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velocity of propagation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is usually constant (some fraction of the speed of light)</a:t>
            </a:r>
          </a:p>
          <a:p>
            <a:pPr marL="550862" indent="-457200" eaLnBrk="1" hangingPunct="1">
              <a:lnSpc>
                <a:spcPct val="97000"/>
              </a:lnSpc>
              <a:spcAft>
                <a:spcPts val="1288"/>
              </a:spcAft>
              <a:buSzPct val="120000"/>
              <a:buFont typeface="Arial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The longer the path, the longer the delay</a:t>
            </a:r>
            <a:endParaRPr lang="en-US" sz="2800" dirty="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2800" dirty="0">
                <a:solidFill>
                  <a:srgbClr val="000000"/>
                </a:solidFill>
                <a:cs typeface="Arial" charset="0"/>
              </a:rPr>
              <a:t>	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  For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x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= 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distance,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v</a:t>
            </a:r>
            <a:r>
              <a:rPr lang="en-US" sz="28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= propagation velocity</a:t>
            </a:r>
          </a:p>
          <a:p>
            <a:pPr eaLnBrk="1" hangingPunct="1">
              <a:lnSpc>
                <a:spcPct val="97000"/>
              </a:lnSpc>
              <a:spcAft>
                <a:spcPts val="1038"/>
              </a:spcAft>
              <a:buClrTx/>
              <a:buFontTx/>
              <a:buNone/>
            </a:pPr>
            <a:r>
              <a:rPr lang="en-US" dirty="0">
                <a:solidFill>
                  <a:srgbClr val="000000"/>
                </a:solidFill>
                <a:cs typeface="msmincho" charset="0"/>
              </a:rPr>
              <a:t>			</a:t>
            </a:r>
            <a:r>
              <a:rPr lang="en-US" sz="2800" b="1" dirty="0" smtClean="0">
                <a:solidFill>
                  <a:srgbClr val="000000"/>
                </a:solidFill>
                <a:cs typeface="msmincho" charset="0"/>
              </a:rPr>
              <a:t>t </a:t>
            </a:r>
            <a:r>
              <a:rPr lang="en-US" sz="2800" b="1" dirty="0">
                <a:solidFill>
                  <a:srgbClr val="000000"/>
                </a:solidFill>
                <a:cs typeface="msmincho" charset="0"/>
              </a:rPr>
              <a:t>= </a:t>
            </a:r>
            <a:r>
              <a:rPr lang="en-US" sz="2800" b="1" dirty="0" smtClean="0">
                <a:solidFill>
                  <a:srgbClr val="000000"/>
                </a:solidFill>
                <a:cs typeface="msmincho" charset="0"/>
              </a:rPr>
              <a:t>x/</a:t>
            </a:r>
            <a:r>
              <a:rPr lang="en-US" sz="2800" b="1" dirty="0">
                <a:solidFill>
                  <a:srgbClr val="000000"/>
                </a:solidFill>
                <a:cs typeface="msmincho" charset="0"/>
              </a:rPr>
              <a:t>v</a:t>
            </a:r>
          </a:p>
        </p:txBody>
      </p:sp>
      <p:grpSp>
        <p:nvGrpSpPr>
          <p:cNvPr id="40963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-48" y="-15"/>
            <a:chExt cx="5904" cy="785"/>
          </a:xfrm>
        </p:grpSpPr>
        <p:pic>
          <p:nvPicPr>
            <p:cNvPr id="4096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" y="-15"/>
              <a:ext cx="5904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0965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4. </a:t>
              </a:r>
              <a:r>
                <a:rPr lang="da-DK" sz="4000" b="1" dirty="0" err="1" smtClean="0">
                  <a:solidFill>
                    <a:srgbClr val="000000"/>
                  </a:solidFill>
                  <a:cs typeface="Arial" charset="0"/>
                </a:rPr>
                <a:t>Propagation</a:t>
              </a:r>
              <a:r>
                <a:rPr lang="da-DK" sz="4000" b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a-DK" sz="4000" b="1" dirty="0" err="1">
                  <a:solidFill>
                    <a:srgbClr val="000000"/>
                  </a:solidFill>
                  <a:cs typeface="Arial" charset="0"/>
                </a:rPr>
                <a:t>Delay</a:t>
              </a:r>
              <a:endParaRPr lang="da-DK" sz="4000" b="1" dirty="0">
                <a:solidFill>
                  <a:srgbClr val="000000"/>
                </a:solidFill>
                <a:cs typeface="Arial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1"/>
          <p:cNvSpPr txBox="1">
            <a:spLocks noChangeArrowheads="1"/>
          </p:cNvSpPr>
          <p:nvPr/>
        </p:nvSpPr>
        <p:spPr bwMode="auto">
          <a:xfrm>
            <a:off x="536575" y="1563688"/>
            <a:ext cx="8229600" cy="490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0800" rIns="0" bIns="0"/>
          <a:lstStyle>
            <a:lvl1pPr marL="387350" indent="-28892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77875"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87350" algn="l"/>
                <a:tab pos="835025" algn="l"/>
                <a:tab pos="1284288" algn="l"/>
                <a:tab pos="1733550" algn="l"/>
                <a:tab pos="2182813" algn="l"/>
                <a:tab pos="2632075" algn="l"/>
                <a:tab pos="3081338" algn="l"/>
                <a:tab pos="3530600" algn="l"/>
                <a:tab pos="3979863" algn="l"/>
                <a:tab pos="4429125" algn="l"/>
                <a:tab pos="4878388" algn="l"/>
                <a:tab pos="5327650" algn="l"/>
                <a:tab pos="5776913" algn="l"/>
                <a:tab pos="6226175" algn="l"/>
                <a:tab pos="6675438" algn="l"/>
                <a:tab pos="7124700" algn="l"/>
                <a:tab pos="7573963" algn="l"/>
                <a:tab pos="8023225" algn="l"/>
                <a:tab pos="8472488" algn="l"/>
                <a:tab pos="8921750" algn="l"/>
                <a:tab pos="937101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>
                <a:solidFill>
                  <a:srgbClr val="000000"/>
                </a:solidFill>
                <a:cs typeface="Arial" charset="0"/>
              </a:rPr>
              <a:t>Can be confusing at first</a:t>
            </a:r>
          </a:p>
          <a:p>
            <a:pPr eaLnBrk="1" hangingPunct="1">
              <a:lnSpc>
                <a:spcPct val="97000"/>
              </a:lnSpc>
              <a:spcAft>
                <a:spcPts val="1288"/>
              </a:spcAft>
              <a:buClrTx/>
              <a:buFontTx/>
              <a:buNone/>
            </a:pPr>
            <a:r>
              <a:rPr lang="en-US" sz="3200">
                <a:solidFill>
                  <a:srgbClr val="000000"/>
                </a:solidFill>
                <a:cs typeface="Arial" charset="0"/>
              </a:rPr>
              <a:t>Consider this example:</a:t>
            </a:r>
          </a:p>
          <a:p>
            <a:pPr lvl="1" indent="0" eaLnBrk="1" hangingPunct="1">
              <a:lnSpc>
                <a:spcPct val="97000"/>
              </a:lnSpc>
              <a:spcAft>
                <a:spcPts val="1038"/>
              </a:spcAft>
              <a:buClrTx/>
              <a:buFontTx/>
              <a:buNone/>
            </a:pPr>
            <a:r>
              <a:rPr lang="en-US" b="1">
                <a:solidFill>
                  <a:srgbClr val="000000"/>
                </a:solidFill>
                <a:cs typeface="Arial" charset="0"/>
              </a:rPr>
              <a:t>Two 100 Mbps circuits</a:t>
            </a:r>
          </a:p>
          <a:p>
            <a:pPr lvl="1" indent="0" eaLnBrk="1" hangingPunct="1">
              <a:lnSpc>
                <a:spcPct val="97000"/>
              </a:lnSpc>
              <a:spcAft>
                <a:spcPts val="1038"/>
              </a:spcAft>
              <a:buFont typeface="Lucida Grande" charset="0"/>
              <a:buChar char="-"/>
            </a:pPr>
            <a:r>
              <a:rPr lang="en-US" sz="2200">
                <a:solidFill>
                  <a:srgbClr val="000000"/>
                </a:solidFill>
                <a:cs typeface="Arial" charset="0"/>
              </a:rPr>
              <a:t> 1 km of optic fiber</a:t>
            </a:r>
          </a:p>
          <a:p>
            <a:pPr lvl="1" indent="0" eaLnBrk="1" hangingPunct="1">
              <a:lnSpc>
                <a:spcPct val="97000"/>
              </a:lnSpc>
              <a:spcAft>
                <a:spcPts val="1038"/>
              </a:spcAft>
              <a:buFont typeface="Lucida Grande" charset="0"/>
              <a:buChar char="-"/>
            </a:pPr>
            <a:r>
              <a:rPr lang="en-US" sz="2200">
                <a:solidFill>
                  <a:srgbClr val="000000"/>
                </a:solidFill>
                <a:cs typeface="Arial" charset="0"/>
              </a:rPr>
              <a:t> Via satellite with a distance of 35,000 km between the base and the satellite</a:t>
            </a:r>
          </a:p>
          <a:p>
            <a:pPr lvl="1" indent="0" eaLnBrk="1" hangingPunct="1">
              <a:lnSpc>
                <a:spcPct val="97000"/>
              </a:lnSpc>
              <a:spcAft>
                <a:spcPts val="1038"/>
              </a:spcAft>
              <a:buClrTx/>
              <a:buFontTx/>
              <a:buNone/>
            </a:pPr>
            <a:endParaRPr lang="en-US" sz="1000">
              <a:solidFill>
                <a:srgbClr val="000000"/>
              </a:solidFill>
              <a:cs typeface="Arial" charset="0"/>
            </a:endParaRPr>
          </a:p>
          <a:p>
            <a:pPr eaLnBrk="1" hangingPunct="1">
              <a:lnSpc>
                <a:spcPct val="97000"/>
              </a:lnSpc>
              <a:spcAft>
                <a:spcPts val="1038"/>
              </a:spcAft>
              <a:buClrTx/>
              <a:buFontTx/>
              <a:buNone/>
            </a:pPr>
            <a:r>
              <a:rPr lang="en-US" sz="3200">
                <a:solidFill>
                  <a:srgbClr val="000000"/>
                </a:solidFill>
                <a:cs typeface="Arial" charset="0"/>
              </a:rPr>
              <a:t>For two packets of the same size which will have the larger transmission delay? Propagation delay?</a:t>
            </a:r>
          </a:p>
        </p:txBody>
      </p:sp>
      <p:grpSp>
        <p:nvGrpSpPr>
          <p:cNvPr id="43011" name="Group 2"/>
          <p:cNvGrpSpPr>
            <a:grpSpLocks/>
          </p:cNvGrpSpPr>
          <p:nvPr/>
        </p:nvGrpSpPr>
        <p:grpSpPr bwMode="auto">
          <a:xfrm>
            <a:off x="-76200" y="-23813"/>
            <a:ext cx="9372600" cy="1246188"/>
            <a:chOff x="253" y="-15"/>
            <a:chExt cx="5540" cy="785"/>
          </a:xfrm>
        </p:grpSpPr>
        <p:pic>
          <p:nvPicPr>
            <p:cNvPr id="4301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0" cy="7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43013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0" cy="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lnSpc>
                  <a:spcPct val="93000"/>
                </a:lnSpc>
                <a:buClrTx/>
                <a:buFontTx/>
                <a:buNone/>
              </a:pPr>
              <a:r>
                <a:rPr lang="da-DK" sz="4000" b="1">
                  <a:solidFill>
                    <a:srgbClr val="000000"/>
                  </a:solidFill>
                  <a:cs typeface="Arial" charset="0"/>
                </a:rPr>
                <a:t>Transmission vs. Propagation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65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65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65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-65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4657</TotalTime>
  <Words>963</Words>
  <Application>Microsoft Macintosh PowerPoint</Application>
  <PresentationFormat>On-screen Show (4:3)</PresentationFormat>
  <Paragraphs>248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</vt:lpstr>
      <vt:lpstr>Arial Unicode MS</vt:lpstr>
      <vt:lpstr>Calibri</vt:lpstr>
      <vt:lpstr>DejaVu Sans</vt:lpstr>
      <vt:lpstr>Lucida Grande</vt:lpstr>
      <vt:lpstr>ＭＳ Ｐゴシック</vt:lpstr>
      <vt:lpstr>msmincho</vt:lpstr>
      <vt:lpstr>Symbol</vt:lpstr>
      <vt:lpstr>Times New Roman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Hervey Allen</dc:creator>
  <cp:lastModifiedBy>Hervey Allen</cp:lastModifiedBy>
  <cp:revision>83</cp:revision>
  <cp:lastPrinted>2016-07-05T16:49:01Z</cp:lastPrinted>
  <dcterms:created xsi:type="dcterms:W3CDTF">2012-07-03T20:41:27Z</dcterms:created>
  <dcterms:modified xsi:type="dcterms:W3CDTF">2017-02-22T02:44:19Z</dcterms:modified>
</cp:coreProperties>
</file>