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ore0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metadata/core-properties" Target="docProps/core0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7"/>
  </p:notesMasterIdLst>
  <p:sldIdLst>
    <p:sldId id="256" r:id="rId2"/>
    <p:sldId id="257" r:id="rId3"/>
    <p:sldId id="258" r:id="rId4"/>
    <p:sldId id="259" r:id="rId5"/>
    <p:sldId id="260" r:id="rId6"/>
    <p:sldId id="290" r:id="rId7"/>
    <p:sldId id="261" r:id="rId8"/>
    <p:sldId id="301" r:id="rId9"/>
    <p:sldId id="302" r:id="rId10"/>
    <p:sldId id="262" r:id="rId11"/>
    <p:sldId id="291" r:id="rId12"/>
    <p:sldId id="263" r:id="rId13"/>
    <p:sldId id="299" r:id="rId14"/>
    <p:sldId id="264" r:id="rId15"/>
    <p:sldId id="265" r:id="rId16"/>
    <p:sldId id="266" r:id="rId17"/>
    <p:sldId id="267" r:id="rId18"/>
    <p:sldId id="268" r:id="rId19"/>
    <p:sldId id="269" r:id="rId20"/>
    <p:sldId id="292" r:id="rId21"/>
    <p:sldId id="270" r:id="rId22"/>
    <p:sldId id="271" r:id="rId23"/>
    <p:sldId id="293" r:id="rId24"/>
    <p:sldId id="272" r:id="rId25"/>
    <p:sldId id="294" r:id="rId26"/>
    <p:sldId id="295" r:id="rId27"/>
    <p:sldId id="273" r:id="rId28"/>
    <p:sldId id="274" r:id="rId29"/>
    <p:sldId id="275" r:id="rId30"/>
    <p:sldId id="276" r:id="rId31"/>
    <p:sldId id="277" r:id="rId32"/>
    <p:sldId id="296" r:id="rId33"/>
    <p:sldId id="278" r:id="rId34"/>
    <p:sldId id="279" r:id="rId35"/>
    <p:sldId id="280" r:id="rId36"/>
    <p:sldId id="281" r:id="rId37"/>
    <p:sldId id="282" r:id="rId38"/>
    <p:sldId id="283" r:id="rId39"/>
    <p:sldId id="284" r:id="rId40"/>
    <p:sldId id="285" r:id="rId41"/>
    <p:sldId id="286" r:id="rId42"/>
    <p:sldId id="287" r:id="rId43"/>
    <p:sldId id="288" r:id="rId44"/>
    <p:sldId id="297" r:id="rId45"/>
    <p:sldId id="289" r:id="rId46"/>
  </p:sldIdLst>
  <p:sldSz cx="10058400" cy="7772400"/>
  <p:notesSz cx="7772400" cy="10058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657"/>
    <p:restoredTop sz="93188"/>
  </p:normalViewPr>
  <p:slideViewPr>
    <p:cSldViewPr snapToGrid="0" snapToObjects="1">
      <p:cViewPr varScale="1">
        <p:scale>
          <a:sx n="98" d="100"/>
          <a:sy n="98" d="100"/>
        </p:scale>
        <p:origin x="97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notes format</a:t>
            </a:r>
          </a:p>
        </p:txBody>
      </p:sp>
      <p:sp>
        <p:nvSpPr>
          <p:cNvPr id="44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&lt;header&gt;</a:t>
            </a:r>
          </a:p>
        </p:txBody>
      </p:sp>
      <p:sp>
        <p:nvSpPr>
          <p:cNvPr id="45" name="PlaceHolder 3"/>
          <p:cNvSpPr>
            <a:spLocks noGrp="1"/>
          </p:cNvSpPr>
          <p:nvPr>
            <p:ph type="dt"/>
          </p:nvPr>
        </p:nvSpPr>
        <p:spPr>
          <a:xfrm>
            <a:off x="4399200" y="0"/>
            <a:ext cx="3372840" cy="50256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&lt;date/time&gt;</a:t>
            </a:r>
          </a:p>
        </p:txBody>
      </p:sp>
      <p:sp>
        <p:nvSpPr>
          <p:cNvPr id="46" name="PlaceHolder 4"/>
          <p:cNvSpPr>
            <a:spLocks noGrp="1"/>
          </p:cNvSpPr>
          <p:nvPr>
            <p:ph type="ftr"/>
          </p:nvPr>
        </p:nvSpPr>
        <p:spPr>
          <a:xfrm>
            <a:off x="0" y="9555480"/>
            <a:ext cx="3372840" cy="50256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&lt;footer&gt;</a:t>
            </a:r>
          </a:p>
        </p:txBody>
      </p:sp>
      <p:sp>
        <p:nvSpPr>
          <p:cNvPr id="47" name="PlaceHolder 5"/>
          <p:cNvSpPr>
            <a:spLocks noGrp="1"/>
          </p:cNvSpPr>
          <p:nvPr>
            <p:ph type="sldNum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B638839E-0CCD-4B90-B07E-78F6A6D39A53}" type="slidenum"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‹#›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063813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PlaceHolder 1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Informs =&gt; evil</a:t>
            </a:r>
          </a:p>
          <a:p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Why?</a:t>
            </a:r>
          </a:p>
          <a:p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Only timestamp is sysUpTime, no notification receiver (management station) tracks sysUpTime to date/time. As informs are retried several times until acknowledged, the date/time shown in the management station logs is arrival time, which could be many seconds or minutes after it was sent. This screws up correlation of events.</a:t>
            </a:r>
          </a:p>
        </p:txBody>
      </p:sp>
    </p:spTree>
    <p:extLst>
      <p:ext uri="{BB962C8B-B14F-4D97-AF65-F5344CB8AC3E}">
        <p14:creationId xmlns:p14="http://schemas.microsoft.com/office/powerpoint/2010/main" val="825574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PlaceHolder 1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Notice distinction between the MIB and MIB files.</a:t>
            </a:r>
          </a:p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MIB is the information on the device.</a:t>
            </a:r>
          </a:p>
          <a:p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MIB files document this information for humans and management stations.</a:t>
            </a:r>
          </a:p>
        </p:txBody>
      </p:sp>
    </p:spTree>
    <p:extLst>
      <p:ext uri="{BB962C8B-B14F-4D97-AF65-F5344CB8AC3E}">
        <p14:creationId xmlns:p14="http://schemas.microsoft.com/office/powerpoint/2010/main" val="2685085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PlaceHolder 1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Courier New is not behaving correctly as a fixed font in LibreOffice Version: 4.3.5.2</a:t>
            </a:r>
          </a:p>
          <a:p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Build ID: 3a87456aaa6a95c63eea1c1b3201acedf0751bd5</a:t>
            </a:r>
          </a:p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So I used Courier instead.</a:t>
            </a:r>
          </a:p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820689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PlaceHolder 1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“priv aes 128” does not exist in all IOS images.</a:t>
            </a:r>
          </a:p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APs, for example, did not do AES with SNMP until IOS 15.</a:t>
            </a:r>
          </a:p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Other versions may only do AES 128, so there is no option after the aes keyword.</a:t>
            </a:r>
          </a:p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45971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PlaceHolder 1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“priv aes 128” does not exist in all IOS images.</a:t>
            </a:r>
          </a:p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APs, for example, did not do AES with SNMP until IOS 15.</a:t>
            </a:r>
          </a:p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Other versions may only do AES 128, so there is no option after the aes keyword.</a:t>
            </a:r>
          </a:p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330277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PlaceHolder 1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So much more could be added...random order...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SNMPv3 contexts and how it relates to the bridge-MIB, OSPF-MIB, etc...and how to use v1/v2c to get to the same info on xxx (Cisco's indexed community strings, net-snmp proxies)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Cisco's implementation of indexed community strings and switch stacks?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Views and VACM...we never even explain anything about them—we just use v1default on Cisco devices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Counter wraps—how it works, when it'll hurt you, what to do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How/where to get MIBs, how to use, when to use, errors in compilation with net-snmp, etc.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whole leading . thing in OIDs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getnext...really important...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Leaves...touched on with the what is .0...enough?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…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131624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816120" y="637920"/>
            <a:ext cx="8270280" cy="11786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1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816120" y="2008440"/>
            <a:ext cx="8270280" cy="19526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99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816120" y="4146840"/>
            <a:ext cx="8270280" cy="19526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99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816120" y="637920"/>
            <a:ext cx="8270280" cy="11786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1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816120" y="2008440"/>
            <a:ext cx="4035600" cy="19526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99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5054040" y="2008440"/>
            <a:ext cx="4035600" cy="19526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99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5054040" y="4146840"/>
            <a:ext cx="4035600" cy="19526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99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816120" y="4146840"/>
            <a:ext cx="4035600" cy="19526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99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816120" y="637920"/>
            <a:ext cx="8270280" cy="11786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1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816120" y="2008440"/>
            <a:ext cx="2662920" cy="19526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99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 type="body"/>
          </p:nvPr>
        </p:nvSpPr>
        <p:spPr>
          <a:xfrm>
            <a:off x="3612600" y="2008440"/>
            <a:ext cx="2662920" cy="19526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99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 type="body"/>
          </p:nvPr>
        </p:nvSpPr>
        <p:spPr>
          <a:xfrm>
            <a:off x="6409080" y="2008440"/>
            <a:ext cx="2662920" cy="19526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99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 type="body"/>
          </p:nvPr>
        </p:nvSpPr>
        <p:spPr>
          <a:xfrm>
            <a:off x="6409080" y="4146840"/>
            <a:ext cx="2662920" cy="19526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99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 type="body"/>
          </p:nvPr>
        </p:nvSpPr>
        <p:spPr>
          <a:xfrm>
            <a:off x="3612600" y="4146840"/>
            <a:ext cx="2662920" cy="19526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99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 type="body"/>
          </p:nvPr>
        </p:nvSpPr>
        <p:spPr>
          <a:xfrm>
            <a:off x="816120" y="4146840"/>
            <a:ext cx="2662920" cy="19526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99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816120" y="637920"/>
            <a:ext cx="8270280" cy="11786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1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816120" y="2008440"/>
            <a:ext cx="8270280" cy="4094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816120" y="637920"/>
            <a:ext cx="8270280" cy="11786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1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816120" y="2008440"/>
            <a:ext cx="8270280" cy="40942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99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816120" y="637920"/>
            <a:ext cx="8270280" cy="11786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1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816120" y="2008440"/>
            <a:ext cx="4035600" cy="40942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99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054040" y="2008440"/>
            <a:ext cx="4035600" cy="40942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99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816120" y="637920"/>
            <a:ext cx="8270280" cy="11786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1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816120" y="637920"/>
            <a:ext cx="8270280" cy="546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816120" y="637920"/>
            <a:ext cx="8270280" cy="11786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1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816120" y="2008440"/>
            <a:ext cx="4035600" cy="19526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99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816120" y="4146840"/>
            <a:ext cx="4035600" cy="19526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99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5054040" y="2008440"/>
            <a:ext cx="4035600" cy="40942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99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816120" y="637920"/>
            <a:ext cx="8270280" cy="11786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1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816120" y="2008440"/>
            <a:ext cx="4035600" cy="40942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99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5054040" y="2008440"/>
            <a:ext cx="4035600" cy="19526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99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5054040" y="4146840"/>
            <a:ext cx="4035600" cy="19526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99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816120" y="637920"/>
            <a:ext cx="8270280" cy="11786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11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816120" y="2008440"/>
            <a:ext cx="4035600" cy="19526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99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5054040" y="2008440"/>
            <a:ext cx="4035600" cy="19526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99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 type="body"/>
          </p:nvPr>
        </p:nvSpPr>
        <p:spPr>
          <a:xfrm>
            <a:off x="816120" y="4146840"/>
            <a:ext cx="8270280" cy="19526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99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816120" y="637920"/>
            <a:ext cx="8270280" cy="11786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11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title text format</a:t>
            </a: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816120" y="2008440"/>
            <a:ext cx="8270280" cy="409428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99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62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4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7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7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7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</a:p>
          <a:p>
            <a:pPr marL="3024000" lvl="6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7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816120" y="6767280"/>
            <a:ext cx="2140920" cy="48672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&lt;date/time&gt;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99560" y="6787080"/>
            <a:ext cx="2912760" cy="48672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r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&lt;footer&gt;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6945480" y="6787080"/>
            <a:ext cx="2140920" cy="48672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fld id="{BB2A07C2-8E4C-41CC-A6C6-0357598E9D27}" type="slidenum"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‹#›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pic>
        <p:nvPicPr>
          <p:cNvPr id="5" name="Picture 4"/>
          <p:cNvPicPr/>
          <p:nvPr/>
        </p:nvPicPr>
        <p:blipFill>
          <a:blip r:embed="rId14"/>
          <a:stretch/>
        </p:blipFill>
        <p:spPr>
          <a:xfrm>
            <a:off x="565560" y="6908760"/>
            <a:ext cx="1992600" cy="266400"/>
          </a:xfrm>
          <a:prstGeom prst="rect">
            <a:avLst/>
          </a:prstGeom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15"/>
          <a:stretch/>
        </p:blipFill>
        <p:spPr>
          <a:xfrm>
            <a:off x="8359920" y="6792840"/>
            <a:ext cx="975600" cy="479520"/>
          </a:xfrm>
          <a:prstGeom prst="rect">
            <a:avLst/>
          </a:prstGeom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Simple_Network_Management_Protocol" TargetMode="External"/><Relationship Id="rId7" Type="http://schemas.openxmlformats.org/officeDocument/2006/relationships/hyperlink" Target="http://tools.cisco.com/Support/SNMP/do/BrowseOID.do?local=en&amp;substep=2&amp;translate=Translate&amp;tree=NO" TargetMode="External"/><Relationship Id="rId2" Type="http://schemas.openxmlformats.org/officeDocument/2006/relationships/hyperlink" Target="http://www.amazon.com/Essential-Second-Edition-Douglas-Mauro/dp/0596008406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tools.cisco.com/ITDIT/MIBS/servlet/index" TargetMode="External"/><Relationship Id="rId5" Type="http://schemas.openxmlformats.org/officeDocument/2006/relationships/hyperlink" Target="http://www.cisco.com/c/en/us/td/docs/ios-xml/ios/snmp/command/nm-snmp-cr-book.html" TargetMode="External"/><Relationship Id="rId4" Type="http://schemas.openxmlformats.org/officeDocument/2006/relationships/hyperlink" Target="http://oid-info.com/" TargetMode="Externa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nmplink.org/" TargetMode="External"/><Relationship Id="rId2" Type="http://schemas.openxmlformats.org/officeDocument/2006/relationships/hyperlink" Target="http://www.dwipal.com/mibbrowser.htm" TargetMode="Externa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web.archive.org/web/20100614010336/http:/www.cisl.ucar.edu/nets/tools/nagios/SNMP-traps.html" TargetMode="External"/><Relationship Id="rId4" Type="http://schemas.openxmlformats.org/officeDocument/2006/relationships/hyperlink" Target="http://net-snmp.sourceforge.net/" TargetMode="Externa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Shape 1"/>
          <p:cNvSpPr txBox="1"/>
          <p:nvPr/>
        </p:nvSpPr>
        <p:spPr>
          <a:xfrm>
            <a:off x="356760" y="1261440"/>
            <a:ext cx="9189720" cy="137232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buClr>
                <a:srgbClr val="000000"/>
              </a:buClr>
              <a:buSzPct val="45000"/>
            </a:pPr>
            <a:r>
              <a:rPr lang="en-US" sz="411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Network Management &amp; Monitoring
Introduction to SNMP</a:t>
            </a:r>
          </a:p>
        </p:txBody>
      </p:sp>
      <p:sp>
        <p:nvSpPr>
          <p:cNvPr id="49" name="TextShape 2"/>
          <p:cNvSpPr txBox="1"/>
          <p:nvPr/>
        </p:nvSpPr>
        <p:spPr>
          <a:xfrm>
            <a:off x="401400" y="3120120"/>
            <a:ext cx="9189720" cy="9990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/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Network Startup Resource Center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www.nsrc.org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50" name="Picture 49"/>
          <p:cNvPicPr/>
          <p:nvPr/>
        </p:nvPicPr>
        <p:blipFill>
          <a:blip r:embed="rId2"/>
          <a:stretch/>
        </p:blipFill>
        <p:spPr>
          <a:xfrm>
            <a:off x="1216440" y="6026760"/>
            <a:ext cx="1018440" cy="367200"/>
          </a:xfrm>
          <a:prstGeom prst="rect">
            <a:avLst/>
          </a:prstGeom>
          <a:ln>
            <a:noFill/>
          </a:ln>
        </p:spPr>
      </p:pic>
      <p:sp>
        <p:nvSpPr>
          <p:cNvPr id="51" name="TextShape 3"/>
          <p:cNvSpPr txBox="1"/>
          <p:nvPr/>
        </p:nvSpPr>
        <p:spPr>
          <a:xfrm>
            <a:off x="2334240" y="5980680"/>
            <a:ext cx="6669000" cy="5979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These materials are licensed under the Creative Commons Attribution-NonCommercial 4.0 International license
(http://creativecommons.org/licenses/by-nc/4.0/)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TextShape 1"/>
          <p:cNvSpPr txBox="1"/>
          <p:nvPr/>
        </p:nvSpPr>
        <p:spPr>
          <a:xfrm>
            <a:off x="816120" y="356760"/>
            <a:ext cx="8270280" cy="802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11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How SNMP works</a:t>
            </a:r>
          </a:p>
        </p:txBody>
      </p:sp>
      <p:sp>
        <p:nvSpPr>
          <p:cNvPr id="63" name="TextShape 2"/>
          <p:cNvSpPr txBox="1"/>
          <p:nvPr/>
        </p:nvSpPr>
        <p:spPr>
          <a:xfrm>
            <a:off x="836640" y="1285920"/>
            <a:ext cx="8270280" cy="57657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r>
              <a:rPr lang="en-US" sz="299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Basic operators:</a:t>
            </a:r>
            <a:br>
              <a:rPr lang="en-US" sz="299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</a:br>
            <a:endParaRPr lang="en-US" sz="2990" b="1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pPr marL="108000">
              <a:buClr>
                <a:srgbClr val="000000"/>
              </a:buClr>
              <a:buSzPct val="45000"/>
            </a:pPr>
            <a:r>
              <a:rPr lang="en-US" sz="299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charset="0"/>
                <a:ea typeface="Courier New" charset="0"/>
                <a:cs typeface="Courier New" charset="0"/>
              </a:rPr>
              <a:t>get</a:t>
            </a:r>
            <a:r>
              <a:rPr lang="en-US" sz="299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                                 (manager -&gt; agent)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62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Query for a value</a:t>
            </a:r>
            <a:br>
              <a:rPr lang="en-US" sz="262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</a:br>
            <a:endParaRPr lang="en-US" sz="262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08000">
              <a:buClr>
                <a:srgbClr val="000000"/>
              </a:buClr>
              <a:buSzPct val="45000"/>
            </a:pPr>
            <a:r>
              <a:rPr lang="en-US" sz="2990" b="1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charset="0"/>
                <a:ea typeface="Courier New" charset="0"/>
                <a:cs typeface="Courier New" charset="0"/>
              </a:rPr>
              <a:t>getnext</a:t>
            </a:r>
            <a:r>
              <a:rPr lang="en-US" sz="299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                         (manager -&gt; agent)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62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Get next value (e.g. list of values for a table)</a:t>
            </a:r>
            <a:br>
              <a:rPr lang="en-US" sz="262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</a:br>
            <a:endParaRPr lang="en-US" sz="262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08000">
              <a:buClr>
                <a:srgbClr val="000000"/>
              </a:buClr>
              <a:buSzPct val="45000"/>
            </a:pPr>
            <a:r>
              <a:rPr lang="en-US" sz="2990" b="1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charset="0"/>
                <a:ea typeface="Courier New" charset="0"/>
                <a:cs typeface="Courier New" charset="0"/>
              </a:rPr>
              <a:t>getresponse</a:t>
            </a:r>
            <a:r>
              <a:rPr lang="en-US" sz="299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                (agent -&gt; manager)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62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Response to </a:t>
            </a:r>
            <a:r>
              <a:rPr lang="en-US" sz="262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charset="0"/>
                <a:ea typeface="Courier New" charset="0"/>
                <a:cs typeface="Courier New" charset="0"/>
              </a:rPr>
              <a:t>get</a:t>
            </a:r>
            <a:r>
              <a:rPr lang="en-US" sz="262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, </a:t>
            </a:r>
            <a:r>
              <a:rPr lang="en-US" sz="2620" b="1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charset="0"/>
                <a:ea typeface="Courier New" charset="0"/>
                <a:cs typeface="Courier New" charset="0"/>
              </a:rPr>
              <a:t>getnext</a:t>
            </a:r>
            <a:r>
              <a:rPr lang="en-US" sz="262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, or </a:t>
            </a:r>
            <a:r>
              <a:rPr lang="en-US" sz="262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charset="0"/>
                <a:ea typeface="Courier New" charset="0"/>
                <a:cs typeface="Courier New" charset="0"/>
              </a:rPr>
              <a:t>set</a:t>
            </a:r>
            <a:r>
              <a:rPr lang="en-US" sz="262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, includes error returns</a:t>
            </a:r>
          </a:p>
          <a:p>
            <a:endParaRPr lang="en-US" sz="299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TextShape 1"/>
          <p:cNvSpPr txBox="1"/>
          <p:nvPr/>
        </p:nvSpPr>
        <p:spPr>
          <a:xfrm>
            <a:off x="816120" y="356760"/>
            <a:ext cx="8270280" cy="802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11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How SNMP works</a:t>
            </a:r>
          </a:p>
        </p:txBody>
      </p:sp>
      <p:sp>
        <p:nvSpPr>
          <p:cNvPr id="63" name="TextShape 2"/>
          <p:cNvSpPr txBox="1"/>
          <p:nvPr/>
        </p:nvSpPr>
        <p:spPr>
          <a:xfrm>
            <a:off x="836640" y="1285920"/>
            <a:ext cx="8270280" cy="57657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r>
              <a:rPr lang="en-US" sz="299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Basic operators:</a:t>
            </a:r>
            <a:br>
              <a:rPr lang="en-US" sz="299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</a:br>
            <a:endParaRPr lang="en-US" sz="2990" b="1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pPr marL="108000">
              <a:buClr>
                <a:srgbClr val="000000"/>
              </a:buClr>
              <a:buSzPct val="45000"/>
            </a:pPr>
            <a:r>
              <a:rPr lang="en-US" sz="299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charset="0"/>
                <a:ea typeface="Courier New" charset="0"/>
                <a:cs typeface="Courier New" charset="0"/>
              </a:rPr>
              <a:t>set</a:t>
            </a:r>
            <a:r>
              <a:rPr lang="en-US" sz="299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299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                                (manager -&gt; agent)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62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Set a value, or perform an action</a:t>
            </a:r>
            <a:br>
              <a:rPr lang="en-US" sz="262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</a:br>
            <a:endParaRPr lang="en-US" sz="262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08000">
              <a:buClr>
                <a:srgbClr val="000000"/>
              </a:buClr>
              <a:buSzPct val="45000"/>
            </a:pPr>
            <a:r>
              <a:rPr lang="en-US" sz="299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charset="0"/>
                <a:ea typeface="Courier New" charset="0"/>
                <a:cs typeface="Courier New" charset="0"/>
              </a:rPr>
              <a:t>trap</a:t>
            </a:r>
            <a:r>
              <a:rPr lang="en-US" sz="299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299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                              (agent -&gt; manager)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62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Spontaneous notification from equipment (line down, temperature above threshold, ...)</a:t>
            </a:r>
          </a:p>
          <a:p>
            <a:endParaRPr lang="en-US" sz="299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567268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extShape 1"/>
          <p:cNvSpPr txBox="1"/>
          <p:nvPr/>
        </p:nvSpPr>
        <p:spPr>
          <a:xfrm>
            <a:off x="816120" y="356760"/>
            <a:ext cx="8270280" cy="802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11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How SNMP works</a:t>
            </a:r>
          </a:p>
        </p:txBody>
      </p:sp>
      <p:sp>
        <p:nvSpPr>
          <p:cNvPr id="65" name="TextShape 2"/>
          <p:cNvSpPr txBox="1"/>
          <p:nvPr/>
        </p:nvSpPr>
        <p:spPr>
          <a:xfrm>
            <a:off x="571942" y="1285920"/>
            <a:ext cx="8644244" cy="57657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en-US" sz="299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299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Query/response based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62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Monitoring generally uses </a:t>
            </a:r>
            <a:r>
              <a:rPr lang="en-US" sz="262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charset="0"/>
                <a:ea typeface="Courier New" charset="0"/>
                <a:cs typeface="Courier New" charset="0"/>
              </a:rPr>
              <a:t>get</a:t>
            </a:r>
            <a:r>
              <a:rPr lang="en-US" sz="262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, </a:t>
            </a:r>
            <a:r>
              <a:rPr lang="en-US" sz="2620" b="1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charset="0"/>
                <a:ea typeface="Courier New" charset="0"/>
                <a:cs typeface="Courier New" charset="0"/>
              </a:rPr>
              <a:t>getnext</a:t>
            </a:r>
            <a:r>
              <a:rPr lang="en-US" sz="262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, </a:t>
            </a:r>
            <a:r>
              <a:rPr lang="en-US" sz="2620" b="1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charset="0"/>
                <a:ea typeface="Courier New" charset="0"/>
                <a:cs typeface="Courier New" charset="0"/>
              </a:rPr>
              <a:t>getbulk</a:t>
            </a:r>
            <a:endParaRPr lang="en-US" sz="262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urier New" charset="0"/>
              <a:ea typeface="Courier New" charset="0"/>
              <a:cs typeface="Courier New" charset="0"/>
            </a:endParaRP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62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Changing state uses </a:t>
            </a:r>
            <a:r>
              <a:rPr lang="en-US" sz="262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charset="0"/>
                <a:ea typeface="Courier New" charset="0"/>
                <a:cs typeface="Courier New" charset="0"/>
              </a:rPr>
              <a:t>set</a:t>
            </a:r>
            <a:endParaRPr lang="en-US" sz="262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urier New" charset="0"/>
              <a:ea typeface="Courier New" charset="0"/>
              <a:cs typeface="Courier New" charset="0"/>
            </a:endParaRP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62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Response is always a </a:t>
            </a:r>
            <a:r>
              <a:rPr lang="en-US" sz="2620" b="1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charset="0"/>
                <a:ea typeface="Courier New" charset="0"/>
                <a:cs typeface="Courier New" charset="0"/>
              </a:rPr>
              <a:t>getresponse</a:t>
            </a:r>
            <a:endParaRPr lang="en-US" sz="262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urier New" charset="0"/>
              <a:ea typeface="Courier New" charset="0"/>
              <a:cs typeface="Courier New" charset="0"/>
            </a:endParaRP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620" b="1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charset="0"/>
                <a:ea typeface="Courier New" charset="0"/>
                <a:cs typeface="Courier New" charset="0"/>
              </a:rPr>
              <a:t>getbulk</a:t>
            </a:r>
            <a:r>
              <a:rPr lang="en-US" sz="262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requires v2c or v3</a:t>
            </a:r>
          </a:p>
          <a:p>
            <a:endParaRPr lang="en-US" sz="299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299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Notifications are delivered as </a:t>
            </a:r>
            <a:r>
              <a:rPr lang="en-US" sz="299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traps</a:t>
            </a:r>
            <a:r>
              <a:rPr lang="en-US" sz="299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or </a:t>
            </a:r>
            <a:r>
              <a:rPr lang="en-US" sz="299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informs</a:t>
            </a:r>
            <a:endParaRPr lang="en-US" sz="299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62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traps</a:t>
            </a:r>
            <a:r>
              <a:rPr lang="en-US" sz="262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are unacknowledged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62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informs</a:t>
            </a:r>
            <a:r>
              <a:rPr lang="en-US" sz="262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are acknowledged (v2c, v3)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62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Use v2c format </a:t>
            </a:r>
            <a:r>
              <a:rPr lang="en-US" sz="262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traps</a:t>
            </a:r>
            <a:endParaRPr lang="en-US" sz="262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62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No one uses </a:t>
            </a:r>
            <a:r>
              <a:rPr lang="en-US" sz="262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informs</a:t>
            </a:r>
            <a:endParaRPr lang="en-US" sz="262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extShape 1"/>
          <p:cNvSpPr txBox="1"/>
          <p:nvPr/>
        </p:nvSpPr>
        <p:spPr>
          <a:xfrm>
            <a:off x="816120" y="356760"/>
            <a:ext cx="8270280" cy="802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11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SNMP TRAPS</a:t>
            </a:r>
          </a:p>
        </p:txBody>
      </p:sp>
      <p:sp>
        <p:nvSpPr>
          <p:cNvPr id="65" name="TextShape 2"/>
          <p:cNvSpPr txBox="1"/>
          <p:nvPr/>
        </p:nvSpPr>
        <p:spPr>
          <a:xfrm>
            <a:off x="571942" y="1285920"/>
            <a:ext cx="8644244" cy="532589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en-US" sz="299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0" indent="-457200">
              <a:buFont typeface="Arial" charset="0"/>
              <a:buChar char="•"/>
            </a:pPr>
            <a:r>
              <a:rPr lang="en-US" sz="299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 way for an Agent </a:t>
            </a:r>
            <a:r>
              <a:rPr lang="en-US" sz="3200" dirty="0"/>
              <a:t>to notify the Manager without getting a Query from the Manager</a:t>
            </a:r>
          </a:p>
          <a:p>
            <a:pPr marL="457200" indent="-457200">
              <a:buFont typeface="Arial" charset="0"/>
              <a:buChar char="•"/>
            </a:pPr>
            <a:r>
              <a:rPr lang="en-US" sz="3200" dirty="0"/>
              <a:t>Agent is configured to send TRAP messages when an event occurs</a:t>
            </a:r>
          </a:p>
          <a:p>
            <a:pPr marL="1371600" lvl="2" indent="-457200">
              <a:buSzPct val="60000"/>
              <a:buFont typeface="Wingdings" charset="2"/>
              <a:buChar char="Ø"/>
            </a:pPr>
            <a:r>
              <a:rPr lang="en-US" sz="2400" dirty="0" err="1"/>
              <a:t>coldStart</a:t>
            </a:r>
            <a:endParaRPr lang="en-US" sz="2400" dirty="0"/>
          </a:p>
          <a:p>
            <a:pPr marL="1371600" lvl="2" indent="-457200">
              <a:buSzPct val="60000"/>
              <a:buFont typeface="Wingdings" charset="2"/>
              <a:buChar char="Ø"/>
            </a:pPr>
            <a:r>
              <a:rPr lang="en-US" sz="2400" dirty="0" err="1"/>
              <a:t>warmStart</a:t>
            </a:r>
            <a:endParaRPr lang="en-US" sz="2400" dirty="0"/>
          </a:p>
          <a:p>
            <a:pPr marL="1371600" lvl="2" indent="-457200">
              <a:buSzPct val="60000"/>
              <a:buFont typeface="Wingdings" charset="2"/>
              <a:buChar char="Ø"/>
            </a:pPr>
            <a:r>
              <a:rPr lang="en-US" sz="2400" dirty="0" err="1"/>
              <a:t>ifDown</a:t>
            </a:r>
            <a:endParaRPr lang="en-US" sz="2400" dirty="0"/>
          </a:p>
          <a:p>
            <a:pPr marL="1371600" lvl="2" indent="-457200">
              <a:buSzPct val="60000"/>
              <a:buFont typeface="Wingdings" charset="2"/>
              <a:buChar char="Ø"/>
            </a:pPr>
            <a:r>
              <a:rPr lang="en-US" sz="2400" dirty="0" err="1"/>
              <a:t>authenticationFailure</a:t>
            </a:r>
            <a:endParaRPr lang="en-US" sz="2400" dirty="0"/>
          </a:p>
          <a:p>
            <a:pPr marL="457200" indent="-457200">
              <a:buFont typeface="Arial" charset="0"/>
              <a:buChar char="•"/>
            </a:pPr>
            <a:r>
              <a:rPr lang="en-US" sz="3200" dirty="0"/>
              <a:t>After the manager receives the TRAP message, it can take further action if necessary</a:t>
            </a:r>
          </a:p>
          <a:p>
            <a:r>
              <a:rPr lang="en-US" sz="3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972132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extShape 1"/>
          <p:cNvSpPr txBox="1"/>
          <p:nvPr/>
        </p:nvSpPr>
        <p:spPr>
          <a:xfrm>
            <a:off x="816120" y="637920"/>
            <a:ext cx="8270280" cy="1178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11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SNMP database</a:t>
            </a:r>
          </a:p>
        </p:txBody>
      </p:sp>
      <p:sp>
        <p:nvSpPr>
          <p:cNvPr id="67" name="TextShape 2"/>
          <p:cNvSpPr txBox="1"/>
          <p:nvPr/>
        </p:nvSpPr>
        <p:spPr>
          <a:xfrm>
            <a:off x="816120" y="2008440"/>
            <a:ext cx="8270280" cy="4094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r>
              <a:rPr lang="en-US" sz="299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information offered by a device is available in its Management Information Base (MIB)</a:t>
            </a: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SNMP uses Object Identifiers (OIDs) to organize this information</a:t>
            </a:r>
            <a:endParaRPr lang="en-US" sz="299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OIDs are keys to identifying each piece of data</a:t>
            </a:r>
            <a:endParaRPr lang="en-US" sz="299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OIDs are organized into a tree structure that is the MIB</a:t>
            </a:r>
            <a:endParaRPr lang="en-US" sz="299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MIB files document parts of the MIB on a device</a:t>
            </a:r>
            <a:endParaRPr lang="en-US" sz="299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extShape 1"/>
          <p:cNvSpPr txBox="1"/>
          <p:nvPr/>
        </p:nvSpPr>
        <p:spPr>
          <a:xfrm>
            <a:off x="816120" y="356760"/>
            <a:ext cx="8270280" cy="9399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11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OIDs</a:t>
            </a:r>
          </a:p>
        </p:txBody>
      </p:sp>
      <p:sp>
        <p:nvSpPr>
          <p:cNvPr id="69" name="TextShape 2"/>
          <p:cNvSpPr txBox="1"/>
          <p:nvPr/>
        </p:nvSpPr>
        <p:spPr>
          <a:xfrm>
            <a:off x="816120" y="1296360"/>
            <a:ext cx="8270280" cy="55123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en-US" sz="299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299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OID: Object Identifier</a:t>
            </a: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99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 unique key to select a particular item of data in the device</a:t>
            </a: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99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same piece of information is always found at the same OID. That's simple!</a:t>
            </a: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99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An OID is a variable-length string of numbers, e.g.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62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.1.3.6.1.2.1.1.3</a:t>
            </a:r>
            <a:endParaRPr lang="en-US" sz="262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99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Allocated hierarchically in a tree to ensure uniqueness (</a:t>
            </a:r>
            <a:r>
              <a:rPr lang="en-US" sz="299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similar to DNS</a:t>
            </a:r>
            <a:r>
              <a:rPr lang="en-US" sz="299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)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extShape 1"/>
          <p:cNvSpPr txBox="1"/>
          <p:nvPr/>
        </p:nvSpPr>
        <p:spPr>
          <a:xfrm>
            <a:off x="816120" y="356760"/>
            <a:ext cx="8270280" cy="802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11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MIB Tree</a:t>
            </a:r>
          </a:p>
        </p:txBody>
      </p:sp>
      <p:sp>
        <p:nvSpPr>
          <p:cNvPr id="71" name="CustomShape 2"/>
          <p:cNvSpPr/>
          <p:nvPr/>
        </p:nvSpPr>
        <p:spPr>
          <a:xfrm>
            <a:off x="3548160" y="4858920"/>
            <a:ext cx="2678760" cy="1523880"/>
          </a:xfrm>
          <a:custGeom>
            <a:avLst/>
            <a:gdLst/>
            <a:ahLst/>
            <a:cxnLst/>
            <a:rect l="0" t="0" r="r" b="b"/>
            <a:pathLst>
              <a:path w="7443" h="4235">
                <a:moveTo>
                  <a:pt x="3" y="0"/>
                </a:moveTo>
                <a:cubicBezTo>
                  <a:pt x="1" y="0"/>
                  <a:pt x="0" y="1"/>
                  <a:pt x="0" y="3"/>
                </a:cubicBezTo>
                <a:lnTo>
                  <a:pt x="0" y="4230"/>
                </a:lnTo>
                <a:cubicBezTo>
                  <a:pt x="0" y="4232"/>
                  <a:pt x="1" y="4234"/>
                  <a:pt x="3" y="4234"/>
                </a:cubicBezTo>
                <a:lnTo>
                  <a:pt x="7438" y="4234"/>
                </a:lnTo>
                <a:cubicBezTo>
                  <a:pt x="7440" y="4234"/>
                  <a:pt x="7442" y="4232"/>
                  <a:pt x="7442" y="4230"/>
                </a:cubicBezTo>
                <a:lnTo>
                  <a:pt x="7442" y="3"/>
                </a:lnTo>
                <a:cubicBezTo>
                  <a:pt x="7442" y="1"/>
                  <a:pt x="7440" y="0"/>
                  <a:pt x="7438" y="0"/>
                </a:cubicBezTo>
                <a:lnTo>
                  <a:pt x="3" y="0"/>
                </a:lnTo>
              </a:path>
            </a:pathLst>
          </a:custGeom>
          <a:solidFill>
            <a:srgbClr val="CCCCCC"/>
          </a:solidFill>
          <a:ln w="9360">
            <a:solidFill>
              <a:srgbClr val="DCDCF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2" name="CustomShape 3"/>
          <p:cNvSpPr/>
          <p:nvPr/>
        </p:nvSpPr>
        <p:spPr>
          <a:xfrm>
            <a:off x="4857840" y="2266200"/>
            <a:ext cx="1190880" cy="1981800"/>
          </a:xfrm>
          <a:custGeom>
            <a:avLst/>
            <a:gdLst/>
            <a:ahLst/>
            <a:cxnLst/>
            <a:rect l="0" t="0" r="r" b="b"/>
            <a:pathLst>
              <a:path w="3310" h="5506">
                <a:moveTo>
                  <a:pt x="3" y="0"/>
                </a:moveTo>
                <a:cubicBezTo>
                  <a:pt x="1" y="0"/>
                  <a:pt x="0" y="1"/>
                  <a:pt x="0" y="3"/>
                </a:cubicBezTo>
                <a:lnTo>
                  <a:pt x="0" y="5502"/>
                </a:lnTo>
                <a:cubicBezTo>
                  <a:pt x="0" y="5503"/>
                  <a:pt x="1" y="5505"/>
                  <a:pt x="3" y="5505"/>
                </a:cubicBezTo>
                <a:lnTo>
                  <a:pt x="3305" y="5505"/>
                </a:lnTo>
                <a:cubicBezTo>
                  <a:pt x="3307" y="5505"/>
                  <a:pt x="3309" y="5503"/>
                  <a:pt x="3309" y="5502"/>
                </a:cubicBezTo>
                <a:lnTo>
                  <a:pt x="3309" y="3"/>
                </a:lnTo>
                <a:cubicBezTo>
                  <a:pt x="3309" y="1"/>
                  <a:pt x="3307" y="0"/>
                  <a:pt x="3305" y="0"/>
                </a:cubicBezTo>
                <a:lnTo>
                  <a:pt x="3" y="0"/>
                </a:lnTo>
              </a:path>
            </a:pathLst>
          </a:custGeom>
          <a:solidFill>
            <a:srgbClr val="CCCCCC"/>
          </a:solidFill>
          <a:ln w="9360">
            <a:solidFill>
              <a:srgbClr val="DCDCF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3" name="CustomShape 4"/>
          <p:cNvSpPr/>
          <p:nvPr/>
        </p:nvSpPr>
        <p:spPr>
          <a:xfrm>
            <a:off x="6405120" y="4400640"/>
            <a:ext cx="1190880" cy="1525320"/>
          </a:xfrm>
          <a:custGeom>
            <a:avLst/>
            <a:gdLst/>
            <a:ahLst/>
            <a:cxnLst/>
            <a:rect l="0" t="0" r="r" b="b"/>
            <a:pathLst>
              <a:path w="3310" h="4239">
                <a:moveTo>
                  <a:pt x="3" y="0"/>
                </a:moveTo>
                <a:cubicBezTo>
                  <a:pt x="1" y="0"/>
                  <a:pt x="0" y="1"/>
                  <a:pt x="0" y="3"/>
                </a:cubicBezTo>
                <a:lnTo>
                  <a:pt x="0" y="4234"/>
                </a:lnTo>
                <a:cubicBezTo>
                  <a:pt x="0" y="4236"/>
                  <a:pt x="1" y="4238"/>
                  <a:pt x="3" y="4238"/>
                </a:cubicBezTo>
                <a:lnTo>
                  <a:pt x="3305" y="4238"/>
                </a:lnTo>
                <a:cubicBezTo>
                  <a:pt x="3307" y="4238"/>
                  <a:pt x="3309" y="4236"/>
                  <a:pt x="3309" y="4234"/>
                </a:cubicBezTo>
                <a:lnTo>
                  <a:pt x="3309" y="3"/>
                </a:lnTo>
                <a:cubicBezTo>
                  <a:pt x="3309" y="1"/>
                  <a:pt x="3307" y="0"/>
                  <a:pt x="3305" y="0"/>
                </a:cubicBezTo>
                <a:lnTo>
                  <a:pt x="3" y="0"/>
                </a:lnTo>
              </a:path>
            </a:pathLst>
          </a:custGeom>
          <a:solidFill>
            <a:srgbClr val="CCFFFF"/>
          </a:solidFill>
          <a:ln w="9360">
            <a:solidFill>
              <a:srgbClr val="DCDCF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4" name="CustomShape 5"/>
          <p:cNvSpPr/>
          <p:nvPr/>
        </p:nvSpPr>
        <p:spPr>
          <a:xfrm>
            <a:off x="5244120" y="1712160"/>
            <a:ext cx="445680" cy="2534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720" tIns="40680" rIns="81720" bIns="40680"/>
          <a:lstStyle/>
          <a:p>
            <a:pPr marL="216000" indent="-216000" algn="ctr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a-DK" sz="1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Root(.)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5" name="Line 6"/>
          <p:cNvSpPr/>
          <p:nvPr/>
        </p:nvSpPr>
        <p:spPr>
          <a:xfrm>
            <a:off x="5393520" y="1962360"/>
            <a:ext cx="1338840" cy="305640"/>
          </a:xfrm>
          <a:prstGeom prst="line">
            <a:avLst/>
          </a:prstGeom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6" name="Line 7"/>
          <p:cNvSpPr/>
          <p:nvPr/>
        </p:nvSpPr>
        <p:spPr>
          <a:xfrm flipH="1">
            <a:off x="4196160" y="1962360"/>
            <a:ext cx="1202760" cy="305640"/>
          </a:xfrm>
          <a:prstGeom prst="line">
            <a:avLst/>
          </a:prstGeom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7" name="Line 8"/>
          <p:cNvSpPr/>
          <p:nvPr/>
        </p:nvSpPr>
        <p:spPr>
          <a:xfrm>
            <a:off x="5393160" y="1962360"/>
            <a:ext cx="1800" cy="305640"/>
          </a:xfrm>
          <a:prstGeom prst="line">
            <a:avLst/>
          </a:prstGeom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8" name="CustomShape 9"/>
          <p:cNvSpPr/>
          <p:nvPr/>
        </p:nvSpPr>
        <p:spPr>
          <a:xfrm>
            <a:off x="3905640" y="2266200"/>
            <a:ext cx="641160" cy="2534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720" tIns="40680" rIns="81720" bIns="40680"/>
          <a:lstStyle/>
          <a:p>
            <a:pPr marL="216000" indent="-216000" algn="ctr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a-DK" sz="1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ccitt(0)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9" name="CustomShape 10"/>
          <p:cNvSpPr/>
          <p:nvPr/>
        </p:nvSpPr>
        <p:spPr>
          <a:xfrm>
            <a:off x="5154480" y="2236680"/>
            <a:ext cx="546840" cy="2534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720" tIns="40680" rIns="81720" bIns="40680"/>
          <a:lstStyle/>
          <a:p>
            <a:pPr marL="216000" indent="-216000" algn="ctr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a-DK" sz="1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iso(</a:t>
            </a:r>
            <a:r>
              <a:rPr lang="da-DK" sz="13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1</a:t>
            </a:r>
            <a:r>
              <a:rPr lang="da-DK" sz="1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)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0" name="CustomShape 11"/>
          <p:cNvSpPr/>
          <p:nvPr/>
        </p:nvSpPr>
        <p:spPr>
          <a:xfrm>
            <a:off x="6383160" y="2266200"/>
            <a:ext cx="1267560" cy="2534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720" tIns="40680" rIns="81720" bIns="40680"/>
          <a:lstStyle/>
          <a:p>
            <a:pPr marL="216000" indent="-216000" algn="ctr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a-DK" sz="1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joint-iso-ccitt(3)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1" name="Line 12"/>
          <p:cNvSpPr/>
          <p:nvPr/>
        </p:nvSpPr>
        <p:spPr>
          <a:xfrm>
            <a:off x="5393160" y="2479680"/>
            <a:ext cx="1800" cy="305640"/>
          </a:xfrm>
          <a:prstGeom prst="line">
            <a:avLst/>
          </a:prstGeom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2" name="CustomShape 13"/>
          <p:cNvSpPr/>
          <p:nvPr/>
        </p:nvSpPr>
        <p:spPr>
          <a:xfrm>
            <a:off x="5116680" y="2754000"/>
            <a:ext cx="580320" cy="2534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720" tIns="40680" rIns="81720" bIns="40680"/>
          <a:lstStyle/>
          <a:p>
            <a:pPr marL="216000" indent="-216000" algn="ctr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a-DK" sz="1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org(</a:t>
            </a:r>
            <a:r>
              <a:rPr lang="da-DK" sz="13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3</a:t>
            </a:r>
            <a:r>
              <a:rPr lang="da-DK" sz="1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)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3" name="CustomShape 14"/>
          <p:cNvSpPr/>
          <p:nvPr/>
        </p:nvSpPr>
        <p:spPr>
          <a:xfrm>
            <a:off x="5117040" y="3333600"/>
            <a:ext cx="614880" cy="2534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720" tIns="40680" rIns="81720" bIns="40680"/>
          <a:lstStyle/>
          <a:p>
            <a:pPr marL="216000" indent="-216000" algn="ctr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a-DK" sz="1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dod(</a:t>
            </a:r>
            <a:r>
              <a:rPr lang="da-DK" sz="13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6</a:t>
            </a:r>
            <a:r>
              <a:rPr lang="da-DK" sz="1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)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4" name="Line 15"/>
          <p:cNvSpPr/>
          <p:nvPr/>
        </p:nvSpPr>
        <p:spPr>
          <a:xfrm>
            <a:off x="5393160" y="3028320"/>
            <a:ext cx="1800" cy="305280"/>
          </a:xfrm>
          <a:prstGeom prst="line">
            <a:avLst/>
          </a:prstGeom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5" name="CustomShape 16"/>
          <p:cNvSpPr/>
          <p:nvPr/>
        </p:nvSpPr>
        <p:spPr>
          <a:xfrm>
            <a:off x="4976280" y="3882240"/>
            <a:ext cx="900360" cy="2545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720" tIns="40680" rIns="81720" bIns="40680"/>
          <a:lstStyle/>
          <a:p>
            <a:pPr marL="216000" indent="-216000" algn="ctr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a-DK" sz="1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internet(</a:t>
            </a:r>
            <a:r>
              <a:rPr lang="da-DK" sz="13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1</a:t>
            </a:r>
            <a:r>
              <a:rPr lang="da-DK" sz="1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)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6" name="Line 17"/>
          <p:cNvSpPr/>
          <p:nvPr/>
        </p:nvSpPr>
        <p:spPr>
          <a:xfrm>
            <a:off x="5393160" y="3607560"/>
            <a:ext cx="1800" cy="305280"/>
          </a:xfrm>
          <a:prstGeom prst="line">
            <a:avLst/>
          </a:prstGeom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7" name="Line 18"/>
          <p:cNvSpPr/>
          <p:nvPr/>
        </p:nvSpPr>
        <p:spPr>
          <a:xfrm flipH="1">
            <a:off x="4048920" y="4095360"/>
            <a:ext cx="1350360" cy="305280"/>
          </a:xfrm>
          <a:prstGeom prst="line">
            <a:avLst/>
          </a:prstGeom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8" name="Line 19"/>
          <p:cNvSpPr/>
          <p:nvPr/>
        </p:nvSpPr>
        <p:spPr>
          <a:xfrm flipV="1">
            <a:off x="5035680" y="4089600"/>
            <a:ext cx="357480" cy="317160"/>
          </a:xfrm>
          <a:prstGeom prst="line">
            <a:avLst/>
          </a:prstGeom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9" name="Line 20"/>
          <p:cNvSpPr/>
          <p:nvPr/>
        </p:nvSpPr>
        <p:spPr>
          <a:xfrm>
            <a:off x="5393160" y="4095360"/>
            <a:ext cx="298440" cy="305280"/>
          </a:xfrm>
          <a:prstGeom prst="line">
            <a:avLst/>
          </a:prstGeom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0" name="Line 21"/>
          <p:cNvSpPr/>
          <p:nvPr/>
        </p:nvSpPr>
        <p:spPr>
          <a:xfrm>
            <a:off x="5393520" y="4095360"/>
            <a:ext cx="1338840" cy="305280"/>
          </a:xfrm>
          <a:prstGeom prst="line">
            <a:avLst/>
          </a:prstGeom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1" name="CustomShape 22"/>
          <p:cNvSpPr/>
          <p:nvPr/>
        </p:nvSpPr>
        <p:spPr>
          <a:xfrm>
            <a:off x="3576960" y="4400640"/>
            <a:ext cx="974160" cy="2548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720" tIns="40680" rIns="81720" bIns="40680"/>
          <a:lstStyle/>
          <a:p>
            <a:pPr marL="216000" indent="-216000" algn="ctr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a-DK" sz="1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directory(1)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2" name="CustomShape 23"/>
          <p:cNvSpPr/>
          <p:nvPr/>
        </p:nvSpPr>
        <p:spPr>
          <a:xfrm>
            <a:off x="4471200" y="4400640"/>
            <a:ext cx="761760" cy="2548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720" tIns="40680" rIns="81720" bIns="40680"/>
          <a:lstStyle/>
          <a:p>
            <a:pPr marL="216000" indent="-216000" algn="ctr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a-DK" sz="1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mgmt(</a:t>
            </a:r>
            <a:r>
              <a:rPr lang="da-DK" sz="13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2</a:t>
            </a:r>
            <a:r>
              <a:rPr lang="da-DK" sz="1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)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3" name="Line 24"/>
          <p:cNvSpPr/>
          <p:nvPr/>
        </p:nvSpPr>
        <p:spPr>
          <a:xfrm flipH="1">
            <a:off x="5834520" y="3638880"/>
            <a:ext cx="904680" cy="305280"/>
          </a:xfrm>
          <a:prstGeom prst="line">
            <a:avLst/>
          </a:prstGeom>
          <a:ln w="9360">
            <a:solidFill>
              <a:srgbClr val="008000"/>
            </a:solidFill>
            <a:miter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4" name="CustomShape 25"/>
          <p:cNvSpPr/>
          <p:nvPr/>
        </p:nvSpPr>
        <p:spPr>
          <a:xfrm>
            <a:off x="6769800" y="3484800"/>
            <a:ext cx="635400" cy="2545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720" tIns="40680" rIns="81720" bIns="40680"/>
          <a:lstStyle/>
          <a:p>
            <a:pPr algn="ctr">
              <a:lnSpc>
                <a:spcPct val="98000"/>
              </a:lnSpc>
            </a:pPr>
            <a:r>
              <a:rPr lang="da-DK" sz="1300" b="1" strike="noStrike" spc="-1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1.3.6.1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5" name="CustomShape 26"/>
          <p:cNvSpPr/>
          <p:nvPr/>
        </p:nvSpPr>
        <p:spPr>
          <a:xfrm>
            <a:off x="5186520" y="4400640"/>
            <a:ext cx="1275120" cy="2548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720" tIns="40680" rIns="81720" bIns="40680"/>
          <a:lstStyle/>
          <a:p>
            <a:pPr marL="216000" indent="-216000" algn="ctr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a-DK" sz="1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experimental(3)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6" name="CustomShape 27"/>
          <p:cNvSpPr/>
          <p:nvPr/>
        </p:nvSpPr>
        <p:spPr>
          <a:xfrm>
            <a:off x="6585840" y="4400640"/>
            <a:ext cx="827640" cy="2548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720" tIns="40680" rIns="81720" bIns="40680"/>
          <a:lstStyle/>
          <a:p>
            <a:pPr marL="216000" indent="-216000" algn="ctr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a-DK" sz="1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private(</a:t>
            </a:r>
            <a:r>
              <a:rPr lang="da-DK" sz="13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4</a:t>
            </a:r>
            <a:r>
              <a:rPr lang="da-DK" sz="1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)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7" name="Line 28"/>
          <p:cNvSpPr/>
          <p:nvPr/>
        </p:nvSpPr>
        <p:spPr>
          <a:xfrm>
            <a:off x="5393160" y="3607560"/>
            <a:ext cx="1800" cy="305280"/>
          </a:xfrm>
          <a:prstGeom prst="line">
            <a:avLst/>
          </a:prstGeom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8" name="Line 29"/>
          <p:cNvSpPr/>
          <p:nvPr/>
        </p:nvSpPr>
        <p:spPr>
          <a:xfrm>
            <a:off x="6971040" y="4643640"/>
            <a:ext cx="1440" cy="305640"/>
          </a:xfrm>
          <a:prstGeom prst="line">
            <a:avLst/>
          </a:prstGeom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9" name="CustomShape 30"/>
          <p:cNvSpPr/>
          <p:nvPr/>
        </p:nvSpPr>
        <p:spPr>
          <a:xfrm>
            <a:off x="6406200" y="4919760"/>
            <a:ext cx="1139040" cy="2534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720" tIns="40680" rIns="81720" bIns="40680"/>
          <a:lstStyle/>
          <a:p>
            <a:pPr marL="216000" indent="-216000" algn="ctr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a-DK" sz="1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enterprises(</a:t>
            </a:r>
            <a:r>
              <a:rPr lang="da-DK" sz="13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1</a:t>
            </a:r>
            <a:r>
              <a:rPr lang="da-DK" sz="1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)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0" name="CustomShape 31"/>
          <p:cNvSpPr/>
          <p:nvPr/>
        </p:nvSpPr>
        <p:spPr>
          <a:xfrm>
            <a:off x="6675480" y="5438520"/>
            <a:ext cx="699120" cy="2534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720" tIns="40680" rIns="81720" bIns="40680"/>
          <a:lstStyle/>
          <a:p>
            <a:pPr marL="216000" indent="-216000" algn="ctr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a-DK" sz="1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cisco(</a:t>
            </a:r>
            <a:r>
              <a:rPr lang="da-DK" sz="13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9</a:t>
            </a:r>
            <a:r>
              <a:rPr lang="da-DK" sz="1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)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1" name="Line 32"/>
          <p:cNvSpPr/>
          <p:nvPr/>
        </p:nvSpPr>
        <p:spPr>
          <a:xfrm>
            <a:off x="6971040" y="5163840"/>
            <a:ext cx="1440" cy="305640"/>
          </a:xfrm>
          <a:prstGeom prst="line">
            <a:avLst/>
          </a:prstGeom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2" name="Line 33"/>
          <p:cNvSpPr/>
          <p:nvPr/>
        </p:nvSpPr>
        <p:spPr>
          <a:xfrm>
            <a:off x="6971040" y="5712480"/>
            <a:ext cx="1440" cy="305280"/>
          </a:xfrm>
          <a:prstGeom prst="line">
            <a:avLst/>
          </a:prstGeom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3" name="CustomShape 34"/>
          <p:cNvSpPr/>
          <p:nvPr/>
        </p:nvSpPr>
        <p:spPr>
          <a:xfrm>
            <a:off x="6763680" y="5955840"/>
            <a:ext cx="416880" cy="244440"/>
          </a:xfrm>
          <a:custGeom>
            <a:avLst/>
            <a:gdLst/>
            <a:ahLst/>
            <a:cxnLst/>
            <a:rect l="l" t="t" r="r" b="b"/>
            <a:pathLst>
              <a:path w="1400" h="800">
                <a:moveTo>
                  <a:pt x="1400" y="0"/>
                </a:moveTo>
                <a:lnTo>
                  <a:pt x="900" y="500"/>
                </a:lnTo>
                <a:lnTo>
                  <a:pt x="400" y="500"/>
                </a:lnTo>
                <a:lnTo>
                  <a:pt x="0" y="800"/>
                </a:lnTo>
              </a:path>
            </a:pathLst>
          </a:custGeom>
          <a:noFill/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4" name="CustomShape 35"/>
          <p:cNvSpPr/>
          <p:nvPr/>
        </p:nvSpPr>
        <p:spPr>
          <a:xfrm>
            <a:off x="6763680" y="5895000"/>
            <a:ext cx="416880" cy="244440"/>
          </a:xfrm>
          <a:custGeom>
            <a:avLst/>
            <a:gdLst/>
            <a:ahLst/>
            <a:cxnLst/>
            <a:rect l="l" t="t" r="r" b="b"/>
            <a:pathLst>
              <a:path w="1400" h="800">
                <a:moveTo>
                  <a:pt x="1400" y="0"/>
                </a:moveTo>
                <a:lnTo>
                  <a:pt x="900" y="500"/>
                </a:lnTo>
                <a:lnTo>
                  <a:pt x="400" y="500"/>
                </a:lnTo>
                <a:lnTo>
                  <a:pt x="0" y="800"/>
                </a:lnTo>
              </a:path>
            </a:pathLst>
          </a:custGeom>
          <a:noFill/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5" name="CustomShape 36"/>
          <p:cNvSpPr/>
          <p:nvPr/>
        </p:nvSpPr>
        <p:spPr>
          <a:xfrm>
            <a:off x="4471560" y="4889880"/>
            <a:ext cx="754200" cy="2534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720" tIns="40680" rIns="81720" bIns="40680"/>
          <a:lstStyle/>
          <a:p>
            <a:pPr marL="216000" indent="-216000" algn="ctr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a-DK" sz="1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mib-2(</a:t>
            </a:r>
            <a:r>
              <a:rPr lang="da-DK" sz="13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1</a:t>
            </a:r>
            <a:r>
              <a:rPr lang="da-DK" sz="1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)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6" name="Line 37"/>
          <p:cNvSpPr/>
          <p:nvPr/>
        </p:nvSpPr>
        <p:spPr>
          <a:xfrm>
            <a:off x="4828680" y="4643640"/>
            <a:ext cx="1800" cy="305640"/>
          </a:xfrm>
          <a:prstGeom prst="line">
            <a:avLst/>
          </a:prstGeom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7" name="CustomShape 38"/>
          <p:cNvSpPr/>
          <p:nvPr/>
        </p:nvSpPr>
        <p:spPr>
          <a:xfrm>
            <a:off x="3578400" y="5429520"/>
            <a:ext cx="840600" cy="2545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720" tIns="40680" rIns="81720" bIns="40680"/>
          <a:lstStyle/>
          <a:p>
            <a:pPr marL="216000" indent="-216000" algn="ctr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a-DK" sz="1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system(</a:t>
            </a:r>
            <a:r>
              <a:rPr lang="da-DK" sz="13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1</a:t>
            </a:r>
            <a:r>
              <a:rPr lang="da-DK" sz="1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)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8" name="CustomShape 39"/>
          <p:cNvSpPr/>
          <p:nvPr/>
        </p:nvSpPr>
        <p:spPr>
          <a:xfrm>
            <a:off x="3855960" y="5733360"/>
            <a:ext cx="1040760" cy="2548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720" tIns="40680" rIns="81720" bIns="40680"/>
          <a:lstStyle/>
          <a:p>
            <a:pPr marL="216000" indent="-216000" algn="ctr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a-DK" sz="1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interfaces(</a:t>
            </a:r>
            <a:r>
              <a:rPr lang="da-DK" sz="13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2)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9" name="CustomShape 40"/>
          <p:cNvSpPr/>
          <p:nvPr/>
        </p:nvSpPr>
        <p:spPr>
          <a:xfrm>
            <a:off x="5131440" y="5743440"/>
            <a:ext cx="475920" cy="2534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720" tIns="40680" rIns="81720" bIns="40680"/>
          <a:lstStyle/>
          <a:p>
            <a:pPr marL="216000" indent="-216000" algn="ctr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a-DK" sz="1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ip(</a:t>
            </a:r>
            <a:r>
              <a:rPr lang="da-DK" sz="13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4</a:t>
            </a:r>
            <a:r>
              <a:rPr lang="da-DK" sz="1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)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0" name="CustomShape 41"/>
          <p:cNvSpPr/>
          <p:nvPr/>
        </p:nvSpPr>
        <p:spPr>
          <a:xfrm>
            <a:off x="5423760" y="5429520"/>
            <a:ext cx="827640" cy="2545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720" tIns="40680" rIns="81720" bIns="40680"/>
          <a:lstStyle/>
          <a:p>
            <a:pPr marL="216000" indent="-216000" algn="ctr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a-DK" sz="1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snmp(</a:t>
            </a:r>
            <a:r>
              <a:rPr lang="da-DK" sz="13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11</a:t>
            </a:r>
            <a:r>
              <a:rPr lang="da-DK" sz="1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)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1" name="Line 42"/>
          <p:cNvSpPr/>
          <p:nvPr/>
        </p:nvSpPr>
        <p:spPr>
          <a:xfrm flipV="1">
            <a:off x="4232520" y="5158080"/>
            <a:ext cx="506520" cy="286200"/>
          </a:xfrm>
          <a:prstGeom prst="line">
            <a:avLst/>
          </a:prstGeom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2" name="Line 43"/>
          <p:cNvSpPr/>
          <p:nvPr/>
        </p:nvSpPr>
        <p:spPr>
          <a:xfrm flipV="1">
            <a:off x="4590360" y="5156640"/>
            <a:ext cx="147600" cy="621360"/>
          </a:xfrm>
          <a:prstGeom prst="line">
            <a:avLst/>
          </a:prstGeom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3" name="Line 44"/>
          <p:cNvSpPr/>
          <p:nvPr/>
        </p:nvSpPr>
        <p:spPr>
          <a:xfrm flipH="1" flipV="1">
            <a:off x="4732920" y="5156640"/>
            <a:ext cx="459000" cy="621360"/>
          </a:xfrm>
          <a:prstGeom prst="line">
            <a:avLst/>
          </a:prstGeom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4" name="Line 45"/>
          <p:cNvSpPr/>
          <p:nvPr/>
        </p:nvSpPr>
        <p:spPr>
          <a:xfrm flipH="1" flipV="1">
            <a:off x="4731840" y="5156640"/>
            <a:ext cx="756720" cy="317160"/>
          </a:xfrm>
          <a:prstGeom prst="line">
            <a:avLst/>
          </a:prstGeom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5" name="Line 46"/>
          <p:cNvSpPr/>
          <p:nvPr/>
        </p:nvSpPr>
        <p:spPr>
          <a:xfrm flipV="1">
            <a:off x="2446560" y="5156640"/>
            <a:ext cx="2291040" cy="317160"/>
          </a:xfrm>
          <a:prstGeom prst="line">
            <a:avLst/>
          </a:prstGeom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6" name="CustomShape 47"/>
          <p:cNvSpPr/>
          <p:nvPr/>
        </p:nvSpPr>
        <p:spPr>
          <a:xfrm>
            <a:off x="2090160" y="5429520"/>
            <a:ext cx="744120" cy="2545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720" tIns="40680" rIns="81720" bIns="40680"/>
          <a:lstStyle/>
          <a:p>
            <a:pPr marL="216000" indent="-216000" algn="ctr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a-DK" sz="1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host(</a:t>
            </a:r>
            <a:r>
              <a:rPr lang="da-DK" sz="13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25</a:t>
            </a:r>
            <a:r>
              <a:rPr lang="da-DK" sz="1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)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7" name="CustomShape 48"/>
          <p:cNvSpPr/>
          <p:nvPr/>
        </p:nvSpPr>
        <p:spPr>
          <a:xfrm>
            <a:off x="2544840" y="5734800"/>
            <a:ext cx="840960" cy="2545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720" tIns="40680" rIns="81720" bIns="40680"/>
          <a:lstStyle/>
          <a:p>
            <a:pPr marL="216000" indent="-216000" algn="ctr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a-DK" sz="1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hrStorage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8" name="CustomShape 49"/>
          <p:cNvSpPr/>
          <p:nvPr/>
        </p:nvSpPr>
        <p:spPr>
          <a:xfrm>
            <a:off x="1951560" y="5946840"/>
            <a:ext cx="806040" cy="2545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720" tIns="40680" rIns="81720" bIns="40680"/>
          <a:lstStyle/>
          <a:p>
            <a:pPr marL="216000" indent="-216000" algn="ctr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a-DK" sz="1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hrSystem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9" name="CustomShape 50"/>
          <p:cNvSpPr/>
          <p:nvPr/>
        </p:nvSpPr>
        <p:spPr>
          <a:xfrm>
            <a:off x="1324800" y="5734800"/>
            <a:ext cx="768600" cy="2545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720" tIns="40680" rIns="81720" bIns="40680"/>
          <a:lstStyle/>
          <a:p>
            <a:pPr marL="216000" indent="-216000" algn="ctr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a-DK" sz="1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hrDevice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0" name="Line 51"/>
          <p:cNvSpPr/>
          <p:nvPr/>
        </p:nvSpPr>
        <p:spPr>
          <a:xfrm flipV="1">
            <a:off x="1701360" y="5614560"/>
            <a:ext cx="596520" cy="163080"/>
          </a:xfrm>
          <a:prstGeom prst="line">
            <a:avLst/>
          </a:prstGeom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1" name="Line 52"/>
          <p:cNvSpPr/>
          <p:nvPr/>
        </p:nvSpPr>
        <p:spPr>
          <a:xfrm flipH="1" flipV="1">
            <a:off x="2291760" y="5614560"/>
            <a:ext cx="607680" cy="163080"/>
          </a:xfrm>
          <a:prstGeom prst="line">
            <a:avLst/>
          </a:prstGeom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2" name="Line 53"/>
          <p:cNvSpPr/>
          <p:nvPr/>
        </p:nvSpPr>
        <p:spPr>
          <a:xfrm>
            <a:off x="2297520" y="5620320"/>
            <a:ext cx="1440" cy="305640"/>
          </a:xfrm>
          <a:prstGeom prst="line">
            <a:avLst/>
          </a:prstGeom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TextShape 1"/>
          <p:cNvSpPr txBox="1"/>
          <p:nvPr/>
        </p:nvSpPr>
        <p:spPr>
          <a:xfrm>
            <a:off x="816120" y="356760"/>
            <a:ext cx="8270280" cy="7603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11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MIB Tree</a:t>
            </a:r>
          </a:p>
        </p:txBody>
      </p:sp>
      <p:sp>
        <p:nvSpPr>
          <p:cNvPr id="124" name="CustomShape 2"/>
          <p:cNvSpPr/>
          <p:nvPr/>
        </p:nvSpPr>
        <p:spPr>
          <a:xfrm>
            <a:off x="999000" y="4670640"/>
            <a:ext cx="2679120" cy="1524240"/>
          </a:xfrm>
          <a:custGeom>
            <a:avLst/>
            <a:gdLst/>
            <a:ahLst/>
            <a:cxnLst/>
            <a:rect l="0" t="0" r="r" b="b"/>
            <a:pathLst>
              <a:path w="7443" h="4236">
                <a:moveTo>
                  <a:pt x="3" y="0"/>
                </a:moveTo>
                <a:cubicBezTo>
                  <a:pt x="1" y="0"/>
                  <a:pt x="0" y="1"/>
                  <a:pt x="0" y="3"/>
                </a:cubicBezTo>
                <a:lnTo>
                  <a:pt x="0" y="4231"/>
                </a:lnTo>
                <a:cubicBezTo>
                  <a:pt x="0" y="4233"/>
                  <a:pt x="1" y="4235"/>
                  <a:pt x="3" y="4235"/>
                </a:cubicBezTo>
                <a:lnTo>
                  <a:pt x="7439" y="4235"/>
                </a:lnTo>
                <a:cubicBezTo>
                  <a:pt x="7440" y="4235"/>
                  <a:pt x="7442" y="4233"/>
                  <a:pt x="7442" y="4231"/>
                </a:cubicBezTo>
                <a:lnTo>
                  <a:pt x="7442" y="3"/>
                </a:lnTo>
                <a:cubicBezTo>
                  <a:pt x="7442" y="1"/>
                  <a:pt x="7440" y="0"/>
                  <a:pt x="7439" y="0"/>
                </a:cubicBezTo>
                <a:lnTo>
                  <a:pt x="3" y="0"/>
                </a:lnTo>
              </a:path>
            </a:pathLst>
          </a:custGeom>
          <a:solidFill>
            <a:srgbClr val="CCCCCC"/>
          </a:solidFill>
          <a:ln w="9360">
            <a:solidFill>
              <a:srgbClr val="DCDCF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5" name="CustomShape 3"/>
          <p:cNvSpPr/>
          <p:nvPr/>
        </p:nvSpPr>
        <p:spPr>
          <a:xfrm>
            <a:off x="2308680" y="2076480"/>
            <a:ext cx="1190880" cy="1983600"/>
          </a:xfrm>
          <a:custGeom>
            <a:avLst/>
            <a:gdLst/>
            <a:ahLst/>
            <a:cxnLst/>
            <a:rect l="0" t="0" r="r" b="b"/>
            <a:pathLst>
              <a:path w="3310" h="5512">
                <a:moveTo>
                  <a:pt x="3" y="0"/>
                </a:moveTo>
                <a:cubicBezTo>
                  <a:pt x="1" y="0"/>
                  <a:pt x="0" y="1"/>
                  <a:pt x="0" y="3"/>
                </a:cubicBezTo>
                <a:lnTo>
                  <a:pt x="0" y="5507"/>
                </a:lnTo>
                <a:cubicBezTo>
                  <a:pt x="0" y="5509"/>
                  <a:pt x="1" y="5511"/>
                  <a:pt x="3" y="5511"/>
                </a:cubicBezTo>
                <a:lnTo>
                  <a:pt x="3305" y="5511"/>
                </a:lnTo>
                <a:cubicBezTo>
                  <a:pt x="3307" y="5511"/>
                  <a:pt x="3309" y="5509"/>
                  <a:pt x="3309" y="5507"/>
                </a:cubicBezTo>
                <a:lnTo>
                  <a:pt x="3309" y="3"/>
                </a:lnTo>
                <a:cubicBezTo>
                  <a:pt x="3309" y="1"/>
                  <a:pt x="3307" y="0"/>
                  <a:pt x="3305" y="0"/>
                </a:cubicBezTo>
                <a:lnTo>
                  <a:pt x="3" y="0"/>
                </a:lnTo>
              </a:path>
            </a:pathLst>
          </a:custGeom>
          <a:solidFill>
            <a:srgbClr val="CCCCCC"/>
          </a:solidFill>
          <a:ln w="9360">
            <a:solidFill>
              <a:srgbClr val="DCDCF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6" name="CustomShape 4"/>
          <p:cNvSpPr/>
          <p:nvPr/>
        </p:nvSpPr>
        <p:spPr>
          <a:xfrm>
            <a:off x="5583960" y="2534760"/>
            <a:ext cx="3124800" cy="3049200"/>
          </a:xfrm>
          <a:custGeom>
            <a:avLst/>
            <a:gdLst/>
            <a:ahLst/>
            <a:cxnLst/>
            <a:rect l="0" t="0" r="r" b="b"/>
            <a:pathLst>
              <a:path w="8682" h="8472">
                <a:moveTo>
                  <a:pt x="3" y="0"/>
                </a:moveTo>
                <a:cubicBezTo>
                  <a:pt x="1" y="0"/>
                  <a:pt x="0" y="1"/>
                  <a:pt x="0" y="3"/>
                </a:cubicBezTo>
                <a:lnTo>
                  <a:pt x="0" y="8467"/>
                </a:lnTo>
                <a:cubicBezTo>
                  <a:pt x="0" y="8469"/>
                  <a:pt x="1" y="8471"/>
                  <a:pt x="3" y="8471"/>
                </a:cubicBezTo>
                <a:lnTo>
                  <a:pt x="8677" y="8471"/>
                </a:lnTo>
                <a:cubicBezTo>
                  <a:pt x="8679" y="8471"/>
                  <a:pt x="8681" y="8469"/>
                  <a:pt x="8681" y="8467"/>
                </a:cubicBezTo>
                <a:lnTo>
                  <a:pt x="8681" y="3"/>
                </a:lnTo>
                <a:cubicBezTo>
                  <a:pt x="8681" y="1"/>
                  <a:pt x="8679" y="0"/>
                  <a:pt x="8677" y="0"/>
                </a:cubicBezTo>
                <a:lnTo>
                  <a:pt x="3" y="0"/>
                </a:lnTo>
              </a:path>
            </a:pathLst>
          </a:custGeom>
          <a:solidFill>
            <a:srgbClr val="CCFFFF"/>
          </a:solidFill>
          <a:ln w="9360">
            <a:solidFill>
              <a:srgbClr val="DCDCF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7" name="CustomShape 5"/>
          <p:cNvSpPr/>
          <p:nvPr/>
        </p:nvSpPr>
        <p:spPr>
          <a:xfrm>
            <a:off x="3857760" y="4210920"/>
            <a:ext cx="1189440" cy="1525320"/>
          </a:xfrm>
          <a:custGeom>
            <a:avLst/>
            <a:gdLst/>
            <a:ahLst/>
            <a:cxnLst/>
            <a:rect l="0" t="0" r="r" b="b"/>
            <a:pathLst>
              <a:path w="3306" h="4239">
                <a:moveTo>
                  <a:pt x="3" y="0"/>
                </a:moveTo>
                <a:cubicBezTo>
                  <a:pt x="1" y="0"/>
                  <a:pt x="0" y="1"/>
                  <a:pt x="0" y="3"/>
                </a:cubicBezTo>
                <a:lnTo>
                  <a:pt x="0" y="4234"/>
                </a:lnTo>
                <a:cubicBezTo>
                  <a:pt x="0" y="4236"/>
                  <a:pt x="1" y="4238"/>
                  <a:pt x="3" y="4238"/>
                </a:cubicBezTo>
                <a:lnTo>
                  <a:pt x="3301" y="4238"/>
                </a:lnTo>
                <a:cubicBezTo>
                  <a:pt x="3303" y="4238"/>
                  <a:pt x="3305" y="4236"/>
                  <a:pt x="3305" y="4234"/>
                </a:cubicBezTo>
                <a:lnTo>
                  <a:pt x="3305" y="3"/>
                </a:lnTo>
                <a:cubicBezTo>
                  <a:pt x="3305" y="1"/>
                  <a:pt x="3303" y="0"/>
                  <a:pt x="3301" y="0"/>
                </a:cubicBezTo>
                <a:lnTo>
                  <a:pt x="3" y="0"/>
                </a:lnTo>
              </a:path>
            </a:pathLst>
          </a:custGeom>
          <a:solidFill>
            <a:srgbClr val="CCFFFF"/>
          </a:solidFill>
          <a:ln w="9360">
            <a:solidFill>
              <a:srgbClr val="DCDCF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8" name="CustomShape 6"/>
          <p:cNvSpPr/>
          <p:nvPr/>
        </p:nvSpPr>
        <p:spPr>
          <a:xfrm>
            <a:off x="2695320" y="1524240"/>
            <a:ext cx="443880" cy="2534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720" tIns="40680" rIns="81720" bIns="40680"/>
          <a:lstStyle/>
          <a:p>
            <a:pPr marL="216000" indent="-216000" algn="ctr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a-DK" sz="1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Root(.)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9" name="Line 7"/>
          <p:cNvSpPr/>
          <p:nvPr/>
        </p:nvSpPr>
        <p:spPr>
          <a:xfrm>
            <a:off x="2844360" y="1772640"/>
            <a:ext cx="1338840" cy="303840"/>
          </a:xfrm>
          <a:prstGeom prst="line">
            <a:avLst/>
          </a:prstGeom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0" name="Line 8"/>
          <p:cNvSpPr/>
          <p:nvPr/>
        </p:nvSpPr>
        <p:spPr>
          <a:xfrm flipH="1">
            <a:off x="1648800" y="1772640"/>
            <a:ext cx="1201320" cy="303840"/>
          </a:xfrm>
          <a:prstGeom prst="line">
            <a:avLst/>
          </a:prstGeom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1" name="Line 9"/>
          <p:cNvSpPr/>
          <p:nvPr/>
        </p:nvSpPr>
        <p:spPr>
          <a:xfrm>
            <a:off x="2844360" y="1772640"/>
            <a:ext cx="1440" cy="303840"/>
          </a:xfrm>
          <a:prstGeom prst="line">
            <a:avLst/>
          </a:prstGeom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2" name="CustomShape 10"/>
          <p:cNvSpPr/>
          <p:nvPr/>
        </p:nvSpPr>
        <p:spPr>
          <a:xfrm>
            <a:off x="1356480" y="2076840"/>
            <a:ext cx="639720" cy="2548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720" tIns="40680" rIns="81720" bIns="40680"/>
          <a:lstStyle/>
          <a:p>
            <a:pPr marL="216000" indent="-216000" algn="ctr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a-DK" sz="1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ccitt(0)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3" name="CustomShape 11"/>
          <p:cNvSpPr/>
          <p:nvPr/>
        </p:nvSpPr>
        <p:spPr>
          <a:xfrm>
            <a:off x="2603880" y="2046960"/>
            <a:ext cx="547200" cy="2534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720" tIns="40680" rIns="81720" bIns="40680"/>
          <a:lstStyle/>
          <a:p>
            <a:pPr marL="216000" indent="-216000" algn="ctr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a-DK" sz="1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iso(</a:t>
            </a:r>
            <a:r>
              <a:rPr lang="da-DK" sz="13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1</a:t>
            </a:r>
            <a:r>
              <a:rPr lang="da-DK" sz="1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)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4" name="CustomShape 12"/>
          <p:cNvSpPr/>
          <p:nvPr/>
        </p:nvSpPr>
        <p:spPr>
          <a:xfrm>
            <a:off x="3832920" y="2076840"/>
            <a:ext cx="1267560" cy="2548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720" tIns="40680" rIns="81720" bIns="40680"/>
          <a:lstStyle/>
          <a:p>
            <a:pPr marL="216000" indent="-216000" algn="ctr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a-DK" sz="1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joint-iso-ccitt(3)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5" name="Line 13"/>
          <p:cNvSpPr/>
          <p:nvPr/>
        </p:nvSpPr>
        <p:spPr>
          <a:xfrm>
            <a:off x="2844360" y="2291760"/>
            <a:ext cx="1440" cy="305280"/>
          </a:xfrm>
          <a:prstGeom prst="line">
            <a:avLst/>
          </a:prstGeom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6" name="CustomShape 14"/>
          <p:cNvSpPr/>
          <p:nvPr/>
        </p:nvSpPr>
        <p:spPr>
          <a:xfrm>
            <a:off x="2566080" y="2566080"/>
            <a:ext cx="582120" cy="2534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720" tIns="40680" rIns="81720" bIns="40680"/>
          <a:lstStyle/>
          <a:p>
            <a:pPr marL="216000" indent="-216000" algn="ctr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a-DK" sz="1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org(</a:t>
            </a:r>
            <a:r>
              <a:rPr lang="da-DK" sz="13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3</a:t>
            </a:r>
            <a:r>
              <a:rPr lang="da-DK" sz="1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)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7" name="CustomShape 15"/>
          <p:cNvSpPr/>
          <p:nvPr/>
        </p:nvSpPr>
        <p:spPr>
          <a:xfrm>
            <a:off x="2566440" y="3145680"/>
            <a:ext cx="614880" cy="2534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720" tIns="40680" rIns="81720" bIns="40680"/>
          <a:lstStyle/>
          <a:p>
            <a:pPr marL="216000" indent="-216000" algn="ctr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a-DK" sz="1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dod(</a:t>
            </a:r>
            <a:r>
              <a:rPr lang="da-DK" sz="13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6</a:t>
            </a:r>
            <a:r>
              <a:rPr lang="da-DK" sz="1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)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8" name="Line 16"/>
          <p:cNvSpPr/>
          <p:nvPr/>
        </p:nvSpPr>
        <p:spPr>
          <a:xfrm>
            <a:off x="2844360" y="2840040"/>
            <a:ext cx="1440" cy="305640"/>
          </a:xfrm>
          <a:prstGeom prst="line">
            <a:avLst/>
          </a:prstGeom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9" name="CustomShape 17"/>
          <p:cNvSpPr/>
          <p:nvPr/>
        </p:nvSpPr>
        <p:spPr>
          <a:xfrm>
            <a:off x="2427480" y="3693960"/>
            <a:ext cx="898560" cy="2534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720" tIns="40680" rIns="81720" bIns="40680"/>
          <a:lstStyle/>
          <a:p>
            <a:pPr marL="216000" indent="-216000" algn="ctr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a-DK" sz="1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internet(</a:t>
            </a:r>
            <a:r>
              <a:rPr lang="da-DK" sz="13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1</a:t>
            </a:r>
            <a:r>
              <a:rPr lang="da-DK" sz="1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)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0" name="Line 18"/>
          <p:cNvSpPr/>
          <p:nvPr/>
        </p:nvSpPr>
        <p:spPr>
          <a:xfrm>
            <a:off x="2844360" y="3419640"/>
            <a:ext cx="1440" cy="305280"/>
          </a:xfrm>
          <a:prstGeom prst="line">
            <a:avLst/>
          </a:prstGeom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1" name="Line 19"/>
          <p:cNvSpPr/>
          <p:nvPr/>
        </p:nvSpPr>
        <p:spPr>
          <a:xfrm flipH="1">
            <a:off x="1499760" y="3907080"/>
            <a:ext cx="1350360" cy="305640"/>
          </a:xfrm>
          <a:prstGeom prst="line">
            <a:avLst/>
          </a:prstGeom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2" name="Line 20"/>
          <p:cNvSpPr/>
          <p:nvPr/>
        </p:nvSpPr>
        <p:spPr>
          <a:xfrm flipV="1">
            <a:off x="2486880" y="3899880"/>
            <a:ext cx="357480" cy="317160"/>
          </a:xfrm>
          <a:prstGeom prst="line">
            <a:avLst/>
          </a:prstGeom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3" name="Line 21"/>
          <p:cNvSpPr/>
          <p:nvPr/>
        </p:nvSpPr>
        <p:spPr>
          <a:xfrm>
            <a:off x="2844360" y="3907440"/>
            <a:ext cx="298080" cy="305640"/>
          </a:xfrm>
          <a:prstGeom prst="line">
            <a:avLst/>
          </a:prstGeom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4" name="Line 22"/>
          <p:cNvSpPr/>
          <p:nvPr/>
        </p:nvSpPr>
        <p:spPr>
          <a:xfrm>
            <a:off x="2844360" y="3907080"/>
            <a:ext cx="1338840" cy="305640"/>
          </a:xfrm>
          <a:prstGeom prst="line">
            <a:avLst/>
          </a:prstGeom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5" name="CustomShape 23"/>
          <p:cNvSpPr/>
          <p:nvPr/>
        </p:nvSpPr>
        <p:spPr>
          <a:xfrm>
            <a:off x="968760" y="4211280"/>
            <a:ext cx="972360" cy="2548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720" tIns="40680" rIns="81720" bIns="40680"/>
          <a:lstStyle/>
          <a:p>
            <a:pPr marL="216000" indent="-216000" algn="ctr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a-DK" sz="1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directory(1)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6" name="CustomShape 24"/>
          <p:cNvSpPr/>
          <p:nvPr/>
        </p:nvSpPr>
        <p:spPr>
          <a:xfrm>
            <a:off x="1920960" y="4211280"/>
            <a:ext cx="762480" cy="2548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720" tIns="40680" rIns="81720" bIns="40680"/>
          <a:lstStyle/>
          <a:p>
            <a:pPr marL="216000" indent="-216000" algn="ctr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a-DK" sz="1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mgmt(</a:t>
            </a:r>
            <a:r>
              <a:rPr lang="da-DK" sz="13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2</a:t>
            </a:r>
            <a:r>
              <a:rPr lang="da-DK" sz="1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)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7" name="Line 25"/>
          <p:cNvSpPr/>
          <p:nvPr/>
        </p:nvSpPr>
        <p:spPr>
          <a:xfrm flipH="1">
            <a:off x="3285360" y="3449520"/>
            <a:ext cx="902880" cy="305280"/>
          </a:xfrm>
          <a:prstGeom prst="line">
            <a:avLst/>
          </a:prstGeom>
          <a:ln w="9360">
            <a:solidFill>
              <a:srgbClr val="008000"/>
            </a:solidFill>
            <a:miter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8" name="CustomShape 26"/>
          <p:cNvSpPr/>
          <p:nvPr/>
        </p:nvSpPr>
        <p:spPr>
          <a:xfrm>
            <a:off x="4220640" y="3296880"/>
            <a:ext cx="633960" cy="2545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720" tIns="40680" rIns="81720" bIns="40680"/>
          <a:lstStyle/>
          <a:p>
            <a:pPr algn="ctr">
              <a:lnSpc>
                <a:spcPct val="98000"/>
              </a:lnSpc>
            </a:pPr>
            <a:r>
              <a:rPr lang="da-DK" sz="1300" b="1" strike="noStrike" spc="-1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1.3.6.1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9" name="CustomShape 27"/>
          <p:cNvSpPr/>
          <p:nvPr/>
        </p:nvSpPr>
        <p:spPr>
          <a:xfrm>
            <a:off x="2637360" y="4211280"/>
            <a:ext cx="1276560" cy="2548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720" tIns="40680" rIns="81720" bIns="40680"/>
          <a:lstStyle/>
          <a:p>
            <a:pPr marL="216000" indent="-216000" algn="ctr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a-DK" sz="1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experimental(3)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0" name="CustomShape 28"/>
          <p:cNvSpPr/>
          <p:nvPr/>
        </p:nvSpPr>
        <p:spPr>
          <a:xfrm>
            <a:off x="4035240" y="4211280"/>
            <a:ext cx="827640" cy="2548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720" tIns="40680" rIns="81720" bIns="40680"/>
          <a:lstStyle/>
          <a:p>
            <a:pPr marL="216000" indent="-216000" algn="ctr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a-DK" sz="1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private(</a:t>
            </a:r>
            <a:r>
              <a:rPr lang="da-DK" sz="13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4</a:t>
            </a:r>
            <a:r>
              <a:rPr lang="da-DK" sz="1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)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1" name="Line 29"/>
          <p:cNvSpPr/>
          <p:nvPr/>
        </p:nvSpPr>
        <p:spPr>
          <a:xfrm>
            <a:off x="2844360" y="3419640"/>
            <a:ext cx="1440" cy="305280"/>
          </a:xfrm>
          <a:prstGeom prst="line">
            <a:avLst/>
          </a:prstGeom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2" name="Line 30"/>
          <p:cNvSpPr/>
          <p:nvPr/>
        </p:nvSpPr>
        <p:spPr>
          <a:xfrm>
            <a:off x="4421880" y="4455720"/>
            <a:ext cx="1800" cy="305280"/>
          </a:xfrm>
          <a:prstGeom prst="line">
            <a:avLst/>
          </a:prstGeom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3" name="CustomShape 31"/>
          <p:cNvSpPr/>
          <p:nvPr/>
        </p:nvSpPr>
        <p:spPr>
          <a:xfrm>
            <a:off x="3857400" y="4730040"/>
            <a:ext cx="1139040" cy="2545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720" tIns="40680" rIns="81720" bIns="40680"/>
          <a:lstStyle/>
          <a:p>
            <a:pPr marL="216000" indent="-216000" algn="ctr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a-DK" sz="1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enterprises(</a:t>
            </a:r>
            <a:r>
              <a:rPr lang="da-DK" sz="13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1</a:t>
            </a:r>
            <a:r>
              <a:rPr lang="da-DK" sz="1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)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4" name="CustomShape 32"/>
          <p:cNvSpPr/>
          <p:nvPr/>
        </p:nvSpPr>
        <p:spPr>
          <a:xfrm>
            <a:off x="4125240" y="5248800"/>
            <a:ext cx="699120" cy="2534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720" tIns="40680" rIns="81720" bIns="40680"/>
          <a:lstStyle/>
          <a:p>
            <a:pPr marL="216000" indent="-216000" algn="ctr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a-DK" sz="1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cisco(</a:t>
            </a:r>
            <a:r>
              <a:rPr lang="da-DK" sz="13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9</a:t>
            </a:r>
            <a:r>
              <a:rPr lang="da-DK" sz="1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)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5" name="Line 33"/>
          <p:cNvSpPr/>
          <p:nvPr/>
        </p:nvSpPr>
        <p:spPr>
          <a:xfrm>
            <a:off x="4421880" y="4974480"/>
            <a:ext cx="1800" cy="303840"/>
          </a:xfrm>
          <a:prstGeom prst="line">
            <a:avLst/>
          </a:prstGeom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6" name="CustomShape 34"/>
          <p:cNvSpPr/>
          <p:nvPr/>
        </p:nvSpPr>
        <p:spPr>
          <a:xfrm>
            <a:off x="6625800" y="2626560"/>
            <a:ext cx="1108800" cy="2534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720" tIns="40680" rIns="81720" bIns="40680"/>
          <a:lstStyle/>
          <a:p>
            <a:pPr marL="216000" indent="-216000" algn="ctr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a-DK" sz="1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ciscoMgmt(</a:t>
            </a:r>
            <a:r>
              <a:rPr lang="da-DK" sz="13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9</a:t>
            </a:r>
            <a:r>
              <a:rPr lang="da-DK" sz="1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)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7" name="Line 35"/>
          <p:cNvSpPr/>
          <p:nvPr/>
        </p:nvSpPr>
        <p:spPr>
          <a:xfrm>
            <a:off x="5290560" y="1599120"/>
            <a:ext cx="1800" cy="4574520"/>
          </a:xfrm>
          <a:prstGeom prst="line">
            <a:avLst/>
          </a:prstGeom>
          <a:ln w="36000">
            <a:solidFill>
              <a:srgbClr val="2300DC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8" name="Line 36"/>
          <p:cNvSpPr/>
          <p:nvPr/>
        </p:nvSpPr>
        <p:spPr>
          <a:xfrm>
            <a:off x="4421880" y="5524200"/>
            <a:ext cx="1800" cy="305640"/>
          </a:xfrm>
          <a:prstGeom prst="line">
            <a:avLst/>
          </a:prstGeom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9" name="CustomShape 37"/>
          <p:cNvSpPr/>
          <p:nvPr/>
        </p:nvSpPr>
        <p:spPr>
          <a:xfrm>
            <a:off x="4213080" y="5767920"/>
            <a:ext cx="418680" cy="244080"/>
          </a:xfrm>
          <a:custGeom>
            <a:avLst/>
            <a:gdLst/>
            <a:ahLst/>
            <a:cxnLst/>
            <a:rect l="l" t="t" r="r" b="b"/>
            <a:pathLst>
              <a:path w="1400" h="800">
                <a:moveTo>
                  <a:pt x="1400" y="0"/>
                </a:moveTo>
                <a:lnTo>
                  <a:pt x="900" y="500"/>
                </a:lnTo>
                <a:lnTo>
                  <a:pt x="400" y="500"/>
                </a:lnTo>
                <a:lnTo>
                  <a:pt x="0" y="800"/>
                </a:lnTo>
              </a:path>
            </a:pathLst>
          </a:custGeom>
          <a:noFill/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0" name="CustomShape 38"/>
          <p:cNvSpPr/>
          <p:nvPr/>
        </p:nvSpPr>
        <p:spPr>
          <a:xfrm>
            <a:off x="4213080" y="5707080"/>
            <a:ext cx="418680" cy="244080"/>
          </a:xfrm>
          <a:custGeom>
            <a:avLst/>
            <a:gdLst/>
            <a:ahLst/>
            <a:cxnLst/>
            <a:rect l="l" t="t" r="r" b="b"/>
            <a:pathLst>
              <a:path w="1400" h="800">
                <a:moveTo>
                  <a:pt x="1400" y="0"/>
                </a:moveTo>
                <a:lnTo>
                  <a:pt x="900" y="500"/>
                </a:lnTo>
                <a:lnTo>
                  <a:pt x="400" y="500"/>
                </a:lnTo>
                <a:lnTo>
                  <a:pt x="0" y="800"/>
                </a:lnTo>
              </a:path>
            </a:pathLst>
          </a:custGeom>
          <a:noFill/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1" name="CustomShape 39"/>
          <p:cNvSpPr/>
          <p:nvPr/>
        </p:nvSpPr>
        <p:spPr>
          <a:xfrm>
            <a:off x="6863400" y="2137680"/>
            <a:ext cx="416880" cy="244440"/>
          </a:xfrm>
          <a:custGeom>
            <a:avLst/>
            <a:gdLst/>
            <a:ahLst/>
            <a:cxnLst/>
            <a:rect l="l" t="t" r="r" b="b"/>
            <a:pathLst>
              <a:path w="1400" h="800">
                <a:moveTo>
                  <a:pt x="1400" y="0"/>
                </a:moveTo>
                <a:lnTo>
                  <a:pt x="900" y="500"/>
                </a:lnTo>
                <a:lnTo>
                  <a:pt x="400" y="500"/>
                </a:lnTo>
                <a:lnTo>
                  <a:pt x="0" y="800"/>
                </a:lnTo>
              </a:path>
            </a:pathLst>
          </a:custGeom>
          <a:noFill/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2" name="CustomShape 40"/>
          <p:cNvSpPr/>
          <p:nvPr/>
        </p:nvSpPr>
        <p:spPr>
          <a:xfrm>
            <a:off x="6863400" y="2076840"/>
            <a:ext cx="416880" cy="245880"/>
          </a:xfrm>
          <a:custGeom>
            <a:avLst/>
            <a:gdLst/>
            <a:ahLst/>
            <a:cxnLst/>
            <a:rect l="l" t="t" r="r" b="b"/>
            <a:pathLst>
              <a:path w="1400" h="800">
                <a:moveTo>
                  <a:pt x="1400" y="0"/>
                </a:moveTo>
                <a:lnTo>
                  <a:pt x="900" y="500"/>
                </a:lnTo>
                <a:lnTo>
                  <a:pt x="400" y="500"/>
                </a:lnTo>
                <a:lnTo>
                  <a:pt x="0" y="800"/>
                </a:lnTo>
              </a:path>
            </a:pathLst>
          </a:custGeom>
          <a:noFill/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3" name="Line 41"/>
          <p:cNvSpPr/>
          <p:nvPr/>
        </p:nvSpPr>
        <p:spPr>
          <a:xfrm>
            <a:off x="7102080" y="2321280"/>
            <a:ext cx="1800" cy="305280"/>
          </a:xfrm>
          <a:prstGeom prst="line">
            <a:avLst/>
          </a:prstGeom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4" name="Line 42"/>
          <p:cNvSpPr/>
          <p:nvPr/>
        </p:nvSpPr>
        <p:spPr>
          <a:xfrm>
            <a:off x="7102080" y="2840040"/>
            <a:ext cx="1800" cy="305640"/>
          </a:xfrm>
          <a:prstGeom prst="line">
            <a:avLst/>
          </a:prstGeom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5" name="CustomShape 43"/>
          <p:cNvSpPr/>
          <p:nvPr/>
        </p:nvSpPr>
        <p:spPr>
          <a:xfrm>
            <a:off x="6358680" y="3145680"/>
            <a:ext cx="1600560" cy="2534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720" tIns="40680" rIns="81720" bIns="40680"/>
          <a:lstStyle/>
          <a:p>
            <a:pPr marL="216000" indent="-216000" algn="ctr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a-DK" sz="1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ciscoEnvMonMIB(</a:t>
            </a:r>
            <a:r>
              <a:rPr lang="da-DK" sz="13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13</a:t>
            </a:r>
            <a:r>
              <a:rPr lang="da-DK" sz="1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)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6" name="CustomShape 44"/>
          <p:cNvSpPr/>
          <p:nvPr/>
        </p:nvSpPr>
        <p:spPr>
          <a:xfrm>
            <a:off x="6358320" y="3633480"/>
            <a:ext cx="1794960" cy="2545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720" tIns="40680" rIns="81720" bIns="40680"/>
          <a:lstStyle/>
          <a:p>
            <a:pPr marL="216000" indent="-216000" algn="ctr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a-DK" sz="1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ciscoEnvMonObjects(</a:t>
            </a:r>
            <a:r>
              <a:rPr lang="da-DK" sz="13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1</a:t>
            </a:r>
            <a:r>
              <a:rPr lang="da-DK" sz="1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)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7" name="CustomShape 45"/>
          <p:cNvSpPr/>
          <p:nvPr/>
        </p:nvSpPr>
        <p:spPr>
          <a:xfrm>
            <a:off x="5703840" y="4150800"/>
            <a:ext cx="2998800" cy="2545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720" tIns="40680" rIns="81720" bIns="40680"/>
          <a:lstStyle/>
          <a:p>
            <a:pPr marL="216000" indent="-216000" algn="ctr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a-DK" sz="1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ciscoEnvMonTemperatureStatusTable(</a:t>
            </a:r>
            <a:r>
              <a:rPr lang="da-DK" sz="13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3</a:t>
            </a:r>
            <a:r>
              <a:rPr lang="da-DK" sz="1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)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8" name="Line 46"/>
          <p:cNvSpPr/>
          <p:nvPr/>
        </p:nvSpPr>
        <p:spPr>
          <a:xfrm>
            <a:off x="7102080" y="3357360"/>
            <a:ext cx="1800" cy="305640"/>
          </a:xfrm>
          <a:prstGeom prst="line">
            <a:avLst/>
          </a:prstGeom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9" name="Line 47"/>
          <p:cNvSpPr/>
          <p:nvPr/>
        </p:nvSpPr>
        <p:spPr>
          <a:xfrm>
            <a:off x="7102080" y="3845160"/>
            <a:ext cx="1800" cy="305640"/>
          </a:xfrm>
          <a:prstGeom prst="line">
            <a:avLst/>
          </a:prstGeom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0" name="CustomShape 48"/>
          <p:cNvSpPr/>
          <p:nvPr/>
        </p:nvSpPr>
        <p:spPr>
          <a:xfrm>
            <a:off x="5703840" y="5127480"/>
            <a:ext cx="3000600" cy="2534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720" tIns="40680" rIns="81720" bIns="40680"/>
          <a:lstStyle/>
          <a:p>
            <a:pPr marL="216000" indent="-216000" algn="ctr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a-DK" sz="1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ciscoEnvMonTemperatureStatusValue(</a:t>
            </a:r>
            <a:r>
              <a:rPr lang="da-DK" sz="13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3</a:t>
            </a:r>
            <a:r>
              <a:rPr lang="da-DK" sz="1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)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1" name="CustomShape 49"/>
          <p:cNvSpPr/>
          <p:nvPr/>
        </p:nvSpPr>
        <p:spPr>
          <a:xfrm>
            <a:off x="5734440" y="4639680"/>
            <a:ext cx="2970000" cy="2534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720" tIns="40680" rIns="81720" bIns="40680"/>
          <a:lstStyle/>
          <a:p>
            <a:pPr marL="216000" indent="-216000" algn="ctr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a-DK" sz="1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ciscoEnvMonTemperatureStatusEntry(</a:t>
            </a:r>
            <a:r>
              <a:rPr lang="da-DK" sz="13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1</a:t>
            </a:r>
            <a:r>
              <a:rPr lang="da-DK" sz="1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)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2" name="Line 50"/>
          <p:cNvSpPr/>
          <p:nvPr/>
        </p:nvSpPr>
        <p:spPr>
          <a:xfrm>
            <a:off x="7102080" y="4365360"/>
            <a:ext cx="1800" cy="305280"/>
          </a:xfrm>
          <a:prstGeom prst="line">
            <a:avLst/>
          </a:prstGeom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3" name="Line 51"/>
          <p:cNvSpPr/>
          <p:nvPr/>
        </p:nvSpPr>
        <p:spPr>
          <a:xfrm>
            <a:off x="7102080" y="4853160"/>
            <a:ext cx="1800" cy="305280"/>
          </a:xfrm>
          <a:prstGeom prst="line">
            <a:avLst/>
          </a:prstGeom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4" name="Line 52"/>
          <p:cNvSpPr/>
          <p:nvPr/>
        </p:nvSpPr>
        <p:spPr>
          <a:xfrm>
            <a:off x="7102080" y="5401440"/>
            <a:ext cx="1800" cy="305640"/>
          </a:xfrm>
          <a:prstGeom prst="line">
            <a:avLst/>
          </a:prstGeom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5" name="CustomShape 53"/>
          <p:cNvSpPr/>
          <p:nvPr/>
        </p:nvSpPr>
        <p:spPr>
          <a:xfrm>
            <a:off x="6954480" y="5675400"/>
            <a:ext cx="289440" cy="2552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720" tIns="40680" rIns="81720" bIns="40680"/>
          <a:lstStyle/>
          <a:p>
            <a:pPr marL="216000" indent="-216000" algn="ctr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a-DK" sz="1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...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6" name="CustomShape 54"/>
          <p:cNvSpPr/>
          <p:nvPr/>
        </p:nvSpPr>
        <p:spPr>
          <a:xfrm>
            <a:off x="1922760" y="4700520"/>
            <a:ext cx="753840" cy="2534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720" tIns="40680" rIns="81720" bIns="40680"/>
          <a:lstStyle/>
          <a:p>
            <a:pPr marL="216000" indent="-216000" algn="ctr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a-DK" sz="1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mib-2(</a:t>
            </a:r>
            <a:r>
              <a:rPr lang="da-DK" sz="13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1</a:t>
            </a:r>
            <a:r>
              <a:rPr lang="da-DK" sz="1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)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7" name="Line 55"/>
          <p:cNvSpPr/>
          <p:nvPr/>
        </p:nvSpPr>
        <p:spPr>
          <a:xfrm>
            <a:off x="2278800" y="4455720"/>
            <a:ext cx="1440" cy="305280"/>
          </a:xfrm>
          <a:prstGeom prst="line">
            <a:avLst/>
          </a:prstGeom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8" name="CustomShape 56"/>
          <p:cNvSpPr/>
          <p:nvPr/>
        </p:nvSpPr>
        <p:spPr>
          <a:xfrm>
            <a:off x="969840" y="5331960"/>
            <a:ext cx="839520" cy="2534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720" tIns="40680" rIns="81720" bIns="40680"/>
          <a:lstStyle/>
          <a:p>
            <a:pPr marL="216000" indent="-216000" algn="ctr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a-DK" sz="1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system(</a:t>
            </a:r>
            <a:r>
              <a:rPr lang="da-DK" sz="13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1</a:t>
            </a:r>
            <a:r>
              <a:rPr lang="da-DK" sz="1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)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9" name="CustomShape 57"/>
          <p:cNvSpPr/>
          <p:nvPr/>
        </p:nvSpPr>
        <p:spPr>
          <a:xfrm>
            <a:off x="1305720" y="5637240"/>
            <a:ext cx="1040760" cy="2534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720" tIns="40680" rIns="81720" bIns="40680"/>
          <a:lstStyle/>
          <a:p>
            <a:pPr marL="216000" indent="-216000" algn="ctr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a-DK" sz="1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interfaces(</a:t>
            </a:r>
            <a:r>
              <a:rPr lang="da-DK" sz="13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2)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0" name="CustomShape 58"/>
          <p:cNvSpPr/>
          <p:nvPr/>
        </p:nvSpPr>
        <p:spPr>
          <a:xfrm>
            <a:off x="2583720" y="5644800"/>
            <a:ext cx="474840" cy="2545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720" tIns="40680" rIns="81720" bIns="40680"/>
          <a:lstStyle/>
          <a:p>
            <a:pPr marL="216000" indent="-216000" algn="ctr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a-DK" sz="1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ip(</a:t>
            </a:r>
            <a:r>
              <a:rPr lang="da-DK" sz="13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4</a:t>
            </a:r>
            <a:r>
              <a:rPr lang="da-DK" sz="1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)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1" name="CustomShape 59"/>
          <p:cNvSpPr/>
          <p:nvPr/>
        </p:nvSpPr>
        <p:spPr>
          <a:xfrm>
            <a:off x="2873160" y="5331960"/>
            <a:ext cx="827640" cy="2534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720" tIns="40680" rIns="81720" bIns="40680"/>
          <a:lstStyle/>
          <a:p>
            <a:pPr marL="216000" indent="-216000" algn="ctr">
              <a:lnSpc>
                <a:spcPct val="98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a-DK" sz="1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snmp(</a:t>
            </a:r>
            <a:r>
              <a:rPr lang="da-DK" sz="13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11</a:t>
            </a:r>
            <a:r>
              <a:rPr lang="da-DK" sz="1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"/>
              </a:rPr>
              <a:t>)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2" name="Line 60"/>
          <p:cNvSpPr/>
          <p:nvPr/>
        </p:nvSpPr>
        <p:spPr>
          <a:xfrm flipV="1">
            <a:off x="1681920" y="4968360"/>
            <a:ext cx="507960" cy="286200"/>
          </a:xfrm>
          <a:prstGeom prst="line">
            <a:avLst/>
          </a:prstGeom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3" name="Line 61"/>
          <p:cNvSpPr/>
          <p:nvPr/>
        </p:nvSpPr>
        <p:spPr>
          <a:xfrm flipV="1">
            <a:off x="2041200" y="4968360"/>
            <a:ext cx="149400" cy="621000"/>
          </a:xfrm>
          <a:prstGeom prst="line">
            <a:avLst/>
          </a:prstGeom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4" name="Line 62"/>
          <p:cNvSpPr/>
          <p:nvPr/>
        </p:nvSpPr>
        <p:spPr>
          <a:xfrm flipH="1" flipV="1">
            <a:off x="2183760" y="4968360"/>
            <a:ext cx="457200" cy="621000"/>
          </a:xfrm>
          <a:prstGeom prst="line">
            <a:avLst/>
          </a:prstGeom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5" name="Line 63"/>
          <p:cNvSpPr/>
          <p:nvPr/>
        </p:nvSpPr>
        <p:spPr>
          <a:xfrm flipH="1" flipV="1">
            <a:off x="2184120" y="4968360"/>
            <a:ext cx="755640" cy="315720"/>
          </a:xfrm>
          <a:prstGeom prst="line">
            <a:avLst/>
          </a:prstGeom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6" name="Line 64"/>
          <p:cNvSpPr/>
          <p:nvPr/>
        </p:nvSpPr>
        <p:spPr>
          <a:xfrm flipH="1">
            <a:off x="994680" y="4974480"/>
            <a:ext cx="1199880" cy="303840"/>
          </a:xfrm>
          <a:prstGeom prst="line">
            <a:avLst/>
          </a:prstGeom>
          <a:ln w="9360">
            <a:solidFill>
              <a:srgbClr val="000000"/>
            </a:solidFill>
            <a:custDash>
              <a:ds d="100000" sp="1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TextShape 1"/>
          <p:cNvSpPr txBox="1"/>
          <p:nvPr/>
        </p:nvSpPr>
        <p:spPr>
          <a:xfrm>
            <a:off x="743760" y="356760"/>
            <a:ext cx="8270280" cy="8974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11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If Email Addresses were OIDs</a:t>
            </a:r>
          </a:p>
        </p:txBody>
      </p:sp>
      <p:sp>
        <p:nvSpPr>
          <p:cNvPr id="188" name="TextShape 2"/>
          <p:cNvSpPr txBox="1"/>
          <p:nvPr/>
        </p:nvSpPr>
        <p:spPr>
          <a:xfrm>
            <a:off x="637674" y="1507680"/>
            <a:ext cx="8903367" cy="5238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r>
              <a:rPr lang="en-US" sz="2990" b="0" strike="noStrike" spc="-1" dirty="0" err="1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user@nsrc.org</a:t>
            </a:r>
            <a:endParaRPr lang="en-US" sz="299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08000">
              <a:buClr>
                <a:srgbClr val="000000"/>
              </a:buClr>
              <a:buSzPct val="45000"/>
            </a:pPr>
            <a:r>
              <a:rPr lang="en-US" sz="299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	</a:t>
            </a:r>
            <a:r>
              <a:rPr lang="en-US" sz="24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would have been something like:</a:t>
            </a: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2990" b="0" strike="noStrike" spc="-1" dirty="0" err="1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user@nsrc.enterprises.private.internet.dod.org.iso</a:t>
            </a:r>
            <a:endParaRPr lang="en-US" sz="299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2990" b="0" strike="noStrike" spc="-1" dirty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user@99999.1.4.1.6.3.1</a:t>
            </a:r>
            <a:endParaRPr lang="en-US" sz="299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08000">
              <a:buClr>
                <a:srgbClr val="000000"/>
              </a:buClr>
              <a:buSzPct val="45000"/>
            </a:pPr>
            <a:r>
              <a:rPr lang="en-US" sz="299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	</a:t>
            </a: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Except that we reverse the ordering, putting </a:t>
            </a:r>
            <a:r>
              <a:rPr lang="en-US" sz="24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iso</a:t>
            </a: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(1) first:</a:t>
            </a:r>
          </a:p>
          <a:p>
            <a:r>
              <a:rPr lang="en-US" sz="2990" b="0" strike="noStrike" spc="-1" dirty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.1.3.6.1.4.1.99999.117.115.101.114</a:t>
            </a:r>
            <a:endParaRPr lang="en-US" sz="299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08000">
              <a:buClr>
                <a:srgbClr val="000000"/>
              </a:buClr>
              <a:buSzPct val="45000"/>
            </a:pPr>
            <a:r>
              <a:rPr lang="en-US" sz="299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	</a:t>
            </a: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Note the portion after 99999—it spells “user” in </a:t>
            </a:r>
            <a:r>
              <a:rPr lang="en-US" sz="24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ascii</a:t>
            </a: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dotted decimal!</a:t>
            </a:r>
          </a:p>
          <a:p>
            <a:endParaRPr lang="en-US" sz="1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Don't worry about the deeply branched tree. What matters is that OIDs are unique.</a:t>
            </a: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Ensures vendors don't have conflicting OIDs</a:t>
            </a: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numeric OID is what gets sent on the wire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TextShape 1"/>
          <p:cNvSpPr txBox="1"/>
          <p:nvPr/>
        </p:nvSpPr>
        <p:spPr>
          <a:xfrm>
            <a:off x="816120" y="356760"/>
            <a:ext cx="8270280" cy="7603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11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Interesting parts of the MIB tree</a:t>
            </a:r>
          </a:p>
        </p:txBody>
      </p:sp>
      <p:sp>
        <p:nvSpPr>
          <p:cNvPr id="190" name="TextShape 2"/>
          <p:cNvSpPr txBox="1"/>
          <p:nvPr/>
        </p:nvSpPr>
        <p:spPr>
          <a:xfrm>
            <a:off x="239486" y="1338480"/>
            <a:ext cx="9329057" cy="55548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r>
              <a:rPr lang="en-US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Internet MIB, </a:t>
            </a:r>
            <a:r>
              <a:rPr lang="en-US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.1.3.6.1,</a:t>
            </a:r>
            <a:r>
              <a:rPr lang="en-US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really only two branches of interest:</a:t>
            </a:r>
            <a:br>
              <a:rPr lang="en-US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</a:br>
            <a:endParaRPr lang="en-US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08000">
              <a:buClr>
                <a:srgbClr val="000000"/>
              </a:buClr>
              <a:buSzPct val="45000"/>
            </a:pPr>
            <a:r>
              <a:rPr lang="en-US" sz="299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Standard MIBs</a:t>
            </a:r>
          </a:p>
          <a:p>
            <a:pPr marL="108000">
              <a:buClr>
                <a:srgbClr val="000000"/>
              </a:buClr>
              <a:buSzPct val="45000"/>
            </a:pPr>
            <a:r>
              <a:rPr lang="en-US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	.1.3.6.1.2.1 </a:t>
            </a:r>
            <a:r>
              <a:rPr lang="en-US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= 	</a:t>
            </a:r>
            <a:r>
              <a:rPr lang="en-US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.iso.org.dod.internet.mgmt.mib-2</a:t>
            </a:r>
            <a:br>
              <a:rPr lang="en-US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</a:br>
            <a:endParaRPr lang="en-US" sz="299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08000">
              <a:buClr>
                <a:srgbClr val="000000"/>
              </a:buClr>
              <a:buSzPct val="45000"/>
            </a:pPr>
            <a:r>
              <a:rPr lang="en-US" sz="299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Vendor-specific (proprietary) MIBs</a:t>
            </a:r>
          </a:p>
          <a:p>
            <a:pPr marL="108000">
              <a:buClr>
                <a:srgbClr val="000000"/>
              </a:buClr>
              <a:buSzPct val="45000"/>
            </a:pPr>
            <a:r>
              <a:rPr lang="en-US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	.1.3.6.1.4.1</a:t>
            </a:r>
            <a:r>
              <a:rPr lang="en-US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= 	</a:t>
            </a: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.</a:t>
            </a:r>
            <a:r>
              <a:rPr lang="en-US" sz="24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iso.org.dod.internet.private.enterprises</a:t>
            </a: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urier New"/>
            </a:endParaRPr>
          </a:p>
          <a:p>
            <a:pPr marL="108000">
              <a:buClr>
                <a:srgbClr val="000000"/>
              </a:buClr>
              <a:buSzPct val="45000"/>
            </a:pPr>
            <a:endParaRPr lang="en-US" sz="1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Shape 1"/>
          <p:cNvSpPr txBox="1"/>
          <p:nvPr/>
        </p:nvSpPr>
        <p:spPr>
          <a:xfrm>
            <a:off x="816120" y="637920"/>
            <a:ext cx="8270280" cy="1178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11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Overview</a:t>
            </a:r>
          </a:p>
        </p:txBody>
      </p:sp>
      <p:sp>
        <p:nvSpPr>
          <p:cNvPr id="53" name="TextShape 2"/>
          <p:cNvSpPr txBox="1"/>
          <p:nvPr/>
        </p:nvSpPr>
        <p:spPr>
          <a:xfrm>
            <a:off x="816120" y="2008440"/>
            <a:ext cx="8270280" cy="4094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en-US" sz="299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99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What is SNMP?</a:t>
            </a: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99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Polling and querying</a:t>
            </a: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99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OIDs and MIBs</a:t>
            </a: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99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Notifications</a:t>
            </a: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99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SNMPv3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TextShape 1"/>
          <p:cNvSpPr txBox="1"/>
          <p:nvPr/>
        </p:nvSpPr>
        <p:spPr>
          <a:xfrm>
            <a:off x="816120" y="356760"/>
            <a:ext cx="8270280" cy="7603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11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Interesting parts of the MIB tree</a:t>
            </a:r>
          </a:p>
        </p:txBody>
      </p:sp>
      <p:sp>
        <p:nvSpPr>
          <p:cNvPr id="190" name="TextShape 2"/>
          <p:cNvSpPr txBox="1"/>
          <p:nvPr/>
        </p:nvSpPr>
        <p:spPr>
          <a:xfrm>
            <a:off x="239486" y="1338480"/>
            <a:ext cx="9329057" cy="55548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r>
              <a:rPr lang="en-US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IEEE has MIBs of interest in three parts of the tree:</a:t>
            </a:r>
          </a:p>
          <a:p>
            <a:endParaRPr lang="en-US" sz="1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lang="en-US" sz="1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08000">
              <a:buClr>
                <a:srgbClr val="000000"/>
              </a:buClr>
              <a:buSzPct val="45000"/>
            </a:pPr>
            <a:r>
              <a:rPr lang="en-US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IEEE 802 MIBs, including LLDP</a:t>
            </a:r>
          </a:p>
          <a:p>
            <a:pPr marL="108000">
              <a:buClr>
                <a:srgbClr val="000000"/>
              </a:buClr>
              <a:buSzPct val="45000"/>
            </a:pPr>
            <a:r>
              <a:rPr lang="en-US" sz="299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	</a:t>
            </a: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.1.0.8802</a:t>
            </a: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= </a:t>
            </a: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.iso.standard.iso8802</a:t>
            </a: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08000">
              <a:buClr>
                <a:srgbClr val="000000"/>
              </a:buClr>
              <a:buSzPct val="45000"/>
            </a:pPr>
            <a:r>
              <a:rPr lang="en-US" sz="299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IEEE 802.3 MIBs, including LAG</a:t>
            </a:r>
          </a:p>
          <a:p>
            <a:pPr marL="108000">
              <a:buClr>
                <a:srgbClr val="000000"/>
              </a:buClr>
              <a:buSzPct val="45000"/>
            </a:pPr>
            <a:r>
              <a:rPr lang="en-US" sz="299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	</a:t>
            </a:r>
            <a:r>
              <a:rPr lang="en-US" sz="23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.1.2.840.10006</a:t>
            </a:r>
            <a:r>
              <a:rPr lang="en-US" sz="23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= </a:t>
            </a:r>
            <a:r>
              <a:rPr lang="en-US" sz="23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.iso.member-body.us.ieee802dot3</a:t>
            </a:r>
            <a:endParaRPr lang="en-US" sz="23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08000">
              <a:buClr>
                <a:srgbClr val="000000"/>
              </a:buClr>
              <a:buSzPct val="45000"/>
            </a:pPr>
            <a:r>
              <a:rPr lang="en-US" sz="299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IEEE 802.11 wireless MIBs</a:t>
            </a:r>
          </a:p>
          <a:p>
            <a:pPr marL="108000">
              <a:buClr>
                <a:srgbClr val="000000"/>
              </a:buClr>
              <a:buSzPct val="45000"/>
            </a:pPr>
            <a:r>
              <a:rPr lang="en-US" sz="23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	.1.2.840.10036</a:t>
            </a:r>
            <a:r>
              <a:rPr lang="en-US" sz="23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= </a:t>
            </a:r>
            <a:r>
              <a:rPr lang="en-US" sz="23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.iso.member-body.us.ieee802dot11</a:t>
            </a:r>
            <a:endParaRPr lang="en-US" sz="23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lang="en-US" sz="299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769911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TextShape 1"/>
          <p:cNvSpPr txBox="1"/>
          <p:nvPr/>
        </p:nvSpPr>
        <p:spPr>
          <a:xfrm>
            <a:off x="816120" y="356760"/>
            <a:ext cx="8270280" cy="8445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11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OIDs and MIB files</a:t>
            </a:r>
          </a:p>
        </p:txBody>
      </p:sp>
      <p:sp>
        <p:nvSpPr>
          <p:cNvPr id="192" name="TextShape 2"/>
          <p:cNvSpPr txBox="1"/>
          <p:nvPr/>
        </p:nvSpPr>
        <p:spPr>
          <a:xfrm>
            <a:off x="707400" y="1349280"/>
            <a:ext cx="8496360" cy="54385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r>
              <a:rPr lang="en-US" sz="299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Read from left to right</a:t>
            </a:r>
          </a:p>
          <a:p>
            <a:r>
              <a:rPr lang="en-US" sz="299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OID components separated by '.'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62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.1.3.6.1.4.1.9. ...</a:t>
            </a:r>
            <a:endParaRPr lang="en-US" sz="262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299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Each OID corresponds to a label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62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.1.3.6.1.2.1.1.5 =&gt; </a:t>
            </a:r>
            <a:r>
              <a:rPr lang="en-US" sz="262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sysName</a:t>
            </a:r>
            <a:endParaRPr lang="en-US" sz="262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299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complete path: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62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.iso.org.dod.internet.mgmt.mib-2.system.sysName</a:t>
            </a:r>
            <a:endParaRPr lang="en-US" sz="262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lang="en-US" sz="299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299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How do we convert from OIDs to Labels (and vice versa)?</a:t>
            </a:r>
          </a:p>
          <a:p>
            <a:pPr marL="108000" algn="ctr">
              <a:buClr>
                <a:srgbClr val="000000"/>
              </a:buClr>
              <a:buSzPct val="45000"/>
            </a:pPr>
            <a:r>
              <a:rPr lang="en-US" sz="299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Use the MIBs files!</a:t>
            </a:r>
          </a:p>
          <a:p>
            <a:endParaRPr lang="en-US" sz="299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TextShape 1"/>
          <p:cNvSpPr txBox="1"/>
          <p:nvPr/>
        </p:nvSpPr>
        <p:spPr>
          <a:xfrm>
            <a:off x="1192042" y="637920"/>
            <a:ext cx="7518436" cy="1178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MIB Files</a:t>
            </a:r>
          </a:p>
        </p:txBody>
      </p:sp>
      <p:sp>
        <p:nvSpPr>
          <p:cNvPr id="194" name="TextShape 2"/>
          <p:cNvSpPr txBox="1"/>
          <p:nvPr/>
        </p:nvSpPr>
        <p:spPr>
          <a:xfrm>
            <a:off x="783462" y="1866922"/>
            <a:ext cx="8621794" cy="40939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r>
              <a:rPr lang="en-US" sz="299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MIB files define the objects that can be queried, including:</a:t>
            </a: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99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Object name</a:t>
            </a: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99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Object description</a:t>
            </a: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99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Data type (integer, text, list)</a:t>
            </a:r>
            <a:br>
              <a:rPr lang="en-US" sz="299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</a:br>
            <a:endParaRPr lang="en-US" sz="299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299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MIB files are structured text</a:t>
            </a: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99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using an ASN.1 subset called the Structure of Management Information (SMI) 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TextShape 1"/>
          <p:cNvSpPr txBox="1"/>
          <p:nvPr/>
        </p:nvSpPr>
        <p:spPr>
          <a:xfrm>
            <a:off x="816120" y="637920"/>
            <a:ext cx="8270280" cy="1178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MIB Files</a:t>
            </a:r>
          </a:p>
        </p:txBody>
      </p:sp>
      <p:sp>
        <p:nvSpPr>
          <p:cNvPr id="194" name="TextShape 2"/>
          <p:cNvSpPr txBox="1"/>
          <p:nvPr/>
        </p:nvSpPr>
        <p:spPr>
          <a:xfrm>
            <a:off x="783462" y="1866922"/>
            <a:ext cx="8621794" cy="40939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r>
              <a:rPr lang="en-US" sz="299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Standard MIB files include:</a:t>
            </a:r>
            <a:br>
              <a:rPr lang="en-US" sz="299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</a:br>
            <a:endParaRPr lang="en-US" sz="299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99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MIB-II – (RFC1213) – a sub-group of MIBs</a:t>
            </a: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99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HOST-RESOURCES-MIB (RFC2790)</a:t>
            </a:r>
          </a:p>
        </p:txBody>
      </p:sp>
    </p:spTree>
    <p:extLst>
      <p:ext uri="{BB962C8B-B14F-4D97-AF65-F5344CB8AC3E}">
        <p14:creationId xmlns:p14="http://schemas.microsoft.com/office/powerpoint/2010/main" val="13418546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TextShape 1"/>
          <p:cNvSpPr txBox="1"/>
          <p:nvPr/>
        </p:nvSpPr>
        <p:spPr>
          <a:xfrm>
            <a:off x="816120" y="356760"/>
            <a:ext cx="8270280" cy="792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11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MIB Sample (1 of 3)</a:t>
            </a:r>
          </a:p>
        </p:txBody>
      </p:sp>
      <p:sp>
        <p:nvSpPr>
          <p:cNvPr id="196" name="TextShape 2"/>
          <p:cNvSpPr txBox="1"/>
          <p:nvPr/>
        </p:nvSpPr>
        <p:spPr>
          <a:xfrm>
            <a:off x="641943" y="1222560"/>
            <a:ext cx="9002799" cy="55123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r>
              <a:rPr lang="en-US" sz="28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sysUpTime</a:t>
            </a:r>
            <a:r>
              <a:rPr lang="en-US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OBJECT-TYPE</a:t>
            </a:r>
            <a:endParaRPr lang="en-US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      SYNTAX </a:t>
            </a:r>
            <a:r>
              <a:rPr lang="en-US" sz="28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TimeTicks</a:t>
            </a:r>
            <a:endParaRPr lang="en-US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      ACCESS read-only</a:t>
            </a:r>
            <a:endParaRPr lang="en-US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      STATUS mandatory</a:t>
            </a:r>
            <a:endParaRPr lang="en-US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      DESCRIPTION</a:t>
            </a:r>
            <a:endParaRPr lang="en-US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      "The time (in hundredths of a second) since the</a:t>
            </a:r>
            <a: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network management portion of the system was last</a:t>
            </a:r>
            <a: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re-initialized."</a:t>
            </a:r>
            <a:endParaRPr lang="en-US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      ::= { system 3 }</a:t>
            </a:r>
            <a:endParaRPr lang="en-US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lang="en-US" sz="1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TextShape 1"/>
          <p:cNvSpPr txBox="1"/>
          <p:nvPr/>
        </p:nvSpPr>
        <p:spPr>
          <a:xfrm>
            <a:off x="816120" y="356759"/>
            <a:ext cx="8270280" cy="84402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11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MIB Sample (2 of 3)</a:t>
            </a:r>
          </a:p>
        </p:txBody>
      </p:sp>
      <p:sp>
        <p:nvSpPr>
          <p:cNvPr id="196" name="TextShape 2"/>
          <p:cNvSpPr txBox="1"/>
          <p:nvPr/>
        </p:nvSpPr>
        <p:spPr>
          <a:xfrm>
            <a:off x="641943" y="1200787"/>
            <a:ext cx="9002799" cy="588581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r>
              <a:rPr lang="en-US" sz="10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sysUpTime</a:t>
            </a:r>
            <a:r>
              <a:rPr lang="en-US" sz="1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OBJECT-TYPE</a:t>
            </a:r>
            <a:endParaRPr lang="en-US" sz="1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1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      SYNTAX </a:t>
            </a:r>
            <a:r>
              <a:rPr lang="en-US" sz="10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TimeTicks</a:t>
            </a:r>
            <a:endParaRPr lang="en-US" sz="1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1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      ACCESS read-only</a:t>
            </a:r>
            <a:endParaRPr lang="en-US" sz="1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1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      STATUS mandatory</a:t>
            </a:r>
            <a:endParaRPr lang="en-US" sz="1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1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      DESCRIPTION</a:t>
            </a:r>
            <a:endParaRPr lang="en-US" sz="1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1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      "The time (in hundredths of a second) since the</a:t>
            </a:r>
            <a:r>
              <a:rPr lang="en-US" sz="1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1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network management portion of the system was last</a:t>
            </a:r>
            <a:r>
              <a:rPr lang="en-US" sz="1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1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re-initialized."</a:t>
            </a:r>
            <a:endParaRPr lang="en-US" sz="1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1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      ::= { system 3 }</a:t>
            </a:r>
            <a:endParaRPr lang="en-US" sz="1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lang="en-US" sz="1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ts val="3388"/>
              </a:lnSpc>
            </a:pPr>
            <a:r>
              <a:rPr lang="en-US" sz="2990" b="1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sysUpTime</a:t>
            </a:r>
            <a:r>
              <a:rPr lang="en-US" sz="299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OBJECT-TYPE</a:t>
            </a:r>
            <a:endParaRPr lang="en-US" sz="299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08000">
              <a:lnSpc>
                <a:spcPts val="3388"/>
              </a:lnSpc>
              <a:buClr>
                <a:srgbClr val="000000"/>
              </a:buClr>
              <a:buSzPct val="45000"/>
            </a:pP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This defines the object called </a:t>
            </a:r>
            <a:r>
              <a:rPr lang="en-US" sz="24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sysUpTime</a:t>
            </a: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.</a:t>
            </a:r>
          </a:p>
          <a:p>
            <a:pPr>
              <a:lnSpc>
                <a:spcPts val="3388"/>
              </a:lnSpc>
            </a:pPr>
            <a:endParaRPr lang="en-US" sz="1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ts val="3388"/>
              </a:lnSpc>
            </a:pPr>
            <a:r>
              <a:rPr lang="en-US" sz="299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SYNTAX </a:t>
            </a:r>
            <a:r>
              <a:rPr lang="en-US" sz="2990" b="1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TimeTicks</a:t>
            </a:r>
            <a:endParaRPr lang="en-US" sz="299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08000">
              <a:lnSpc>
                <a:spcPts val="3388"/>
              </a:lnSpc>
              <a:buClr>
                <a:srgbClr val="000000"/>
              </a:buClr>
              <a:buSzPct val="45000"/>
            </a:pP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This object is of the type </a:t>
            </a:r>
            <a:r>
              <a:rPr lang="en-US" sz="24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TimeTicks</a:t>
            </a: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. Object types are specified in the SMI we mentioned a moment ago.</a:t>
            </a:r>
            <a:br>
              <a:rPr lang="en-US" sz="1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</a:br>
            <a:b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</a:br>
            <a:r>
              <a:rPr lang="en-US" sz="299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ACCESS read-only</a:t>
            </a:r>
            <a:endParaRPr lang="en-US" sz="299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08000">
              <a:lnSpc>
                <a:spcPts val="3388"/>
              </a:lnSpc>
              <a:buClr>
                <a:srgbClr val="000000"/>
              </a:buClr>
              <a:buSzPct val="45000"/>
            </a:pP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This object can only be read via SNMP (i.e., </a:t>
            </a:r>
            <a:r>
              <a:rPr lang="en-US" sz="24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get</a:t>
            </a: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, </a:t>
            </a:r>
            <a:r>
              <a:rPr lang="en-US" sz="2400" b="1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getnext</a:t>
            </a: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); it cannot be changed (i.e., </a:t>
            </a:r>
            <a:r>
              <a:rPr lang="en-US" sz="24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set</a:t>
            </a: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160729934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TextShape 1"/>
          <p:cNvSpPr txBox="1"/>
          <p:nvPr/>
        </p:nvSpPr>
        <p:spPr>
          <a:xfrm>
            <a:off x="816120" y="356760"/>
            <a:ext cx="8270280" cy="792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11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MIB Sample (2 of 3)</a:t>
            </a:r>
          </a:p>
        </p:txBody>
      </p:sp>
      <p:sp>
        <p:nvSpPr>
          <p:cNvPr id="196" name="TextShape 2"/>
          <p:cNvSpPr txBox="1"/>
          <p:nvPr/>
        </p:nvSpPr>
        <p:spPr>
          <a:xfrm>
            <a:off x="641943" y="1222559"/>
            <a:ext cx="9002799" cy="588581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r>
              <a:rPr lang="en-US" sz="10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sysUpTime</a:t>
            </a:r>
            <a:r>
              <a:rPr lang="en-US" sz="1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OBJECT-TYPE</a:t>
            </a:r>
            <a:endParaRPr lang="en-US" sz="1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1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      SYNTAX </a:t>
            </a:r>
            <a:r>
              <a:rPr lang="en-US" sz="10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TimeTicks</a:t>
            </a:r>
            <a:endParaRPr lang="en-US" sz="1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1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      ACCESS read-only</a:t>
            </a:r>
            <a:endParaRPr lang="en-US" sz="1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1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      STATUS mandatory</a:t>
            </a:r>
            <a:endParaRPr lang="en-US" sz="1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1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      DESCRIPTION</a:t>
            </a:r>
            <a:endParaRPr lang="en-US" sz="1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1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      "The time (in hundredths of a second) since the</a:t>
            </a:r>
            <a:r>
              <a:rPr lang="en-US" sz="1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1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network management portion of the system was last</a:t>
            </a:r>
            <a:r>
              <a:rPr lang="en-US" sz="1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1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re-initialized."</a:t>
            </a:r>
            <a:endParaRPr lang="en-US" sz="1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1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      ::= { system 3 }</a:t>
            </a:r>
            <a:endParaRPr lang="en-US" sz="1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lang="en-US" sz="1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ts val="3388"/>
              </a:lnSpc>
            </a:pPr>
            <a:r>
              <a:rPr lang="en-US" sz="299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STATUS mandatory</a:t>
            </a:r>
            <a:endParaRPr lang="en-US" sz="299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ts val="3388"/>
              </a:lnSpc>
            </a:pPr>
            <a:r>
              <a:rPr lang="en-US" sz="299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	</a:t>
            </a: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This object must be implemented in any SNMP agent.</a:t>
            </a:r>
          </a:p>
          <a:p>
            <a:endParaRPr lang="en-US" sz="1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299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DESCRIPTION</a:t>
            </a:r>
            <a:endParaRPr lang="en-US" sz="299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299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	</a:t>
            </a: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 description of the object</a:t>
            </a:r>
          </a:p>
          <a:p>
            <a:endParaRPr lang="en-US" sz="1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299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::= { system 3 }</a:t>
            </a:r>
            <a:endParaRPr lang="en-US" sz="299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299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    </a:t>
            </a: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</a:t>
            </a:r>
            <a:r>
              <a:rPr lang="en-US" sz="24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sysUpTime</a:t>
            </a: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object is the third branch off of the </a:t>
            </a: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system</a:t>
            </a: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object group tree.</a:t>
            </a:r>
          </a:p>
        </p:txBody>
      </p:sp>
    </p:spTree>
    <p:extLst>
      <p:ext uri="{BB962C8B-B14F-4D97-AF65-F5344CB8AC3E}">
        <p14:creationId xmlns:p14="http://schemas.microsoft.com/office/powerpoint/2010/main" val="131873716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TextShape 1"/>
          <p:cNvSpPr txBox="1"/>
          <p:nvPr/>
        </p:nvSpPr>
        <p:spPr>
          <a:xfrm>
            <a:off x="816120" y="637920"/>
            <a:ext cx="8270280" cy="1178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11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MIB Files</a:t>
            </a:r>
          </a:p>
        </p:txBody>
      </p:sp>
      <p:sp>
        <p:nvSpPr>
          <p:cNvPr id="198" name="TextShape 2"/>
          <p:cNvSpPr txBox="1"/>
          <p:nvPr/>
        </p:nvSpPr>
        <p:spPr>
          <a:xfrm>
            <a:off x="785160" y="2040120"/>
            <a:ext cx="8270280" cy="40939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r>
              <a:rPr lang="en-US" sz="299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MIB files also make it possible to interpret a returned value from an agent</a:t>
            </a:r>
            <a:br>
              <a:rPr lang="en-US" sz="299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</a:br>
            <a:endParaRPr lang="en-US" sz="299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08000">
              <a:buClr>
                <a:srgbClr val="000000"/>
              </a:buClr>
              <a:buSzPct val="45000"/>
            </a:pPr>
            <a:r>
              <a:rPr lang="en-US" sz="299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For example, the status for a fan could be: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62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1, 2, 3, 4, 5, or 6</a:t>
            </a:r>
            <a:endParaRPr lang="en-US" sz="262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62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What does it mean?</a:t>
            </a:r>
            <a:br>
              <a:rPr lang="en-US" sz="262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</a:br>
            <a:endParaRPr lang="en-US" sz="262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08000">
              <a:buClr>
                <a:srgbClr val="000000"/>
              </a:buClr>
              <a:buSzPct val="45000"/>
            </a:pPr>
            <a:r>
              <a:rPr lang="en-US" sz="299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Look for the Textual Convention (</a:t>
            </a:r>
            <a:r>
              <a:rPr lang="en-US" sz="299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tc</a:t>
            </a:r>
            <a:r>
              <a:rPr lang="en-US" sz="299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) in the MIB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TextShape 1"/>
          <p:cNvSpPr txBox="1"/>
          <p:nvPr/>
        </p:nvSpPr>
        <p:spPr>
          <a:xfrm>
            <a:off x="816120" y="356760"/>
            <a:ext cx="8270280" cy="908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11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MIB Sample</a:t>
            </a:r>
          </a:p>
        </p:txBody>
      </p:sp>
      <p:sp>
        <p:nvSpPr>
          <p:cNvPr id="200" name="TextShape 2"/>
          <p:cNvSpPr txBox="1"/>
          <p:nvPr/>
        </p:nvSpPr>
        <p:spPr>
          <a:xfrm>
            <a:off x="666000" y="1486440"/>
            <a:ext cx="8630280" cy="54702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r>
              <a:rPr lang="en-US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CiscoEnvMonState</a:t>
            </a:r>
            <a:r>
              <a:rPr lang="en-US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::= TEXTUAL-CONVENTION</a:t>
            </a:r>
            <a:endParaRPr lang="en-US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STATUS current</a:t>
            </a:r>
            <a:endParaRPr lang="en-US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DESCRIPTION</a:t>
            </a:r>
            <a:endParaRPr lang="en-US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1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        "Represents the state of a device being monitored.</a:t>
            </a:r>
            <a:endParaRPr lang="en-US" sz="1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1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         Valid values are:</a:t>
            </a:r>
            <a:endParaRPr lang="en-US" sz="1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lang="en-US" sz="1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1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         normal(1):         the environment is good, such as low</a:t>
            </a:r>
            <a:endParaRPr lang="en-US" sz="1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1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                            temperature.</a:t>
            </a:r>
            <a:endParaRPr lang="en-US" sz="1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lang="en-US" sz="1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1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         warning(2):        the environment is bad, such as temperature</a:t>
            </a:r>
            <a:endParaRPr lang="en-US" sz="1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1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                            above normal operation range but not too</a:t>
            </a:r>
            <a:endParaRPr lang="en-US" sz="1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1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                            high.</a:t>
            </a:r>
            <a:endParaRPr lang="en-US" sz="1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lang="en-US" sz="1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1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         critical(3):       the environment is very bad, such as</a:t>
            </a:r>
            <a:endParaRPr lang="en-US" sz="1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1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                            temperature much higher than normal</a:t>
            </a:r>
            <a:endParaRPr lang="en-US" sz="1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1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                            operation limit.</a:t>
            </a:r>
            <a:endParaRPr lang="en-US" sz="1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lang="en-US" sz="1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1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         shutdown(4):       the environment is the worst, the system</a:t>
            </a:r>
            <a:endParaRPr lang="en-US" sz="1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1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                            should be shutdown immediately.</a:t>
            </a:r>
            <a:endParaRPr lang="en-US" sz="1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lang="en-US" sz="1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1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         </a:t>
            </a:r>
            <a:r>
              <a:rPr lang="en-US" sz="12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notPresent</a:t>
            </a:r>
            <a:r>
              <a:rPr lang="en-US" sz="1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(5):     the environmental monitor is not present,</a:t>
            </a:r>
            <a:endParaRPr lang="en-US" sz="1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1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                            such as temperature sensors do not exist.</a:t>
            </a:r>
            <a:endParaRPr lang="en-US" sz="1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lang="en-US" sz="1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1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         </a:t>
            </a:r>
            <a:r>
              <a:rPr lang="en-US" sz="12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notFunctioning</a:t>
            </a:r>
            <a:r>
              <a:rPr lang="en-US" sz="1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(6): the environmental monitor does not</a:t>
            </a:r>
            <a:endParaRPr lang="en-US" sz="1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1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                            function properly, such as a temperature</a:t>
            </a:r>
            <a:endParaRPr lang="en-US" sz="1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1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                            sensor generates a abnormal data like</a:t>
            </a:r>
            <a:endParaRPr lang="en-US" sz="1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1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                            1000 C.</a:t>
            </a:r>
            <a:endParaRPr lang="en-US" sz="1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TextShape 1"/>
          <p:cNvSpPr txBox="1"/>
          <p:nvPr/>
        </p:nvSpPr>
        <p:spPr>
          <a:xfrm>
            <a:off x="816120" y="356760"/>
            <a:ext cx="8270280" cy="8323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11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SNMP and Security</a:t>
            </a:r>
          </a:p>
        </p:txBody>
      </p:sp>
      <p:sp>
        <p:nvSpPr>
          <p:cNvPr id="202" name="TextShape 2"/>
          <p:cNvSpPr txBox="1"/>
          <p:nvPr/>
        </p:nvSpPr>
        <p:spPr>
          <a:xfrm>
            <a:off x="816120" y="1450440"/>
            <a:ext cx="8585788" cy="5120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r>
              <a:rPr lang="en-US" sz="299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SNMP versions 1 and 2c are insecure</a:t>
            </a:r>
          </a:p>
          <a:p>
            <a:r>
              <a:rPr lang="en-US" sz="299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SNMP version 3 was created to fix this</a:t>
            </a:r>
          </a:p>
          <a:p>
            <a:endParaRPr lang="en-US" sz="1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299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SNMPv3 authentication is based on a “User-based Security Model” (USM):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Authenticity and integrity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Keys are used for users, and messages have digital signatures generated with a hash function (MD5 or SHA)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Privacy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Messages can be encrypted with secret-key (private) algorithms (DES or AES)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Temporary validity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Utilizes a synchronized clock with a 150 second window with sequence checking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Shape 1"/>
          <p:cNvSpPr txBox="1"/>
          <p:nvPr/>
        </p:nvSpPr>
        <p:spPr>
          <a:xfrm>
            <a:off x="769320" y="356760"/>
            <a:ext cx="8270280" cy="7801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11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What is SNMP?</a:t>
            </a:r>
          </a:p>
        </p:txBody>
      </p:sp>
      <p:sp>
        <p:nvSpPr>
          <p:cNvPr id="55" name="TextShape 2"/>
          <p:cNvSpPr txBox="1"/>
          <p:nvPr/>
        </p:nvSpPr>
        <p:spPr>
          <a:xfrm>
            <a:off x="615960" y="1077480"/>
            <a:ext cx="8724960" cy="5898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en-US" sz="299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lang="en-US" sz="299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299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SNMP – Simple Network Management Protocol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62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Structured protocol, structured information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62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For querying network device state and receiving notifications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62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Also can be used to change state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62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Industry standard, hundreds of tools exist that use it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62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Supported on any decent network equipment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62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Transport : UDP ports 161 and 162 (notifications)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TextShape 1"/>
          <p:cNvSpPr txBox="1"/>
          <p:nvPr/>
        </p:nvSpPr>
        <p:spPr>
          <a:xfrm>
            <a:off x="816120" y="637920"/>
            <a:ext cx="8270280" cy="1178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11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SNMPv3 Security Levels</a:t>
            </a:r>
          </a:p>
        </p:txBody>
      </p:sp>
      <p:sp>
        <p:nvSpPr>
          <p:cNvPr id="204" name="TextShape 2"/>
          <p:cNvSpPr txBox="1"/>
          <p:nvPr/>
        </p:nvSpPr>
        <p:spPr>
          <a:xfrm>
            <a:off x="816120" y="2008440"/>
            <a:ext cx="8270280" cy="40939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r>
              <a:rPr lang="en-US" sz="299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noAuthNoPriv</a:t>
            </a:r>
            <a:endParaRPr lang="en-US" sz="299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62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No authentication, no privacy</a:t>
            </a:r>
          </a:p>
          <a:p>
            <a:endParaRPr lang="en-US" sz="299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299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authNoPriv</a:t>
            </a:r>
            <a:endParaRPr lang="en-US" sz="299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62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Authentication with no privacy</a:t>
            </a:r>
          </a:p>
          <a:p>
            <a:endParaRPr lang="en-US" sz="299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299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authPriv</a:t>
            </a:r>
            <a:endParaRPr lang="en-US" sz="299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62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Authentication with privacy</a:t>
            </a:r>
          </a:p>
          <a:p>
            <a:endParaRPr lang="en-US" sz="299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TextShape 1"/>
          <p:cNvSpPr txBox="1"/>
          <p:nvPr/>
        </p:nvSpPr>
        <p:spPr>
          <a:xfrm>
            <a:off x="97663" y="420583"/>
            <a:ext cx="9581914" cy="7812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11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Cisco SNMP Agent Configuration R/O</a:t>
            </a:r>
          </a:p>
        </p:txBody>
      </p:sp>
      <p:sp>
        <p:nvSpPr>
          <p:cNvPr id="206" name="TextShape 2"/>
          <p:cNvSpPr txBox="1"/>
          <p:nvPr/>
        </p:nvSpPr>
        <p:spPr>
          <a:xfrm>
            <a:off x="601200" y="2008440"/>
            <a:ext cx="8917938" cy="40939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r>
              <a:rPr lang="en-US" sz="299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Read-only</a:t>
            </a:r>
            <a:br>
              <a:rPr lang="en-US" sz="299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</a:br>
            <a:endParaRPr lang="en-US" sz="299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08000">
              <a:buClr>
                <a:srgbClr val="000000"/>
              </a:buClr>
              <a:buSzPct val="45000"/>
            </a:pPr>
            <a:r>
              <a:rPr lang="en-US" sz="2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# </a:t>
            </a:r>
            <a:r>
              <a:rPr lang="en-US" sz="26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snmp</a:t>
            </a:r>
            <a:r>
              <a:rPr lang="en-US" sz="2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-server community </a:t>
            </a:r>
            <a:r>
              <a:rPr lang="en-US" sz="26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NetManage</a:t>
            </a:r>
            <a:r>
              <a:rPr lang="en-US" sz="2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RO</a:t>
            </a:r>
            <a:endParaRPr lang="en-US" sz="299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Enables SNMPv1 and v2c </a:t>
            </a:r>
            <a:br>
              <a:rPr lang="en-US" sz="2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</a:br>
            <a:endParaRPr lang="en-US" sz="262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08000">
              <a:buClr>
                <a:srgbClr val="000000"/>
              </a:buClr>
              <a:buSzPct val="45000"/>
            </a:pPr>
            <a:r>
              <a:rPr lang="en-US" sz="2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# </a:t>
            </a:r>
            <a:r>
              <a:rPr lang="en-US" sz="26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snmp</a:t>
            </a:r>
            <a:r>
              <a:rPr lang="en-US" sz="2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-server group </a:t>
            </a:r>
            <a:r>
              <a:rPr lang="en-US" sz="26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ReadGroup</a:t>
            </a:r>
            <a:r>
              <a:rPr lang="en-US" sz="2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v3 </a:t>
            </a:r>
            <a:r>
              <a:rPr lang="en-US" sz="26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auth</a:t>
            </a:r>
            <a:endParaRPr lang="en-US" sz="299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08000">
              <a:buClr>
                <a:srgbClr val="000000"/>
              </a:buClr>
              <a:buSzPct val="45000"/>
            </a:pPr>
            <a:r>
              <a:rPr lang="en-US" sz="2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# </a:t>
            </a:r>
            <a:r>
              <a:rPr lang="en-US" sz="26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snmp</a:t>
            </a:r>
            <a:r>
              <a:rPr lang="en-US" sz="2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-server user admin </a:t>
            </a:r>
            <a:r>
              <a:rPr lang="en-US" sz="26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ReadGroup</a:t>
            </a:r>
            <a:r>
              <a:rPr lang="en-US" sz="2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v3 </a:t>
            </a:r>
            <a:r>
              <a:rPr lang="en-US" sz="26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auth</a:t>
            </a:r>
            <a:r>
              <a:rPr lang="en-US" sz="2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</a:t>
            </a:r>
            <a:r>
              <a:rPr lang="en-US" sz="26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sha</a:t>
            </a:r>
            <a:r>
              <a:rPr lang="en-US" sz="2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</a:t>
            </a:r>
            <a:r>
              <a:rPr lang="en-US" sz="26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NetManage</a:t>
            </a:r>
            <a:endParaRPr lang="en-US" sz="299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SNMPv3 authentication, no encryption</a:t>
            </a:r>
            <a:endParaRPr lang="en-US" sz="262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lang="en-US" sz="1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7" name="TextShape 3"/>
          <p:cNvSpPr txBox="1"/>
          <p:nvPr/>
        </p:nvSpPr>
        <p:spPr>
          <a:xfrm>
            <a:off x="2778840" y="5937480"/>
            <a:ext cx="164880" cy="45468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TextShape 1"/>
          <p:cNvSpPr txBox="1"/>
          <p:nvPr/>
        </p:nvSpPr>
        <p:spPr>
          <a:xfrm>
            <a:off x="816120" y="407520"/>
            <a:ext cx="8270280" cy="1178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11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Cisco SNMP Agent Configuration</a:t>
            </a:r>
            <a:br>
              <a:rPr lang="en-US" sz="411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</a:br>
            <a:r>
              <a:rPr lang="en-US" sz="411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R/W</a:t>
            </a:r>
          </a:p>
        </p:txBody>
      </p:sp>
      <p:sp>
        <p:nvSpPr>
          <p:cNvPr id="206" name="TextShape 2"/>
          <p:cNvSpPr txBox="1"/>
          <p:nvPr/>
        </p:nvSpPr>
        <p:spPr>
          <a:xfrm>
            <a:off x="601200" y="2008439"/>
            <a:ext cx="8917938" cy="4533037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r>
              <a:rPr lang="en-US" sz="299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Read-write</a:t>
            </a:r>
            <a:br>
              <a:rPr lang="en-US" sz="299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</a:br>
            <a:endParaRPr lang="en-US" sz="299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08000">
              <a:buClr>
                <a:srgbClr val="000000"/>
              </a:buClr>
              <a:buSzPct val="45000"/>
            </a:pPr>
            <a:r>
              <a:rPr lang="en-US" sz="2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# </a:t>
            </a:r>
            <a:r>
              <a:rPr lang="en-US" sz="26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snmp</a:t>
            </a:r>
            <a:r>
              <a:rPr lang="en-US" sz="2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-server group </a:t>
            </a:r>
            <a:r>
              <a:rPr lang="en-US" sz="26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WriteGroup</a:t>
            </a:r>
            <a:r>
              <a:rPr lang="en-US" sz="2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v3 </a:t>
            </a:r>
            <a:r>
              <a:rPr lang="en-US" sz="26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auth</a:t>
            </a:r>
            <a:r>
              <a:rPr lang="en-US" sz="2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write v1default</a:t>
            </a:r>
            <a:endParaRPr lang="en-US" sz="299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08000">
              <a:buClr>
                <a:srgbClr val="000000"/>
              </a:buClr>
              <a:buSzPct val="45000"/>
            </a:pPr>
            <a:r>
              <a:rPr lang="en-US" sz="2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# </a:t>
            </a:r>
            <a:r>
              <a:rPr lang="en-US" sz="26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snmp</a:t>
            </a:r>
            <a:r>
              <a:rPr lang="en-US" sz="2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-server user admin-</a:t>
            </a:r>
            <a:r>
              <a:rPr lang="en-US" sz="26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rw</a:t>
            </a:r>
            <a:r>
              <a:rPr lang="en-US" sz="2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</a:t>
            </a:r>
            <a:r>
              <a:rPr lang="en-US" sz="26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WriteGroup</a:t>
            </a:r>
            <a:r>
              <a:rPr lang="en-US" sz="2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v3 </a:t>
            </a:r>
            <a:r>
              <a:rPr lang="en-US" sz="26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auth</a:t>
            </a:r>
            <a:r>
              <a:rPr lang="en-US" sz="2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</a:t>
            </a:r>
            <a:r>
              <a:rPr lang="en-US" sz="26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sha</a:t>
            </a:r>
            <a:r>
              <a:rPr lang="en-US" sz="2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</a:t>
            </a:r>
            <a:r>
              <a:rPr lang="en-US" sz="26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NetManage</a:t>
            </a:r>
            <a:r>
              <a:rPr lang="en-US" sz="2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</a:t>
            </a:r>
            <a:r>
              <a:rPr lang="en-US" sz="26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priv</a:t>
            </a:r>
            <a:r>
              <a:rPr lang="en-US" sz="2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</a:t>
            </a:r>
            <a:r>
              <a:rPr lang="en-US" sz="26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aes</a:t>
            </a:r>
            <a:r>
              <a:rPr lang="en-US" sz="2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128 </a:t>
            </a:r>
            <a:r>
              <a:rPr lang="en-US" sz="26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NetWrite</a:t>
            </a:r>
            <a:br>
              <a:rPr lang="en-US" sz="2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</a:br>
            <a:endParaRPr lang="en-US" sz="299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Cisco allows </a:t>
            </a:r>
            <a:r>
              <a:rPr lang="en-US" sz="20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authNoPriv</a:t>
            </a:r>
            <a:r>
              <a:rPr lang="en-US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and </a:t>
            </a:r>
            <a:r>
              <a:rPr lang="en-US" sz="20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authPriv</a:t>
            </a:r>
            <a:r>
              <a:rPr lang="en-US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queries with this user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You could also define a read-write user without encryption (</a:t>
            </a:r>
            <a:r>
              <a:rPr lang="en-US" sz="20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priv</a:t>
            </a:r>
            <a:r>
              <a:rPr lang="en-US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)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Note that we recommend using SNMP version 3 if you want write access using the </a:t>
            </a:r>
            <a:r>
              <a:rPr lang="en-US" sz="20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set</a:t>
            </a:r>
            <a:r>
              <a:rPr lang="en-US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operator</a:t>
            </a:r>
          </a:p>
        </p:txBody>
      </p:sp>
      <p:sp>
        <p:nvSpPr>
          <p:cNvPr id="207" name="TextShape 3"/>
          <p:cNvSpPr txBox="1"/>
          <p:nvPr/>
        </p:nvSpPr>
        <p:spPr>
          <a:xfrm>
            <a:off x="2778840" y="5937480"/>
            <a:ext cx="164880" cy="454680"/>
          </a:xfrm>
          <a:prstGeom prst="rect">
            <a:avLst/>
          </a:pr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200787118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TextShape 1"/>
          <p:cNvSpPr txBox="1"/>
          <p:nvPr/>
        </p:nvSpPr>
        <p:spPr>
          <a:xfrm>
            <a:off x="356760" y="356760"/>
            <a:ext cx="9189720" cy="911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11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Net-SNMP Agent (snmpd)</a:t>
            </a:r>
          </a:p>
        </p:txBody>
      </p:sp>
      <p:sp>
        <p:nvSpPr>
          <p:cNvPr id="209" name="TextShape 2"/>
          <p:cNvSpPr txBox="1"/>
          <p:nvPr/>
        </p:nvSpPr>
        <p:spPr>
          <a:xfrm>
            <a:off x="655559" y="1357920"/>
            <a:ext cx="8890921" cy="543476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r>
              <a:rPr lang="en-US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Add a community string by editing </a:t>
            </a:r>
            <a:r>
              <a:rPr lang="en-US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/</a:t>
            </a:r>
            <a:r>
              <a:rPr lang="en-US" sz="24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etc</a:t>
            </a: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/</a:t>
            </a:r>
            <a:r>
              <a:rPr lang="en-US" sz="24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snmp</a:t>
            </a: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/</a:t>
            </a:r>
            <a:r>
              <a:rPr lang="en-US" sz="24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snmpd.conf</a:t>
            </a: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</a:p>
          <a:p>
            <a:r>
              <a:rPr lang="en-US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and adding:</a:t>
            </a:r>
            <a:endParaRPr lang="en-US" sz="299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24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rocommunity</a:t>
            </a: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</a:t>
            </a:r>
            <a:r>
              <a:rPr lang="en-US" sz="24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NetManage</a:t>
            </a: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100.64.0.0/16</a:t>
            </a:r>
            <a:b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</a:br>
            <a:endParaRPr lang="en-US" sz="299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Add the SNMPv3 user</a:t>
            </a:r>
            <a:endParaRPr lang="en-US" sz="299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08000">
              <a:buClr>
                <a:srgbClr val="000000"/>
              </a:buClr>
              <a:buSzPct val="45000"/>
            </a:pP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# </a:t>
            </a:r>
            <a:r>
              <a:rPr lang="en-US" sz="24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systemctl</a:t>
            </a: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stop </a:t>
            </a:r>
            <a:r>
              <a:rPr lang="en-US" sz="24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snmpd</a:t>
            </a: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08000">
              <a:buClr>
                <a:srgbClr val="000000"/>
              </a:buClr>
              <a:buSzPct val="45000"/>
            </a:pP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# </a:t>
            </a:r>
            <a:r>
              <a:rPr lang="en-US" sz="2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panose="02070309020205020404" pitchFamily="49" charset="0"/>
                <a:cs typeface="Courier New" panose="02070309020205020404" pitchFamily="49" charset="0"/>
              </a:rPr>
              <a:t>net-snmp-create-v3-user </a:t>
            </a:r>
            <a:r>
              <a:rPr lang="mr-IN" sz="2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panose="02070309020205020404" pitchFamily="49" charset="0"/>
              </a:rPr>
              <a:t>–</a:t>
            </a:r>
            <a:r>
              <a:rPr lang="en-US" sz="2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panose="02070309020205020404" pitchFamily="49" charset="0"/>
                <a:cs typeface="Courier New" panose="02070309020205020404" pitchFamily="49" charset="0"/>
              </a:rPr>
              <a:t>X DES</a:t>
            </a:r>
            <a:r>
              <a:rPr lang="en-US" sz="2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panose="02070309020205020404" pitchFamily="49" charset="0"/>
                <a:cs typeface="Courier New" panose="02070309020205020404" pitchFamily="49" charset="0"/>
              </a:rPr>
              <a:t> -a </a:t>
            </a:r>
            <a:r>
              <a:rPr lang="en-US" sz="22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panose="02070309020205020404" pitchFamily="49" charset="0"/>
                <a:cs typeface="Courier New" panose="02070309020205020404" pitchFamily="49" charset="0"/>
              </a:rPr>
              <a:t>NetManage</a:t>
            </a:r>
            <a:r>
              <a:rPr lang="en-US" sz="2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panose="02070309020205020404" pitchFamily="49" charset="0"/>
                <a:cs typeface="Courier New" panose="02070309020205020404" pitchFamily="49" charset="0"/>
              </a:rPr>
              <a:t> admin</a:t>
            </a:r>
          </a:p>
          <a:p>
            <a:pPr marL="108000">
              <a:buClr>
                <a:srgbClr val="000000"/>
              </a:buClr>
              <a:buSzPct val="45000"/>
            </a:pP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# system start </a:t>
            </a:r>
            <a:r>
              <a:rPr lang="en-US" sz="24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snmpd</a:t>
            </a: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lang="en-US" sz="299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TextShape 1"/>
          <p:cNvSpPr txBox="1"/>
          <p:nvPr/>
        </p:nvSpPr>
        <p:spPr>
          <a:xfrm>
            <a:off x="816120" y="356760"/>
            <a:ext cx="8270280" cy="855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11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Querying an SNMP agent</a:t>
            </a:r>
          </a:p>
        </p:txBody>
      </p:sp>
      <p:sp>
        <p:nvSpPr>
          <p:cNvPr id="211" name="TextShape 2"/>
          <p:cNvSpPr txBox="1"/>
          <p:nvPr/>
        </p:nvSpPr>
        <p:spPr>
          <a:xfrm>
            <a:off x="754200" y="1507680"/>
            <a:ext cx="8270280" cy="5248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r>
              <a:rPr lang="en-US" sz="299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Using Net-SNMP command line tools...</a:t>
            </a:r>
          </a:p>
          <a:p>
            <a:r>
              <a:rPr lang="en-US" sz="299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Some typical commands for querying: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62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snmpget</a:t>
            </a:r>
            <a:endParaRPr lang="en-US" sz="262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62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snmpwalk</a:t>
            </a:r>
            <a:endParaRPr lang="en-US" sz="262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62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snmpbulkwalk</a:t>
            </a:r>
            <a:r>
              <a:rPr lang="en-US" sz="262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(requires v2c or v3)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62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snmpstatus</a:t>
            </a:r>
            <a:endParaRPr lang="en-US" sz="262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62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snmptable</a:t>
            </a:r>
            <a:endParaRPr lang="en-US" sz="262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299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All commands have same authentication options: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62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snmpXXX</a:t>
            </a:r>
            <a:r>
              <a:rPr lang="en-US" sz="262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-v1 -c&lt;community&gt; host [OID]</a:t>
            </a:r>
            <a:endParaRPr lang="en-US" sz="262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62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snmpXXX</a:t>
            </a:r>
            <a:r>
              <a:rPr lang="en-US" sz="262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-v2c -c&lt;community&gt; host [OID]</a:t>
            </a:r>
            <a:endParaRPr lang="en-US" sz="262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62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snmpXXX</a:t>
            </a:r>
            <a:r>
              <a:rPr lang="en-US" sz="262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-v3 -</a:t>
            </a:r>
            <a:r>
              <a:rPr lang="en-US" sz="262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lauthNoPriv</a:t>
            </a:r>
            <a:r>
              <a:rPr lang="en-US" sz="262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-u&lt;user</a:t>
            </a:r>
            <a:r>
              <a:rPr lang="en-US" sz="262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&gt; -</a:t>
            </a:r>
            <a:r>
              <a:rPr lang="en-US" sz="262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X DES</a:t>
            </a:r>
            <a:r>
              <a:rPr lang="en-US" sz="262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-a&lt;pass</a:t>
            </a:r>
            <a:r>
              <a:rPr lang="en-US" sz="262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&gt; host [OID]</a:t>
            </a:r>
            <a:endParaRPr lang="en-US" sz="262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TextShape 1"/>
          <p:cNvSpPr txBox="1"/>
          <p:nvPr/>
        </p:nvSpPr>
        <p:spPr>
          <a:xfrm>
            <a:off x="356760" y="356760"/>
            <a:ext cx="9189720" cy="911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11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Using defaults</a:t>
            </a:r>
          </a:p>
        </p:txBody>
      </p:sp>
      <p:sp>
        <p:nvSpPr>
          <p:cNvPr id="213" name="TextShape 2"/>
          <p:cNvSpPr txBox="1"/>
          <p:nvPr/>
        </p:nvSpPr>
        <p:spPr>
          <a:xfrm>
            <a:off x="655560" y="1357920"/>
            <a:ext cx="8890920" cy="55418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r>
              <a:rPr lang="en-US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Set defaults in </a:t>
            </a:r>
            <a:r>
              <a:rPr lang="en-US" sz="32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config</a:t>
            </a:r>
            <a:r>
              <a:rPr lang="en-US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file </a:t>
            </a: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~/.</a:t>
            </a:r>
            <a:r>
              <a:rPr lang="en-US" sz="24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snmp</a:t>
            </a: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/</a:t>
            </a:r>
            <a:r>
              <a:rPr lang="en-US" sz="24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snmp.conf</a:t>
            </a: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565200" lvl="1">
              <a:buClr>
                <a:srgbClr val="000000"/>
              </a:buClr>
              <a:buSzPct val="45000"/>
            </a:pPr>
            <a:r>
              <a:rPr lang="en-US" sz="24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defVersion</a:t>
            </a: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3</a:t>
            </a: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565200" lvl="1">
              <a:buClr>
                <a:srgbClr val="000000"/>
              </a:buClr>
              <a:buSzPct val="45000"/>
            </a:pPr>
            <a:r>
              <a:rPr lang="en-US" sz="24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defCommunity</a:t>
            </a: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</a:t>
            </a:r>
            <a:r>
              <a:rPr lang="en-US" sz="24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NetManage</a:t>
            </a: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565200" lvl="1">
              <a:buClr>
                <a:srgbClr val="000000"/>
              </a:buClr>
              <a:buSzPct val="45000"/>
            </a:pPr>
            <a:r>
              <a:rPr lang="en-US" sz="24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defSecurityName</a:t>
            </a: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admin</a:t>
            </a: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565200" lvl="1">
              <a:buClr>
                <a:srgbClr val="000000"/>
              </a:buClr>
              <a:buSzPct val="45000"/>
            </a:pPr>
            <a:r>
              <a:rPr lang="en-US" sz="24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defSecurityLevel</a:t>
            </a: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</a:t>
            </a:r>
            <a:r>
              <a:rPr lang="en-US" sz="24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authNoPriv</a:t>
            </a: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565200" lvl="1">
              <a:buClr>
                <a:srgbClr val="000000"/>
              </a:buClr>
              <a:buSzPct val="45000"/>
            </a:pPr>
            <a:r>
              <a:rPr lang="en-US" sz="24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defAuthPassphrase</a:t>
            </a: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</a:t>
            </a:r>
            <a:r>
              <a:rPr lang="en-US" sz="24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NetManage</a:t>
            </a: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565200" lvl="1">
              <a:buClr>
                <a:srgbClr val="000000"/>
              </a:buClr>
              <a:buSzPct val="45000"/>
            </a:pPr>
            <a:r>
              <a:rPr lang="en-US" sz="24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defAuthType</a:t>
            </a: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SHA</a:t>
            </a:r>
            <a:b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</a:b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08000">
              <a:buClr>
                <a:srgbClr val="000000"/>
              </a:buClr>
              <a:buSzPct val="45000"/>
            </a:pPr>
            <a:r>
              <a:rPr lang="en-US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After creating this file the commands are much shorter: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62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snmpxxx</a:t>
            </a:r>
            <a:r>
              <a:rPr lang="en-US" sz="262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host [OID]</a:t>
            </a:r>
            <a:endParaRPr lang="en-US" sz="262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08000">
              <a:buClr>
                <a:srgbClr val="000000"/>
              </a:buClr>
              <a:buSzPct val="45000"/>
            </a:pPr>
            <a:r>
              <a:rPr lang="en-US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Or, if you want to force the version to v2c: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62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snmpxxx</a:t>
            </a:r>
            <a:r>
              <a:rPr lang="en-US" sz="262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-v2c host [OID]</a:t>
            </a:r>
            <a:endParaRPr lang="en-US" sz="262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lang="en-US" sz="299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lang="en-US" sz="299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TextShape 1"/>
          <p:cNvSpPr txBox="1"/>
          <p:nvPr/>
        </p:nvSpPr>
        <p:spPr>
          <a:xfrm>
            <a:off x="816120" y="637920"/>
            <a:ext cx="8270280" cy="1178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11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Querying an SNMP agent</a:t>
            </a:r>
          </a:p>
        </p:txBody>
      </p:sp>
      <p:sp>
        <p:nvSpPr>
          <p:cNvPr id="215" name="TextShape 2"/>
          <p:cNvSpPr txBox="1"/>
          <p:nvPr/>
        </p:nvSpPr>
        <p:spPr>
          <a:xfrm>
            <a:off x="511560" y="2008440"/>
            <a:ext cx="8908560" cy="40939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en-US" sz="299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299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Let's look at some examples</a:t>
            </a:r>
          </a:p>
          <a:p>
            <a:endParaRPr lang="en-US" sz="299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08000">
              <a:buClr>
                <a:srgbClr val="000000"/>
              </a:buClr>
              <a:buSzPct val="45000"/>
            </a:pP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$ </a:t>
            </a:r>
            <a:r>
              <a:rPr lang="en-US" sz="24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snmpstatus</a:t>
            </a: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100.64.Y.1</a:t>
            </a:r>
            <a:endParaRPr lang="en-US" sz="299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08000">
              <a:buClr>
                <a:srgbClr val="000000"/>
              </a:buClr>
              <a:buSzPct val="45000"/>
            </a:pP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$ snmpget 100.64.Y.1 ifNumber.0</a:t>
            </a:r>
            <a:endParaRPr lang="en-US" sz="299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08000">
              <a:buClr>
                <a:srgbClr val="000000"/>
              </a:buClr>
              <a:buSzPct val="45000"/>
            </a:pP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$ </a:t>
            </a:r>
            <a:r>
              <a:rPr lang="en-US" sz="24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snmpwalk</a:t>
            </a: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-v2c 100.64.Y.1 </a:t>
            </a:r>
            <a:r>
              <a:rPr lang="en-US" sz="24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ifDescr</a:t>
            </a: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urier New"/>
            </a:endParaRP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2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urier New"/>
            </a:endParaRPr>
          </a:p>
          <a:p>
            <a:pPr marL="108000">
              <a:buClr>
                <a:srgbClr val="000000"/>
              </a:buClr>
              <a:buSzPct val="45000"/>
            </a:pP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j-lt"/>
              </a:rPr>
              <a:t>“Y” == your campus number</a:t>
            </a:r>
            <a:endParaRPr lang="en-US" sz="299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+mj-lt"/>
            </a:endParaRPr>
          </a:p>
          <a:p>
            <a:endParaRPr lang="en-US" sz="299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TextShape 1"/>
          <p:cNvSpPr txBox="1"/>
          <p:nvPr/>
        </p:nvSpPr>
        <p:spPr>
          <a:xfrm>
            <a:off x="816120" y="356760"/>
            <a:ext cx="8270280" cy="10029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11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Querying an SNMP agent</a:t>
            </a:r>
          </a:p>
        </p:txBody>
      </p:sp>
      <p:sp>
        <p:nvSpPr>
          <p:cNvPr id="217" name="TextShape 2"/>
          <p:cNvSpPr txBox="1"/>
          <p:nvPr/>
        </p:nvSpPr>
        <p:spPr>
          <a:xfrm>
            <a:off x="676080" y="1647720"/>
            <a:ext cx="8619840" cy="50025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r>
              <a:rPr lang="en-US" sz="299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Authentication options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62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From command line flags or snmp.conf</a:t>
            </a:r>
          </a:p>
          <a:p>
            <a:endParaRPr lang="en-US" sz="299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299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OID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62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 value, for example, </a:t>
            </a:r>
            <a:r>
              <a:rPr lang="en-US" sz="262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.1.3.6.1.2.1.1.5.0</a:t>
            </a:r>
            <a:endParaRPr lang="en-US" sz="262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62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or its name equivalent: </a:t>
            </a:r>
            <a:r>
              <a:rPr lang="en-US" sz="262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sysName.0</a:t>
            </a:r>
            <a:endParaRPr lang="en-US" sz="262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lang="en-US" sz="299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299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Let's ask for the system's name (using the OID above)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62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Why the </a:t>
            </a:r>
            <a:r>
              <a:rPr lang="en-US" sz="262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.0</a:t>
            </a:r>
            <a:r>
              <a:rPr lang="en-US" sz="262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? What do you notice?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TextShape 1"/>
          <p:cNvSpPr txBox="1"/>
          <p:nvPr/>
        </p:nvSpPr>
        <p:spPr>
          <a:xfrm>
            <a:off x="816120" y="356760"/>
            <a:ext cx="8270280" cy="793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11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Queries Using snmp.conf</a:t>
            </a:r>
          </a:p>
        </p:txBody>
      </p:sp>
      <p:sp>
        <p:nvSpPr>
          <p:cNvPr id="219" name="TextShape 2"/>
          <p:cNvSpPr txBox="1"/>
          <p:nvPr/>
        </p:nvSpPr>
        <p:spPr>
          <a:xfrm>
            <a:off x="575640" y="1247040"/>
            <a:ext cx="8754120" cy="5401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r>
              <a:rPr lang="en-US" sz="299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Two walks:</a:t>
            </a:r>
          </a:p>
          <a:p>
            <a:endParaRPr lang="en-US" sz="299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# </a:t>
            </a:r>
            <a:r>
              <a:rPr lang="en-US" sz="28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snmpwalk</a:t>
            </a:r>
            <a:r>
              <a:rPr lang="en-US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100.64.0.251 </a:t>
            </a:r>
            <a:r>
              <a:rPr lang="en-US" sz="28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sysUpTime</a:t>
            </a:r>
            <a:endParaRPr lang="en-US" sz="299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DISMAN-EVENT-MIB::</a:t>
            </a:r>
            <a:r>
              <a:rPr lang="en-US" sz="28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sysUpTimeInstance</a:t>
            </a:r>
            <a:r>
              <a:rPr lang="en-US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= </a:t>
            </a:r>
            <a:r>
              <a:rPr lang="en-US" sz="28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Timeticks</a:t>
            </a:r>
            <a:r>
              <a:rPr lang="en-US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: (1946738) 5:24:27.38</a:t>
            </a:r>
            <a:br>
              <a:rPr lang="en-US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</a:br>
            <a:endParaRPr lang="en-US" sz="299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# </a:t>
            </a:r>
            <a:r>
              <a:rPr lang="en-US" sz="28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snmpwalk</a:t>
            </a:r>
            <a:r>
              <a:rPr lang="en-US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</a:t>
            </a:r>
            <a:r>
              <a:rPr lang="en-US" sz="28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-v2c</a:t>
            </a:r>
            <a:r>
              <a:rPr lang="en-US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3 100.64.0.251 </a:t>
            </a:r>
            <a:r>
              <a:rPr lang="en-US" sz="28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sysUpTime</a:t>
            </a:r>
            <a:endParaRPr lang="en-US" sz="299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DISMAN-EVENT-MIB::</a:t>
            </a:r>
            <a:r>
              <a:rPr lang="en-US" sz="28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sysUpTimeInstance</a:t>
            </a:r>
            <a:r>
              <a:rPr lang="en-US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= </a:t>
            </a:r>
            <a:r>
              <a:rPr lang="en-US" sz="28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Timeticks</a:t>
            </a:r>
            <a:r>
              <a:rPr lang="en-US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: (1953429) 5:25:34.29</a:t>
            </a:r>
            <a:endParaRPr lang="en-US" sz="299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lang="en-US" sz="1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First walk used SNMPv3 as it was the default in </a:t>
            </a:r>
            <a:r>
              <a:rPr lang="en-US" sz="28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snmp.conf</a:t>
            </a:r>
            <a:r>
              <a:rPr lang="en-US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, second walk specified SNMPv2c, and used the community string from </a:t>
            </a:r>
            <a:r>
              <a:rPr lang="en-US" sz="28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snmp.conf</a:t>
            </a:r>
            <a:r>
              <a:rPr lang="en-US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.</a:t>
            </a:r>
            <a:endParaRPr lang="en-US" sz="299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TextShape 1"/>
          <p:cNvSpPr txBox="1"/>
          <p:nvPr/>
        </p:nvSpPr>
        <p:spPr>
          <a:xfrm>
            <a:off x="816120" y="356760"/>
            <a:ext cx="8270280" cy="793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11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Failed Query...Why?</a:t>
            </a:r>
          </a:p>
        </p:txBody>
      </p:sp>
      <p:sp>
        <p:nvSpPr>
          <p:cNvPr id="221" name="TextShape 2"/>
          <p:cNvSpPr txBox="1"/>
          <p:nvPr/>
        </p:nvSpPr>
        <p:spPr>
          <a:xfrm>
            <a:off x="576359" y="1247040"/>
            <a:ext cx="8884163" cy="5401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r>
              <a:rPr lang="en-US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Two gets:</a:t>
            </a:r>
            <a:endParaRPr lang="en-US" sz="299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# snmpget -v1 100.64.0.251 ifHCInOctets.1</a:t>
            </a:r>
            <a:endParaRPr lang="en-US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Error in packet</a:t>
            </a:r>
            <a:endParaRPr lang="en-US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Reason: (</a:t>
            </a:r>
            <a:r>
              <a:rPr lang="en-US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noSuchName</a:t>
            </a:r>
            <a:r>
              <a:rPr lang="en-US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) There is no such variable name in this MIB.</a:t>
            </a:r>
            <a:endParaRPr lang="en-US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Failed object: IF-MIB::ifHCInOctets.1</a:t>
            </a:r>
            <a:endParaRPr lang="en-US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lang="en-US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# snmpget 100.64.0.251 ifHCInOctets.1</a:t>
            </a:r>
            <a:endParaRPr lang="en-US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IF-MIB::ifHCInOctets.1 = Counter64: 475028252</a:t>
            </a:r>
            <a:endParaRPr lang="en-US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lang="en-US" sz="1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Why? Notice the data type: Counter64. 64-bit counters are only supported in SNMPv2c and v3.</a:t>
            </a:r>
          </a:p>
          <a:p>
            <a:endParaRPr lang="en-US" sz="1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64-bit counters are important because 32-bit interface counters (</a:t>
            </a:r>
            <a:r>
              <a:rPr lang="en-US" sz="24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ifInOctets</a:t>
            </a: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) can wrap in 34 seconds on Gig interfaces. (How fast can it wrap on 10G?)</a:t>
            </a:r>
          </a:p>
          <a:p>
            <a:endParaRPr lang="en-US" sz="1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snmpstatus</a:t>
            </a:r>
            <a:r>
              <a:rPr lang="en-US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: Unsupported security level  # SNMPv3 configuration</a:t>
            </a:r>
            <a:endParaRPr lang="en-US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snmpstatus</a:t>
            </a:r>
            <a:r>
              <a:rPr lang="en-US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: Unknown user name           # problems</a:t>
            </a:r>
            <a:endParaRPr lang="en-US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lang="en-US" sz="299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Shape 1"/>
          <p:cNvSpPr txBox="1"/>
          <p:nvPr/>
        </p:nvSpPr>
        <p:spPr>
          <a:xfrm>
            <a:off x="816120" y="356760"/>
            <a:ext cx="8270280" cy="929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11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Uses for SNMP</a:t>
            </a:r>
          </a:p>
        </p:txBody>
      </p:sp>
      <p:sp>
        <p:nvSpPr>
          <p:cNvPr id="57" name="TextShape 2"/>
          <p:cNvSpPr txBox="1"/>
          <p:nvPr/>
        </p:nvSpPr>
        <p:spPr>
          <a:xfrm>
            <a:off x="816120" y="1454760"/>
            <a:ext cx="8270280" cy="54280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r>
              <a:rPr lang="en-US" sz="299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Typical queries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62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Bytes In/Out on an interface, errors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62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CPU load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62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Uptime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62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Temperature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mr-IN" sz="262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…</a:t>
            </a:r>
            <a:endParaRPr lang="en-US" sz="262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299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For hosts (servers or workstations)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62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Disk space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62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Installed software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62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Running processes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62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...</a:t>
            </a:r>
          </a:p>
          <a:p>
            <a:endParaRPr lang="en-US" sz="299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TextShape 1"/>
          <p:cNvSpPr txBox="1"/>
          <p:nvPr/>
        </p:nvSpPr>
        <p:spPr>
          <a:xfrm>
            <a:off x="784800" y="669960"/>
            <a:ext cx="8270280" cy="1178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11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SNMP failure: no response?</a:t>
            </a:r>
          </a:p>
        </p:txBody>
      </p:sp>
      <p:sp>
        <p:nvSpPr>
          <p:cNvPr id="223" name="TextShape 2"/>
          <p:cNvSpPr txBox="1"/>
          <p:nvPr/>
        </p:nvSpPr>
        <p:spPr>
          <a:xfrm>
            <a:off x="816120" y="2008440"/>
            <a:ext cx="8270280" cy="4094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99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device might be offline or unreachable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99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device might not be running an SNMP agent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99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device might be configured with a different community string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99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device might be configured to refuse SNMP queries from your IP address</a:t>
            </a:r>
          </a:p>
          <a:p>
            <a:endParaRPr lang="en-US" sz="299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en-US" sz="299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In all of these cases you will get no response</a:t>
            </a:r>
            <a:endParaRPr lang="en-US" sz="299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TextShape 1"/>
          <p:cNvSpPr txBox="1"/>
          <p:nvPr/>
        </p:nvSpPr>
        <p:spPr>
          <a:xfrm>
            <a:off x="356760" y="286422"/>
            <a:ext cx="9189720" cy="850717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11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SNMP Best Practices</a:t>
            </a:r>
          </a:p>
        </p:txBody>
      </p:sp>
      <p:sp>
        <p:nvSpPr>
          <p:cNvPr id="225" name="TextShape 2"/>
          <p:cNvSpPr txBox="1"/>
          <p:nvPr/>
        </p:nvSpPr>
        <p:spPr>
          <a:xfrm>
            <a:off x="655560" y="1248748"/>
            <a:ext cx="8671680" cy="594922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108000">
              <a:buClr>
                <a:srgbClr val="000000"/>
              </a:buClr>
              <a:buSzPct val="45000"/>
            </a:pPr>
            <a:r>
              <a:rPr lang="en-US" sz="299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Secure your SNMP access and traffic: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Management VLAN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Access lists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Use SNMPv3 with authentication for queries and sets where possible</a:t>
            </a:r>
          </a:p>
          <a:p>
            <a:pPr marL="4068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endParaRPr lang="en-US" sz="1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08000">
              <a:buClr>
                <a:srgbClr val="000000"/>
              </a:buClr>
              <a:buSzPct val="45000"/>
            </a:pPr>
            <a:r>
              <a:rPr lang="en-US" sz="299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Use SNMPv2c traps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Better formatted than v1 traps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Accurate timestamps</a:t>
            </a:r>
          </a:p>
          <a:p>
            <a:pPr marL="4068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endParaRPr lang="en-US" sz="1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08000">
              <a:buClr>
                <a:srgbClr val="000000"/>
              </a:buClr>
              <a:buSzPct val="45000"/>
            </a:pPr>
            <a:r>
              <a:rPr lang="en-US" sz="299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Do no harm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Only poll as fast as you really need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Possible to drive CPU load on devices up and affect other protocol processing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It does no good to poll every 5 seconds if the device updates the counter every 10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TextShape 1"/>
          <p:cNvSpPr txBox="1"/>
          <p:nvPr/>
        </p:nvSpPr>
        <p:spPr>
          <a:xfrm>
            <a:off x="816120" y="637920"/>
            <a:ext cx="8270280" cy="1178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11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Coming up in our exercises...</a:t>
            </a:r>
          </a:p>
        </p:txBody>
      </p:sp>
      <p:sp>
        <p:nvSpPr>
          <p:cNvPr id="227" name="TextShape 2"/>
          <p:cNvSpPr txBox="1"/>
          <p:nvPr/>
        </p:nvSpPr>
        <p:spPr>
          <a:xfrm>
            <a:off x="816120" y="2008440"/>
            <a:ext cx="8270280" cy="40939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565200" indent="-457200"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en-US" sz="299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Using </a:t>
            </a:r>
            <a:r>
              <a:rPr lang="en-US" sz="299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snmpwalk</a:t>
            </a:r>
            <a:r>
              <a:rPr lang="en-US" sz="299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, </a:t>
            </a:r>
            <a:r>
              <a:rPr lang="en-US" sz="299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snmpget</a:t>
            </a:r>
            <a:br>
              <a:rPr lang="en-US" sz="299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</a:br>
            <a:endParaRPr lang="en-US" sz="299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565200" indent="-457200"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en-US" sz="299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Config</a:t>
            </a:r>
            <a:r>
              <a:rPr lang="en-US" sz="299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file: </a:t>
            </a:r>
            <a:r>
              <a:rPr lang="en-US" sz="299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~/.</a:t>
            </a:r>
            <a:r>
              <a:rPr lang="en-US" sz="299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snmp</a:t>
            </a:r>
            <a:r>
              <a:rPr lang="en-US" sz="299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/</a:t>
            </a:r>
            <a:r>
              <a:rPr lang="en-US" sz="299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snmp.conf</a:t>
            </a:r>
            <a:r>
              <a:rPr lang="en-US" sz="299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or /</a:t>
            </a:r>
            <a:r>
              <a:rPr lang="en-US" sz="299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etc</a:t>
            </a:r>
            <a:r>
              <a:rPr lang="en-US" sz="299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/</a:t>
            </a:r>
            <a:r>
              <a:rPr lang="en-US" sz="299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snmp</a:t>
            </a:r>
            <a:r>
              <a:rPr lang="en-US" sz="299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/</a:t>
            </a:r>
            <a:r>
              <a:rPr lang="en-US" sz="299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snmp.conf</a:t>
            </a:r>
            <a:endParaRPr lang="en-US" sz="299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565200" indent="-457200">
              <a:buClr>
                <a:srgbClr val="000000"/>
              </a:buClr>
              <a:buSzPct val="45000"/>
              <a:buFont typeface="Arial" charset="0"/>
              <a:buChar char="•"/>
            </a:pPr>
            <a:endParaRPr lang="en-US" sz="299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565200" indent="-457200"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en-US" sz="299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Running Linux SNMP agent (daemon)</a:t>
            </a:r>
            <a:br>
              <a:rPr lang="en-US" sz="299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</a:br>
            <a:r>
              <a:rPr lang="en-US" sz="299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	</a:t>
            </a:r>
            <a:r>
              <a:rPr lang="en-US" sz="24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Config</a:t>
            </a: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file: </a:t>
            </a: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/</a:t>
            </a:r>
            <a:r>
              <a:rPr lang="en-US" sz="24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etc</a:t>
            </a: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/</a:t>
            </a:r>
            <a:r>
              <a:rPr lang="en-US" sz="24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snmp</a:t>
            </a: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/</a:t>
            </a:r>
            <a:r>
              <a:rPr lang="en-US" sz="24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snmpd.conf</a:t>
            </a: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565200" indent="-457200">
              <a:buClr>
                <a:srgbClr val="000000"/>
              </a:buClr>
              <a:buSzPct val="45000"/>
              <a:buFont typeface="Arial" charset="0"/>
              <a:buChar char="•"/>
            </a:pPr>
            <a:endParaRPr lang="en-US" sz="299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565200" indent="-457200"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en-US" sz="299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Loading MIBs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TextShape 1"/>
          <p:cNvSpPr txBox="1"/>
          <p:nvPr/>
        </p:nvSpPr>
        <p:spPr>
          <a:xfrm>
            <a:off x="816120" y="356760"/>
            <a:ext cx="8270280" cy="813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11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References</a:t>
            </a:r>
          </a:p>
        </p:txBody>
      </p:sp>
      <p:sp>
        <p:nvSpPr>
          <p:cNvPr id="229" name="TextShape 2"/>
          <p:cNvSpPr txBox="1"/>
          <p:nvPr/>
        </p:nvSpPr>
        <p:spPr>
          <a:xfrm>
            <a:off x="545760" y="1275120"/>
            <a:ext cx="9000720" cy="547737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r>
              <a:rPr lang="en-US" sz="32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Essential SNMP </a:t>
            </a:r>
            <a:r>
              <a:rPr lang="en-US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(O’Reilly Books) by Douglas Mauro, Kevin Schmidt</a:t>
            </a:r>
            <a:endParaRPr lang="en-US" sz="299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299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hlinkClick r:id="rId2"/>
              </a:rPr>
              <a:t>  </a:t>
            </a:r>
            <a:r>
              <a:rPr lang="en-US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hlinkClick r:id="rId2"/>
              </a:rPr>
              <a:t>http://www.amazon.com/Essential-Second-Edition-Douglas-Mauro/dp/0596008406</a:t>
            </a:r>
            <a:endParaRPr lang="en-US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Wikipedia</a:t>
            </a:r>
            <a:endParaRPr lang="en-US" sz="299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299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hlinkClick r:id="rId3"/>
              </a:rPr>
              <a:t>  </a:t>
            </a:r>
            <a:r>
              <a:rPr lang="en-US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hlinkClick r:id="rId3"/>
              </a:rPr>
              <a:t>http://en.wikipedia.org/wiki/Simple_Network_Management_Protocol</a:t>
            </a:r>
            <a:endParaRPr lang="en-US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MIB/OID Browser</a:t>
            </a:r>
            <a:endParaRPr lang="en-US" sz="299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08000">
              <a:buClr>
                <a:srgbClr val="000000"/>
              </a:buClr>
              <a:buSzPct val="45000"/>
            </a:pPr>
            <a:r>
              <a:rPr lang="en-US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hlinkClick r:id="rId4"/>
              </a:rPr>
              <a:t>http://oid-info.com/</a:t>
            </a:r>
            <a:endParaRPr lang="en-US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Cisco SNMP on IOS, MIB tools, and MIB/OID browser</a:t>
            </a:r>
            <a:endParaRPr lang="en-US" sz="299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hlinkClick r:id="rId5"/>
              </a:rPr>
              <a:t>http://www.cisco.com/c/en/us/td/docs/ios-xml/ios/snmp/command/nm-snmp-cr-book.html</a:t>
            </a:r>
            <a:endParaRPr lang="en-US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hlinkClick r:id="rId6"/>
              </a:rPr>
              <a:t>http://tools.cisco.com/ITDIT/MIBS/servlet/index</a:t>
            </a:r>
            <a:endParaRPr lang="en-US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hlinkClick r:id="rId7"/>
              </a:rPr>
              <a:t>http://tools.cisco.com/Support/SNMP/do/BrowseOID.do?local=en&amp;substep=2&amp;translate=Translate&amp;tree=NO</a:t>
            </a:r>
            <a:endParaRPr lang="en-US" sz="299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TextShape 1"/>
          <p:cNvSpPr txBox="1"/>
          <p:nvPr/>
        </p:nvSpPr>
        <p:spPr>
          <a:xfrm>
            <a:off x="816120" y="356760"/>
            <a:ext cx="8270280" cy="813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11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References</a:t>
            </a:r>
          </a:p>
        </p:txBody>
      </p:sp>
      <p:sp>
        <p:nvSpPr>
          <p:cNvPr id="229" name="TextShape 2"/>
          <p:cNvSpPr txBox="1"/>
          <p:nvPr/>
        </p:nvSpPr>
        <p:spPr>
          <a:xfrm>
            <a:off x="545760" y="1275120"/>
            <a:ext cx="9000720" cy="53118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r>
              <a:rPr lang="en-US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Open Source Java MIB Browser</a:t>
            </a:r>
            <a:endParaRPr lang="en-US" sz="299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08000">
              <a:buClr>
                <a:srgbClr val="000000"/>
              </a:buClr>
              <a:buSzPct val="45000"/>
            </a:pP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hlinkClick r:id="rId2"/>
              </a:rPr>
              <a:t>	</a:t>
            </a:r>
            <a:r>
              <a:rPr lang="en-US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hlinkClick r:id="rId2"/>
              </a:rPr>
              <a:t>http://www.dwipal.com/mibbrowser.htm</a:t>
            </a:r>
            <a:br>
              <a:rPr lang="en-US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</a:br>
            <a:endParaRPr lang="en-US" sz="1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SNMP Link – collection of SNMP resources</a:t>
            </a:r>
            <a:endParaRPr lang="en-US" sz="299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08000">
              <a:buClr>
                <a:srgbClr val="000000"/>
              </a:buClr>
              <a:buSzPct val="45000"/>
            </a:pPr>
            <a:r>
              <a:rPr lang="en-US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hlinkClick r:id="rId3"/>
              </a:rPr>
              <a:t>	http://www.snmplink.org/</a:t>
            </a:r>
            <a:br>
              <a:rPr lang="en-US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</a:br>
            <a:endParaRPr lang="en-US" sz="1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Net-SNMP Open Source SNMP tools</a:t>
            </a:r>
            <a:endParaRPr lang="en-US" sz="299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08000">
              <a:buClr>
                <a:srgbClr val="000000"/>
              </a:buClr>
              <a:buSzPct val="45000"/>
            </a:pPr>
            <a:r>
              <a:rPr lang="en-US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hlinkClick r:id="rId4"/>
              </a:rPr>
              <a:t>	http://net-snmp.sourceforge.net/</a:t>
            </a:r>
            <a:br>
              <a:rPr lang="en-US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</a:br>
            <a:endParaRPr lang="en-US" sz="1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Integration with Nagios</a:t>
            </a:r>
            <a:endParaRPr lang="en-US" sz="299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08000">
              <a:buClr>
                <a:srgbClr val="000000"/>
              </a:buClr>
              <a:buSzPct val="45000"/>
            </a:pPr>
            <a:r>
              <a:rPr lang="en-US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hlinkClick r:id="rId5"/>
              </a:rPr>
              <a:t>	</a:t>
            </a:r>
            <a:r>
              <a:rPr lang="en-US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hlinkClick r:id="rId5"/>
              </a:rPr>
              <a:t>https://web.archive.org/web/20100614010336/http://www.cisl.ucar.edu/nets/tools/nagios/SNMP-traps.html</a:t>
            </a:r>
            <a:endParaRPr lang="en-US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lang="en-US" sz="299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2468464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TextShape 1"/>
          <p:cNvSpPr txBox="1"/>
          <p:nvPr/>
        </p:nvSpPr>
        <p:spPr>
          <a:xfrm>
            <a:off x="816120" y="356760"/>
            <a:ext cx="8270280" cy="9388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11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SNMP Versions</a:t>
            </a:r>
          </a:p>
        </p:txBody>
      </p:sp>
      <p:sp>
        <p:nvSpPr>
          <p:cNvPr id="231" name="TextShape 2"/>
          <p:cNvSpPr txBox="1"/>
          <p:nvPr/>
        </p:nvSpPr>
        <p:spPr>
          <a:xfrm>
            <a:off x="555120" y="1396080"/>
            <a:ext cx="8884440" cy="5625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r>
              <a:rPr lang="en-US" sz="299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v1</a:t>
            </a:r>
            <a:r>
              <a:rPr lang="en-US" sz="299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Original specification</a:t>
            </a:r>
          </a:p>
          <a:p>
            <a:r>
              <a:rPr lang="en-US" sz="299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	</a:t>
            </a:r>
            <a:r>
              <a:rPr lang="en-US" sz="299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RFCs 1155,1157,1213</a:t>
            </a:r>
          </a:p>
          <a:p>
            <a:r>
              <a:rPr lang="en-US" sz="299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v2</a:t>
            </a:r>
            <a:r>
              <a:rPr lang="en-US" sz="299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Security + new data types + new operators</a:t>
            </a:r>
          </a:p>
          <a:p>
            <a:r>
              <a:rPr lang="en-US" sz="299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	</a:t>
            </a:r>
            <a:r>
              <a:rPr lang="en-US" sz="299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RFCs 1901,1909-1910, 2011, 2576, 2578-</a:t>
            </a:r>
            <a:br>
              <a:rPr lang="en-US" sz="299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</a:br>
            <a:r>
              <a:rPr lang="en-US" sz="299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	2580, 3416-3418</a:t>
            </a:r>
          </a:p>
          <a:p>
            <a:r>
              <a:rPr lang="en-US" sz="299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v2c</a:t>
            </a:r>
            <a:r>
              <a:rPr lang="en-US" sz="299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De facto standard</a:t>
            </a:r>
          </a:p>
          <a:p>
            <a:r>
              <a:rPr lang="en-US" sz="299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	</a:t>
            </a:r>
            <a:r>
              <a:rPr lang="en-US" sz="299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Documented in RFC 3584</a:t>
            </a:r>
          </a:p>
          <a:p>
            <a:r>
              <a:rPr lang="en-US" sz="299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v3</a:t>
            </a:r>
            <a:r>
              <a:rPr lang="en-US" sz="299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Robust security: USM/VACM</a:t>
            </a:r>
          </a:p>
          <a:p>
            <a:r>
              <a:rPr lang="en-US" sz="299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	</a:t>
            </a:r>
            <a:r>
              <a:rPr lang="en-US" sz="299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RFCs 3411-3415, 3417-</a:t>
            </a:r>
            <a:br>
              <a:rPr lang="en-US" sz="299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</a:br>
            <a:r>
              <a:rPr lang="en-US" sz="299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	3418, 3826, 5343, 5345, 5590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endParaRPr lang="en-US" sz="1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299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RFC 3584 specifies coexistence between versions</a:t>
            </a:r>
          </a:p>
          <a:p>
            <a:endParaRPr lang="en-US" sz="299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Shape 1"/>
          <p:cNvSpPr txBox="1"/>
          <p:nvPr/>
        </p:nvSpPr>
        <p:spPr>
          <a:xfrm>
            <a:off x="816120" y="356760"/>
            <a:ext cx="8270280" cy="9388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11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SNMP Versions</a:t>
            </a:r>
          </a:p>
        </p:txBody>
      </p:sp>
      <p:sp>
        <p:nvSpPr>
          <p:cNvPr id="59" name="TextShape 2"/>
          <p:cNvSpPr txBox="1"/>
          <p:nvPr/>
        </p:nvSpPr>
        <p:spPr>
          <a:xfrm>
            <a:off x="729720" y="1366920"/>
            <a:ext cx="8481240" cy="5625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r>
              <a:rPr lang="en-US" sz="299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v1 (1988) Original specification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62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Historic</a:t>
            </a:r>
          </a:p>
          <a:p>
            <a:r>
              <a:rPr lang="en-US" sz="299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v2 (1996) Failed Standard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62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Security + new data types + new operators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62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64-bit counters, get-bulk, v2 notifications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62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View-based access control model (VACM) introduced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62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Historic, no current implementations left</a:t>
            </a:r>
          </a:p>
          <a:p>
            <a:r>
              <a:rPr lang="en-US" sz="299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v2c (1996) De facto standard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62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v2 data types and operators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62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v1 security (community string) (simple security model)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62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Historic</a:t>
            </a:r>
            <a:endParaRPr lang="en-US" sz="299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Shape 1"/>
          <p:cNvSpPr txBox="1"/>
          <p:nvPr/>
        </p:nvSpPr>
        <p:spPr>
          <a:xfrm>
            <a:off x="816120" y="356760"/>
            <a:ext cx="8270280" cy="9388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11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SNMP Versions cont.</a:t>
            </a:r>
          </a:p>
        </p:txBody>
      </p:sp>
      <p:sp>
        <p:nvSpPr>
          <p:cNvPr id="59" name="TextShape 2"/>
          <p:cNvSpPr txBox="1"/>
          <p:nvPr/>
        </p:nvSpPr>
        <p:spPr>
          <a:xfrm>
            <a:off x="729720" y="1366920"/>
            <a:ext cx="8481240" cy="5625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r>
              <a:rPr lang="en-US" sz="299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v3 (1998) Robust security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62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User/view based security (USM/VACM)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62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Full Internet Standard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endParaRPr lang="en-US" sz="262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299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We will use SNMP v2c and v3 in this class</a:t>
            </a:r>
          </a:p>
          <a:p>
            <a:endParaRPr lang="en-US" sz="299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810478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Shape 1"/>
          <p:cNvSpPr txBox="1"/>
          <p:nvPr/>
        </p:nvSpPr>
        <p:spPr>
          <a:xfrm>
            <a:off x="816120" y="356760"/>
            <a:ext cx="8270280" cy="8658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11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SNMP roles</a:t>
            </a:r>
          </a:p>
        </p:txBody>
      </p:sp>
      <p:sp>
        <p:nvSpPr>
          <p:cNvPr id="61" name="TextShape 2"/>
          <p:cNvSpPr txBox="1"/>
          <p:nvPr/>
        </p:nvSpPr>
        <p:spPr>
          <a:xfrm>
            <a:off x="816120" y="1507680"/>
            <a:ext cx="8616638" cy="48999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r>
              <a:rPr lang="en-US" sz="299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Terminology—We will be using Manager and Agent</a:t>
            </a:r>
          </a:p>
          <a:p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299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Manager (the monitoring station)</a:t>
            </a: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99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Sometimes known as the SNMP client</a:t>
            </a: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99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SNMPv3 calls it the Command Generator and Notification Receiver</a:t>
            </a:r>
          </a:p>
          <a:p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299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Agent (running on the equipment/server)</a:t>
            </a: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99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Sometimes known as the SNMP server</a:t>
            </a: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99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SNMPv3 calls it the Command Responder and Notification Originator</a:t>
            </a: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99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Windows and UNIX have SNMP agents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16120" y="297953"/>
            <a:ext cx="8270280" cy="1178640"/>
          </a:xfrm>
        </p:spPr>
        <p:txBody>
          <a:bodyPr/>
          <a:lstStyle/>
          <a:p>
            <a:pPr algn="ctr"/>
            <a:r>
              <a:rPr lang="en-US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How SNMP works</a:t>
            </a:r>
            <a:br>
              <a:rPr lang="en-US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</a:br>
            <a:r>
              <a:rPr lang="en-US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Query / Response</a:t>
            </a:r>
            <a:endParaRPr lang="en-US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1557212"/>
            <a:ext cx="10058400" cy="5677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8576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TextShape 1"/>
          <p:cNvSpPr txBox="1"/>
          <p:nvPr/>
        </p:nvSpPr>
        <p:spPr>
          <a:xfrm>
            <a:off x="816120" y="356760"/>
            <a:ext cx="8270280" cy="802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11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How SNMP works</a:t>
            </a:r>
            <a:br>
              <a:rPr lang="en-US" sz="411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</a:br>
            <a:r>
              <a:rPr lang="en-US" sz="411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Trap / Inform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66900"/>
            <a:ext cx="10058400" cy="4031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7296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nsrc default presentation</Template>
  <TotalTime>639</TotalTime>
  <Words>2355</Words>
  <Application>Microsoft Macintosh PowerPoint</Application>
  <PresentationFormat>Custom</PresentationFormat>
  <Paragraphs>493</Paragraphs>
  <Slides>45</Slides>
  <Notes>6</Notes>
  <HiddenSlides>1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53" baseType="lpstr">
      <vt:lpstr>Arial</vt:lpstr>
      <vt:lpstr>Courier New</vt:lpstr>
      <vt:lpstr>DejaVu Sans</vt:lpstr>
      <vt:lpstr>Lucida Sans</vt:lpstr>
      <vt:lpstr>Symbol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How SNMP works Query / Response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16.0010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Hervey Allen</cp:lastModifiedBy>
  <cp:revision>66</cp:revision>
  <cp:lastPrinted>2017-02-21T04:01:16Z</cp:lastPrinted>
  <dcterms:modified xsi:type="dcterms:W3CDTF">2018-02-20T01:00:58Z</dcterms:modified>
</cp:coreProperties>
</file>

<file path=docProps/core0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2014-02-08T11:31:09Z</dcterms:created>
  <dc:creator>Hervey Allen</dc:creator>
  <dc:description/>
  <dc:language>en-US</dc:language>
  <cp:lastModifiedBy/>
  <dcterms:modified xsi:type="dcterms:W3CDTF">2016-07-12T19:18:40Z</dcterms:modified>
  <cp:revision>14</cp:revision>
  <dc:subject/>
  <dc:title>nsrc default presentation</dc:title>
</cp:coreProperties>
</file>