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68" r:id="rId3"/>
    <p:sldId id="258" r:id="rId4"/>
    <p:sldId id="259" r:id="rId5"/>
    <p:sldId id="257" r:id="rId6"/>
    <p:sldId id="260" r:id="rId7"/>
    <p:sldId id="261" r:id="rId8"/>
    <p:sldId id="282" r:id="rId9"/>
    <p:sldId id="263" r:id="rId10"/>
    <p:sldId id="267" r:id="rId11"/>
    <p:sldId id="270" r:id="rId12"/>
    <p:sldId id="272" r:id="rId13"/>
    <p:sldId id="283" r:id="rId14"/>
    <p:sldId id="284" r:id="rId15"/>
    <p:sldId id="287" r:id="rId16"/>
    <p:sldId id="288" r:id="rId17"/>
    <p:sldId id="289" r:id="rId18"/>
    <p:sldId id="286" r:id="rId19"/>
    <p:sldId id="290" r:id="rId20"/>
    <p:sldId id="285" r:id="rId21"/>
    <p:sldId id="273" r:id="rId22"/>
    <p:sldId id="271" r:id="rId23"/>
    <p:sldId id="279" r:id="rId24"/>
    <p:sldId id="291" r:id="rId25"/>
    <p:sldId id="274" r:id="rId26"/>
    <p:sldId id="275" r:id="rId27"/>
    <p:sldId id="276" r:id="rId28"/>
    <p:sldId id="277" r:id="rId29"/>
    <p:sldId id="278" r:id="rId30"/>
    <p:sldId id="280" r:id="rId31"/>
    <p:sldId id="281" r:id="rId3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9"/>
    <p:restoredTop sz="93273"/>
  </p:normalViewPr>
  <p:slideViewPr>
    <p:cSldViewPr snapToGrid="0" snapToObjects="1">
      <p:cViewPr varScale="1">
        <p:scale>
          <a:sx n="73" d="100"/>
          <a:sy n="73" d="100"/>
        </p:scale>
        <p:origin x="8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body"/>
          </p:nvPr>
        </p:nvSpPr>
        <p:spPr>
          <a:xfrm>
            <a:off x="685800" y="4343040"/>
            <a:ext cx="5486040" cy="41144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A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2976120" cy="4568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A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3881520" y="0"/>
            <a:ext cx="2976120" cy="4568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A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0" y="8686800"/>
            <a:ext cx="2976120" cy="4568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A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3881520" y="8686800"/>
            <a:ext cx="2976120" cy="4568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C017919F-3947-4321-A8C5-B7B44566D95C}" type="slidenum">
              <a:rPr lang="en-A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A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11405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7095EA1-C832-4C98-B1D0-BC78FA881F52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CustomShape 3"/>
          <p:cNvSpPr/>
          <p:nvPr/>
        </p:nvSpPr>
        <p:spPr>
          <a:xfrm>
            <a:off x="2143080" y="693720"/>
            <a:ext cx="2571840" cy="3429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8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1767691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8CD7839-07AD-4FCD-A05D-44591E335F84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11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5" name="CustomShape 3"/>
          <p:cNvSpPr/>
          <p:nvPr/>
        </p:nvSpPr>
        <p:spPr>
          <a:xfrm>
            <a:off x="2143080" y="693720"/>
            <a:ext cx="2571840" cy="3429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46978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D8791EE6-E44B-4995-B02B-FB1B1AAD0ACC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12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CustomShape 3"/>
          <p:cNvSpPr/>
          <p:nvPr/>
        </p:nvSpPr>
        <p:spPr>
          <a:xfrm>
            <a:off x="0" y="-5832360"/>
            <a:ext cx="1440" cy="14976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4448080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14E46BB-7AD2-4957-8C25-89EAE45023E8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13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CustomShape 3"/>
          <p:cNvSpPr/>
          <p:nvPr/>
        </p:nvSpPr>
        <p:spPr>
          <a:xfrm>
            <a:off x="4680" y="4680"/>
            <a:ext cx="1800" cy="1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4319252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14E46BB-7AD2-4957-8C25-89EAE45023E8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14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CustomShape 3"/>
          <p:cNvSpPr/>
          <p:nvPr/>
        </p:nvSpPr>
        <p:spPr>
          <a:xfrm>
            <a:off x="4680" y="4680"/>
            <a:ext cx="1800" cy="1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603403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14E46BB-7AD2-4957-8C25-89EAE45023E8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15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CustomShape 3"/>
          <p:cNvSpPr/>
          <p:nvPr/>
        </p:nvSpPr>
        <p:spPr>
          <a:xfrm>
            <a:off x="4680" y="4680"/>
            <a:ext cx="1800" cy="1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4704622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14E46BB-7AD2-4957-8C25-89EAE45023E8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16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CustomShape 3"/>
          <p:cNvSpPr/>
          <p:nvPr/>
        </p:nvSpPr>
        <p:spPr>
          <a:xfrm>
            <a:off x="4680" y="4680"/>
            <a:ext cx="1800" cy="1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1732700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14E46BB-7AD2-4957-8C25-89EAE45023E8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17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CustomShape 3"/>
          <p:cNvSpPr/>
          <p:nvPr/>
        </p:nvSpPr>
        <p:spPr>
          <a:xfrm>
            <a:off x="4680" y="4680"/>
            <a:ext cx="1800" cy="1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1912903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14E46BB-7AD2-4957-8C25-89EAE45023E8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18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CustomShape 3"/>
          <p:cNvSpPr/>
          <p:nvPr/>
        </p:nvSpPr>
        <p:spPr>
          <a:xfrm>
            <a:off x="4680" y="4680"/>
            <a:ext cx="1800" cy="1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5245275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14E46BB-7AD2-4957-8C25-89EAE45023E8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19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CustomShape 3"/>
          <p:cNvSpPr/>
          <p:nvPr/>
        </p:nvSpPr>
        <p:spPr>
          <a:xfrm>
            <a:off x="4680" y="4680"/>
            <a:ext cx="1800" cy="1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9779802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14E46BB-7AD2-4957-8C25-89EAE45023E8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CustomShape 3"/>
          <p:cNvSpPr/>
          <p:nvPr/>
        </p:nvSpPr>
        <p:spPr>
          <a:xfrm>
            <a:off x="4680" y="4680"/>
            <a:ext cx="1800" cy="1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48011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09CAC6B1-1063-4A47-8891-A580BBE43E9D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TextShape 3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7368328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BF7439FD-0CFC-45C6-AE1A-BB339532FBA1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21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7" name="CustomShape 3"/>
          <p:cNvSpPr/>
          <p:nvPr/>
        </p:nvSpPr>
        <p:spPr>
          <a:xfrm>
            <a:off x="2143080" y="693720"/>
            <a:ext cx="2571840" cy="3429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8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2918879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14E46BB-7AD2-4957-8C25-89EAE45023E8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22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CustomShape 3"/>
          <p:cNvSpPr/>
          <p:nvPr/>
        </p:nvSpPr>
        <p:spPr>
          <a:xfrm>
            <a:off x="4680" y="4680"/>
            <a:ext cx="1800" cy="1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0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6682118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9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ED275877-4D71-4272-AAC5-B98A975F80AB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23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0" name="CustomShape 3"/>
          <p:cNvSpPr/>
          <p:nvPr/>
        </p:nvSpPr>
        <p:spPr>
          <a:xfrm>
            <a:off x="2143080" y="693720"/>
            <a:ext cx="2571840" cy="3429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5673189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9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ED275877-4D71-4272-AAC5-B98A975F80AB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24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0" name="CustomShape 3"/>
          <p:cNvSpPr/>
          <p:nvPr/>
        </p:nvSpPr>
        <p:spPr>
          <a:xfrm>
            <a:off x="2143080" y="693720"/>
            <a:ext cx="2571840" cy="3429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5003095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287B121-CF3D-4D82-AF1A-499E1A729300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25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CustomShape 3"/>
          <p:cNvSpPr/>
          <p:nvPr/>
        </p:nvSpPr>
        <p:spPr>
          <a:xfrm>
            <a:off x="0" y="-5832360"/>
            <a:ext cx="1440" cy="14976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7013733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2610B6CD-AC26-43BC-A641-5BB7FEF7013B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26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CustomShape 3"/>
          <p:cNvSpPr/>
          <p:nvPr/>
        </p:nvSpPr>
        <p:spPr>
          <a:xfrm>
            <a:off x="0" y="-5832360"/>
            <a:ext cx="1440" cy="14976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6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2378395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8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A468660-54AB-41BC-AEDA-8D60B4139DAA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27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9" name="CustomShape 3"/>
          <p:cNvSpPr/>
          <p:nvPr/>
        </p:nvSpPr>
        <p:spPr>
          <a:xfrm>
            <a:off x="0" y="-5832360"/>
            <a:ext cx="1440" cy="14976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6950434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B5495661-23A3-429B-88AE-AB43DD4D796C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28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CustomShape 3"/>
          <p:cNvSpPr/>
          <p:nvPr/>
        </p:nvSpPr>
        <p:spPr>
          <a:xfrm>
            <a:off x="2143080" y="693720"/>
            <a:ext cx="2571840" cy="3429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4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777744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6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BAC5FDEB-3F4E-428F-99EB-70C6D84952A2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29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7" name="TextShape 3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4857288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C2FB77A5-015A-4C96-ACE9-31A26319683A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30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4" name="CustomShape 3"/>
          <p:cNvSpPr/>
          <p:nvPr/>
        </p:nvSpPr>
        <p:spPr>
          <a:xfrm>
            <a:off x="0" y="-5832360"/>
            <a:ext cx="1440" cy="14976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5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01729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FA7E4C5-FDEA-486A-BF5F-F010E1DBFABC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TextShape 3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0469796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7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2905C460-7711-46BE-8F28-F515FFDD32E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31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8" name="CustomShape 3"/>
          <p:cNvSpPr/>
          <p:nvPr/>
        </p:nvSpPr>
        <p:spPr>
          <a:xfrm>
            <a:off x="2143080" y="693720"/>
            <a:ext cx="2571840" cy="3429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68605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348C13E8-5BC9-4803-9F61-2F13A323A301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TextShape 3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964918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061CED10-ED63-4142-979C-3B9DED9532E6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6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TextShape 3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89861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66CFED8B-34E7-4AFB-8204-EF341E80CF6A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7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TextShape 3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6236972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348C13E8-5BC9-4803-9F61-2F13A323A301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8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TextShape 3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262458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348EAD8A-DAEA-47D4-BE00-F16675E34506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9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TextShape 3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5771363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3884760" y="0"/>
            <a:ext cx="2970000" cy="455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10/27/10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CustomShape 2"/>
          <p:cNvSpPr/>
          <p:nvPr/>
        </p:nvSpPr>
        <p:spPr>
          <a:xfrm>
            <a:off x="3884760" y="8685360"/>
            <a:ext cx="2970000" cy="455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E0FDC182-E919-4DC9-A4B3-CC51CD10E7A1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</a:t>
            </a:fld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CustomShape 3"/>
          <p:cNvSpPr/>
          <p:nvPr/>
        </p:nvSpPr>
        <p:spPr>
          <a:xfrm>
            <a:off x="0" y="-5832360"/>
            <a:ext cx="1440" cy="14976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4" name="TextShape 4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493610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816120" y="2008080"/>
            <a:ext cx="827028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816120" y="4146480"/>
            <a:ext cx="827028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816120" y="200808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54040" y="200808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5054040" y="414648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816120" y="414648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816120" y="2008080"/>
            <a:ext cx="8270280" cy="409392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816120" y="2008080"/>
            <a:ext cx="8270280" cy="409392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" name="Picture 38"/>
          <p:cNvPicPr/>
          <p:nvPr/>
        </p:nvPicPr>
        <p:blipFill>
          <a:blip r:embed="rId2"/>
          <a:stretch/>
        </p:blipFill>
        <p:spPr>
          <a:xfrm>
            <a:off x="2385000" y="2008080"/>
            <a:ext cx="5131800" cy="4093920"/>
          </a:xfrm>
          <a:prstGeom prst="rect">
            <a:avLst/>
          </a:prstGeom>
          <a:ln>
            <a:noFill/>
          </a:ln>
        </p:spPr>
      </p:pic>
      <p:pic>
        <p:nvPicPr>
          <p:cNvPr id="40" name="Picture 39"/>
          <p:cNvPicPr/>
          <p:nvPr/>
        </p:nvPicPr>
        <p:blipFill>
          <a:blip r:embed="rId2"/>
          <a:stretch/>
        </p:blipFill>
        <p:spPr>
          <a:xfrm>
            <a:off x="2385000" y="2008080"/>
            <a:ext cx="5131800" cy="4093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816120" y="2008080"/>
            <a:ext cx="8270280" cy="4093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A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16120" y="2008080"/>
            <a:ext cx="8270280" cy="409392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816120" y="2008080"/>
            <a:ext cx="4035600" cy="409392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54040" y="2008080"/>
            <a:ext cx="4035600" cy="409392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816120" y="637920"/>
            <a:ext cx="8270280" cy="5463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A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816120" y="200808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816120" y="414648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054040" y="2008080"/>
            <a:ext cx="4035600" cy="409392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816120" y="2008080"/>
            <a:ext cx="4035600" cy="409392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054040" y="200808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054040" y="414648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16120" y="200808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054040" y="2008080"/>
            <a:ext cx="403560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816120" y="4146480"/>
            <a:ext cx="8270280" cy="1952640"/>
          </a:xfrm>
          <a:prstGeom prst="rect">
            <a:avLst/>
          </a:prstGeom>
        </p:spPr>
        <p:txBody>
          <a:bodyPr lIns="0" tIns="0" rIns="0" bIns="0"/>
          <a:lstStyle/>
          <a:p>
            <a:endParaRPr lang="en-AU" sz="3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16120" y="637920"/>
            <a:ext cx="8270280" cy="1178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AU" sz="374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16120" y="2008080"/>
            <a:ext cx="8270280" cy="40939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3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AU" sz="262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24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AU" sz="18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8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8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8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816120" y="6767280"/>
            <a:ext cx="2140920" cy="4867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A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23/02/17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99200" y="6787080"/>
            <a:ext cx="2912760" cy="48672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A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945480" y="6787080"/>
            <a:ext cx="2140920" cy="48672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C6528D0C-6E35-4067-BD35-CF691CF0806B}" type="slidenum">
              <a:rPr lang="en-A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A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5" name="Picture 4"/>
          <p:cNvPicPr/>
          <p:nvPr/>
        </p:nvPicPr>
        <p:blipFill>
          <a:blip r:embed="rId14"/>
          <a:stretch/>
        </p:blipFill>
        <p:spPr>
          <a:xfrm>
            <a:off x="565200" y="6908400"/>
            <a:ext cx="1992600" cy="266400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15"/>
          <a:stretch/>
        </p:blipFill>
        <p:spPr>
          <a:xfrm>
            <a:off x="8359560" y="6792480"/>
            <a:ext cx="975600" cy="47952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356760" y="1261440"/>
            <a:ext cx="9189720" cy="13723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buClr>
                <a:srgbClr val="000000"/>
              </a:buClr>
              <a:buSzPct val="45000"/>
            </a:pPr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Ticketing Systems with RT</a:t>
            </a:r>
            <a:endParaRPr lang="en-AU" sz="374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TextShape 2"/>
          <p:cNvSpPr txBox="1"/>
          <p:nvPr/>
        </p:nvSpPr>
        <p:spPr>
          <a:xfrm>
            <a:off x="401400" y="3119760"/>
            <a:ext cx="9189720" cy="1096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A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 Startup Resource Center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A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www.nsrc.org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8" name="Picture 47"/>
          <p:cNvPicPr/>
          <p:nvPr/>
        </p:nvPicPr>
        <p:blipFill>
          <a:blip r:embed="rId2"/>
          <a:stretch/>
        </p:blipFill>
        <p:spPr>
          <a:xfrm>
            <a:off x="1216080" y="6026760"/>
            <a:ext cx="1018440" cy="367200"/>
          </a:xfrm>
          <a:prstGeom prst="rect">
            <a:avLst/>
          </a:prstGeom>
          <a:ln>
            <a:noFill/>
          </a:ln>
        </p:spPr>
      </p:pic>
      <p:sp>
        <p:nvSpPr>
          <p:cNvPr id="49" name="TextShape 3"/>
          <p:cNvSpPr txBox="1"/>
          <p:nvPr/>
        </p:nvSpPr>
        <p:spPr>
          <a:xfrm>
            <a:off x="2334240" y="5980680"/>
            <a:ext cx="6669000" cy="437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AU" sz="11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These materials are licensed under the Creative Commons Attribution-NonCommercial 4.0 International license
(http://creativecommons.org/licenses/by-nc/4.0/)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045800" y="1915560"/>
            <a:ext cx="8226360" cy="5153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Several interfaces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Web, CLI, e-mail, etc.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Multiuser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At different levels: admin, general user, guest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Authentication and authorization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 history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Handles dependencies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Notifications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Essential Functionality</a:t>
            </a:r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1045800" y="1985400"/>
            <a:ext cx="7809480" cy="423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71280" rIns="81720" bIns="42480"/>
          <a:lstStyle/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Open source and free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Heavily used and tested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Very active development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Flexible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Web interface or control via email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Backend database (MySQL, Postgresql, Oracle, SQLite)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/>
            <a:r>
              <a:rPr lang="en-GB" sz="3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RT: Advantages</a:t>
            </a:r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1007280" y="2024640"/>
            <a:ext cx="7809840" cy="423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28800" rIns="90000" bIns="46800"/>
          <a:lstStyle/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bit tricky to install the first time...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29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Most distributions have packages that make installation a bit easier: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143000" lvl="2" indent="-228600">
              <a:lnSpc>
                <a:spcPct val="100000"/>
              </a:lnSpc>
              <a:buClr>
                <a:srgbClr val="000000"/>
              </a:buClr>
              <a:buFont typeface="Times New Roman"/>
              <a:buChar char="•"/>
            </a:pPr>
            <a:r>
              <a:rPr lang="en-GB" sz="29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Red Hat, Fedora, </a:t>
            </a:r>
            <a:r>
              <a:rPr lang="en-GB" sz="29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SuSE</a:t>
            </a:r>
            <a:r>
              <a:rPr lang="en-GB" sz="29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, </a:t>
            </a:r>
            <a:r>
              <a:rPr lang="en-GB" sz="29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Debian</a:t>
            </a:r>
            <a:r>
              <a:rPr lang="en-GB" sz="29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, Ubuntu, FreeBSD, etc.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It's powerful, so you'll need to spend some time learning how it </a:t>
            </a:r>
            <a:r>
              <a:rPr lang="en-GB" sz="33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works</a:t>
            </a: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3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Support for tracking service level agreements (SLAs) is basic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RT: Disadvantages</a:t>
            </a:r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1026360" y="1935360"/>
            <a:ext cx="8151120" cy="466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18360" rIns="90000" bIns="46800"/>
          <a:lstStyle/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Anyone who interacts with RT </a:t>
            </a:r>
            <a:r>
              <a:rPr lang="en-GB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 a “user”</a:t>
            </a: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root </a:t>
            </a:r>
            <a:r>
              <a:rPr lang="mr-IN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–</a:t>
            </a: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Administrator with full privileges</a:t>
            </a: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Privileged user (staff) </a:t>
            </a:r>
            <a:r>
              <a:rPr lang="mr-IN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–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GB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</a:t>
            </a: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taff who are able to operate on tickets</a:t>
            </a: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GB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Has a password and can log in to the system</a:t>
            </a: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GB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Less powerful than root</a:t>
            </a:r>
            <a:endParaRPr lang="en-AU" sz="2800" b="0" strike="noStrike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lnSpc>
                <a:spcPct val="95000"/>
              </a:lnSpc>
              <a:buClr>
                <a:srgbClr val="000000"/>
              </a:buClr>
              <a:buFont typeface="Times New Roman"/>
              <a:buChar char="•"/>
            </a:pPr>
            <a:r>
              <a:rPr lang="en-GB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Normal user 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(guest) </a:t>
            </a:r>
            <a:r>
              <a:rPr lang="mr-IN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–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may only be able to see the status of his/her tickets</a:t>
            </a:r>
          </a:p>
          <a:p>
            <a:pPr marL="761760" lvl="1" indent="-304560">
              <a:lnSpc>
                <a:spcPct val="95000"/>
              </a:lnSpc>
              <a:buClr>
                <a:srgbClr val="000000"/>
              </a:buClr>
              <a:buFont typeface="Times New Roman"/>
              <a:buChar char="•"/>
            </a:pP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May or may not be able log into the system</a:t>
            </a:r>
          </a:p>
          <a:p>
            <a:pPr marL="304560" indent="-304560">
              <a:lnSpc>
                <a:spcPct val="95000"/>
              </a:lnSpc>
              <a:buClr>
                <a:srgbClr val="000000"/>
              </a:buClr>
              <a:buFont typeface="Times New Roman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Nobody </a:t>
            </a:r>
            <a:r>
              <a:rPr lang="mr-IN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–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default </a:t>
            </a:r>
            <a:r>
              <a:rPr lang="en-US" sz="320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owner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of new tickets</a:t>
            </a:r>
          </a:p>
          <a:p>
            <a:pPr marL="304560" indent="-304560">
              <a:lnSpc>
                <a:spcPct val="95000"/>
              </a:lnSpc>
              <a:buClr>
                <a:srgbClr val="000000"/>
              </a:buClr>
              <a:buFont typeface="Times New Roman"/>
              <a:buChar char="•"/>
            </a:pPr>
            <a:endParaRPr lang="en-AU" sz="2400" b="0" strike="noStrike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Users</a:t>
            </a:r>
            <a:endParaRPr lang="en-AU" sz="374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243511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1026360" y="1935360"/>
            <a:ext cx="8451748" cy="466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18360" rIns="90000" bIns="46800"/>
          <a:lstStyle/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Different users have different privilege levels</a:t>
            </a: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Assigning privileges to each user would be time consuming</a:t>
            </a: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Easier approach: create groups of users, and assign privileges to groups</a:t>
            </a: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Groups useful for other purposes as well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Groups</a:t>
            </a:r>
            <a:endParaRPr lang="en-AU" sz="374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708856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1026360" y="1935360"/>
            <a:ext cx="8151120" cy="466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18360" rIns="90000" bIns="46800"/>
          <a:lstStyle/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Each ticket has a set of people associated with it</a:t>
            </a: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Requestor: who requested support</a:t>
            </a: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Usually a customer (network user)</a:t>
            </a: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But for internal tasks, requestor can be a member of the support team</a:t>
            </a: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Owner: member of the support team who is responsible for the ticket at present</a:t>
            </a: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Owner of a ticket can change over its lifetime</a:t>
            </a: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Privileged users can take / assign ownership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People (Watchers, Actors)</a:t>
            </a:r>
            <a:endParaRPr lang="en-AU" sz="374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444317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1026360" y="1935360"/>
            <a:ext cx="8151120" cy="466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18360" rIns="90000" bIns="46800"/>
          <a:lstStyle/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cc : who gets copies of all communications between staff and requestor (</a:t>
            </a:r>
            <a:r>
              <a:rPr lang="en-US" sz="320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responses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  <a:endParaRPr lang="en-US" sz="32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Will see the communications, but may not be privileged to perform actions on tickets</a:t>
            </a: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</a:t>
            </a: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.g. : 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he requestors boss</a:t>
            </a: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admincc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who gets copies of </a:t>
            </a:r>
            <a:r>
              <a:rPr lang="en-US" sz="32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responses 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 well as internal communications between staff while working on a ticket (</a:t>
            </a:r>
            <a:r>
              <a:rPr lang="en-US" sz="320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comments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e.g. : manager of the support team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People (Watchers, Actors) </a:t>
            </a:r>
            <a:r>
              <a:rPr lang="en-AU" sz="44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ctd</a:t>
            </a:r>
            <a:r>
              <a:rPr lang="en-AU" sz="4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AU" sz="374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527142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1026360" y="1935360"/>
            <a:ext cx="8151120" cy="466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18360" rIns="90000" bIns="46800"/>
          <a:lstStyle/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When a ticket is being worked on, there will updates or transactions (usually via email)</a:t>
            </a: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Communications between requestor and RT (staff) are called </a:t>
            </a:r>
            <a:r>
              <a:rPr lang="en-US" sz="320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replies</a:t>
            </a: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Sometimes staff need to talk internally while 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working on a ticket </a:t>
            </a:r>
            <a:endParaRPr lang="en-US" sz="32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These are called </a:t>
            </a:r>
            <a:r>
              <a:rPr lang="en-US" sz="320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comments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Requestors don’t get copies of these</a:t>
            </a: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Updates / Transactions</a:t>
            </a:r>
            <a:endParaRPr lang="en-AU" sz="374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929515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1026360" y="1935360"/>
            <a:ext cx="8151120" cy="466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18360" rIns="90000" bIns="46800"/>
          <a:lstStyle/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New: The ticket has been received by RT, but not acted upon in any way</a:t>
            </a: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GB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RT notifies (via email) someone* of new tickets</a:t>
            </a:r>
            <a:endParaRPr lang="en-AU" sz="2800" b="0" strike="noStrike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lnSpc>
                <a:spcPct val="95000"/>
              </a:lnSpc>
              <a:buClr>
                <a:srgbClr val="000000"/>
              </a:buClr>
              <a:buFont typeface="Times New Roman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Open: Ticket is being acted upon</a:t>
            </a:r>
          </a:p>
          <a:p>
            <a:pPr marL="304560" indent="-304560">
              <a:lnSpc>
                <a:spcPct val="95000"/>
              </a:lnSpc>
              <a:buClr>
                <a:srgbClr val="000000"/>
              </a:buClr>
              <a:buFont typeface="Times New Roman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Stalled: Progress on the ticket is stalled for some reason</a:t>
            </a:r>
          </a:p>
          <a:p>
            <a:pPr marL="761760" lvl="1" indent="-304560">
              <a:lnSpc>
                <a:spcPct val="95000"/>
              </a:lnSpc>
              <a:buClr>
                <a:srgbClr val="000000"/>
              </a:buClr>
              <a:buFont typeface="Times New Roman"/>
              <a:buChar char="•"/>
            </a:pP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It will hopefully come back to open state</a:t>
            </a:r>
          </a:p>
          <a:p>
            <a:pPr marL="304560" indent="-304560">
              <a:lnSpc>
                <a:spcPct val="95000"/>
              </a:lnSpc>
              <a:buClr>
                <a:srgbClr val="000000"/>
              </a:buClr>
              <a:buFont typeface="Times New Roman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Resolved: Problem has been solved</a:t>
            </a:r>
          </a:p>
          <a:p>
            <a:pPr marL="761760" lvl="1" indent="-304560">
              <a:lnSpc>
                <a:spcPct val="95000"/>
              </a:lnSpc>
              <a:buClr>
                <a:srgbClr val="000000"/>
              </a:buClr>
              <a:buFont typeface="Times New Roman"/>
              <a:buChar char="•"/>
            </a:pP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 further action necessary</a:t>
            </a:r>
            <a:endParaRPr lang="en-AU" sz="2800" b="0" strike="noStrike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Ticket </a:t>
            </a:r>
            <a:r>
              <a:rPr lang="en-AU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States</a:t>
            </a:r>
            <a:endParaRPr lang="en-AU" sz="374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89286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1026360" y="1935360"/>
            <a:ext cx="8151120" cy="466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18360" rIns="90000" bIns="46800"/>
          <a:lstStyle/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Rejected</a:t>
            </a: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The ticket is not our problem. </a:t>
            </a: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GB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But records about the ticket stays in the RT database</a:t>
            </a: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Deleted: The ticket does not belong on the system</a:t>
            </a: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GB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However, records about the ticket stay in the system</a:t>
            </a: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 you want to completely get rid of a ticket, you can </a:t>
            </a:r>
            <a:r>
              <a:rPr lang="en-GB" sz="3200" i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shred</a:t>
            </a:r>
            <a:r>
              <a:rPr lang="en-GB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it</a:t>
            </a: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GB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Removes all database entries related to it</a:t>
            </a:r>
            <a:endParaRPr lang="en-AU" sz="2800" b="0" strike="noStrike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Ticket States </a:t>
            </a:r>
            <a:r>
              <a:rPr lang="en-AU" sz="44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ctd</a:t>
            </a:r>
            <a:r>
              <a:rPr lang="en-AU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AU" sz="374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767961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1045800" y="2024640"/>
            <a:ext cx="7809480" cy="4425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68040" rIns="81720" bIns="42480"/>
          <a:lstStyle/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Lots of email traffic requesting help, request for services, </a:t>
            </a:r>
            <a:r>
              <a:rPr lang="en-GB" sz="32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etc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Archived as text without classification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Very difficult to find current status or problem </a:t>
            </a: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history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Sometimes problems were forgotten or never </a:t>
            </a: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resolved</a:t>
            </a: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Difficult for another person to follow up on a problem that someone else started dealing with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Typical Support Scenario</a:t>
            </a:r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1026360" y="1935360"/>
            <a:ext cx="8151120" cy="466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18360" rIns="90000" bIns="46800"/>
          <a:lstStyle/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Queues are a way to classify the tickets</a:t>
            </a: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based on the nature of the request</a:t>
            </a: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based on the actions required</a:t>
            </a: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r>
              <a:rPr lang="mr-IN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…</a:t>
            </a:r>
            <a:r>
              <a:rPr lang="en-US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  <a:endParaRPr lang="en-US" sz="28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61760" lvl="1" indent="-304560">
              <a:buClr>
                <a:srgbClr val="000000"/>
              </a:buClr>
              <a:buFont typeface="Times New Roman"/>
              <a:buChar char="•"/>
            </a:pP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Queues</a:t>
            </a:r>
            <a:endParaRPr lang="en-AU" sz="374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146741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Problem Classification: Queues</a:t>
            </a:r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1076760" y="4460760"/>
            <a:ext cx="7920000" cy="2223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lang="en-AU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Services:</a:t>
            </a:r>
            <a:r>
              <a:rPr lang="en-A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DNS, IP addresses, Radius, LDAP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lang="en-AU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Security:</a:t>
            </a:r>
            <a:r>
              <a:rPr lang="en-A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Attacks, scans, abuse, etc.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lang="en-AU" sz="2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Sytems</a:t>
            </a:r>
            <a:r>
              <a:rPr lang="en-AU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</a:t>
            </a:r>
            <a:r>
              <a:rPr lang="en-A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Email accounts, passwords, etc.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lang="en-AU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Networking:</a:t>
            </a:r>
            <a:r>
              <a:rPr lang="en-A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Network Services Group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lang="en-AU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Help Desk:</a:t>
            </a:r>
            <a:r>
              <a:rPr lang="en-A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Those who deal with end-users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1" name="Picture 90"/>
          <p:cNvPicPr/>
          <p:nvPr/>
        </p:nvPicPr>
        <p:blipFill>
          <a:blip r:embed="rId3"/>
          <a:stretch/>
        </p:blipFill>
        <p:spPr>
          <a:xfrm>
            <a:off x="2804760" y="1616760"/>
            <a:ext cx="4248000" cy="2823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1026360" y="1935360"/>
            <a:ext cx="8151120" cy="466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18360" rIns="90000" bIns="46800"/>
          <a:lstStyle/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Register an event (i.e., ticket creation)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lnSpc>
                <a:spcPct val="95000"/>
              </a:lnSpc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Assign an owner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lnSpc>
                <a:spcPct val="95000"/>
              </a:lnSpc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Assign interested </a:t>
            </a: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parties (watchers)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lnSpc>
                <a:spcPct val="95000"/>
              </a:lnSpc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Maintain change history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lnSpc>
                <a:spcPct val="95000"/>
              </a:lnSpc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Inform interested parties of each change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lnSpc>
                <a:spcPct val="95000"/>
              </a:lnSpc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Initiate activities based on status or priority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Components</a:t>
            </a:r>
            <a:endParaRPr lang="en-AU" sz="374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1045800" y="2083680"/>
            <a:ext cx="7808040" cy="4712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306360" indent="-304920"/>
            <a:r>
              <a:rPr lang="en-GB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Create automatic actions for </a:t>
            </a:r>
            <a:r>
              <a:rPr lang="en-GB" sz="3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queues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85800" lvl="1" indent="-228600">
              <a:buClr>
                <a:srgbClr val="000000"/>
              </a:buClr>
              <a:buFont typeface="Times New Roman"/>
              <a:buChar char="•"/>
            </a:pPr>
            <a:r>
              <a:rPr lang="en-GB" sz="3200" b="0" i="1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scrips</a:t>
            </a: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are </a:t>
            </a:r>
            <a:r>
              <a:rPr lang="ja-JP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“</a:t>
            </a: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snippets of Perl code</a:t>
            </a:r>
            <a:r>
              <a:rPr lang="ja-JP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”</a:t>
            </a:r>
            <a:r>
              <a:rPr lang="en-US" altLang="ja-JP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</a:p>
          <a:p>
            <a:pPr marL="685800" lvl="1" indent="-228600">
              <a:buClr>
                <a:srgbClr val="000000"/>
              </a:buClr>
              <a:buFont typeface="Times New Roman"/>
              <a:buChar char="•"/>
            </a:pPr>
            <a:r>
              <a:rPr lang="en-US" altLang="ja-JP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Help automate things inside RT</a:t>
            </a:r>
          </a:p>
          <a:p>
            <a:pPr marL="685800" lvl="1" indent="-228600">
              <a:buClr>
                <a:srgbClr val="000000"/>
              </a:buClr>
              <a:buFont typeface="Times New Roman"/>
              <a:buChar char="•"/>
            </a:pPr>
            <a:r>
              <a:rPr lang="en-US" altLang="ja-JP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Take action X when condition Y occurs</a:t>
            </a:r>
            <a:endParaRPr lang="en-US" altLang="ja-JP" sz="32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ＭＳ Ｐゴシック"/>
            </a:endParaRPr>
          </a:p>
          <a:p>
            <a:pPr marL="1143000" lvl="2" indent="-228600">
              <a:buClr>
                <a:srgbClr val="000000"/>
              </a:buClr>
              <a:buFont typeface="Times New Roman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when a staff member responds to a ticket owned by nobody, make her the owner of ticket</a:t>
            </a:r>
          </a:p>
          <a:p>
            <a:pPr marL="1143000" lvl="2" indent="-228600">
              <a:buClr>
                <a:srgbClr val="000000"/>
              </a:buClr>
              <a:buFont typeface="Times New Roman"/>
              <a:buChar char="•"/>
            </a:pP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page everyone when the priority of a ticket becomes level X</a:t>
            </a:r>
            <a:endParaRPr lang="en-AU" sz="3200" b="0" strike="noStrike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Scrips </a:t>
            </a:r>
            <a:r>
              <a:rPr lang="en-AU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(actions)</a:t>
            </a:r>
            <a:endParaRPr lang="en-AU" sz="374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1045800" y="2083680"/>
            <a:ext cx="7808040" cy="4712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228600" indent="-22860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Chapter 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6 </a:t>
            </a: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of 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O</a:t>
            </a:r>
            <a:r>
              <a:rPr lang="ja-JP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’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Reilly </a:t>
            </a:r>
            <a:r>
              <a:rPr lang="ja-JP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“</a:t>
            </a:r>
            <a:r>
              <a:rPr lang="en-GB" sz="32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RT Essentials</a:t>
            </a:r>
            <a:r>
              <a:rPr lang="ja-JP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”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book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600" indent="-228600">
              <a:buClr>
                <a:srgbClr val="000000"/>
              </a:buClr>
              <a:buFont typeface="Times New Roman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Details on how to use </a:t>
            </a:r>
            <a:r>
              <a:rPr lang="en-GB" sz="32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Scrips</a:t>
            </a: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:</a:t>
            </a:r>
            <a:r>
              <a:rPr lang="en-GB" sz="2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/>
            </a:r>
            <a:br>
              <a:rPr lang="en-GB" sz="2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</a:br>
            <a:r>
              <a:rPr lang="en-US" sz="2800" b="0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http</a:t>
            </a: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://</a:t>
            </a:r>
            <a:r>
              <a:rPr lang="en-US" sz="2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requesttracker.wikia.com</a:t>
            </a: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/wiki/Scrip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Scrips </a:t>
            </a:r>
            <a:r>
              <a:rPr lang="en-AU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(actions</a:t>
            </a:r>
            <a:r>
              <a:rPr lang="en-AU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 </a:t>
            </a:r>
            <a:r>
              <a:rPr lang="en-AU" sz="44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ctd</a:t>
            </a:r>
            <a:r>
              <a:rPr lang="en-AU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AU" sz="374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75477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1026719" y="1859760"/>
            <a:ext cx="8372461" cy="54770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22320" rIns="90000" bIns="46800"/>
          <a:lstStyle/>
          <a:p>
            <a:pPr marL="306360" indent="-304920"/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Two Options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Virtualhost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:		</a:t>
            </a:r>
            <a:r>
              <a:rPr lang="en-GB" sz="2800" b="0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http</a:t>
            </a:r>
            <a:r>
              <a:rPr lang="en-GB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://</a:t>
            </a:r>
            <a:r>
              <a:rPr lang="en-GB" sz="2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rt.host.fqdn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Subdirectory</a:t>
            </a:r>
            <a:r>
              <a:rPr lang="en-GB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: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GB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http://</a:t>
            </a:r>
            <a:r>
              <a:rPr lang="en-GB" sz="2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host.fqdn</a:t>
            </a:r>
            <a:r>
              <a:rPr lang="en-GB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/</a:t>
            </a:r>
            <a:r>
              <a:rPr lang="en-GB" sz="2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rt</a:t>
            </a:r>
            <a:r>
              <a:rPr lang="en-GB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/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6360" indent="-304920"/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Root user ('root')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Change the default password on first login ('password')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Assign the complete email for the root </a:t>
            </a:r>
            <a:r>
              <a:rPr lang="en-GB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account:</a:t>
            </a:r>
            <a:br>
              <a:rPr lang="en-GB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</a:br>
            <a:r>
              <a:rPr lang="en-GB" sz="2800" b="0" strike="noStrike" spc="-1" dirty="0" err="1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root@host.fqdn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Assign all user rights:	</a:t>
            </a:r>
            <a:r>
              <a:rPr lang="en-GB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GB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Global 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-&gt; User Rights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RT Configuration</a:t>
            </a:r>
            <a:endParaRPr lang="en-AU" sz="374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1045800" y="2122920"/>
            <a:ext cx="7808040" cy="4236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28800" rIns="90000" bIns="46800"/>
          <a:lstStyle/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Create a userid for each member of your team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3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Assign privileges to each user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User Creation</a:t>
            </a:r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045800" y="2220480"/>
            <a:ext cx="7808040" cy="423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28800" rIns="90000" bIns="46800"/>
          <a:lstStyle/>
          <a:p>
            <a:pPr marL="306360" indent="-304920"/>
            <a:r>
              <a:rPr lang="en-GB" sz="3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Create groups of users: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3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Administering privileges by group is more efficient than doing so for each user.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Create Groups</a:t>
            </a:r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1045800" y="2040840"/>
            <a:ext cx="8188200" cy="4988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458640" indent="-457200">
              <a:buFont typeface="Arial" charset="0"/>
              <a:buChar char="•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Create queues for problem </a:t>
            </a:r>
            <a:r>
              <a:rPr lang="en-GB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categories. </a:t>
            </a:r>
            <a:br>
              <a:rPr lang="en-GB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GB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For 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example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2800" b="1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Security</a:t>
            </a: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2800" b="1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Accounts</a:t>
            </a:r>
            <a:endParaRPr lang="en-GB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ＭＳ Ｐゴシック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2800" b="1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Connectivity</a:t>
            </a:r>
            <a:endParaRPr lang="en-AU" sz="2800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7200">
              <a:buClr>
                <a:srgbClr val="000000"/>
              </a:buClr>
              <a:buFont typeface="Arial" charset="0"/>
              <a:buChar char="•"/>
            </a:pPr>
            <a:r>
              <a:rPr lang="en-AU" sz="28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en-GB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Assign users to groups and groups to each queue</a:t>
            </a:r>
            <a:endParaRPr lang="en-AU" sz="2800" b="0" strike="noStrike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Different 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between </a:t>
            </a:r>
            <a:r>
              <a:rPr lang="en-GB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AdminCC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and CC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Don't forget to create email </a:t>
            </a:r>
            <a:r>
              <a:rPr lang="en-GB" sz="2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aliases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for each queue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Create Queues</a:t>
            </a:r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873720" y="1476720"/>
            <a:ext cx="8695582" cy="5382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342720" indent="-341280"/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rt-mailgate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facility lets us: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Define virtual users on the RT server that correspond to ticket queues in RT.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Allow third-party software (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Nagios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, Cacti, </a:t>
            </a:r>
            <a:r>
              <a:rPr lang="en-US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Smokeping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, etc.) to automatically generate tickets in specified queues via email.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Provide a simple interface through which end-users can communicate with your support organization via RT.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More details at </a:t>
            </a:r>
            <a:r>
              <a:rPr lang="en-US" sz="24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https://</a:t>
            </a:r>
            <a:r>
              <a:rPr lang="en-US" sz="24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www.bestpractical.com</a:t>
            </a:r>
            <a:r>
              <a:rPr lang="en-US" sz="24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/docs/</a:t>
            </a:r>
            <a:r>
              <a:rPr lang="en-US" sz="24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rt</a:t>
            </a:r>
            <a:r>
              <a:rPr lang="en-US" sz="24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/4.0/</a:t>
            </a:r>
            <a:r>
              <a:rPr lang="en-US" sz="24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rt-mailgate.html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TextShape 2"/>
          <p:cNvSpPr txBox="1"/>
          <p:nvPr/>
        </p:nvSpPr>
        <p:spPr>
          <a:xfrm>
            <a:off x="816480" y="637920"/>
            <a:ext cx="8270280" cy="870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rt-mailgate</a:t>
            </a:r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Why Ticketing Systems?</a:t>
            </a:r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3" name="Picture 52"/>
          <p:cNvPicPr/>
          <p:nvPr/>
        </p:nvPicPr>
        <p:blipFill>
          <a:blip r:embed="rId3"/>
          <a:stretch/>
        </p:blipFill>
        <p:spPr>
          <a:xfrm>
            <a:off x="1322640" y="1838880"/>
            <a:ext cx="7463880" cy="4633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1045800" y="1768320"/>
            <a:ext cx="8187840" cy="4132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306360" indent="-304920"/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Extend the functionality of RT. For example: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Send daily emails to remind users of tickets that have not been </a:t>
            </a:r>
            <a:r>
              <a:rPr lang="ja-JP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“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taken</a:t>
            </a:r>
            <a:r>
              <a:rPr lang="ja-JP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”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Send daily emails to each user reminding them of their pending tickets.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Periodically increment ticket priority 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66720" lvl="1" indent="-254160">
              <a:lnSpc>
                <a:spcPct val="100000"/>
              </a:lnSpc>
              <a:buClr>
                <a:srgbClr val="000000"/>
              </a:buClr>
              <a:buFont typeface="Times New Roman"/>
              <a:buChar char="–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You can execute commands via email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Extensions</a:t>
            </a:r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1045800" y="2083680"/>
            <a:ext cx="7809840" cy="5175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60120" rIns="81720" bIns="42480"/>
          <a:lstStyle/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Best Practical</a:t>
            </a: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Web site
		</a:t>
            </a:r>
            <a:r>
              <a:rPr lang="en-GB" sz="2470" b="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http://bestpractical.com/rt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RT Essentials</a:t>
            </a: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. Dave Rolsky et al. O'Reilly Media, Inc.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indent="-304560">
              <a:buClr>
                <a:srgbClr val="000000"/>
              </a:buClr>
              <a:buFont typeface="Times New Roman"/>
              <a:buChar char="•"/>
            </a:pP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Contributions to RT:
</a:t>
            </a:r>
            <a:r>
              <a:rPr lang="en-US" sz="1800" b="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http://requesttracker.wikia.com/wiki/Contributions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lvl="1" indent="-304560">
              <a:lnSpc>
                <a:spcPct val="100000"/>
              </a:lnSpc>
              <a:buClr>
                <a:srgbClr val="000000"/>
              </a:buClr>
              <a:buFont typeface="Times New Roman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Extensions</a:t>
            </a:r>
            <a:r>
              <a:rPr lang="en-US" sz="1800" b="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lang="en-US" sz="1800" b="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http://requesttracker.wikia.com/wiki/Extensions
http://bestpractical.com/rt/extensions.html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lvl="1" indent="-304560">
              <a:lnSpc>
                <a:spcPct val="100000"/>
              </a:lnSpc>
              <a:buClr>
                <a:srgbClr val="000000"/>
              </a:buClr>
              <a:buFont typeface="Times New Roman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Scrips
</a:t>
            </a:r>
            <a:r>
              <a:rPr lang="en-US" sz="1800" b="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http://requesttracker.wikia.com/wiki/Scrip
http://requesttracker.wikia.com/wiki/ScripAction</a:t>
            </a: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
</a:t>
            </a: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04560" lvl="1" indent="-304560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7" name="Picture 5" descr="rt-cover.png"/>
          <p:cNvPicPr/>
          <p:nvPr/>
        </p:nvPicPr>
        <p:blipFill>
          <a:blip r:embed="rId3"/>
          <a:stretch/>
        </p:blipFill>
        <p:spPr>
          <a:xfrm>
            <a:off x="6712560" y="3885840"/>
            <a:ext cx="1820520" cy="2442240"/>
          </a:xfrm>
          <a:prstGeom prst="rect">
            <a:avLst/>
          </a:prstGeom>
          <a:ln>
            <a:noFill/>
          </a:ln>
        </p:spPr>
      </p:pic>
      <p:sp>
        <p:nvSpPr>
          <p:cNvPr id="108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References</a:t>
            </a:r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969120" y="1846800"/>
            <a:ext cx="8184600" cy="5568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85680" rIns="90000" bIns="46800"/>
          <a:lstStyle/>
          <a:p>
            <a:r>
              <a:rPr lang="en-GB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Why are they important?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73200" lvl="1" indent="-457200">
              <a:lnSpc>
                <a:spcPct val="100000"/>
              </a:lnSpc>
              <a:buClr>
                <a:srgbClr val="000000"/>
              </a:buClr>
              <a:buSzPct val="90000"/>
              <a:buFont typeface="Arial" charset="0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Track all events, failures and issues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73200" lvl="1" indent="-457200">
              <a:buClr>
                <a:srgbClr val="000000"/>
              </a:buClr>
              <a:buSzPct val="90000"/>
              <a:buFont typeface="Arial" charset="0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Focal point for help desk communication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GB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 it to track all communications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73200" lvl="1" indent="-457200">
              <a:lnSpc>
                <a:spcPct val="100000"/>
              </a:lnSpc>
              <a:buClr>
                <a:srgbClr val="000000"/>
              </a:buClr>
              <a:buSzPct val="90000"/>
              <a:buFont typeface="Arial" charset="0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Both internal and external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GB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Events originating from the outside: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73200" lvl="1" indent="-457200">
              <a:lnSpc>
                <a:spcPct val="100000"/>
              </a:lnSpc>
              <a:buClr>
                <a:srgbClr val="000000"/>
              </a:buClr>
              <a:buSzPct val="90000"/>
              <a:buFont typeface="Arial" charset="0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customer complaints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GB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Events originating from the inside: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73200" lvl="1" indent="-457200">
              <a:lnSpc>
                <a:spcPct val="100000"/>
              </a:lnSpc>
              <a:buClr>
                <a:srgbClr val="000000"/>
              </a:buClr>
              <a:buSzPct val="90000"/>
              <a:buFont typeface="Arial" charset="0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System outages (direct or indirect)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73200" lvl="1" indent="-457200">
              <a:lnSpc>
                <a:spcPct val="100000"/>
              </a:lnSpc>
              <a:buClr>
                <a:srgbClr val="000000"/>
              </a:buClr>
              <a:buSzPct val="90000"/>
              <a:buFont typeface="Arial" charset="0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Planned maintenance, upgrades, etc.</a:t>
            </a:r>
            <a:endParaRPr lang="en-AU" sz="32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Ticketing Systems</a:t>
            </a:r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1011960" y="1877760"/>
            <a:ext cx="8221680" cy="4977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22320" rIns="90000" bIns="46800"/>
          <a:lstStyle/>
          <a:p>
            <a:pPr marL="550800" indent="-457200">
              <a:buClr>
                <a:srgbClr val="000000"/>
              </a:buClr>
              <a:buFont typeface="Arial" charset="0"/>
              <a:buChar char="•"/>
            </a:pP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 a 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ticket system to follow cases, including communication between </a:t>
            </a: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support staff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50800" indent="-457200">
              <a:buClr>
                <a:srgbClr val="000000"/>
              </a:buClr>
              <a:buFont typeface="Arial" charset="0"/>
              <a:buChar char="•"/>
            </a:pP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Each 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case is </a:t>
            </a: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considered a ticket</a:t>
            </a:r>
          </a:p>
          <a:p>
            <a:pPr marL="550800" indent="-457200">
              <a:buClr>
                <a:srgbClr val="000000"/>
              </a:buClr>
              <a:buFont typeface="Arial" charset="0"/>
              <a:buChar char="•"/>
            </a:pPr>
            <a:r>
              <a:rPr lang="en-GB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Each ticket has a ticket </a:t>
            </a: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number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50800" indent="-457200">
              <a:buClr>
                <a:srgbClr val="000000"/>
              </a:buClr>
              <a:buFont typeface="Arial" charset="0"/>
              <a:buChar char="•"/>
            </a:pP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Each ticket 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goes through a similar </a:t>
            </a:r>
            <a:r>
              <a:rPr lang="en-GB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life cycle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49320" lvl="1" indent="-457200">
              <a:lnSpc>
                <a:spcPct val="100000"/>
              </a:lnSpc>
              <a:buClr>
                <a:srgbClr val="000000"/>
              </a:buClr>
              <a:buFont typeface="Arial" charset="0"/>
              <a:buChar char="•"/>
            </a:pPr>
            <a:r>
              <a:rPr lang="en-GB" sz="32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New – Open – … – </a:t>
            </a:r>
            <a:r>
              <a:rPr lang="en-GB" sz="3200" b="0" i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Resolved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Ticketing Systems (Contd.)</a:t>
            </a:r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1031400" y="2124720"/>
            <a:ext cx="8202600" cy="49640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Help Request with Tickets</a:t>
            </a:r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8" name="Picture 57"/>
          <p:cNvPicPr/>
          <p:nvPr/>
        </p:nvPicPr>
        <p:blipFill>
          <a:blip r:embed="rId3"/>
          <a:stretch/>
        </p:blipFill>
        <p:spPr>
          <a:xfrm>
            <a:off x="404280" y="1752840"/>
            <a:ext cx="9009360" cy="4543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816480" y="1714320"/>
            <a:ext cx="8784720" cy="5701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46800"/>
          <a:lstStyle/>
          <a:p>
            <a:pPr marL="1440" lvl="1">
              <a:lnSpc>
                <a:spcPct val="75000"/>
              </a:lnSpc>
              <a:buClr>
                <a:srgbClr val="000000"/>
              </a:buClr>
            </a:pPr>
            <a:r>
              <a:rPr lang="en-GB" sz="3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   RT </a:t>
            </a: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49320" lvl="1" indent="-457200">
              <a:lnSpc>
                <a:spcPct val="90000"/>
              </a:lnSpc>
              <a:buClr>
                <a:srgbClr val="000000"/>
              </a:buClr>
              <a:buFont typeface="Arial" charset="0"/>
              <a:buChar char="•"/>
            </a:pPr>
            <a:r>
              <a:rPr lang="en-GB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Heavily used worldwide</a:t>
            </a:r>
            <a:endParaRPr lang="en-AU" sz="2800" b="0" strike="noStrike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49320" lvl="1" indent="-457200">
              <a:lnSpc>
                <a:spcPct val="90000"/>
              </a:lnSpc>
              <a:buClr>
                <a:srgbClr val="000000"/>
              </a:buClr>
              <a:buFont typeface="Arial" charset="0"/>
              <a:buChar char="•"/>
            </a:pPr>
            <a:r>
              <a:rPr lang="en-GB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Can be customized to your location</a:t>
            </a:r>
            <a:endParaRPr lang="en-AU" sz="2800" b="0" strike="noStrike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49320" lvl="1" indent="-457200">
              <a:lnSpc>
                <a:spcPct val="90000"/>
              </a:lnSpc>
              <a:buClr>
                <a:srgbClr val="000000"/>
              </a:buClr>
              <a:buFont typeface="Arial" charset="0"/>
              <a:buChar char="•"/>
            </a:pPr>
            <a:r>
              <a:rPr lang="en-GB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Somewhat difficult to install and configure</a:t>
            </a:r>
            <a:endParaRPr lang="en-AU" sz="2800" b="0" strike="noStrike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49320" lvl="1" indent="-457200">
              <a:lnSpc>
                <a:spcPct val="90000"/>
              </a:lnSpc>
              <a:buClr>
                <a:srgbClr val="000000"/>
              </a:buClr>
              <a:buFont typeface="Arial" charset="0"/>
              <a:buChar char="•"/>
            </a:pPr>
            <a:r>
              <a:rPr lang="en-GB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Handles large-scale operations</a:t>
            </a:r>
            <a:endParaRPr lang="en-AU" sz="2800" b="0" strike="noStrike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1280">
              <a:lnSpc>
                <a:spcPct val="75000"/>
              </a:lnSpc>
            </a:pPr>
            <a:endParaRPr lang="en-AU" sz="24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77600" lvl="1" indent="-285480">
              <a:lnSpc>
                <a:spcPct val="90000"/>
              </a:lnSpc>
              <a:buClr>
                <a:srgbClr val="000000"/>
              </a:buClr>
              <a:buFont typeface="Symbol" charset="2"/>
              <a:buChar char=""/>
            </a:pPr>
            <a:endParaRPr lang="en-GB" sz="2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ＭＳ Ｐゴシック"/>
            </a:endParaRPr>
          </a:p>
          <a:p>
            <a:pPr marL="949320" lvl="1" indent="-457200">
              <a:lnSpc>
                <a:spcPct val="90000"/>
              </a:lnSpc>
              <a:buClr>
                <a:srgbClr val="000000"/>
              </a:buClr>
              <a:buFont typeface="Arial" charset="0"/>
              <a:buChar char="•"/>
            </a:pPr>
            <a:r>
              <a:rPr lang="en-GB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 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hybrid including wiki &amp; project management features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49320" lvl="1" indent="-457200">
              <a:lnSpc>
                <a:spcPct val="90000"/>
              </a:lnSpc>
              <a:buClr>
                <a:srgbClr val="000000"/>
              </a:buClr>
              <a:buFont typeface="Arial" charset="0"/>
              <a:buChar char="•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Web-only ticket system works well but not robust as RT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49320" lvl="1" indent="-457200">
              <a:lnSpc>
                <a:spcPct val="90000"/>
              </a:lnSpc>
              <a:buClr>
                <a:srgbClr val="000000"/>
              </a:buClr>
              <a:buFont typeface="Arial" charset="0"/>
              <a:buChar char="•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Often used for </a:t>
            </a:r>
            <a:r>
              <a:rPr lang="ja-JP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”</a:t>
            </a:r>
            <a:r>
              <a:rPr lang="en-GB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trac</a:t>
            </a:r>
            <a:r>
              <a:rPr lang="ja-JP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”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king group projects.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49320" lvl="1" indent="-457200">
              <a:lnSpc>
                <a:spcPct val="90000"/>
              </a:lnSpc>
              <a:buClr>
                <a:srgbClr val="000000"/>
              </a:buClr>
              <a:buFont typeface="Arial" charset="0"/>
              <a:buChar char="•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Used for this </a:t>
            </a:r>
            <a:r>
              <a:rPr lang="en-GB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course: </a:t>
            </a:r>
            <a:r>
              <a:rPr lang="en-GB" sz="2800" b="0" strike="noStrike" spc="-1" dirty="0" smtClean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http</a:t>
            </a:r>
            <a:r>
              <a:rPr lang="en-GB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://</a:t>
            </a:r>
            <a:r>
              <a:rPr lang="en-GB" sz="2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noc.ws.nsrc.org</a:t>
            </a:r>
            <a:r>
              <a:rPr lang="en-GB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/wiki/</a:t>
            </a:r>
            <a:endParaRPr lang="en-AU" sz="2800" b="0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0" name="Picture 2"/>
          <p:cNvPicPr/>
          <p:nvPr/>
        </p:nvPicPr>
        <p:blipFill>
          <a:blip r:embed="rId3"/>
          <a:stretch/>
        </p:blipFill>
        <p:spPr>
          <a:xfrm>
            <a:off x="1090440" y="1652760"/>
            <a:ext cx="564120" cy="541440"/>
          </a:xfrm>
          <a:prstGeom prst="rect">
            <a:avLst/>
          </a:prstGeom>
          <a:ln>
            <a:noFill/>
          </a:ln>
        </p:spPr>
      </p:pic>
      <p:sp>
        <p:nvSpPr>
          <p:cNvPr id="61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Request Tracker / Trac</a:t>
            </a:r>
            <a:endParaRPr lang="en-AU" sz="374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2" name="Picture 3"/>
          <p:cNvPicPr/>
          <p:nvPr/>
        </p:nvPicPr>
        <p:blipFill>
          <a:blip r:embed="rId4"/>
          <a:stretch/>
        </p:blipFill>
        <p:spPr>
          <a:xfrm>
            <a:off x="1090440" y="3666060"/>
            <a:ext cx="1736640" cy="507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1011960" y="1877760"/>
            <a:ext cx="8221680" cy="4977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22320" rIns="90000" bIns="46800"/>
          <a:lstStyle/>
          <a:p>
            <a:r>
              <a:rPr lang="en-US" sz="2400" b="1" dirty="0" err="1" smtClean="0"/>
              <a:t>Bugzilla</a:t>
            </a:r>
            <a:r>
              <a:rPr lang="en-US" sz="2400" b="1" dirty="0" smtClean="0"/>
              <a:t>:</a:t>
            </a:r>
            <a:r>
              <a:rPr lang="en-US" sz="2400" dirty="0" smtClean="0"/>
              <a:t>	http</a:t>
            </a:r>
            <a:r>
              <a:rPr lang="en-US" sz="2400" dirty="0"/>
              <a:t>://</a:t>
            </a:r>
            <a:r>
              <a:rPr lang="en-US" sz="2400" dirty="0" err="1"/>
              <a:t>www.bugzilla.org</a:t>
            </a:r>
            <a:r>
              <a:rPr lang="en-US" sz="2400" dirty="0"/>
              <a:t>/ </a:t>
            </a:r>
          </a:p>
          <a:p>
            <a:r>
              <a:rPr lang="en-US" sz="2400" b="1" dirty="0"/>
              <a:t>Cerberus</a:t>
            </a:r>
            <a:r>
              <a:rPr lang="en-US" sz="2400" b="1" dirty="0" smtClean="0"/>
              <a:t>:</a:t>
            </a:r>
            <a:r>
              <a:rPr lang="en-US" sz="2400" dirty="0"/>
              <a:t>	http://</a:t>
            </a:r>
            <a:r>
              <a:rPr lang="en-US" sz="2400" dirty="0" err="1"/>
              <a:t>www.cerberusweb.com</a:t>
            </a:r>
            <a:r>
              <a:rPr lang="en-US" sz="2400" dirty="0"/>
              <a:t>/</a:t>
            </a:r>
          </a:p>
          <a:p>
            <a:r>
              <a:rPr lang="en-US" sz="2400" b="1" dirty="0" err="1" smtClean="0"/>
              <a:t>Eticket</a:t>
            </a:r>
            <a:r>
              <a:rPr lang="en-US" sz="2400" b="1" dirty="0" smtClean="0"/>
              <a:t>:</a:t>
            </a:r>
            <a:r>
              <a:rPr lang="en-US" sz="2400" dirty="0" smtClean="0"/>
              <a:t>	http</a:t>
            </a:r>
            <a:r>
              <a:rPr lang="en-US" sz="2400" dirty="0"/>
              <a:t>://</a:t>
            </a:r>
            <a:r>
              <a:rPr lang="en-US" sz="2400" dirty="0" err="1"/>
              <a:t>www.eticketsupport.com</a:t>
            </a:r>
            <a:r>
              <a:rPr lang="en-US" sz="2400" dirty="0"/>
              <a:t>/</a:t>
            </a:r>
          </a:p>
          <a:p>
            <a:r>
              <a:rPr lang="en-US" sz="2400" b="1" dirty="0" err="1"/>
              <a:t>Itracker</a:t>
            </a:r>
            <a:r>
              <a:rPr lang="en-US" sz="2400" b="1" dirty="0"/>
              <a:t>:</a:t>
            </a:r>
            <a:r>
              <a:rPr lang="en-US" sz="2400" dirty="0"/>
              <a:t>	</a:t>
            </a:r>
            <a:r>
              <a:rPr lang="en-US" sz="2400" dirty="0" smtClean="0"/>
              <a:t>http</a:t>
            </a:r>
            <a:r>
              <a:rPr lang="en-US" sz="2400" dirty="0"/>
              <a:t>://</a:t>
            </a:r>
            <a:r>
              <a:rPr lang="en-US" sz="2400" dirty="0" err="1"/>
              <a:t>www.itracker.org</a:t>
            </a:r>
            <a:r>
              <a:rPr lang="en-US" sz="2400" dirty="0"/>
              <a:t>/</a:t>
            </a:r>
          </a:p>
          <a:p>
            <a:r>
              <a:rPr lang="en-US" sz="2400" b="1" dirty="0" err="1"/>
              <a:t>Jutda</a:t>
            </a:r>
            <a:r>
              <a:rPr lang="en-US" sz="2400" b="1" dirty="0"/>
              <a:t> Helpdesk:</a:t>
            </a:r>
            <a:r>
              <a:rPr lang="en-US" sz="2400" dirty="0"/>
              <a:t>	</a:t>
            </a:r>
            <a:endParaRPr lang="en-US" sz="2400" dirty="0" smtClean="0"/>
          </a:p>
          <a:p>
            <a:r>
              <a:rPr lang="en-US" sz="2400" dirty="0"/>
              <a:t>	</a:t>
            </a:r>
            <a:r>
              <a:rPr lang="en-US" sz="2400" dirty="0" smtClean="0"/>
              <a:t>	http</a:t>
            </a:r>
            <a:r>
              <a:rPr lang="en-US" sz="2400" dirty="0"/>
              <a:t>://</a:t>
            </a:r>
            <a:r>
              <a:rPr lang="en-US" sz="2400" dirty="0" err="1"/>
              <a:t>www.jutdahelpdesk.com</a:t>
            </a:r>
            <a:r>
              <a:rPr lang="en-US" sz="2400" dirty="0"/>
              <a:t>/</a:t>
            </a:r>
          </a:p>
          <a:p>
            <a:r>
              <a:rPr lang="en-US" sz="2400" b="1" dirty="0"/>
              <a:t>Mystic:</a:t>
            </a:r>
            <a:r>
              <a:rPr lang="en-US" sz="2400" dirty="0"/>
              <a:t>			http://</a:t>
            </a:r>
            <a:r>
              <a:rPr lang="en-US" sz="2400" dirty="0" err="1"/>
              <a:t>www.hulihanapplications.com</a:t>
            </a:r>
            <a:r>
              <a:rPr lang="en-US" sz="2400" dirty="0"/>
              <a:t>/projects/mystic</a:t>
            </a:r>
          </a:p>
          <a:p>
            <a:r>
              <a:rPr lang="en-US" sz="2400" b="1" dirty="0" smtClean="0"/>
              <a:t>OTRS</a:t>
            </a:r>
            <a:r>
              <a:rPr lang="en-US" sz="2400" dirty="0"/>
              <a:t>	</a:t>
            </a:r>
            <a:r>
              <a:rPr lang="en-US" sz="2400" dirty="0" smtClean="0"/>
              <a:t>		http</a:t>
            </a:r>
            <a:r>
              <a:rPr lang="en-US" sz="2400" dirty="0"/>
              <a:t>://</a:t>
            </a:r>
            <a:r>
              <a:rPr lang="en-US" sz="2400" dirty="0" err="1"/>
              <a:t>otrs.org</a:t>
            </a:r>
            <a:r>
              <a:rPr lang="en-US" sz="2400" dirty="0"/>
              <a:t>/</a:t>
            </a:r>
          </a:p>
          <a:p>
            <a:r>
              <a:rPr lang="en-US" sz="2400" b="1" dirty="0" err="1" smtClean="0"/>
              <a:t>OsTicket</a:t>
            </a:r>
            <a:r>
              <a:rPr lang="en-US" sz="2400" b="1" dirty="0" smtClean="0"/>
              <a:t>:</a:t>
            </a:r>
            <a:r>
              <a:rPr lang="en-US" sz="2400" dirty="0" smtClean="0"/>
              <a:t>		http</a:t>
            </a:r>
            <a:r>
              <a:rPr lang="en-US" sz="2400" dirty="0"/>
              <a:t>://</a:t>
            </a:r>
            <a:r>
              <a:rPr lang="en-US" sz="2400" dirty="0" err="1"/>
              <a:t>osticket.com</a:t>
            </a:r>
            <a:r>
              <a:rPr lang="en-US" sz="2400" dirty="0"/>
              <a:t>/</a:t>
            </a:r>
          </a:p>
          <a:p>
            <a:r>
              <a:rPr lang="en-US" sz="2400" b="1" dirty="0"/>
              <a:t>Simple Ticket:</a:t>
            </a:r>
            <a:r>
              <a:rPr lang="en-US" sz="2400" dirty="0"/>
              <a:t>	http://</a:t>
            </a:r>
            <a:r>
              <a:rPr lang="en-US" sz="2400" dirty="0" err="1"/>
              <a:t>www.simpleticket.net</a:t>
            </a:r>
            <a:r>
              <a:rPr lang="en-US" sz="2400" dirty="0"/>
              <a:t>/</a:t>
            </a:r>
          </a:p>
          <a:p>
            <a:r>
              <a:rPr lang="en-US" sz="2400" b="1" dirty="0"/>
              <a:t>Trouble Ticket </a:t>
            </a:r>
            <a:r>
              <a:rPr lang="en-US" sz="2400" b="1" dirty="0" smtClean="0"/>
              <a:t>Express: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		</a:t>
            </a:r>
            <a:r>
              <a:rPr lang="mr-IN" sz="2400" dirty="0" err="1" smtClean="0"/>
              <a:t>http</a:t>
            </a:r>
            <a:r>
              <a:rPr lang="mr-IN" sz="2400" dirty="0"/>
              <a:t>://</a:t>
            </a:r>
            <a:r>
              <a:rPr lang="mr-IN" sz="2400" dirty="0" err="1"/>
              <a:t>www.troubleticketexpress.com</a:t>
            </a:r>
            <a:r>
              <a:rPr lang="mr-IN" sz="2400" dirty="0"/>
              <a:t>/</a:t>
            </a:r>
          </a:p>
        </p:txBody>
      </p:sp>
      <p:sp>
        <p:nvSpPr>
          <p:cNvPr id="51" name="TextShape 2"/>
          <p:cNvSpPr txBox="1"/>
          <p:nvPr/>
        </p:nvSpPr>
        <p:spPr>
          <a:xfrm>
            <a:off x="816480" y="637920"/>
            <a:ext cx="8270280" cy="1178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AU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Few Others</a:t>
            </a:r>
            <a:endParaRPr lang="en-AU" sz="374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944556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1"/>
          <p:cNvPicPr/>
          <p:nvPr/>
        </p:nvPicPr>
        <p:blipFill>
          <a:blip r:embed="rId3"/>
          <a:stretch/>
        </p:blipFill>
        <p:spPr>
          <a:xfrm>
            <a:off x="1262880" y="1850040"/>
            <a:ext cx="2219400" cy="2129040"/>
          </a:xfrm>
          <a:prstGeom prst="rect">
            <a:avLst/>
          </a:prstGeom>
          <a:ln>
            <a:noFill/>
          </a:ln>
        </p:spPr>
      </p:pic>
      <p:sp>
        <p:nvSpPr>
          <p:cNvPr id="66" name="CustomShape 1"/>
          <p:cNvSpPr/>
          <p:nvPr/>
        </p:nvSpPr>
        <p:spPr>
          <a:xfrm>
            <a:off x="3735720" y="2525040"/>
            <a:ext cx="5418000" cy="668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75960" rIns="81720" bIns="40680"/>
          <a:lstStyle/>
          <a:p>
            <a:r>
              <a:rPr lang="en-US" sz="4000" b="1" strike="noStrike" spc="-1">
                <a:solidFill>
                  <a:srgbClr val="0099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RT: Request Tracker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CustomShape 2"/>
          <p:cNvSpPr/>
          <p:nvPr/>
        </p:nvSpPr>
        <p:spPr>
          <a:xfrm>
            <a:off x="1179720" y="4781520"/>
            <a:ext cx="6878160" cy="508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66600" rIns="81720" bIns="40680"/>
          <a:lstStyle/>
          <a:p>
            <a:r>
              <a:rPr lang="en-US" sz="2900" b="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http://bestpractical.com/rt/</a:t>
            </a:r>
            <a:endParaRPr lang="en-AU" sz="2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1925</TotalTime>
  <Words>1248</Words>
  <Application>Microsoft Macintosh PowerPoint</Application>
  <PresentationFormat>Custom</PresentationFormat>
  <Paragraphs>256</Paragraphs>
  <Slides>31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Calibri</vt:lpstr>
      <vt:lpstr>DejaVu Sans</vt:lpstr>
      <vt:lpstr>ＭＳ Ｐゴシック</vt:lpstr>
      <vt:lpstr>Symbol</vt:lpstr>
      <vt:lpstr>Times New Roman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Hervey Allen</dc:creator>
  <dc:description/>
  <cp:lastModifiedBy>Nimal Ratnayake</cp:lastModifiedBy>
  <cp:revision>151</cp:revision>
  <dcterms:created xsi:type="dcterms:W3CDTF">2012-10-13T02:04:47Z</dcterms:created>
  <dcterms:modified xsi:type="dcterms:W3CDTF">2017-02-24T03:45:39Z</dcterms:modified>
  <dc:language>en-US</dc:language>
</cp:coreProperties>
</file>