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67" r:id="rId4"/>
    <p:sldId id="260" r:id="rId5"/>
    <p:sldId id="261" r:id="rId6"/>
    <p:sldId id="262" r:id="rId7"/>
    <p:sldId id="264" r:id="rId8"/>
    <p:sldId id="270" r:id="rId9"/>
    <p:sldId id="271" r:id="rId10"/>
    <p:sldId id="272" r:id="rId11"/>
    <p:sldId id="276" r:id="rId12"/>
    <p:sldId id="273" r:id="rId13"/>
    <p:sldId id="259" r:id="rId14"/>
    <p:sldId id="274" r:id="rId15"/>
    <p:sldId id="275" r:id="rId16"/>
    <p:sldId id="278" r:id="rId17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2"/>
    <p:restoredTop sz="93692"/>
  </p:normalViewPr>
  <p:slideViewPr>
    <p:cSldViewPr snapToGrid="0" snapToObjects="1">
      <p:cViewPr varScale="1">
        <p:scale>
          <a:sx n="92" d="100"/>
          <a:sy n="92" d="100"/>
        </p:scale>
        <p:origin x="183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E1146E5-A0BE-244C-8444-F270D57C81EF}" type="datetimeFigureOut">
              <a:rPr lang="en-US"/>
              <a:pPr>
                <a:defRPr/>
              </a:pPr>
              <a:t>2/20/17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CF6D5B8-ED44-8C4A-9D9F-20D188ED7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B2A13223-50BC-5047-9FDB-C4D4FB9F6E68}" type="datetime1">
              <a:rPr lang="en-US" altLang="x-none"/>
              <a:pPr>
                <a:defRPr/>
              </a:pPr>
              <a:t>2/20/17</a:t>
            </a:fld>
            <a:endParaRPr lang="en-US" alt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05A7B1E3-7CC3-F94F-A473-63489DA41A36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" charset="-128"/>
        <a:cs typeface="ヒラギノ角ゴ Pro W3" pitchFamily="-1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" charset="-128"/>
        <a:cs typeface="ヒラギノ角ゴ Pro W3" pitchFamily="-1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1" charset="-128"/>
        <a:cs typeface="ヒラギノ角ゴ Pro W3" pitchFamily="-1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PPslide5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21000" contrast="57000"/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1200" y="343910"/>
            <a:ext cx="2641600" cy="1524000"/>
          </a:xfrm>
          <a:prstGeom prst="rect">
            <a:avLst/>
          </a:prstGeom>
          <a:effectLst>
            <a:reflection stA="50000" endPos="32000" dist="127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50744"/>
            <a:ext cx="7772400" cy="1470025"/>
          </a:xfrm>
          <a:solidFill>
            <a:schemeClr val="bg1">
              <a:alpha val="2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04545"/>
            <a:ext cx="6400800" cy="756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468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27755" y="1340556"/>
            <a:ext cx="8432801" cy="546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887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35695" y="1355021"/>
            <a:ext cx="8424862" cy="5305425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671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6350"/>
            <a:ext cx="8686800" cy="1143000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path path="shape">
              <a:fillToRect l="100000" t="100000"/>
            </a:path>
          </a:gradFill>
          <a:ln w="9525">
            <a:solidFill>
              <a:srgbClr val="BE4B48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18288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14350" y="1403350"/>
            <a:ext cx="84328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28" name="Rectangle 4"/>
          <p:cNvSpPr>
            <a:spLocks noChangeArrowheads="1"/>
          </p:cNvSpPr>
          <p:nvPr userDrawn="1"/>
        </p:nvSpPr>
        <p:spPr bwMode="auto">
          <a:xfrm rot="-5400000">
            <a:off x="-3200400" y="3200400"/>
            <a:ext cx="6858000" cy="457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5E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4" rIns="91429" bIns="45714" anchor="ctr"/>
          <a:lstStyle>
            <a:lvl1pPr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x-none" altLang="x-none" sz="1800" smtClean="0">
              <a:latin typeface="Calibri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0" r:id="rId2"/>
    <p:sldLayoutId id="2147483751" r:id="rId3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latin typeface="Arial"/>
          <a:ea typeface="ＭＳ Ｐゴシック" pitchFamily="-109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9" charset="0"/>
          <a:ea typeface="ＭＳ Ｐゴシック" pitchFamily="-109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9" charset="0"/>
          <a:ea typeface="ＭＳ Ｐゴシック" pitchFamily="-109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9" charset="0"/>
          <a:ea typeface="ＭＳ Ｐゴシック" pitchFamily="-109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9" charset="0"/>
          <a:ea typeface="ＭＳ Ｐゴシック" pitchFamily="-109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9" charset="0"/>
          <a:ea typeface="ＭＳ Ｐゴシック" pitchFamily="-109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9" charset="0"/>
          <a:ea typeface="ＭＳ Ｐゴシック" pitchFamily="-109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9" charset="0"/>
          <a:ea typeface="ＭＳ Ｐゴシック" pitchFamily="-109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-109" charset="0"/>
          <a:ea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pitchFamily="-109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pitchFamily="-109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pitchFamily="-109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pitchFamily="-109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pitchFamily="-109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oc.ws.nsrc.org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3951288"/>
            <a:ext cx="7772400" cy="1470025"/>
          </a:xfrm>
          <a:solidFill>
            <a:schemeClr val="bg1">
              <a:alpha val="25098"/>
            </a:schemeClr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A few Linux basics</a:t>
            </a:r>
          </a:p>
        </p:txBody>
      </p:sp>
      <p:sp>
        <p:nvSpPr>
          <p:cNvPr id="4098" name="Subtitle 5"/>
          <p:cNvSpPr>
            <a:spLocks noGrp="1"/>
          </p:cNvSpPr>
          <p:nvPr>
            <p:ph type="subTitle" idx="1"/>
          </p:nvPr>
        </p:nvSpPr>
        <p:spPr>
          <a:xfrm>
            <a:off x="1371600" y="2405063"/>
            <a:ext cx="6400800" cy="755650"/>
          </a:xfrm>
        </p:spPr>
        <p:txBody>
          <a:bodyPr/>
          <a:lstStyle/>
          <a:p>
            <a:pPr eaLnBrk="1" hangingPunct="1"/>
            <a:r>
              <a:rPr lang="es-ES_tradnl" altLang="x-none" b="1">
                <a:latin typeface="Arial" charset="0"/>
                <a:ea typeface="ＭＳ Ｐゴシック" charset="-128"/>
                <a:cs typeface="Arial" charset="0"/>
              </a:rPr>
              <a:t>Network Monitoring &amp; Management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 descr="password_strengt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0"/>
            <a:ext cx="84439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No passwords are better</a:t>
            </a:r>
            <a:endParaRPr lang="en-US" dirty="0"/>
          </a:p>
        </p:txBody>
      </p:sp>
      <p:pic>
        <p:nvPicPr>
          <p:cNvPr id="14340" name="Picture 3" descr="public-key-auth-workflo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1284288"/>
            <a:ext cx="7916863" cy="546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Improve password for </a:t>
            </a:r>
            <a:r>
              <a:rPr lang="en-US" i="1" dirty="0" err="1" smtClean="0"/>
              <a:t>sysadm</a:t>
            </a:r>
            <a:endParaRPr lang="en-US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marL="0" indent="0">
              <a:lnSpc>
                <a:spcPts val="3240"/>
              </a:lnSpc>
              <a:buFont typeface="Arial" charset="0"/>
              <a:buNone/>
              <a:defRPr/>
            </a:pPr>
            <a:r>
              <a:rPr lang="en-US" b="1" u="sng" dirty="0" smtClean="0"/>
              <a:t>Method 1 </a:t>
            </a:r>
            <a:r>
              <a:rPr lang="en-US" dirty="0" smtClean="0"/>
              <a:t>(moderately strong)</a:t>
            </a:r>
          </a:p>
          <a:p>
            <a:pPr lvl="1">
              <a:lnSpc>
                <a:spcPts val="3240"/>
              </a:lnSpc>
              <a:defRPr/>
            </a:pPr>
            <a:r>
              <a:rPr lang="en-US" sz="2400" dirty="0" smtClean="0"/>
              <a:t>8 characters or more</a:t>
            </a:r>
          </a:p>
          <a:p>
            <a:pPr lvl="1">
              <a:lnSpc>
                <a:spcPts val="3240"/>
              </a:lnSpc>
              <a:defRPr/>
            </a:pPr>
            <a:r>
              <a:rPr lang="en-US" sz="2400" dirty="0" smtClean="0"/>
              <a:t>Not a word in any language</a:t>
            </a:r>
          </a:p>
          <a:p>
            <a:pPr lvl="1">
              <a:lnSpc>
                <a:spcPts val="3240"/>
              </a:lnSpc>
              <a:defRPr/>
            </a:pPr>
            <a:r>
              <a:rPr lang="en-US" sz="2400" dirty="0" smtClean="0"/>
              <a:t>A mix of numbers, upper and lower case</a:t>
            </a:r>
          </a:p>
          <a:p>
            <a:pPr lvl="1">
              <a:lnSpc>
                <a:spcPts val="3240"/>
              </a:lnSpc>
              <a:defRPr/>
            </a:pPr>
            <a:r>
              <a:rPr lang="en-US" sz="2400" dirty="0" smtClean="0"/>
              <a:t>Include some punctuation characters</a:t>
            </a:r>
          </a:p>
          <a:p>
            <a:pPr marL="57150" indent="0">
              <a:lnSpc>
                <a:spcPts val="3240"/>
              </a:lnSpc>
              <a:buFont typeface="Arial" charset="0"/>
              <a:buNone/>
              <a:defRPr/>
            </a:pPr>
            <a:r>
              <a:rPr lang="en-US" b="1" u="sng" dirty="0" smtClean="0"/>
              <a:t>Method 2 </a:t>
            </a:r>
            <a:r>
              <a:rPr lang="en-US" dirty="0" smtClean="0"/>
              <a:t>(stronger)</a:t>
            </a:r>
          </a:p>
          <a:p>
            <a:pPr marL="914400" lvl="1" indent="-457200">
              <a:lnSpc>
                <a:spcPts val="3240"/>
              </a:lnSpc>
              <a:defRPr/>
            </a:pPr>
            <a:r>
              <a:rPr lang="en-US" sz="2400" dirty="0" smtClean="0"/>
              <a:t>Use four words of 6 characters, or more</a:t>
            </a:r>
          </a:p>
          <a:p>
            <a:pPr marL="914400" lvl="1" indent="-457200">
              <a:lnSpc>
                <a:spcPts val="3240"/>
              </a:lnSpc>
              <a:defRPr/>
            </a:pPr>
            <a:r>
              <a:rPr lang="en-US" sz="2400" dirty="0" smtClean="0"/>
              <a:t>Use unrelated words</a:t>
            </a:r>
          </a:p>
          <a:p>
            <a:pPr marL="57150" indent="0">
              <a:lnSpc>
                <a:spcPts val="3240"/>
              </a:lnSpc>
              <a:buFont typeface="Arial" charset="0"/>
              <a:buNone/>
              <a:defRPr/>
            </a:pPr>
            <a:r>
              <a:rPr lang="en-US" b="1" u="sng" dirty="0" smtClean="0"/>
              <a:t>Examples</a:t>
            </a:r>
            <a:r>
              <a:rPr lang="en-US" dirty="0" smtClean="0"/>
              <a:t> (</a:t>
            </a:r>
            <a:r>
              <a:rPr lang="en-US" i="1" dirty="0" smtClean="0"/>
              <a:t>do not use these!)</a:t>
            </a:r>
            <a:endParaRPr lang="en-US" b="1" u="sng" dirty="0" smtClean="0"/>
          </a:p>
          <a:p>
            <a:pPr marL="971550" lvl="1" indent="-514350">
              <a:lnSpc>
                <a:spcPts val="3240"/>
              </a:lnSpc>
              <a:buFont typeface="+mj-lt"/>
              <a:buAutoNum type="arabicPeriod"/>
              <a:defRPr/>
            </a:pPr>
            <a:r>
              <a:rPr lang="en-US" sz="2400" dirty="0" smtClean="0"/>
              <a:t>Tr0ub4dor&amp;3</a:t>
            </a:r>
          </a:p>
          <a:p>
            <a:pPr marL="971550" lvl="1" indent="-514350">
              <a:lnSpc>
                <a:spcPts val="3240"/>
              </a:lnSpc>
              <a:buFont typeface="+mj-lt"/>
              <a:buAutoNum type="arabicPeriod"/>
              <a:defRPr/>
            </a:pPr>
            <a:r>
              <a:rPr lang="en-US" sz="2400" dirty="0" err="1" smtClean="0"/>
              <a:t>CorrectHorseBatteryStaple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29"/>
            <a:ext cx="8686800" cy="1143000"/>
          </a:xfrm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Using </a:t>
            </a:r>
            <a:r>
              <a:rPr lang="en-US" dirty="0" err="1" smtClean="0">
                <a:ea typeface="+mj-ea"/>
              </a:rPr>
              <a:t>ssh</a:t>
            </a:r>
            <a:r>
              <a:rPr lang="en-US" dirty="0" smtClean="0">
                <a:ea typeface="+mj-ea"/>
              </a:rPr>
              <a:t> to connect to your VM</a:t>
            </a:r>
          </a:p>
        </p:txBody>
      </p:sp>
      <p:sp>
        <p:nvSpPr>
          <p:cNvPr id="1638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17625"/>
            <a:ext cx="8432800" cy="5461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Login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to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your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virtual machine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using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ssh</a:t>
            </a:r>
            <a:endParaRPr lang="es-ES_tradnl" altLang="x-none" dirty="0">
              <a:latin typeface="Arial" charset="0"/>
              <a:ea typeface="ＭＳ Ｐゴシック" charset="-128"/>
              <a:cs typeface="Arial" charset="0"/>
            </a:endParaRPr>
          </a:p>
          <a:p>
            <a:pPr lvl="1" eaLnBrk="1" hangingPunct="1"/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On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Windows use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putty.exe</a:t>
            </a:r>
            <a:endParaRPr lang="es-ES_tradnl" altLang="x-none" dirty="0">
              <a:latin typeface="Arial" charset="0"/>
              <a:ea typeface="ＭＳ Ｐゴシック" charset="-128"/>
              <a:cs typeface="Arial" charset="0"/>
            </a:endParaRPr>
          </a:p>
          <a:p>
            <a:pPr lvl="1" eaLnBrk="1" hangingPunct="1"/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Connect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to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pcN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as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user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i="1" dirty="0" err="1">
                <a:latin typeface="Arial" charset="0"/>
                <a:ea typeface="ＭＳ Ｐゴシック" charset="-128"/>
                <a:cs typeface="Arial" charset="0"/>
              </a:rPr>
              <a:t>sysadm</a:t>
            </a:r>
            <a:endParaRPr lang="es-ES_tradnl" altLang="x-none" i="1" dirty="0">
              <a:latin typeface="Arial" charset="0"/>
              <a:ea typeface="ＭＳ Ｐゴシック" charset="-128"/>
              <a:cs typeface="Arial" charset="0"/>
            </a:endParaRPr>
          </a:p>
          <a:p>
            <a:pPr lvl="1" eaLnBrk="1" hangingPunct="1"/>
            <a:r>
              <a:rPr lang="es-ES_tradnl" altLang="x-none" sz="3600" b="1" i="1" dirty="0" err="1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We</a:t>
            </a:r>
            <a:r>
              <a:rPr lang="es-ES_tradnl" altLang="en-US" sz="3600" b="1" i="1" dirty="0" err="1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’</a:t>
            </a:r>
            <a:r>
              <a:rPr lang="es-ES_tradnl" altLang="x-none" sz="3600" b="1" i="1" dirty="0" err="1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ll</a:t>
            </a:r>
            <a:r>
              <a:rPr lang="es-ES_tradnl" altLang="x-none" sz="3600" b="1" i="1" dirty="0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 do </a:t>
            </a:r>
            <a:r>
              <a:rPr lang="es-ES_tradnl" altLang="x-none" sz="3600" b="1" i="1" dirty="0" err="1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that</a:t>
            </a:r>
            <a:r>
              <a:rPr lang="es-ES_tradnl" altLang="x-none" sz="3600" b="1" i="1" dirty="0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sz="3600" b="1" i="1" dirty="0" err="1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now</a:t>
            </a:r>
            <a:r>
              <a:rPr lang="es-ES_tradnl" altLang="x-none" sz="3600" b="1" i="1" dirty="0">
                <a:solidFill>
                  <a:srgbClr val="FF0000"/>
                </a:solidFill>
                <a:latin typeface="Arial" charset="0"/>
                <a:ea typeface="ＭＳ Ｐゴシック" charset="-128"/>
                <a:cs typeface="Arial" charset="0"/>
              </a:rPr>
              <a:t>...</a:t>
            </a:r>
          </a:p>
          <a:p>
            <a:pPr lvl="1" eaLnBrk="1" hangingPunct="1">
              <a:buFont typeface="Arial" charset="0"/>
              <a:buNone/>
            </a:pPr>
            <a:endParaRPr lang="es-ES_tradnl" altLang="x-none" dirty="0">
              <a:latin typeface="Courier New" charset="0"/>
              <a:ea typeface="ＭＳ Ｐゴシック" charset="-128"/>
              <a:cs typeface="Arial" charset="0"/>
            </a:endParaRPr>
          </a:p>
          <a:p>
            <a:pPr eaLnBrk="1" hangingPunct="1"/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Accept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Public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Key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when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prompted</a:t>
            </a:r>
            <a:endParaRPr lang="es-ES_tradnl" altLang="x-none" dirty="0">
              <a:latin typeface="Arial" charset="0"/>
              <a:ea typeface="ＭＳ Ｐゴシック" charset="-128"/>
              <a:cs typeface="Arial" charset="0"/>
            </a:endParaRPr>
          </a:p>
          <a:p>
            <a:pPr eaLnBrk="1" hangingPunct="1"/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Windows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users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can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download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i="1" dirty="0" err="1">
                <a:latin typeface="Arial" charset="0"/>
                <a:ea typeface="ＭＳ Ｐゴシック" charset="-128"/>
                <a:cs typeface="Arial" charset="0"/>
              </a:rPr>
              <a:t>putty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from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  <a:hlinkClick r:id="rId2"/>
              </a:rPr>
              <a:t>http</a:t>
            </a:r>
            <a:r>
              <a:rPr lang="es-ES_tradnl" altLang="x-none" dirty="0" smtClean="0">
                <a:latin typeface="Arial" charset="0"/>
                <a:ea typeface="ＭＳ Ｐゴシック" charset="-128"/>
                <a:cs typeface="Arial" charset="0"/>
                <a:hlinkClick r:id="rId2"/>
              </a:rPr>
              <a:t>://</a:t>
            </a:r>
            <a:r>
              <a:rPr lang="es-ES_tradnl" altLang="x-none" smtClean="0">
                <a:latin typeface="Arial" charset="0"/>
                <a:ea typeface="ＭＳ Ｐゴシック" charset="-128"/>
                <a:cs typeface="Arial" charset="0"/>
                <a:hlinkClick r:id="rId2"/>
              </a:rPr>
              <a:t>www</a:t>
            </a:r>
            <a:r>
              <a:rPr lang="es-ES_tradnl" altLang="x-none" smtClean="0">
                <a:latin typeface="Arial" charset="0"/>
                <a:ea typeface="ＭＳ Ｐゴシック" charset="-128"/>
                <a:cs typeface="Arial" charset="0"/>
                <a:hlinkClick r:id="rId2"/>
              </a:rPr>
              <a:t>.ws.nsrc.org</a:t>
            </a:r>
            <a:r>
              <a:rPr lang="es-ES_tradnl" altLang="x-none" dirty="0" smtClean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dirty="0">
                <a:latin typeface="Arial" charset="0"/>
                <a:ea typeface="ＭＳ Ｐゴシック" charset="-128"/>
                <a:cs typeface="Arial" charset="0"/>
              </a:rPr>
              <a:t>and </a:t>
            </a:r>
            <a:r>
              <a:rPr lang="es-ES_tradnl" altLang="x-none" dirty="0" err="1">
                <a:latin typeface="Arial" charset="0"/>
                <a:ea typeface="ＭＳ Ｐゴシック" charset="-128"/>
                <a:cs typeface="Arial" charset="0"/>
              </a:rPr>
              <a:t>connect</a:t>
            </a:r>
            <a:endParaRPr lang="es-ES_tradnl" altLang="x-none" dirty="0">
              <a:latin typeface="Arial" charset="0"/>
              <a:ea typeface="ＭＳ Ｐゴシック" charset="-128"/>
              <a:cs typeface="Arial" charset="0"/>
            </a:endParaRPr>
          </a:p>
          <a:p>
            <a:pPr eaLnBrk="1" hangingPunct="1"/>
            <a:r>
              <a:rPr lang="es-ES_tradnl" altLang="x-none" sz="3000" dirty="0" err="1">
                <a:latin typeface="Arial" charset="0"/>
                <a:ea typeface="ＭＳ Ｐゴシック" charset="-128"/>
                <a:cs typeface="Arial" charset="0"/>
              </a:rPr>
              <a:t>Instructors</a:t>
            </a:r>
            <a:r>
              <a:rPr lang="es-ES_tradnl" altLang="x-none" sz="3000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sz="3000" dirty="0" err="1">
                <a:latin typeface="Arial" charset="0"/>
                <a:ea typeface="ＭＳ Ｐゴシック" charset="-128"/>
                <a:cs typeface="Arial" charset="0"/>
              </a:rPr>
              <a:t>will</a:t>
            </a:r>
            <a:r>
              <a:rPr lang="es-ES_tradnl" altLang="x-none" sz="3000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sz="3000" dirty="0" err="1">
                <a:latin typeface="Arial" charset="0"/>
                <a:ea typeface="ＭＳ Ｐゴシック" charset="-128"/>
                <a:cs typeface="Arial" charset="0"/>
              </a:rPr>
              <a:t>now</a:t>
            </a:r>
            <a:r>
              <a:rPr lang="es-ES_tradnl" altLang="x-none" sz="3000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sz="3000" dirty="0" err="1">
                <a:latin typeface="Arial" charset="0"/>
                <a:ea typeface="ＭＳ Ｐゴシック" charset="-128"/>
                <a:cs typeface="Arial" charset="0"/>
              </a:rPr>
              <a:t>assist</a:t>
            </a:r>
            <a:r>
              <a:rPr lang="es-ES_tradnl" altLang="x-none" sz="3000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s-ES_tradnl" altLang="x-none" sz="3000" dirty="0" err="1">
                <a:latin typeface="Arial" charset="0"/>
                <a:ea typeface="ＭＳ Ｐゴシック" charset="-128"/>
                <a:cs typeface="Arial" charset="0"/>
              </a:rPr>
              <a:t>everyone</a:t>
            </a:r>
            <a:r>
              <a:rPr lang="es-ES_tradnl" altLang="x-none" sz="3000" dirty="0">
                <a:latin typeface="Arial" charset="0"/>
                <a:ea typeface="ＭＳ Ｐゴシック" charset="-128"/>
                <a:cs typeface="Arial" charset="0"/>
              </a:rPr>
              <a:t> to </a:t>
            </a:r>
            <a:r>
              <a:rPr lang="es-ES_tradnl" altLang="x-none" sz="3000" dirty="0" err="1">
                <a:latin typeface="Arial" charset="0"/>
                <a:ea typeface="ＭＳ Ｐゴシック" charset="-128"/>
                <a:cs typeface="Arial" charset="0"/>
              </a:rPr>
              <a:t>connect</a:t>
            </a:r>
            <a:endParaRPr lang="es-ES_tradnl" altLang="x-none" sz="3000" dirty="0">
              <a:latin typeface="Arial" charset="0"/>
              <a:ea typeface="ＭＳ Ｐゴシック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Change </a:t>
            </a:r>
            <a:r>
              <a:rPr lang="en-US" dirty="0" err="1" smtClean="0"/>
              <a:t>sysadm</a:t>
            </a:r>
            <a:r>
              <a:rPr lang="en-US" dirty="0" smtClean="0"/>
              <a:t> password</a:t>
            </a:r>
            <a:endParaRPr lang="en-US" dirty="0"/>
          </a:p>
        </p:txBody>
      </p:sp>
      <p:sp>
        <p:nvSpPr>
          <p:cNvPr id="1741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Logged in as user </a:t>
            </a:r>
            <a:r>
              <a:rPr lang="en-US" altLang="x-none" i="1">
                <a:latin typeface="Arial" charset="0"/>
                <a:ea typeface="ＭＳ Ｐゴシック" charset="-128"/>
                <a:cs typeface="Arial" charset="0"/>
              </a:rPr>
              <a:t>sysadm</a:t>
            </a:r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 do:</a:t>
            </a:r>
            <a:endParaRPr lang="en-US" altLang="x-none" sz="2400">
              <a:latin typeface="Courier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endParaRPr lang="en-US" altLang="x-none" sz="2400">
              <a:latin typeface="Courier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x-none" sz="2000">
                <a:latin typeface="Courier" charset="0"/>
                <a:ea typeface="ＭＳ Ｐゴシック" charset="-128"/>
                <a:cs typeface="Arial" charset="0"/>
              </a:rPr>
              <a:t>	$ passwd</a:t>
            </a:r>
          </a:p>
          <a:p>
            <a:pPr marL="0" indent="0">
              <a:buFont typeface="Arial" charset="0"/>
              <a:buNone/>
            </a:pPr>
            <a:r>
              <a:rPr lang="en-US" altLang="x-none" sz="2000">
                <a:latin typeface="Courier" charset="0"/>
                <a:ea typeface="ＭＳ Ｐゴシック" charset="-128"/>
                <a:cs typeface="Arial" charset="0"/>
              </a:rPr>
              <a:t>	changing password for sysadm.</a:t>
            </a:r>
          </a:p>
          <a:p>
            <a:pPr marL="0" indent="0">
              <a:buFont typeface="Arial" charset="0"/>
              <a:buNone/>
            </a:pPr>
            <a:r>
              <a:rPr lang="en-US" altLang="x-none" sz="2000">
                <a:latin typeface="Courier" charset="0"/>
                <a:ea typeface="ＭＳ Ｐゴシック" charset="-128"/>
                <a:cs typeface="Arial" charset="0"/>
              </a:rPr>
              <a:t>	(Current) UNIX password: 	</a:t>
            </a:r>
            <a:r>
              <a:rPr lang="en-US" altLang="x-none" sz="2000">
                <a:latin typeface="Arial" charset="0"/>
                <a:ea typeface="ＭＳ Ｐゴシック" charset="-128"/>
                <a:cs typeface="Arial" charset="0"/>
              </a:rPr>
              <a:t>&lt;enter current password&gt;</a:t>
            </a:r>
          </a:p>
          <a:p>
            <a:pPr marL="0" indent="0">
              <a:buFont typeface="Arial" charset="0"/>
              <a:buNone/>
            </a:pPr>
            <a:r>
              <a:rPr lang="en-US" altLang="x-none" sz="2000">
                <a:latin typeface="Courier" charset="0"/>
                <a:ea typeface="ＭＳ Ｐゴシック" charset="-128"/>
                <a:cs typeface="Arial" charset="0"/>
              </a:rPr>
              <a:t>	Enter new UNIX password:	</a:t>
            </a:r>
            <a:r>
              <a:rPr lang="en-US" altLang="x-none" sz="2000">
                <a:latin typeface="Arial" charset="0"/>
                <a:ea typeface="ＭＳ Ｐゴシック" charset="-128"/>
                <a:cs typeface="Arial" charset="0"/>
              </a:rPr>
              <a:t>&lt;enter new password&gt;</a:t>
            </a:r>
          </a:p>
          <a:p>
            <a:pPr marL="0" indent="0">
              <a:buFont typeface="Arial" charset="0"/>
              <a:buNone/>
            </a:pPr>
            <a:r>
              <a:rPr lang="en-US" altLang="x-none" sz="2000">
                <a:latin typeface="Courier" charset="0"/>
                <a:ea typeface="ＭＳ Ｐゴシック" charset="-128"/>
                <a:cs typeface="Arial" charset="0"/>
              </a:rPr>
              <a:t>	Retype new UNIX password:	</a:t>
            </a:r>
            <a:r>
              <a:rPr lang="en-US" altLang="x-none" sz="2000">
                <a:latin typeface="Arial" charset="0"/>
                <a:ea typeface="ＭＳ Ｐゴシック" charset="-128"/>
                <a:cs typeface="Arial" charset="0"/>
              </a:rPr>
              <a:t>&lt;confirm new password&gt;</a:t>
            </a:r>
          </a:p>
          <a:p>
            <a:pPr marL="0" indent="0">
              <a:buFont typeface="Arial" charset="0"/>
              <a:buNone/>
            </a:pPr>
            <a:endParaRPr lang="en-US" altLang="x-none" sz="2000">
              <a:latin typeface="Arial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x-none" sz="2000">
                <a:latin typeface="Arial" charset="0"/>
                <a:ea typeface="ＭＳ Ｐゴシック" charset="-128"/>
                <a:cs typeface="Arial" charset="0"/>
              </a:rPr>
              <a:t>	</a:t>
            </a:r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If everything goes well you will see the message:</a:t>
            </a:r>
          </a:p>
          <a:p>
            <a:pPr marL="0" indent="0">
              <a:buFont typeface="Arial" charset="0"/>
              <a:buNone/>
            </a:pPr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	</a:t>
            </a:r>
            <a:r>
              <a:rPr lang="en-US" altLang="x-none" sz="2000">
                <a:latin typeface="Courier" charset="0"/>
                <a:ea typeface="ＭＳ Ｐゴシック" charset="-128"/>
                <a:cs typeface="Arial" charset="0"/>
              </a:rPr>
              <a:t>passwd: password updated successfully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dirty="0" smtClean="0"/>
              <a:t>Disable </a:t>
            </a:r>
            <a:r>
              <a:rPr lang="en-US" i="1" dirty="0" smtClean="0"/>
              <a:t>root</a:t>
            </a:r>
            <a:r>
              <a:rPr lang="en-US" dirty="0" smtClean="0"/>
              <a:t> user password access</a:t>
            </a:r>
            <a:endParaRPr lang="en-US" dirty="0"/>
          </a:p>
        </p:txBody>
      </p:sp>
      <p:sp>
        <p:nvSpPr>
          <p:cNvPr id="1843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299243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Logged in as user </a:t>
            </a:r>
            <a:r>
              <a:rPr lang="en-US" altLang="x-none" i="1">
                <a:latin typeface="Arial" charset="0"/>
                <a:ea typeface="ＭＳ Ｐゴシック" charset="-128"/>
                <a:cs typeface="Arial" charset="0"/>
              </a:rPr>
              <a:t>sysadm</a:t>
            </a:r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 do:</a:t>
            </a:r>
            <a:endParaRPr lang="en-US" altLang="x-none" sz="1200">
              <a:latin typeface="Courier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endParaRPr lang="en-US" altLang="x-none" sz="1200">
              <a:latin typeface="Courier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x-none" sz="2400" b="1">
                <a:solidFill>
                  <a:srgbClr val="FF0000"/>
                </a:solidFill>
                <a:latin typeface="Courier" charset="0"/>
                <a:ea typeface="ＭＳ Ｐゴシック" charset="-128"/>
                <a:cs typeface="Arial" charset="0"/>
              </a:rPr>
              <a:t>	</a:t>
            </a:r>
            <a:r>
              <a:rPr lang="en-US" altLang="x-none" sz="2000">
                <a:solidFill>
                  <a:srgbClr val="000000"/>
                </a:solidFill>
                <a:latin typeface="Courier" charset="0"/>
                <a:ea typeface="ＭＳ Ｐゴシック" charset="-128"/>
                <a:cs typeface="Arial" charset="0"/>
              </a:rPr>
              <a:t>$ sudo editor /etc/ssh/sshd_config</a:t>
            </a:r>
            <a:r>
              <a:rPr lang="en-US" altLang="x-none" sz="1200" b="1">
                <a:solidFill>
                  <a:srgbClr val="FF0000"/>
                </a:solidFill>
                <a:latin typeface="Courier" charset="0"/>
                <a:ea typeface="ＭＳ Ｐゴシック" charset="-128"/>
                <a:cs typeface="Arial" charset="0"/>
              </a:rPr>
              <a:t/>
            </a:r>
            <a:br>
              <a:rPr lang="en-US" altLang="x-none" sz="1200" b="1">
                <a:solidFill>
                  <a:srgbClr val="FF0000"/>
                </a:solidFill>
                <a:latin typeface="Courier" charset="0"/>
                <a:ea typeface="ＭＳ Ｐゴシック" charset="-128"/>
                <a:cs typeface="Arial" charset="0"/>
              </a:rPr>
            </a:br>
            <a:endParaRPr lang="en-US" altLang="x-none" sz="1200" b="1">
              <a:solidFill>
                <a:srgbClr val="FF0000"/>
              </a:solidFill>
              <a:latin typeface="Courier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x-none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Find the lines that say:</a:t>
            </a:r>
          </a:p>
          <a:p>
            <a:pPr marL="0" indent="0">
              <a:buFont typeface="Arial" charset="0"/>
              <a:buNone/>
            </a:pPr>
            <a:endParaRPr lang="en-US" altLang="x-none" sz="1200" b="1">
              <a:solidFill>
                <a:srgbClr val="FF0000"/>
              </a:solidFill>
              <a:latin typeface="Courier" charset="0"/>
              <a:ea typeface="ＭＳ Ｐゴシック" charset="-128"/>
              <a:cs typeface="Arial" charset="0"/>
            </a:endParaRPr>
          </a:p>
          <a:p>
            <a:pPr marL="400050" lvl="1" indent="0">
              <a:buFont typeface="Arial" charset="0"/>
              <a:buNone/>
            </a:pPr>
            <a:r>
              <a:rPr lang="en-US" altLang="x-none" sz="2000">
                <a:solidFill>
                  <a:srgbClr val="000000"/>
                </a:solidFill>
                <a:latin typeface="Courier" charset="0"/>
                <a:ea typeface="ＭＳ Ｐゴシック" charset="-128"/>
                <a:cs typeface="Arial" charset="0"/>
              </a:rPr>
              <a:t>#PermitRootLogin no</a:t>
            </a:r>
          </a:p>
          <a:p>
            <a:pPr marL="400050" lvl="1" indent="0">
              <a:buFont typeface="Arial" charset="0"/>
              <a:buNone/>
            </a:pPr>
            <a:r>
              <a:rPr lang="en-US" altLang="x-none" sz="2000">
                <a:solidFill>
                  <a:srgbClr val="000000"/>
                </a:solidFill>
                <a:latin typeface="Courier" charset="0"/>
                <a:ea typeface="ＭＳ Ｐゴシック" charset="-128"/>
                <a:cs typeface="Arial" charset="0"/>
              </a:rPr>
              <a:t>PermitRootLogin prohibit-password</a:t>
            </a:r>
          </a:p>
        </p:txBody>
      </p:sp>
      <p:sp>
        <p:nvSpPr>
          <p:cNvPr id="18437" name="TextBox 3"/>
          <p:cNvSpPr txBox="1">
            <a:spLocks noChangeArrowheads="1"/>
          </p:cNvSpPr>
          <p:nvPr/>
        </p:nvSpPr>
        <p:spPr bwMode="auto">
          <a:xfrm>
            <a:off x="555625" y="4570413"/>
            <a:ext cx="8404225" cy="226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x-none" sz="2300" b="1">
                <a:solidFill>
                  <a:srgbClr val="000000"/>
                </a:solidFill>
              </a:rPr>
              <a:t>No changes are needed, please leave </a:t>
            </a:r>
            <a:br>
              <a:rPr lang="en-US" altLang="x-none" sz="2300" b="1">
                <a:solidFill>
                  <a:srgbClr val="000000"/>
                </a:solidFill>
              </a:rPr>
            </a:br>
            <a:r>
              <a:rPr lang="en-US" altLang="x-none" sz="2300" b="1">
                <a:solidFill>
                  <a:srgbClr val="000000"/>
                </a:solidFill>
              </a:rPr>
              <a:t>these lines as they are and be sure you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x-none" sz="2300">
              <a:solidFill>
                <a:srgbClr val="000000"/>
              </a:solidFill>
              <a:latin typeface="Courier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x-none" sz="1400">
                <a:latin typeface="Courier" charset="0"/>
              </a:rPr>
              <a:t>	</a:t>
            </a:r>
            <a:r>
              <a:rPr lang="en-US" altLang="x-none" sz="2000">
                <a:latin typeface="Courier" charset="0"/>
              </a:rPr>
              <a:t>PermitRootLogin yes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x-none" sz="2000">
              <a:latin typeface="Courier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x-none"/>
              <a:t>Now exit the file.</a:t>
            </a:r>
          </a:p>
        </p:txBody>
      </p:sp>
      <p:pic>
        <p:nvPicPr>
          <p:cNvPr id="1843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425" y="4117975"/>
            <a:ext cx="2130425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TextBox 8"/>
          <p:cNvSpPr txBox="1">
            <a:spLocks noChangeArrowheads="1"/>
          </p:cNvSpPr>
          <p:nvPr/>
        </p:nvSpPr>
        <p:spPr bwMode="auto">
          <a:xfrm>
            <a:off x="6119813" y="4887913"/>
            <a:ext cx="20986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x-none" sz="2200" b="1">
                <a:solidFill>
                  <a:srgbClr val="FF0000"/>
                </a:solidFill>
              </a:rPr>
              <a:t>Never do this!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Finish initial VM configuration</a:t>
            </a:r>
            <a:endParaRPr lang="en-US" dirty="0"/>
          </a:p>
        </p:txBody>
      </p:sp>
      <p:sp>
        <p:nvSpPr>
          <p:cNvPr id="1946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482123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x-none" dirty="0">
                <a:latin typeface="Arial" charset="0"/>
                <a:ea typeface="ＭＳ Ｐゴシック" charset="-128"/>
                <a:cs typeface="Arial" charset="0"/>
              </a:rPr>
              <a:t>Now we</a:t>
            </a:r>
            <a:r>
              <a:rPr lang="en-US" altLang="en-US" dirty="0">
                <a:latin typeface="Arial" charset="0"/>
                <a:ea typeface="ＭＳ Ｐゴシック" charset="-128"/>
                <a:cs typeface="Arial" charset="0"/>
              </a:rPr>
              <a:t>’</a:t>
            </a:r>
            <a:r>
              <a:rPr lang="en-US" altLang="x-none" dirty="0">
                <a:latin typeface="Arial" charset="0"/>
                <a:ea typeface="ＭＳ Ｐゴシック" charset="-128"/>
                <a:cs typeface="Arial" charset="0"/>
              </a:rPr>
              <a:t>ll do our initial VM configuration, including:</a:t>
            </a:r>
            <a:r>
              <a:rPr lang="en-US" altLang="x-none" sz="1200" dirty="0">
                <a:latin typeface="Arial" charset="0"/>
                <a:ea typeface="ＭＳ Ｐゴシック" charset="-128"/>
                <a:cs typeface="Arial" charset="0"/>
              </a:rPr>
              <a:t/>
            </a:r>
            <a:br>
              <a:rPr lang="en-US" altLang="x-none" sz="1200" dirty="0">
                <a:latin typeface="Arial" charset="0"/>
                <a:ea typeface="ＭＳ Ｐゴシック" charset="-128"/>
                <a:cs typeface="Arial" charset="0"/>
              </a:rPr>
            </a:br>
            <a:endParaRPr lang="en-US" altLang="x-none" sz="1200" dirty="0">
              <a:latin typeface="Arial" charset="0"/>
              <a:ea typeface="ＭＳ Ｐゴシック" charset="-128"/>
              <a:cs typeface="Arial" charset="0"/>
            </a:endParaRPr>
          </a:p>
          <a:p>
            <a:r>
              <a:rPr lang="en-US" altLang="x-none" sz="24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Software </a:t>
            </a:r>
            <a:r>
              <a:rPr lang="en-US" altLang="x-none" sz="24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package database update</a:t>
            </a:r>
          </a:p>
          <a:p>
            <a:r>
              <a:rPr lang="en-US" altLang="x-none" sz="2400" dirty="0" err="1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nano</a:t>
            </a:r>
            <a:r>
              <a:rPr lang="en-US" altLang="x-none" sz="24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n-US" altLang="x-none" sz="24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editor software installation</a:t>
            </a:r>
          </a:p>
          <a:p>
            <a:r>
              <a:rPr lang="en-US" altLang="x-none" sz="24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Install network time protocol service and update time</a:t>
            </a:r>
          </a:p>
          <a:p>
            <a:r>
              <a:rPr lang="en-US" altLang="x-none" sz="24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Install mail server and utilities</a:t>
            </a:r>
          </a:p>
          <a:p>
            <a:r>
              <a:rPr lang="en-US" altLang="x-none" sz="24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Practice using logs</a:t>
            </a:r>
          </a:p>
          <a:p>
            <a:r>
              <a:rPr lang="en-US" altLang="x-none" sz="24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" charset="0"/>
              </a:rPr>
              <a:t>Practice using man</a:t>
            </a:r>
          </a:p>
          <a:p>
            <a:pPr marL="0" indent="0"/>
            <a:endParaRPr lang="en-US" altLang="x-none" sz="2400" dirty="0">
              <a:solidFill>
                <a:srgbClr val="000000"/>
              </a:solidFill>
              <a:latin typeface="Arial" charset="0"/>
              <a:ea typeface="ＭＳ Ｐゴシック" charset="-128"/>
              <a:cs typeface="Arial" charset="0"/>
            </a:endParaRPr>
          </a:p>
          <a:p>
            <a:pPr marL="0" indent="0"/>
            <a:endParaRPr lang="en-US" altLang="x-none" sz="2400" dirty="0">
              <a:solidFill>
                <a:srgbClr val="000000"/>
              </a:solidFill>
              <a:latin typeface="Arial" charset="0"/>
              <a:ea typeface="ＭＳ Ｐゴシック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29"/>
            <a:ext cx="8686800" cy="1143000"/>
          </a:xfrm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Our chosen platform</a:t>
            </a:r>
          </a:p>
        </p:txBody>
      </p:sp>
      <p:sp>
        <p:nvSpPr>
          <p:cNvPr id="512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_tradnl" altLang="x-none" b="1">
                <a:latin typeface="Arial" charset="0"/>
                <a:ea typeface="ＭＳ Ｐゴシック" charset="-128"/>
                <a:cs typeface="Arial" charset="0"/>
              </a:rPr>
              <a:t>Ubuntu Linux</a:t>
            </a:r>
          </a:p>
          <a:p>
            <a:pPr lvl="1" eaLnBrk="1" hangingPunct="1"/>
            <a:r>
              <a:rPr lang="es-ES_tradnl" altLang="x-none" sz="2400">
                <a:latin typeface="Arial" charset="0"/>
                <a:ea typeface="ＭＳ Ｐゴシック" charset="-128"/>
                <a:cs typeface="Arial" charset="0"/>
              </a:rPr>
              <a:t>LTS = Long Term Support</a:t>
            </a:r>
          </a:p>
          <a:p>
            <a:pPr lvl="1" eaLnBrk="1" hangingPunct="1"/>
            <a:r>
              <a:rPr lang="es-ES_tradnl" altLang="x-none" sz="2400">
                <a:latin typeface="Arial" charset="0"/>
                <a:ea typeface="ＭＳ Ｐゴシック" charset="-128"/>
                <a:cs typeface="Arial" charset="0"/>
              </a:rPr>
              <a:t>no GUI, we administer using ssh</a:t>
            </a:r>
          </a:p>
          <a:p>
            <a:pPr lvl="1" eaLnBrk="1" hangingPunct="1"/>
            <a:r>
              <a:rPr lang="es-ES_tradnl" altLang="x-none" sz="2400">
                <a:latin typeface="Arial" charset="0"/>
                <a:ea typeface="ＭＳ Ｐゴシック" charset="-128"/>
                <a:cs typeface="Arial" charset="0"/>
              </a:rPr>
              <a:t>Ubuntu is Debian underneath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There are other platforms you could use:</a:t>
            </a:r>
          </a:p>
          <a:p>
            <a:pPr lvl="1" eaLnBrk="1" hangingPunct="1"/>
            <a:r>
              <a:rPr lang="es-ES_tradnl" altLang="x-none" sz="2400">
                <a:latin typeface="Arial" charset="0"/>
                <a:ea typeface="ＭＳ Ｐゴシック" charset="-128"/>
                <a:cs typeface="Arial" charset="0"/>
              </a:rPr>
              <a:t>CentOS / RedHat, FreeBSD, …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This isn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’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t a UNIX admin course, but some knowledge is necessary:</a:t>
            </a:r>
          </a:p>
          <a:p>
            <a:pPr lvl="1" eaLnBrk="1" hangingPunct="1"/>
            <a:r>
              <a:rPr lang="es-ES_tradnl" altLang="x-none" sz="2400">
                <a:latin typeface="Arial" charset="0"/>
                <a:ea typeface="ＭＳ Ｐゴシック" charset="-128"/>
                <a:cs typeface="Arial" charset="0"/>
              </a:rPr>
              <a:t>Worksheets are mostly step-by-step</a:t>
            </a:r>
          </a:p>
          <a:p>
            <a:pPr lvl="1" eaLnBrk="1" hangingPunct="1"/>
            <a:r>
              <a:rPr lang="es-ES_tradnl" altLang="x-none" sz="2400">
                <a:latin typeface="Arial" charset="0"/>
                <a:ea typeface="ＭＳ Ｐゴシック" charset="-128"/>
                <a:cs typeface="Arial" charset="0"/>
              </a:rPr>
              <a:t>Please help each other or ask us for help</a:t>
            </a:r>
          </a:p>
        </p:txBody>
      </p:sp>
      <p:pic>
        <p:nvPicPr>
          <p:cNvPr id="4" name="Picture 3" descr="ubunt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525" y="1339850"/>
            <a:ext cx="1860550" cy="18605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29"/>
            <a:ext cx="8686800" cy="1143000"/>
          </a:xfrm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x-none" sz="4000"/>
              <a:t>You need to be able to….</a:t>
            </a:r>
          </a:p>
        </p:txBody>
      </p:sp>
      <p:sp>
        <p:nvSpPr>
          <p:cNvPr id="614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Be </a:t>
            </a:r>
            <a:r>
              <a:rPr lang="es-ES_tradnl" altLang="x-none" i="1">
                <a:latin typeface="Arial" charset="0"/>
                <a:ea typeface="ＭＳ Ｐゴシック" charset="-128"/>
                <a:cs typeface="Arial" charset="0"/>
              </a:rPr>
              <a:t>root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 when necessary: </a:t>
            </a:r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sudo &lt;cmd&gt;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Install packages</a:t>
            </a:r>
            <a:endParaRPr lang="es-ES_tradnl" altLang="x-none">
              <a:latin typeface="Courier" charset="0"/>
              <a:ea typeface="ＭＳ Ｐゴシック" charset="-128"/>
              <a:cs typeface="Arial" charset="0"/>
            </a:endParaRPr>
          </a:p>
          <a:p>
            <a:pPr lvl="1" eaLnBrk="1" hangingPunct="1">
              <a:buFont typeface="Lucida Grande" charset="0"/>
              <a:buChar char="$"/>
            </a:pPr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sudo apt-get install &lt;pkg&gt;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Edit files</a:t>
            </a:r>
          </a:p>
          <a:p>
            <a:pPr lvl="1" eaLnBrk="1" hangingPunct="1">
              <a:buFont typeface="Lucida Grande" charset="0"/>
              <a:buChar char="$"/>
            </a:pPr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sudo nano /etc/mailname</a:t>
            </a:r>
          </a:p>
          <a:p>
            <a:pPr lvl="1" eaLnBrk="1" hangingPunct="1">
              <a:buFont typeface="Lucida Grande" charset="0"/>
              <a:buChar char="$"/>
            </a:pPr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sudo vi /etc/mailname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Check for the process 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apache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endParaRPr lang="es-ES_tradnl" altLang="x-none">
              <a:latin typeface="Arial" charset="0"/>
              <a:ea typeface="ＭＳ Ｐゴシック" charset="-128"/>
              <a:cs typeface="Arial" charset="0"/>
            </a:endParaRPr>
          </a:p>
          <a:p>
            <a:pPr lvl="1" eaLnBrk="1" hangingPunct="1">
              <a:buFont typeface="Lucida Grande" charset="0"/>
              <a:buChar char="$"/>
            </a:pPr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ps auxwww | grep apache</a:t>
            </a:r>
            <a:endParaRPr lang="es-ES_tradnl" altLang="x-none">
              <a:latin typeface="Arial" charset="0"/>
              <a:ea typeface="ＭＳ Ｐゴシック" charset="-128"/>
              <a:cs typeface="Arial" charset="0"/>
            </a:endParaRP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Start/Stop/Status of services</a:t>
            </a:r>
          </a:p>
          <a:p>
            <a:pPr lvl="1" eaLnBrk="1" hangingPunct="1">
              <a:buFont typeface="Lucida Grande" charset="0"/>
              <a:buChar char="$"/>
            </a:pPr>
            <a:r>
              <a:rPr lang="es-ES_tradnl" altLang="x-none" sz="2400">
                <a:latin typeface="Courier New" charset="0"/>
                <a:ea typeface="ＭＳ Ｐゴシック" charset="-128"/>
                <a:cs typeface="Arial" charset="0"/>
              </a:rPr>
              <a:t>systemctl [start|stop|status] &lt;NAME&gt;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29"/>
            <a:ext cx="8686800" cy="1143000"/>
          </a:xfrm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ea typeface="+mj-ea"/>
              </a:rPr>
              <a:t>nano</a:t>
            </a:r>
            <a:r>
              <a:rPr lang="en-US" dirty="0" smtClean="0">
                <a:ea typeface="+mj-ea"/>
              </a:rPr>
              <a:t> editor</a:t>
            </a:r>
          </a:p>
        </p:txBody>
      </p:sp>
      <p:sp>
        <p:nvSpPr>
          <p:cNvPr id="717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Ctrl-x y “n” quit without saving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Ctrl-x y “y” to quit and save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Ctrl-g for help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Ctrl-w for searching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Cursors work as you expect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29"/>
            <a:ext cx="8686800" cy="1143000"/>
          </a:xfrm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vi editor</a:t>
            </a:r>
          </a:p>
        </p:txBody>
      </p:sp>
      <p:sp>
        <p:nvSpPr>
          <p:cNvPr id="819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The default editor for all UNIX and Linux distributions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Can be difficult to use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If you know it and prefer to use vi please do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We provide a PDF reference in the materials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29"/>
            <a:ext cx="8686800" cy="1143000"/>
          </a:xfrm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Other tools</a:t>
            </a:r>
          </a:p>
        </p:txBody>
      </p:sp>
      <p:sp>
        <p:nvSpPr>
          <p:cNvPr id="922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Terminate foreground program: </a:t>
            </a:r>
          </a:p>
          <a:p>
            <a:pPr lvl="1" eaLnBrk="1" hangingPunct="1"/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ctrl-c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Browse the filesystem:</a:t>
            </a:r>
          </a:p>
          <a:p>
            <a:pPr lvl="1" eaLnBrk="1" hangingPunct="1"/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cd /etc</a:t>
            </a:r>
          </a:p>
          <a:p>
            <a:pPr lvl="1" eaLnBrk="1" hangingPunct="1"/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ls</a:t>
            </a:r>
          </a:p>
          <a:p>
            <a:pPr lvl="1" eaLnBrk="1" hangingPunct="1"/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ls -l</a:t>
            </a:r>
          </a:p>
          <a:p>
            <a:pPr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Delete and rename files</a:t>
            </a:r>
          </a:p>
          <a:p>
            <a:pPr lvl="1" eaLnBrk="1" hangingPunct="1"/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mv file file.bak</a:t>
            </a:r>
          </a:p>
          <a:p>
            <a:pPr lvl="1" eaLnBrk="1" hangingPunct="1"/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rm file.bak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29"/>
            <a:ext cx="8686800" cy="1143000"/>
          </a:xfrm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Viewing files</a:t>
            </a:r>
          </a:p>
        </p:txBody>
      </p:sp>
      <p:sp>
        <p:nvSpPr>
          <p:cNvPr id="1024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Sometimes files are viewed through a pager program (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more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, 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ja-JP">
                <a:latin typeface="Arial" charset="0"/>
                <a:ea typeface="ＭＳ Ｐゴシック" charset="-128"/>
                <a:cs typeface="Arial" charset="0"/>
              </a:rPr>
              <a:t>less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r>
              <a:rPr lang="es-ES_tradnl" altLang="ja-JP">
                <a:latin typeface="Arial" charset="0"/>
                <a:ea typeface="ＭＳ Ｐゴシック" charset="-128"/>
                <a:cs typeface="Arial" charset="0"/>
              </a:rPr>
              <a:t>, 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ja-JP">
                <a:latin typeface="Arial" charset="0"/>
                <a:ea typeface="ＭＳ Ｐゴシック" charset="-128"/>
                <a:cs typeface="Arial" charset="0"/>
              </a:rPr>
              <a:t>cat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r>
              <a:rPr lang="es-ES_tradnl" altLang="ja-JP">
                <a:latin typeface="Arial" charset="0"/>
                <a:ea typeface="ＭＳ Ｐゴシック" charset="-128"/>
                <a:cs typeface="Arial" charset="0"/>
              </a:rPr>
              <a:t>). Example:</a:t>
            </a:r>
          </a:p>
          <a:p>
            <a:pPr lvl="1" eaLnBrk="1" hangingPunct="1"/>
            <a:r>
              <a:rPr lang="es-ES_tradnl" altLang="x-none">
                <a:latin typeface="Courier New" charset="0"/>
                <a:ea typeface="ＭＳ Ｐゴシック" charset="-128"/>
                <a:cs typeface="Arial" charset="0"/>
              </a:rPr>
              <a:t>man sudo</a:t>
            </a:r>
          </a:p>
          <a:p>
            <a:pPr lvl="1" eaLnBrk="1" hangingPunct="1"/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Space bar for next page</a:t>
            </a:r>
          </a:p>
          <a:p>
            <a:pPr lvl="1" eaLnBrk="1" hangingPunct="1"/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b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 to go backwards</a:t>
            </a:r>
          </a:p>
          <a:p>
            <a:pPr lvl="1" eaLnBrk="1" hangingPunct="1"/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ja-JP">
                <a:latin typeface="Arial" charset="0"/>
                <a:ea typeface="ＭＳ Ｐゴシック" charset="-128"/>
                <a:cs typeface="Arial" charset="0"/>
              </a:rPr>
              <a:t>/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r>
              <a:rPr lang="es-ES_tradnl" altLang="ja-JP">
                <a:latin typeface="Arial" charset="0"/>
                <a:ea typeface="ＭＳ Ｐゴシック" charset="-128"/>
                <a:cs typeface="Arial" charset="0"/>
              </a:rPr>
              <a:t> and a pattern (/text) to search</a:t>
            </a:r>
          </a:p>
          <a:p>
            <a:pPr lvl="1" eaLnBrk="1" hangingPunct="1"/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n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 to find next match</a:t>
            </a:r>
          </a:p>
          <a:p>
            <a:pPr lvl="1" eaLnBrk="1" hangingPunct="1"/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N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 to find previous match</a:t>
            </a:r>
          </a:p>
          <a:p>
            <a:pPr lvl="1" eaLnBrk="1" hangingPunct="1"/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“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q</a:t>
            </a:r>
            <a:r>
              <a:rPr lang="es-ES_tradnl" altLang="en-US">
                <a:latin typeface="Arial" charset="0"/>
                <a:ea typeface="ＭＳ Ｐゴシック" charset="-128"/>
                <a:cs typeface="Arial" charset="0"/>
              </a:rPr>
              <a:t>”</a:t>
            </a:r>
            <a:r>
              <a:rPr lang="es-ES_tradnl" altLang="x-none">
                <a:latin typeface="Arial" charset="0"/>
                <a:ea typeface="ＭＳ Ｐゴシック" charset="-128"/>
                <a:cs typeface="Arial" charset="0"/>
              </a:rPr>
              <a:t> to quit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Using </a:t>
            </a:r>
            <a:r>
              <a:rPr lang="en-US" dirty="0" err="1" smtClean="0"/>
              <a:t>ssh</a:t>
            </a:r>
            <a:endParaRPr lang="en-US" dirty="0"/>
          </a:p>
        </p:txBody>
      </p:sp>
      <p:sp>
        <p:nvSpPr>
          <p:cNvPr id="1126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altLang="x-none" i="1">
                <a:solidFill>
                  <a:srgbClr val="0000FF"/>
                </a:solidFill>
                <a:latin typeface="Arial" charset="0"/>
                <a:ea typeface="ＭＳ Ｐゴシック" charset="-128"/>
                <a:cs typeface="Arial" charset="0"/>
              </a:rPr>
              <a:t>Configuring and using ssh incorrectly will guarantee a security compromise</a:t>
            </a:r>
            <a:r>
              <a:rPr lang="is-IS" altLang="x-none" i="1">
                <a:solidFill>
                  <a:srgbClr val="0000FF"/>
                </a:solidFill>
                <a:latin typeface="Arial" charset="0"/>
                <a:ea typeface="ＭＳ Ｐゴシック" charset="-128"/>
                <a:cs typeface="Arial" charset="0"/>
              </a:rPr>
              <a:t>…</a:t>
            </a:r>
            <a:endParaRPr lang="en-US" altLang="x-none" b="1" u="sng">
              <a:solidFill>
                <a:srgbClr val="0000FF"/>
              </a:solidFill>
              <a:latin typeface="Arial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x-none" b="1" u="sng">
                <a:latin typeface="Arial" charset="0"/>
                <a:ea typeface="ＭＳ Ｐゴシック" charset="-128"/>
                <a:cs typeface="Arial" charset="0"/>
              </a:rPr>
              <a:t>The wrong way:</a:t>
            </a:r>
          </a:p>
          <a:p>
            <a:pPr lvl="1"/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Using simple passwords for users</a:t>
            </a:r>
          </a:p>
          <a:p>
            <a:pPr lvl="1"/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Allowing root to login with a password</a:t>
            </a:r>
          </a:p>
          <a:p>
            <a:pPr lvl="1"/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In reality – allowing </a:t>
            </a:r>
            <a:r>
              <a:rPr lang="en-US" altLang="x-none" i="1">
                <a:latin typeface="Arial" charset="0"/>
                <a:ea typeface="ＭＳ Ｐゴシック" charset="-128"/>
                <a:cs typeface="Arial" charset="0"/>
              </a:rPr>
              <a:t>any</a:t>
            </a:r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 login with a password</a:t>
            </a:r>
          </a:p>
          <a:p>
            <a:pPr marL="0" indent="0">
              <a:buFont typeface="Arial" charset="0"/>
              <a:buNone/>
            </a:pPr>
            <a:r>
              <a:rPr lang="en-US" altLang="x-none" b="1" u="sng">
                <a:latin typeface="Arial" charset="0"/>
                <a:ea typeface="ＭＳ Ｐゴシック" charset="-128"/>
                <a:cs typeface="Arial" charset="0"/>
              </a:rPr>
              <a:t>The right way:</a:t>
            </a:r>
            <a:endParaRPr lang="en-US" altLang="x-none">
              <a:latin typeface="Arial" charset="0"/>
              <a:ea typeface="ＭＳ Ｐゴシック" charset="-128"/>
              <a:cs typeface="Arial" charset="0"/>
            </a:endParaRPr>
          </a:p>
          <a:p>
            <a:pPr lvl="1"/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Disable all password access</a:t>
            </a:r>
          </a:p>
          <a:p>
            <a:pPr lvl="1"/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Disable root access with password</a:t>
            </a:r>
          </a:p>
          <a:p>
            <a:pPr lvl="1"/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Some disable root access completely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/>
            <a:tileRect r="-100000" b="-100000"/>
          </a:gradFill>
          <a:ln cap="flat" algn="ctr"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Using </a:t>
            </a:r>
            <a:r>
              <a:rPr lang="en-US" dirty="0" err="1" smtClean="0"/>
              <a:t>ssh</a:t>
            </a:r>
            <a:r>
              <a:rPr lang="en-US" dirty="0" smtClean="0"/>
              <a:t>: our way</a:t>
            </a:r>
            <a:endParaRPr lang="en-US" dirty="0"/>
          </a:p>
        </p:txBody>
      </p:sp>
      <p:sp>
        <p:nvSpPr>
          <p:cNvPr id="12292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0" y="1339850"/>
            <a:ext cx="8432800" cy="54610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US" altLang="x-none" i="1">
                <a:latin typeface="Arial" charset="0"/>
                <a:ea typeface="ＭＳ Ｐゴシック" charset="-128"/>
                <a:cs typeface="Arial" charset="0"/>
              </a:rPr>
              <a:t>For class we will compromise.</a:t>
            </a:r>
          </a:p>
          <a:p>
            <a:pPr marL="0" indent="0">
              <a:buFont typeface="Arial" charset="0"/>
              <a:buNone/>
            </a:pPr>
            <a:r>
              <a:rPr lang="en-US" altLang="x-none" b="1" u="sng">
                <a:latin typeface="Arial" charset="0"/>
                <a:ea typeface="ＭＳ Ｐゴシック" charset="-128"/>
                <a:cs typeface="Arial" charset="0"/>
              </a:rPr>
              <a:t>Our way:</a:t>
            </a:r>
          </a:p>
          <a:p>
            <a:pPr lvl="1"/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Allow user login with </a:t>
            </a:r>
            <a:r>
              <a:rPr lang="en-US" altLang="x-none" u="sng">
                <a:latin typeface="Arial" charset="0"/>
                <a:ea typeface="ＭＳ Ｐゴシック" charset="-128"/>
                <a:cs typeface="Arial" charset="0"/>
              </a:rPr>
              <a:t>improved passwords</a:t>
            </a:r>
          </a:p>
          <a:p>
            <a:pPr lvl="1"/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Allow root login with ssh keys only</a:t>
            </a:r>
          </a:p>
          <a:p>
            <a:pPr marL="0" indent="0">
              <a:buFont typeface="Arial" charset="0"/>
              <a:buNone/>
            </a:pPr>
            <a:endParaRPr lang="en-US" altLang="x-none">
              <a:latin typeface="Arial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x-none">
                <a:latin typeface="Arial" charset="0"/>
                <a:ea typeface="ＭＳ Ｐゴシック" charset="-128"/>
                <a:cs typeface="Arial" charset="0"/>
              </a:rPr>
              <a:t>Understanding password strength, see next slide</a:t>
            </a:r>
            <a:r>
              <a:rPr lang="is-IS" altLang="x-none">
                <a:latin typeface="Arial" charset="0"/>
                <a:ea typeface="ＭＳ Ｐゴシック" charset="-128"/>
                <a:cs typeface="Arial" charset="0"/>
              </a:rPr>
              <a:t>…*</a:t>
            </a:r>
          </a:p>
          <a:p>
            <a:pPr marL="0" indent="0">
              <a:buFont typeface="Arial" charset="0"/>
              <a:buNone/>
            </a:pPr>
            <a:endParaRPr lang="is-IS" altLang="x-none">
              <a:latin typeface="Arial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endParaRPr lang="is-IS" altLang="x-none" sz="2000">
              <a:latin typeface="Arial" charset="0"/>
              <a:ea typeface="ＭＳ Ｐゴシック" charset="-128"/>
              <a:cs typeface="Arial" charset="0"/>
            </a:endParaRPr>
          </a:p>
          <a:p>
            <a:pPr marL="0" indent="0">
              <a:buFont typeface="Arial" charset="0"/>
              <a:buNone/>
            </a:pPr>
            <a:r>
              <a:rPr lang="is-IS" altLang="x-none" sz="2000">
                <a:latin typeface="Arial" charset="0"/>
                <a:ea typeface="ＭＳ Ｐゴシック" charset="-128"/>
                <a:cs typeface="Arial" charset="0"/>
              </a:rPr>
              <a:t>*</a:t>
            </a:r>
            <a:r>
              <a:rPr lang="en-US" altLang="x-none" sz="2000">
                <a:latin typeface="Arial" charset="0"/>
                <a:ea typeface="ＭＳ Ｐゴシック" charset="-128"/>
                <a:cs typeface="Arial" charset="0"/>
              </a:rPr>
              <a:t>https://xkcd.com/936/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2653</TotalTime>
  <Words>538</Words>
  <Application>Microsoft Macintosh PowerPoint</Application>
  <PresentationFormat>On-screen Show (4:3)</PresentationFormat>
  <Paragraphs>128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Calibri</vt:lpstr>
      <vt:lpstr>Courier</vt:lpstr>
      <vt:lpstr>Courier New</vt:lpstr>
      <vt:lpstr>Lucida Grande</vt:lpstr>
      <vt:lpstr>ＭＳ Ｐゴシック</vt:lpstr>
      <vt:lpstr>ヒラギノ角ゴ Pro W3</vt:lpstr>
      <vt:lpstr>Arial</vt:lpstr>
      <vt:lpstr>Office Theme</vt:lpstr>
      <vt:lpstr>A few Linux basics</vt:lpstr>
      <vt:lpstr>Our chosen platform</vt:lpstr>
      <vt:lpstr>You need to be able to….</vt:lpstr>
      <vt:lpstr>nano editor</vt:lpstr>
      <vt:lpstr>vi editor</vt:lpstr>
      <vt:lpstr>Other tools</vt:lpstr>
      <vt:lpstr>Viewing files</vt:lpstr>
      <vt:lpstr>Using ssh</vt:lpstr>
      <vt:lpstr>Using ssh: our way</vt:lpstr>
      <vt:lpstr>PowerPoint Presentation</vt:lpstr>
      <vt:lpstr>No passwords are better</vt:lpstr>
      <vt:lpstr>Improve password for sysadm</vt:lpstr>
      <vt:lpstr>Using ssh to connect to your VM</vt:lpstr>
      <vt:lpstr>Change sysadm password</vt:lpstr>
      <vt:lpstr>Disable root user password access</vt:lpstr>
      <vt:lpstr>Finish initial VM configuration</vt:lpstr>
    </vt:vector>
  </TitlesOfParts>
  <Company>Network Startup Resource Center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Hervey Allen</dc:creator>
  <cp:lastModifiedBy>Hervey Allen</cp:lastModifiedBy>
  <cp:revision>109</cp:revision>
  <dcterms:created xsi:type="dcterms:W3CDTF">2013-03-05T05:59:23Z</dcterms:created>
  <dcterms:modified xsi:type="dcterms:W3CDTF">2017-02-19T22:42:42Z</dcterms:modified>
</cp:coreProperties>
</file>