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</p:sldMasterIdLst>
  <p:notesMasterIdLst>
    <p:notesMasterId r:id="rId20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288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6"/>
    <p:restoredTop sz="93792"/>
  </p:normalViewPr>
  <p:slideViewPr>
    <p:cSldViewPr snapToGrid="0" snapToObjects="1">
      <p:cViewPr varScale="1">
        <p:scale>
          <a:sx n="68" d="100"/>
          <a:sy n="68" d="100"/>
        </p:scale>
        <p:origin x="7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6897B8-26BE-0446-B1B6-4B07AEEB958C}" type="datetimeFigureOut">
              <a:rPr lang="en-US" smtClean="0"/>
              <a:t>4/30/2018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50C9A-69EC-E041-A6F3-EADCECA0B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26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Graph</a:t>
            </a:r>
            <a:r>
              <a:rPr lang="en-US" baseline="0" dirty="0"/>
              <a:t> is just to show what jitter can look like (in </a:t>
            </a:r>
            <a:r>
              <a:rPr lang="en-US" baseline="0" dirty="0" err="1"/>
              <a:t>SmokePing</a:t>
            </a:r>
            <a:r>
              <a:rPr lang="en-US" baseline="0" dirty="0"/>
              <a:t>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50C9A-69EC-E041-A6F3-EADCECA0B1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graph is from the Slammer worm causing UDP floods resulting</a:t>
            </a:r>
            <a:r>
              <a:rPr lang="en-US" baseline="0" dirty="0"/>
              <a:t> in Denial of Service attacks.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50C9A-69EC-E041-A6F3-EADCECA0B1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612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/>
              <a:t>Click to edit Master subtitle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5296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655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2762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25850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71600"/>
            <a:ext cx="4038600" cy="44958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24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6957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95700"/>
            <a:ext cx="4038600" cy="2171700"/>
          </a:xfrm>
        </p:spPr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1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i-NZ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695" y="1355021"/>
            <a:ext cx="8424862" cy="5305425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mi-NZ"/>
              <a:t>Click to edit Master text styles</a:t>
            </a:r>
          </a:p>
          <a:p>
            <a:pPr lvl="1"/>
            <a:r>
              <a:rPr lang="mi-NZ"/>
              <a:t>Second level</a:t>
            </a:r>
          </a:p>
          <a:p>
            <a:pPr lvl="2"/>
            <a:r>
              <a:rPr lang="mi-NZ"/>
              <a:t>Third level</a:t>
            </a:r>
          </a:p>
          <a:p>
            <a:pPr lvl="3"/>
            <a:r>
              <a:rPr lang="mi-NZ"/>
              <a:t>Fourth level</a:t>
            </a:r>
          </a:p>
          <a:p>
            <a:pPr lvl="4"/>
            <a:r>
              <a:rPr lang="mi-NZ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94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1521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3226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7899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47730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0991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3098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3100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AU" noProof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5506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495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019800"/>
            <a:ext cx="434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11" descr="UOsignature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248400"/>
            <a:ext cx="2514599" cy="462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279776"/>
            <a:ext cx="1219200" cy="57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694" r:id="rId14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" charset="-128"/>
          <a:cs typeface="ＭＳ Ｐゴシック" pitchFamily="-1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1" charset="-128"/>
          <a:cs typeface="ＭＳ Ｐゴシック" pitchFamily="-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1" charset="-128"/>
          <a:cs typeface="ＭＳ Ｐゴシック" pitchFamily="-1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8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8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ea typeface="ＭＳ Ｐゴシック" pitchFamily="-8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ea typeface="ＭＳ Ｐゴシック" pitchFamily="-8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Campus Network Design Workshop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Introduction to Network Management &amp; Monitoring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85800" y="5486400"/>
            <a:ext cx="7635795" cy="400110"/>
            <a:chOff x="685800" y="5486400"/>
            <a:chExt cx="7635795" cy="4001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5486400"/>
              <a:ext cx="1117600" cy="3937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828800" y="5486400"/>
              <a:ext cx="64927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000" dirty="0"/>
                <a:t>These materials are licensed under the Creative Commons Attribution-</a:t>
              </a:r>
              <a:r>
                <a:rPr lang="en-AU" sz="1000" dirty="0" err="1"/>
                <a:t>NonCommercial</a:t>
              </a:r>
              <a:r>
                <a:rPr lang="en-AU" sz="1000" dirty="0"/>
                <a:t> 4.0 International license</a:t>
              </a:r>
            </a:p>
            <a:p>
              <a:r>
                <a:rPr lang="en-AU" sz="1000" dirty="0"/>
                <a:t>(http://</a:t>
              </a:r>
              <a:r>
                <a:rPr lang="en-AU" sz="1000" dirty="0" err="1"/>
                <a:t>creativecommons.org</a:t>
              </a:r>
              <a:r>
                <a:rPr lang="en-AU" sz="1000" dirty="0"/>
                <a:t>/licenses/by-</a:t>
              </a:r>
              <a:r>
                <a:rPr lang="en-AU" sz="1000" dirty="0" err="1"/>
                <a:t>nc</a:t>
              </a:r>
              <a:r>
                <a:rPr lang="en-AU" sz="1000" dirty="0"/>
                <a:t>/4.0/)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505200" y="6423139"/>
            <a:ext cx="1988524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000" b="0" dirty="0">
                <a:latin typeface="+mn-lt"/>
              </a:rPr>
              <a:t>Last </a:t>
            </a:r>
            <a:r>
              <a:rPr lang="en-GB" sz="1000" b="0">
                <a:latin typeface="+mn-lt"/>
              </a:rPr>
              <a:t>updated 18</a:t>
            </a:r>
            <a:r>
              <a:rPr lang="en-GB" sz="1000" b="0" baseline="30000">
                <a:latin typeface="+mn-lt"/>
              </a:rPr>
              <a:t>th</a:t>
            </a:r>
            <a:r>
              <a:rPr lang="en-GB" sz="1000" b="0">
                <a:latin typeface="+mn-lt"/>
              </a:rPr>
              <a:t> </a:t>
            </a:r>
            <a:r>
              <a:rPr lang="en-GB" sz="1000" b="0" dirty="0">
                <a:latin typeface="+mn-lt"/>
              </a:rPr>
              <a:t>October 2016</a:t>
            </a:r>
          </a:p>
        </p:txBody>
      </p:sp>
    </p:spTree>
    <p:extLst>
      <p:ext uri="{BB962C8B-B14F-4D97-AF65-F5344CB8AC3E}">
        <p14:creationId xmlns:p14="http://schemas.microsoft.com/office/powerpoint/2010/main" val="6183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Establishing a Baseline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Monitoring can be used to Establish a Baseline</a:t>
            </a:r>
          </a:p>
          <a:p>
            <a:r>
              <a:rPr lang="en-US" dirty="0"/>
              <a:t>Baseline = What's normal for your network?</a:t>
            </a:r>
          </a:p>
          <a:p>
            <a:pPr lvl="1"/>
            <a:r>
              <a:rPr lang="en-US" dirty="0"/>
              <a:t>Typical latency across paths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Jitter across paths</a:t>
            </a:r>
          </a:p>
          <a:p>
            <a:pPr lvl="1"/>
            <a:r>
              <a:rPr lang="en-US" dirty="0"/>
              <a:t>Load on links</a:t>
            </a:r>
          </a:p>
          <a:p>
            <a:pPr lvl="1"/>
            <a:r>
              <a:rPr lang="en-US" dirty="0"/>
              <a:t>Percent Resource </a:t>
            </a:r>
            <a:r>
              <a:rPr lang="en-US" dirty="0" err="1"/>
              <a:t>Utilisation</a:t>
            </a:r>
            <a:endParaRPr lang="en-US" dirty="0"/>
          </a:p>
          <a:p>
            <a:pPr lvl="1"/>
            <a:r>
              <a:rPr lang="en-US" dirty="0"/>
              <a:t>Typical amounts of noise</a:t>
            </a:r>
          </a:p>
          <a:p>
            <a:pPr lvl="2"/>
            <a:r>
              <a:rPr lang="en-US" dirty="0"/>
              <a:t>Network scans &amp; random attacks from the Internet</a:t>
            </a:r>
          </a:p>
          <a:p>
            <a:pPr lvl="2"/>
            <a:r>
              <a:rPr lang="en-US" dirty="0"/>
              <a:t>Dropped packets</a:t>
            </a:r>
          </a:p>
          <a:p>
            <a:pPr lvl="2"/>
            <a:r>
              <a:rPr lang="en-US" dirty="0"/>
              <a:t>Reported errors or failures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317" y="2763778"/>
            <a:ext cx="2985248" cy="137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5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Detecting Attacks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Deviation from baseline can mean an attack</a:t>
            </a:r>
          </a:p>
          <a:p>
            <a:r>
              <a:rPr lang="en-US" dirty="0"/>
              <a:t>Are there more flows than usual?</a:t>
            </a:r>
          </a:p>
          <a:p>
            <a:r>
              <a:rPr lang="en-US" dirty="0"/>
              <a:t>Is the load higher on some servers or services?</a:t>
            </a:r>
          </a:p>
          <a:p>
            <a:r>
              <a:rPr lang="en-US" dirty="0"/>
              <a:t>Have there been multiple service failures?</a:t>
            </a:r>
          </a:p>
          <a:p>
            <a:pPr marL="0" indent="0" algn="ctr">
              <a:buNone/>
            </a:pPr>
            <a:r>
              <a:rPr lang="en-US" sz="1400" dirty="0"/>
              <a:t/>
            </a:r>
            <a:br>
              <a:rPr lang="en-US" sz="1400" dirty="0"/>
            </a:br>
            <a:r>
              <a:rPr lang="en-US" dirty="0"/>
              <a:t>These things could mean an attack</a:t>
            </a:r>
          </a:p>
          <a:p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2858" y="4212986"/>
            <a:ext cx="3805518" cy="211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What do we Manage?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Asset management: What equipment have we deployed?</a:t>
            </a:r>
          </a:p>
          <a:p>
            <a:pPr lvl="1"/>
            <a:r>
              <a:rPr lang="en-US" sz="2000" dirty="0"/>
              <a:t>What software is it running</a:t>
            </a:r>
          </a:p>
          <a:p>
            <a:pPr lvl="1"/>
            <a:r>
              <a:rPr lang="en-US" sz="2000" dirty="0"/>
              <a:t>What's its configuration (hardware &amp; software)</a:t>
            </a:r>
          </a:p>
          <a:p>
            <a:pPr lvl="1"/>
            <a:r>
              <a:rPr lang="en-US" sz="2000" dirty="0"/>
              <a:t>Where is it installed</a:t>
            </a:r>
          </a:p>
          <a:p>
            <a:pPr lvl="1"/>
            <a:r>
              <a:rPr lang="en-US" sz="2000" dirty="0"/>
              <a:t>Do we have spares?</a:t>
            </a:r>
          </a:p>
          <a:p>
            <a:r>
              <a:rPr lang="en-US" sz="2400" dirty="0"/>
              <a:t>Incident management: fault tracking and resolution</a:t>
            </a:r>
          </a:p>
          <a:p>
            <a:r>
              <a:rPr lang="en-US" sz="2400" dirty="0"/>
              <a:t>Change management: Are we satisfying user requests?</a:t>
            </a:r>
          </a:p>
          <a:p>
            <a:pPr lvl="1"/>
            <a:r>
              <a:rPr lang="en-US" sz="2000" dirty="0"/>
              <a:t>Installing, moving, adding, or changing things</a:t>
            </a:r>
          </a:p>
          <a:p>
            <a:r>
              <a:rPr lang="en-US" sz="2400" dirty="0"/>
              <a:t>Staff management</a:t>
            </a:r>
          </a:p>
        </p:txBody>
      </p:sp>
    </p:spTree>
    <p:extLst>
      <p:ext uri="{BB962C8B-B14F-4D97-AF65-F5344CB8AC3E}">
        <p14:creationId xmlns:p14="http://schemas.microsoft.com/office/powerpoint/2010/main" val="37083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Why do we Manage?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ensure we meet business requirements for service level, incident response times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To make efficient use of our resources (including staff)</a:t>
            </a:r>
          </a:p>
          <a:p>
            <a:r>
              <a:rPr lang="en-US" dirty="0"/>
              <a:t>To learn from problems and make improvements to reduce future problems</a:t>
            </a:r>
          </a:p>
          <a:p>
            <a:r>
              <a:rPr lang="en-US" dirty="0"/>
              <a:t>To plan for upgrades, and make purchasing decisions with sufficient lead time</a:t>
            </a:r>
          </a:p>
        </p:txBody>
      </p:sp>
    </p:spTree>
    <p:extLst>
      <p:ext uri="{BB962C8B-B14F-4D97-AF65-F5344CB8AC3E}">
        <p14:creationId xmlns:p14="http://schemas.microsoft.com/office/powerpoint/2010/main" val="334924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Network Monitoring Tools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371600"/>
            <a:ext cx="8454887" cy="4495800"/>
          </a:xfrm>
        </p:spPr>
        <p:txBody>
          <a:bodyPr/>
          <a:lstStyle/>
          <a:p>
            <a:r>
              <a:rPr lang="en-US" dirty="0"/>
              <a:t>Availability: </a:t>
            </a:r>
            <a:r>
              <a:rPr lang="en-US" dirty="0" err="1">
                <a:solidFill>
                  <a:srgbClr val="0000FF"/>
                </a:solidFill>
              </a:rPr>
              <a:t>Nagios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for servers, services, routers, switches, environment</a:t>
            </a:r>
          </a:p>
          <a:p>
            <a:r>
              <a:rPr lang="en-US" dirty="0"/>
              <a:t>Reliability: </a:t>
            </a:r>
            <a:r>
              <a:rPr lang="en-US" dirty="0" err="1">
                <a:solidFill>
                  <a:srgbClr val="0000FF"/>
                </a:solidFill>
              </a:rPr>
              <a:t>Smokeping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connection health, </a:t>
            </a:r>
            <a:r>
              <a:rPr lang="en-US" dirty="0" err="1"/>
              <a:t>rtt</a:t>
            </a:r>
            <a:r>
              <a:rPr lang="en-US" dirty="0"/>
              <a:t>, service response time, jitter</a:t>
            </a:r>
          </a:p>
          <a:p>
            <a:r>
              <a:rPr lang="en-US" dirty="0"/>
              <a:t>Performance: </a:t>
            </a:r>
            <a:r>
              <a:rPr lang="en-US" dirty="0" err="1">
                <a:solidFill>
                  <a:srgbClr val="0000FF"/>
                </a:solidFill>
              </a:rPr>
              <a:t>LibreNMS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traffic, port </a:t>
            </a:r>
            <a:r>
              <a:rPr lang="en-US" dirty="0" err="1"/>
              <a:t>utilisation</a:t>
            </a:r>
            <a:r>
              <a:rPr lang="en-US" dirty="0"/>
              <a:t>, </a:t>
            </a:r>
            <a:r>
              <a:rPr lang="en-US" dirty="0" err="1"/>
              <a:t>cpu</a:t>
            </a:r>
            <a:r>
              <a:rPr lang="en-US" dirty="0"/>
              <a:t>, RAM, disk, processes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2700" i="1" dirty="0"/>
              <a:t>Integration &amp; overlap exists between these programs!</a:t>
            </a:r>
          </a:p>
        </p:txBody>
      </p:sp>
    </p:spTree>
    <p:extLst>
      <p:ext uri="{BB962C8B-B14F-4D97-AF65-F5344CB8AC3E}">
        <p14:creationId xmlns:p14="http://schemas.microsoft.com/office/powerpoint/2010/main" val="344411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Network Management Tools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05" y="1371600"/>
            <a:ext cx="8547652" cy="4737652"/>
          </a:xfrm>
        </p:spPr>
        <p:txBody>
          <a:bodyPr/>
          <a:lstStyle/>
          <a:p>
            <a:r>
              <a:rPr lang="en-US" dirty="0"/>
              <a:t>Ticket Systems: </a:t>
            </a:r>
            <a:r>
              <a:rPr lang="en-US" dirty="0">
                <a:solidFill>
                  <a:srgbClr val="0000FF"/>
                </a:solidFill>
              </a:rPr>
              <a:t>RT</a:t>
            </a:r>
          </a:p>
          <a:p>
            <a:pPr lvl="1"/>
            <a:r>
              <a:rPr lang="en-US" dirty="0"/>
              <a:t>Manage provisioning &amp; support</a:t>
            </a:r>
          </a:p>
          <a:p>
            <a:r>
              <a:rPr lang="en-US" dirty="0"/>
              <a:t>Configuration Management: </a:t>
            </a:r>
            <a:r>
              <a:rPr lang="en-US" dirty="0">
                <a:solidFill>
                  <a:srgbClr val="0000FF"/>
                </a:solidFill>
              </a:rPr>
              <a:t>RANCID</a:t>
            </a:r>
          </a:p>
          <a:p>
            <a:pPr lvl="1"/>
            <a:r>
              <a:rPr lang="en-US" dirty="0"/>
              <a:t>Track router configurations</a:t>
            </a:r>
          </a:p>
          <a:p>
            <a:r>
              <a:rPr lang="en-US" dirty="0"/>
              <a:t>Network Documentation</a:t>
            </a:r>
            <a:r>
              <a:rPr lang="en-US" dirty="0" smtClean="0"/>
              <a:t>: </a:t>
            </a:r>
            <a:r>
              <a:rPr lang="en-US" dirty="0" err="1" smtClean="0">
                <a:solidFill>
                  <a:srgbClr val="0000FF"/>
                </a:solidFill>
              </a:rPr>
              <a:t>NetDot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Inventory, Location, Ownership of Network Assets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2700" i="1" dirty="0"/>
              <a:t>Integration &amp; overlap exists between these programs!</a:t>
            </a:r>
          </a:p>
          <a:p>
            <a:pPr marL="0" indent="0" algn="ctr">
              <a:buNone/>
            </a:pPr>
            <a:endParaRPr lang="en-US" sz="2700" i="1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183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 few Open Source NMM Tools </a:t>
            </a:r>
          </a:p>
        </p:txBody>
      </p:sp>
      <p:graphicFrame>
        <p:nvGraphicFramePr>
          <p:cNvPr id="4" name="Table 2"/>
          <p:cNvGraphicFramePr/>
          <p:nvPr>
            <p:extLst>
              <p:ext uri="{D42A27DB-BD31-4B8C-83A1-F6EECF244321}">
                <p14:modId xmlns:p14="http://schemas.microsoft.com/office/powerpoint/2010/main" val="2917643848"/>
              </p:ext>
            </p:extLst>
          </p:nvPr>
        </p:nvGraphicFramePr>
        <p:xfrm>
          <a:off x="614319" y="1287580"/>
          <a:ext cx="7920000" cy="5486400"/>
        </p:xfrm>
        <a:graphic>
          <a:graphicData uri="http://schemas.openxmlformats.org/drawingml/2006/table">
            <a:tbl>
              <a:tblPr/>
              <a:tblGrid>
                <a:gridCol w="2639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398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402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49920"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Performance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Change Management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Net Management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Cricket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Mercurial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Big Brother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flowc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RANCID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Cacti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mrtg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CVS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Hyperic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NetFlow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Subversion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LibreNMS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NfSen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git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 dirty="0" err="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Nagios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ntop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Security/NIDS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OpenNMS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perfSONAR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Nessus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Sysmon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pmacct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OSSEC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Zabbix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RRDTool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Prelude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Documentation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SmokePing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Samhain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IPplan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Ticketing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SNORT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Netdisco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Untangle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Netdot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Trac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Utilities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49920">
                <a:tc>
                  <a:txBody>
                    <a:bodyPr/>
                    <a:lstStyle/>
                    <a:p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Redmine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FE7F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SNMP, Perl, Ping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27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NMM Review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Monitoring &amp; Management</a:t>
            </a:r>
          </a:p>
          <a:p>
            <a:r>
              <a:rPr lang="en-US" dirty="0"/>
              <a:t>What &amp; Why we Monitor</a:t>
            </a:r>
          </a:p>
          <a:p>
            <a:r>
              <a:rPr lang="en-US" dirty="0"/>
              <a:t>Uptime Expectations &amp; Calculations</a:t>
            </a:r>
          </a:p>
          <a:p>
            <a:r>
              <a:rPr lang="en-US" dirty="0"/>
              <a:t>Baseline Performance &amp; Attack Detection</a:t>
            </a:r>
          </a:p>
          <a:p>
            <a:r>
              <a:rPr lang="en-US" dirty="0"/>
              <a:t>Network Attack Detection</a:t>
            </a:r>
          </a:p>
          <a:p>
            <a:r>
              <a:rPr lang="en-US" dirty="0"/>
              <a:t>What &amp; Why we Manage</a:t>
            </a:r>
          </a:p>
          <a:p>
            <a:r>
              <a:rPr lang="en-US" dirty="0"/>
              <a:t>Network Monitoring &amp; Management Tools</a:t>
            </a:r>
          </a:p>
          <a:p>
            <a:r>
              <a:rPr lang="en-US" dirty="0"/>
              <a:t>The NOC: Consolidating Systems</a:t>
            </a:r>
          </a:p>
        </p:txBody>
      </p:sp>
    </p:spTree>
    <p:extLst>
      <p:ext uri="{BB962C8B-B14F-4D97-AF65-F5344CB8AC3E}">
        <p14:creationId xmlns:p14="http://schemas.microsoft.com/office/powerpoint/2010/main" val="294448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Questions?</a:t>
            </a:r>
            <a:endParaRPr lang="en-US" sz="1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1252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Objectives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Introduce Core Concepts &amp; Terminology</a:t>
            </a:r>
          </a:p>
          <a:p>
            <a:pPr lvl="1"/>
            <a:r>
              <a:rPr lang="en-US" dirty="0"/>
              <a:t>Network Monitoring &amp; Management</a:t>
            </a:r>
          </a:p>
          <a:p>
            <a:pPr lvl="1"/>
            <a:r>
              <a:rPr lang="en-US" dirty="0"/>
              <a:t>What &amp; Why we Monitor</a:t>
            </a:r>
          </a:p>
          <a:p>
            <a:pPr lvl="1"/>
            <a:r>
              <a:rPr lang="en-US" dirty="0"/>
              <a:t>Uptime Expectations &amp; Calculations</a:t>
            </a:r>
          </a:p>
          <a:p>
            <a:pPr lvl="1"/>
            <a:r>
              <a:rPr lang="en-US" dirty="0"/>
              <a:t>Baseline Performance &amp; Attack Detection</a:t>
            </a:r>
          </a:p>
          <a:p>
            <a:pPr lvl="1"/>
            <a:r>
              <a:rPr lang="en-US" dirty="0"/>
              <a:t>What &amp; Why we Manage</a:t>
            </a:r>
          </a:p>
          <a:p>
            <a:pPr lvl="1"/>
            <a:r>
              <a:rPr lang="en-US" dirty="0"/>
              <a:t>Network Monitoring &amp; Management Tools</a:t>
            </a:r>
          </a:p>
          <a:p>
            <a:pPr lvl="1"/>
            <a:r>
              <a:rPr lang="en-US" dirty="0"/>
              <a:t>The NOC: Consolidating Systems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683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NOC: Consolidating NMM Systems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NOC = Network Operations Center</a:t>
            </a:r>
          </a:p>
          <a:p>
            <a:pPr lvl="1"/>
            <a:r>
              <a:rPr lang="en-US" sz="2000" dirty="0"/>
              <a:t>Coordination of tasks, handling of network related incidents (ticketing system)</a:t>
            </a:r>
          </a:p>
          <a:p>
            <a:pPr lvl="1"/>
            <a:r>
              <a:rPr lang="en-US" sz="2000" dirty="0"/>
              <a:t>Status of network and services (monitoring tools)</a:t>
            </a:r>
          </a:p>
          <a:p>
            <a:pPr lvl="1"/>
            <a:r>
              <a:rPr lang="en-US" sz="2000" dirty="0"/>
              <a:t>Where the tools are accessed</a:t>
            </a:r>
          </a:p>
          <a:p>
            <a:pPr lvl="1"/>
            <a:r>
              <a:rPr lang="en-US" sz="2000" dirty="0"/>
              <a:t>Store of Documentation (wiki, database, repository ==&gt; network documentation tool(s))</a:t>
            </a:r>
          </a:p>
          <a:p>
            <a:pPr marL="0" indent="0">
              <a:buNone/>
            </a:pPr>
            <a:r>
              <a:rPr lang="en-US" sz="2400" dirty="0"/>
              <a:t>NOC Location</a:t>
            </a:r>
          </a:p>
          <a:p>
            <a:pPr lvl="1"/>
            <a:r>
              <a:rPr lang="en-US" sz="2000" dirty="0"/>
              <a:t>NOC is an organizational concept</a:t>
            </a:r>
          </a:p>
          <a:p>
            <a:pPr lvl="1"/>
            <a:r>
              <a:rPr lang="en-US" sz="2000" dirty="0"/>
              <a:t>Does not need to be a place, or even a single server</a:t>
            </a:r>
          </a:p>
          <a:p>
            <a:pPr lvl="1"/>
            <a:r>
              <a:rPr lang="en-US" sz="2000" dirty="0"/>
              <a:t>Remote / Distributed NOC is valid with OOB Management</a:t>
            </a:r>
          </a:p>
        </p:txBody>
      </p:sp>
    </p:spTree>
    <p:extLst>
      <p:ext uri="{BB962C8B-B14F-4D97-AF65-F5344CB8AC3E}">
        <p14:creationId xmlns:p14="http://schemas.microsoft.com/office/powerpoint/2010/main" val="245012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566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Network Monitoring &amp; Management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Monitoring</a:t>
            </a:r>
          </a:p>
          <a:p>
            <a:pPr lvl="1"/>
            <a:r>
              <a:rPr lang="en-US" dirty="0"/>
              <a:t>Check the status of a network</a:t>
            </a:r>
          </a:p>
          <a:p>
            <a:r>
              <a:rPr lang="en-US" dirty="0"/>
              <a:t>Management</a:t>
            </a:r>
          </a:p>
          <a:p>
            <a:pPr lvl="1"/>
            <a:r>
              <a:rPr lang="en-US" dirty="0"/>
              <a:t>Processes for successfully operating a network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8399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Monitoring Systems &amp; Services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Systems</a:t>
            </a:r>
          </a:p>
          <a:p>
            <a:pPr lvl="1"/>
            <a:r>
              <a:rPr lang="en-US" dirty="0"/>
              <a:t>Routers</a:t>
            </a:r>
          </a:p>
          <a:p>
            <a:pPr lvl="1"/>
            <a:r>
              <a:rPr lang="en-US" dirty="0"/>
              <a:t>Switches</a:t>
            </a:r>
          </a:p>
          <a:p>
            <a:pPr lvl="1"/>
            <a:r>
              <a:rPr lang="en-US" dirty="0"/>
              <a:t>Servers</a:t>
            </a:r>
          </a:p>
          <a:p>
            <a:pPr marL="0" indent="0">
              <a:buNone/>
            </a:pPr>
            <a:r>
              <a:rPr lang="en-US" dirty="0"/>
              <a:t>Services</a:t>
            </a:r>
          </a:p>
          <a:p>
            <a:pPr lvl="1"/>
            <a:r>
              <a:rPr lang="en-US" dirty="0"/>
              <a:t>DNS</a:t>
            </a:r>
          </a:p>
          <a:p>
            <a:pPr lvl="1"/>
            <a:r>
              <a:rPr lang="en-US" dirty="0"/>
              <a:t>HTTP</a:t>
            </a:r>
          </a:p>
          <a:p>
            <a:pPr lvl="1"/>
            <a:r>
              <a:rPr lang="en-US" dirty="0"/>
              <a:t>SMTP</a:t>
            </a:r>
          </a:p>
          <a:p>
            <a:pPr lvl="1"/>
            <a:r>
              <a:rPr lang="en-US" dirty="0"/>
              <a:t>SNMP</a:t>
            </a:r>
          </a:p>
          <a:p>
            <a:endParaRPr lang="en-AU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/>
        </p:blipFill>
        <p:spPr>
          <a:xfrm>
            <a:off x="2720160" y="1467877"/>
            <a:ext cx="6314184" cy="426730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53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Why do we Monitor?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Systems and Services Reachable?</a:t>
            </a:r>
          </a:p>
          <a:p>
            <a:r>
              <a:rPr lang="en-US" dirty="0"/>
              <a:t>Are they Available?</a:t>
            </a:r>
          </a:p>
          <a:p>
            <a:r>
              <a:rPr lang="en-US" dirty="0"/>
              <a:t>What's their </a:t>
            </a:r>
            <a:r>
              <a:rPr lang="en-US" dirty="0" err="1"/>
              <a:t>Utilisation</a:t>
            </a:r>
            <a:r>
              <a:rPr lang="en-US" dirty="0"/>
              <a:t>?</a:t>
            </a:r>
          </a:p>
          <a:p>
            <a:r>
              <a:rPr lang="en-US" dirty="0"/>
              <a:t>What's their Performance</a:t>
            </a:r>
          </a:p>
          <a:p>
            <a:pPr lvl="1"/>
            <a:r>
              <a:rPr lang="en-US" dirty="0"/>
              <a:t>Round-trip times, throughout</a:t>
            </a:r>
          </a:p>
          <a:p>
            <a:pPr lvl="1"/>
            <a:r>
              <a:rPr lang="en-US" dirty="0"/>
              <a:t>Faults and Outages</a:t>
            </a:r>
          </a:p>
          <a:p>
            <a:r>
              <a:rPr lang="en-US" dirty="0"/>
              <a:t>Have they been Configured or Changed?</a:t>
            </a:r>
          </a:p>
          <a:p>
            <a:r>
              <a:rPr lang="en-US" dirty="0"/>
              <a:t>Are they under Attack?</a:t>
            </a:r>
          </a:p>
        </p:txBody>
      </p:sp>
    </p:spTree>
    <p:extLst>
      <p:ext uri="{BB962C8B-B14F-4D97-AF65-F5344CB8AC3E}">
        <p14:creationId xmlns:p14="http://schemas.microsoft.com/office/powerpoint/2010/main" val="1983715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Why do we Monitor?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Know when there are problems </a:t>
            </a:r>
            <a:r>
              <a:rPr lang="mr-IN" sz="2400" dirty="0"/>
              <a:t>–</a:t>
            </a:r>
            <a:r>
              <a:rPr lang="en-US" sz="2400"/>
              <a:t> before </a:t>
            </a:r>
            <a:r>
              <a:rPr lang="en-US" sz="2400" dirty="0"/>
              <a:t>our customers!</a:t>
            </a:r>
          </a:p>
          <a:p>
            <a:r>
              <a:rPr lang="en-US" sz="2400" dirty="0"/>
              <a:t>Track resource </a:t>
            </a:r>
            <a:r>
              <a:rPr lang="en-US" sz="2400" dirty="0" err="1"/>
              <a:t>utilisation</a:t>
            </a:r>
            <a:r>
              <a:rPr lang="en-US" sz="2400" dirty="0"/>
              <a:t>, and bill our customers</a:t>
            </a:r>
          </a:p>
          <a:p>
            <a:r>
              <a:rPr lang="en-US" sz="2400" dirty="0"/>
              <a:t>To Deliver on Service Level Agreements (SLAs)</a:t>
            </a:r>
          </a:p>
          <a:p>
            <a:pPr lvl="1"/>
            <a:r>
              <a:rPr lang="en-US" sz="2000" dirty="0"/>
              <a:t>What does management expect?</a:t>
            </a:r>
          </a:p>
          <a:p>
            <a:pPr lvl="1"/>
            <a:r>
              <a:rPr lang="en-US" sz="2000" dirty="0"/>
              <a:t>What do customers expect?</a:t>
            </a:r>
          </a:p>
          <a:p>
            <a:pPr lvl="1"/>
            <a:r>
              <a:rPr lang="en-US" sz="2000" dirty="0"/>
              <a:t>What does the rest of the Internet expect?</a:t>
            </a:r>
          </a:p>
          <a:p>
            <a:r>
              <a:rPr lang="en-US" sz="2400" dirty="0"/>
              <a:t>To prove we're delivering</a:t>
            </a:r>
          </a:p>
          <a:p>
            <a:pPr lvl="1"/>
            <a:r>
              <a:rPr lang="en-US" sz="2000" dirty="0"/>
              <a:t>Have we achieved Five Nines? 99.999%</a:t>
            </a:r>
          </a:p>
          <a:p>
            <a:r>
              <a:rPr lang="en-US" sz="2400" dirty="0"/>
              <a:t>To ensure we meet SLAs in the future</a:t>
            </a:r>
          </a:p>
          <a:p>
            <a:pPr lvl="1"/>
            <a:r>
              <a:rPr lang="en-US" sz="2000" dirty="0"/>
              <a:t>Is our network about to fail? Become congested?</a:t>
            </a:r>
          </a:p>
        </p:txBody>
      </p:sp>
    </p:spTree>
    <p:extLst>
      <p:ext uri="{BB962C8B-B14F-4D97-AF65-F5344CB8AC3E}">
        <p14:creationId xmlns:p14="http://schemas.microsoft.com/office/powerpoint/2010/main" val="314312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Uptime Expectations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it take to deliver 99.9% uptime?</a:t>
            </a:r>
          </a:p>
          <a:p>
            <a:pPr lvl="1"/>
            <a:r>
              <a:rPr lang="en-US" dirty="0"/>
              <a:t>Only 44 minutes of downtime a month!</a:t>
            </a:r>
          </a:p>
          <a:p>
            <a:r>
              <a:rPr lang="en-US" dirty="0"/>
              <a:t>Need to shut down one hour a week?</a:t>
            </a:r>
          </a:p>
          <a:p>
            <a:pPr lvl="1"/>
            <a:r>
              <a:rPr lang="en-US" dirty="0"/>
              <a:t>That's only 99.4% uptime ((732-4)/732 = .9945355...)</a:t>
            </a:r>
          </a:p>
          <a:p>
            <a:r>
              <a:rPr lang="en-US" dirty="0"/>
              <a:t>Maintenance might be negotiated in SLAs </a:t>
            </a:r>
          </a:p>
          <a:p>
            <a:r>
              <a:rPr lang="en-US" dirty="0"/>
              <a:t>What does it mean that the network is up?</a:t>
            </a:r>
          </a:p>
          <a:p>
            <a:pPr lvl="1"/>
            <a:r>
              <a:rPr lang="en-US" dirty="0"/>
              <a:t>Does it work at every location? Every host?</a:t>
            </a:r>
          </a:p>
          <a:p>
            <a:pPr lvl="1"/>
            <a:r>
              <a:rPr lang="en-US" dirty="0"/>
              <a:t>Is the network up if it works at the Boss's desk?</a:t>
            </a:r>
          </a:p>
          <a:p>
            <a:pPr lvl="1"/>
            <a:r>
              <a:rPr lang="en-US" dirty="0"/>
              <a:t>Should the network be reachable from the Internet?</a:t>
            </a:r>
          </a:p>
        </p:txBody>
      </p:sp>
    </p:spTree>
    <p:extLst>
      <p:ext uri="{BB962C8B-B14F-4D97-AF65-F5344CB8AC3E}">
        <p14:creationId xmlns:p14="http://schemas.microsoft.com/office/powerpoint/2010/main" val="9689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08.2_ConfigurationMgmt-RANCID.pptx</Template>
  <TotalTime>134</TotalTime>
  <Words>812</Words>
  <Application>Microsoft Office PowerPoint</Application>
  <PresentationFormat>On-screen Show (4:3)</PresentationFormat>
  <Paragraphs>177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ＭＳ Ｐゴシック</vt:lpstr>
      <vt:lpstr>Arial</vt:lpstr>
      <vt:lpstr>Calibri</vt:lpstr>
      <vt:lpstr>Default Design</vt:lpstr>
      <vt:lpstr>Campus Network Design Workshop</vt:lpstr>
      <vt:lpstr>Objectives</vt:lpstr>
      <vt:lpstr>NOC: Consolidating NMM Systems</vt:lpstr>
      <vt:lpstr>PowerPoint Presentation</vt:lpstr>
      <vt:lpstr>Network Monitoring &amp; Management</vt:lpstr>
      <vt:lpstr>Monitoring Systems &amp; Services</vt:lpstr>
      <vt:lpstr>Why do we Monitor?</vt:lpstr>
      <vt:lpstr>Why do we Monitor?</vt:lpstr>
      <vt:lpstr>Uptime Expectations</vt:lpstr>
      <vt:lpstr>Establishing a Baseline</vt:lpstr>
      <vt:lpstr>Detecting Attacks</vt:lpstr>
      <vt:lpstr>What do we Manage?</vt:lpstr>
      <vt:lpstr>Why do we Manage?</vt:lpstr>
      <vt:lpstr>Network Monitoring Tools</vt:lpstr>
      <vt:lpstr>Network Management Tools</vt:lpstr>
      <vt:lpstr>A few Open Source NMM Tools </vt:lpstr>
      <vt:lpstr>NMM Review</vt:lpstr>
      <vt:lpstr>Questions?</vt:lpstr>
    </vt:vector>
  </TitlesOfParts>
  <Company>NSRC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Campus Network Workshop</dc:title>
  <dc:creator>Andy Linton</dc:creator>
  <cp:lastModifiedBy>Cleven Mmari</cp:lastModifiedBy>
  <cp:revision>24</cp:revision>
  <dcterms:created xsi:type="dcterms:W3CDTF">2015-08-27T21:59:01Z</dcterms:created>
  <dcterms:modified xsi:type="dcterms:W3CDTF">2018-04-30T11:39:12Z</dcterms:modified>
</cp:coreProperties>
</file>