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8" r:id="rId12"/>
    <p:sldId id="264" r:id="rId13"/>
    <p:sldId id="265" r:id="rId14"/>
    <p:sldId id="266" r:id="rId15"/>
  </p:sldIdLst>
  <p:sldSz cx="10080625" cy="755967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53"/>
    <p:restoredTop sz="93692"/>
  </p:normalViewPr>
  <p:slideViewPr>
    <p:cSldViewPr snapToGrid="0" snapToObjects="1">
      <p:cViewPr varScale="1">
        <p:scale>
          <a:sx n="62" d="100"/>
          <a:sy n="62" d="100"/>
        </p:scale>
        <p:origin x="65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body"/>
          </p:nvPr>
        </p:nvSpPr>
        <p:spPr>
          <a:xfrm>
            <a:off x="685800" y="4343040"/>
            <a:ext cx="5486040" cy="41144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N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2976120" cy="4568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3881520" y="0"/>
            <a:ext cx="2976120" cy="4568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0" y="8686800"/>
            <a:ext cx="2976120" cy="4568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3881520" y="8686800"/>
            <a:ext cx="2976120" cy="4568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5D76F1FF-89AD-41E7-B8CB-13781BD2EE52}" type="slidenum"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NZ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0870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14" name="CustomShape 2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27720BFB-7D5A-4117-8AE5-6F1337BDA47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fld>
            <a:endParaRPr lang="en-N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2061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16" name="CustomShape 2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/>
          <a:lstStyle/>
          <a:p>
            <a:pPr algn="r">
              <a:lnSpc>
                <a:spcPct val="100000"/>
              </a:lnSpc>
            </a:pPr>
            <a:fld id="{47B71005-6524-4719-AA44-DEABB465B97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fld>
            <a:endParaRPr lang="en-N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8400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" name="Picture 38"/>
          <p:cNvPicPr/>
          <p:nvPr/>
        </p:nvPicPr>
        <p:blipFill>
          <a:blip r:embed="rId2"/>
          <a:stretch/>
        </p:blipFill>
        <p:spPr>
          <a:xfrm>
            <a:off x="2291760" y="1768680"/>
            <a:ext cx="5495400" cy="4384440"/>
          </a:xfrm>
          <a:prstGeom prst="rect">
            <a:avLst/>
          </a:prstGeom>
          <a:ln>
            <a:noFill/>
          </a:ln>
        </p:spPr>
      </p:pic>
      <p:pic>
        <p:nvPicPr>
          <p:cNvPr id="40" name="Picture 39"/>
          <p:cNvPicPr/>
          <p:nvPr/>
        </p:nvPicPr>
        <p:blipFill>
          <a:blip r:embed="rId2"/>
          <a:stretch/>
        </p:blipFill>
        <p:spPr>
          <a:xfrm>
            <a:off x="2291760" y="1768680"/>
            <a:ext cx="549540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0" name="Picture 79"/>
          <p:cNvPicPr/>
          <p:nvPr/>
        </p:nvPicPr>
        <p:blipFill>
          <a:blip r:embed="rId2"/>
          <a:stretch/>
        </p:blipFill>
        <p:spPr>
          <a:xfrm>
            <a:off x="2291760" y="1768680"/>
            <a:ext cx="5495400" cy="4384440"/>
          </a:xfrm>
          <a:prstGeom prst="rect">
            <a:avLst/>
          </a:prstGeom>
          <a:ln>
            <a:noFill/>
          </a:ln>
        </p:spPr>
      </p:pic>
      <p:pic>
        <p:nvPicPr>
          <p:cNvPr id="81" name="Picture 80"/>
          <p:cNvPicPr/>
          <p:nvPr/>
        </p:nvPicPr>
        <p:blipFill>
          <a:blip r:embed="rId2"/>
          <a:stretch/>
        </p:blipFill>
        <p:spPr>
          <a:xfrm>
            <a:off x="2291760" y="1768680"/>
            <a:ext cx="549540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N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6592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7576874B-17E8-4306-95BA-6BDA7505FA75}" type="slidenum"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NZ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5" name="Picture 4"/>
          <p:cNvPicPr/>
          <p:nvPr/>
        </p:nvPicPr>
        <p:blipFill>
          <a:blip r:embed="rId14"/>
          <a:stretch/>
        </p:blipFill>
        <p:spPr>
          <a:xfrm>
            <a:off x="229320" y="7017480"/>
            <a:ext cx="2185560" cy="28548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15"/>
          <a:stretch/>
        </p:blipFill>
        <p:spPr>
          <a:xfrm>
            <a:off x="8778600" y="6893280"/>
            <a:ext cx="1070280" cy="51372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N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504000" y="686592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10284AED-CCB8-4981-A7A6-52C657ADF37A}" type="slidenum">
              <a:rPr lang="en-NZ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NZ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6" name="Picture 45"/>
          <p:cNvPicPr/>
          <p:nvPr/>
        </p:nvPicPr>
        <p:blipFill>
          <a:blip r:embed="rId14"/>
          <a:stretch/>
        </p:blipFill>
        <p:spPr>
          <a:xfrm>
            <a:off x="229320" y="7017480"/>
            <a:ext cx="2185560" cy="285480"/>
          </a:xfrm>
          <a:prstGeom prst="rect">
            <a:avLst/>
          </a:prstGeom>
          <a:ln>
            <a:noFill/>
          </a:ln>
        </p:spPr>
      </p:pic>
      <p:pic>
        <p:nvPicPr>
          <p:cNvPr id="47" name="Picture 46"/>
          <p:cNvPicPr/>
          <p:nvPr/>
        </p:nvPicPr>
        <p:blipFill>
          <a:blip r:embed="rId15"/>
          <a:stretch/>
        </p:blipFill>
        <p:spPr>
          <a:xfrm>
            <a:off x="8778600" y="6893280"/>
            <a:ext cx="1070280" cy="51372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0" y="969120"/>
            <a:ext cx="10080000" cy="14698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buClr>
                <a:srgbClr val="000000"/>
              </a:buClr>
              <a:buSzPct val="45000"/>
            </a:pPr>
            <a:r>
              <a:rPr lang="en-US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Monitoring and Management
Welcome</a:t>
            </a:r>
            <a:endParaRPr lang="en-NZ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49320" y="2959560"/>
            <a:ext cx="10080000" cy="1065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N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Startup Resource Center</a:t>
            </a:r>
            <a:endParaRPr lang="en-N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N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www.nsrc.org</a:t>
            </a:r>
            <a:endParaRPr lang="en-N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9" name="Picture 88"/>
          <p:cNvPicPr/>
          <p:nvPr/>
        </p:nvPicPr>
        <p:blipFill>
          <a:blip r:embed="rId2"/>
          <a:stretch/>
        </p:blipFill>
        <p:spPr>
          <a:xfrm>
            <a:off x="943200" y="6072840"/>
            <a:ext cx="1117080" cy="393120"/>
          </a:xfrm>
          <a:prstGeom prst="rect">
            <a:avLst/>
          </a:prstGeom>
          <a:ln>
            <a:noFill/>
          </a:ln>
        </p:spPr>
      </p:pic>
      <p:sp>
        <p:nvSpPr>
          <p:cNvPr id="90" name="TextShape 3"/>
          <p:cNvSpPr txBox="1"/>
          <p:nvPr/>
        </p:nvSpPr>
        <p:spPr>
          <a:xfrm>
            <a:off x="2169360" y="6023520"/>
            <a:ext cx="7315200" cy="45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NZ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These materials are licensed under the Creative Commons Attribution-NonCommercial 4.0 International license
(http://creativecommons.org/licenses/by-nc/4.0/)</a:t>
            </a:r>
            <a:endParaRPr lang="en-NZ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2"/>
          <p:cNvSpPr txBox="1"/>
          <p:nvPr/>
        </p:nvSpPr>
        <p:spPr>
          <a:xfrm>
            <a:off x="50544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Diagram</a:t>
            </a:r>
            <a:b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Single Campus Detail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17715EF-26D6-B04E-AC10-45258309D4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1342"/>
            <a:ext cx="10080625" cy="371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19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9721080" y="2588400"/>
            <a:ext cx="204840" cy="407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7F62B90-EC9F-E340-9F24-C164BD8B6E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251" y="3535"/>
            <a:ext cx="7229139" cy="751830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589680" y="1872000"/>
            <a:ext cx="9286920" cy="485704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 transit routers that serve odd and even groups</a:t>
            </a:r>
            <a:endParaRPr lang="en-NZ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 border routers (</a:t>
            </a:r>
            <a:r>
              <a:rPr lang="en-NZ" sz="3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bdr</a:t>
            </a:r>
            <a:r>
              <a:rPr lang="en-NZ" sz="30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en-NZ" sz="3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.campus</a:t>
            </a:r>
            <a:r>
              <a:rPr lang="en-NZ" sz="30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Y</a:t>
            </a:r>
            <a:r>
              <a:rPr lang="en-NZ" sz="3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 core layer 3 switches (</a:t>
            </a:r>
            <a:r>
              <a:rPr lang="en-NZ" sz="3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core</a:t>
            </a:r>
            <a:r>
              <a:rPr lang="en-NZ" sz="3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X</a:t>
            </a:r>
            <a:r>
              <a:rPr lang="en-NZ" sz="3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.campus</a:t>
            </a:r>
            <a:r>
              <a:rPr lang="en-NZ" sz="3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Y</a:t>
            </a:r>
            <a:r>
              <a:rPr lang="en-NZ" sz="3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12 building switches (2 buildings per campus)</a:t>
            </a:r>
          </a:p>
          <a:p>
            <a:pPr marL="1022400" lvl="1" indent="-457200"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N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 edge switches </a:t>
            </a:r>
            <a:endParaRPr lang="en-NZ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NZ" sz="3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42 virtual servers</a:t>
            </a:r>
          </a:p>
          <a:p>
            <a:pPr marL="1022400" lvl="1" indent="-457200"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N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 server per user (</a:t>
            </a:r>
            <a:r>
              <a:rPr lang="en-NZ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cs typeface="Courier New" charset="0"/>
              </a:rPr>
              <a:t>host</a:t>
            </a:r>
            <a:r>
              <a:rPr lang="en-NZ" sz="2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cs typeface="Courier New" charset="0"/>
              </a:rPr>
              <a:t>X</a:t>
            </a:r>
            <a:r>
              <a:rPr lang="en-NZ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.campus</a:t>
            </a:r>
            <a:r>
              <a:rPr lang="en-NZ" sz="24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Y</a:t>
            </a:r>
            <a:r>
              <a:rPr lang="en-N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</a:p>
          <a:p>
            <a:pPr marL="1022400" lvl="1" indent="-457200">
              <a:buClr>
                <a:srgbClr val="000000"/>
              </a:buClr>
              <a:buSzPct val="45000"/>
              <a:buFont typeface="Wingdings" charset="2"/>
              <a:buChar char="Ø"/>
            </a:pPr>
            <a:r>
              <a:rPr lang="en-N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 shared server per group (</a:t>
            </a:r>
            <a:r>
              <a:rPr lang="en-N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cs typeface="Courier New" charset="0"/>
              </a:rPr>
              <a:t>srv1</a:t>
            </a:r>
            <a:r>
              <a:rPr lang="en-N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 charset="0"/>
                <a:ea typeface="Courier New" charset="0"/>
                <a:cs typeface="Courier New" charset="0"/>
              </a:rPr>
              <a:t>.campusY</a:t>
            </a:r>
            <a:r>
              <a:rPr lang="en-N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  <a:endParaRPr lang="en-NZ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endParaRPr lang="en-NZ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NZ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will work in groups of 6 on some exercises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NZ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Please choose your location for the week now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NZ" sz="2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 will use your group’s virtual machines all week </a:t>
            </a:r>
          </a:p>
        </p:txBody>
      </p:sp>
      <p:sp>
        <p:nvSpPr>
          <p:cNvPr id="110" name="TextShape 2"/>
          <p:cNvSpPr txBox="1"/>
          <p:nvPr/>
        </p:nvSpPr>
        <p:spPr>
          <a:xfrm>
            <a:off x="5061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will assign PCs &amp; Groups Now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580680" y="2664000"/>
            <a:ext cx="9295920" cy="2736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2720" indent="-342720"/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 algn="ctr"/>
            <a:r>
              <a:rPr lang="en-US" sz="36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Please Ask Questions At Any Time!</a:t>
            </a:r>
            <a:endParaRPr lang="en-N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5065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Questions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567000" y="1546920"/>
            <a:ext cx="9295920" cy="4929184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2720" indent="-342720"/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Session I 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	09:00 – 10:30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Break		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10:30 – 11:00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Session II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	11:00 – 13:00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Lunch	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13:00 – 14:00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Session III	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14:00 – 15:30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Break	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	15:30 – 16:00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r>
              <a:rPr lang="en-US" sz="2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Session IV	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	16:00 – 17:30+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/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50436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Workshop Schedule</a:t>
            </a:r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2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Workshop Instructors</a:t>
            </a:r>
            <a:endParaRPr lang="en-NZ" sz="4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8215" y="1563480"/>
            <a:ext cx="87102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INSTRUCTOR		COUNTRY	ORGANIZATION</a:t>
            </a:r>
          </a:p>
          <a:p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000" dirty="0"/>
              <a:t>Cleven Mmari</a:t>
            </a:r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dirty="0" smtClean="0"/>
              <a:t>Tanzania/USA</a:t>
            </a:r>
            <a:r>
              <a:rPr lang="en-US" sz="2000" dirty="0"/>
              <a:t>	</a:t>
            </a:r>
            <a:r>
              <a:rPr lang="en-US" sz="2000" dirty="0"/>
              <a:t>University of </a:t>
            </a:r>
            <a:r>
              <a:rPr lang="en-US" sz="2000" dirty="0" smtClean="0"/>
              <a:t>Oregon/NSRC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/>
              <a:t>Isaac </a:t>
            </a:r>
            <a:r>
              <a:rPr lang="en-US" sz="2000" dirty="0" err="1" smtClean="0"/>
              <a:t>Armah</a:t>
            </a:r>
            <a:r>
              <a:rPr lang="en-US" sz="2000" dirty="0" smtClean="0"/>
              <a:t>-Mensah</a:t>
            </a:r>
            <a:r>
              <a:rPr lang="en-US" sz="2000" dirty="0"/>
              <a:t>	</a:t>
            </a:r>
            <a:r>
              <a:rPr lang="en-US" sz="2000" dirty="0"/>
              <a:t>Ghana</a:t>
            </a:r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dirty="0" smtClean="0"/>
              <a:t>University </a:t>
            </a:r>
            <a:r>
              <a:rPr lang="en-US" sz="2000" dirty="0"/>
              <a:t>of Cape </a:t>
            </a:r>
            <a:r>
              <a:rPr lang="en-US" sz="2000" dirty="0" smtClean="0"/>
              <a:t>Coast</a:t>
            </a:r>
          </a:p>
          <a:p>
            <a:pPr>
              <a:lnSpc>
                <a:spcPct val="150000"/>
              </a:lnSpc>
            </a:pPr>
            <a:r>
              <a:rPr lang="en-US" sz="2000" dirty="0" err="1"/>
              <a:t>Seun</a:t>
            </a:r>
            <a:r>
              <a:rPr lang="en-US" sz="2000" dirty="0"/>
              <a:t> </a:t>
            </a:r>
            <a:r>
              <a:rPr lang="en-US" sz="2000" dirty="0" err="1" smtClean="0"/>
              <a:t>Ojedeji</a:t>
            </a:r>
            <a:r>
              <a:rPr lang="en-US" sz="2000" dirty="0"/>
              <a:t>		Nigeria		Federal University </a:t>
            </a:r>
            <a:r>
              <a:rPr lang="en-US" sz="2000" dirty="0" err="1" smtClean="0"/>
              <a:t>Oye-Ekiti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/>
              <a:t>Timothy Ola </a:t>
            </a:r>
            <a:r>
              <a:rPr lang="en-US" sz="2000" dirty="0" err="1" smtClean="0"/>
              <a:t>Akinfenwa</a:t>
            </a:r>
            <a:r>
              <a:rPr lang="en-US" sz="2000" dirty="0"/>
              <a:t>	Nigeria		Osun State </a:t>
            </a:r>
            <a:r>
              <a:rPr lang="en-US" sz="2000" dirty="0" smtClean="0"/>
              <a:t>University</a:t>
            </a:r>
            <a:endParaRPr lang="en-US" sz="20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50508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Student Introductions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50472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Workshop Agenda</a:t>
            </a:r>
          </a:p>
        </p:txBody>
      </p:sp>
      <p:sp>
        <p:nvSpPr>
          <p:cNvPr id="97" name="TextShape 2"/>
          <p:cNvSpPr txBox="1"/>
          <p:nvPr/>
        </p:nvSpPr>
        <p:spPr>
          <a:xfrm>
            <a:off x="3430800" y="3143880"/>
            <a:ext cx="2977200" cy="821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N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Show Briefing Slides</a:t>
            </a:r>
          </a:p>
          <a:p>
            <a:pPr algn="ctr"/>
            <a:r>
              <a:rPr lang="en-NZ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Show Wiki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505080" y="1522080"/>
            <a:ext cx="9357840" cy="4546211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108000">
              <a:buClr>
                <a:srgbClr val="000000"/>
              </a:buClr>
              <a:buSzPct val="45000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Agenda 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.ws.nsrc.org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During the course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Please ask questions as you have them.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Your experiences are valuable. Please share them.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schedule is somewhat flexible.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>
              <a:buClr>
                <a:srgbClr val="000000"/>
              </a:buClr>
              <a:buSzPct val="45000"/>
            </a:pP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Course Materials</a:t>
            </a:r>
            <a:endParaRPr lang="en-NZ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www</a:t>
            </a:r>
            <a:r>
              <a:rPr lang="en-US" sz="24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.ws.nsrc.org</a:t>
            </a: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Will be available permanently here: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http://</a:t>
            </a:r>
            <a:r>
              <a:rPr lang="en-US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nsrc.org/workshops/2018/afnog-nme</a:t>
            </a:r>
            <a:endParaRPr lang="en-NZ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TextShape 2"/>
          <p:cNvSpPr txBox="1"/>
          <p:nvPr/>
        </p:nvSpPr>
        <p:spPr>
          <a:xfrm>
            <a:off x="50508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Administrative Items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2"/>
          <p:cNvSpPr txBox="1"/>
          <p:nvPr/>
        </p:nvSpPr>
        <p:spPr>
          <a:xfrm>
            <a:off x="50544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Virtual Machine Access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43148" y="1425039"/>
            <a:ext cx="80752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400" dirty="0"/>
              <a:t>There are 36 Virtual Machines: 	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host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.campus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.ws.nsrc.org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400" dirty="0"/>
              <a:t>Each virtual machine has two users:</a:t>
            </a:r>
          </a:p>
          <a:p>
            <a:pPr marL="800100" lvl="1" indent="-342900">
              <a:lnSpc>
                <a:spcPct val="150000"/>
              </a:lnSpc>
              <a:buFont typeface=".AppleSystemUIFont" charset="-120"/>
              <a:buChar char="-"/>
            </a:pPr>
            <a:r>
              <a:rPr lang="en-US" sz="2400" dirty="0"/>
              <a:t>General user: 		</a:t>
            </a:r>
            <a:r>
              <a:rPr lang="en-US" sz="2400" i="1" dirty="0" err="1"/>
              <a:t>sysadm</a:t>
            </a:r>
            <a:r>
              <a:rPr lang="en-US" sz="2400" i="1" dirty="0"/>
              <a:t> </a:t>
            </a:r>
            <a:r>
              <a:rPr lang="en-US" sz="2400" dirty="0">
                <a:sym typeface="Wingdings"/>
              </a:rPr>
              <a:t> “s y s a d m”</a:t>
            </a:r>
          </a:p>
          <a:p>
            <a:pPr marL="800100" lvl="1" indent="-342900">
              <a:lnSpc>
                <a:spcPct val="150000"/>
              </a:lnSpc>
              <a:buFont typeface=".AppleSystemUIFont" charset="-120"/>
              <a:buChar char="-"/>
            </a:pPr>
            <a:r>
              <a:rPr lang="en-US" sz="2400" dirty="0">
                <a:sym typeface="Wingdings"/>
              </a:rPr>
              <a:t>Administrative user: 	</a:t>
            </a:r>
            <a:r>
              <a:rPr lang="en-US" sz="2400" i="1" dirty="0">
                <a:sym typeface="Wingdings"/>
              </a:rPr>
              <a:t>root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2400" dirty="0"/>
              <a:t>Password for </a:t>
            </a:r>
            <a:r>
              <a:rPr lang="en-US" sz="2400" i="1" dirty="0" err="1"/>
              <a:t>sysadm</a:t>
            </a:r>
            <a:r>
              <a:rPr lang="en-US" sz="2400" dirty="0"/>
              <a:t> is written on the board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2"/>
          <p:cNvSpPr txBox="1"/>
          <p:nvPr/>
        </p:nvSpPr>
        <p:spPr>
          <a:xfrm>
            <a:off x="50544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Network Diagram</a:t>
            </a:r>
            <a:b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</a:br>
            <a:r>
              <a:rPr lang="en-NZ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Overview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B7A8172-4BBE-094B-B372-F0C3934569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9966"/>
            <a:ext cx="10080625" cy="304480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ADFE3B52-DE42-6B4D-A8A6-62447502F8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44" y="36242"/>
            <a:ext cx="9590567" cy="748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3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2816</TotalTime>
  <Words>195</Words>
  <Application>Microsoft Office PowerPoint</Application>
  <PresentationFormat>Custom</PresentationFormat>
  <Paragraphs>61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.AppleSystemUIFont</vt:lpstr>
      <vt:lpstr>Arial</vt:lpstr>
      <vt:lpstr>Calibri</vt:lpstr>
      <vt:lpstr>Courier New</vt:lpstr>
      <vt:lpstr>DejaVu Sans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Hervey Allen</dc:creator>
  <dc:description/>
  <cp:lastModifiedBy>Cleven Mmari</cp:lastModifiedBy>
  <cp:revision>109</cp:revision>
  <dcterms:created xsi:type="dcterms:W3CDTF">2012-07-01T21:20:56Z</dcterms:created>
  <dcterms:modified xsi:type="dcterms:W3CDTF">2018-04-30T00:20:42Z</dcterms:modified>
  <dc:language>en-US</dc:language>
</cp:coreProperties>
</file>