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8" r:id="rId12"/>
    <p:sldId id="264" r:id="rId13"/>
    <p:sldId id="265" r:id="rId14"/>
    <p:sldId id="266" r:id="rId15"/>
  </p:sldIdLst>
  <p:sldSz cx="10080625" cy="75596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53"/>
    <p:restoredTop sz="93692"/>
  </p:normalViewPr>
  <p:slideViewPr>
    <p:cSldViewPr snapToGrid="0" snapToObjects="1">
      <p:cViewPr varScale="1">
        <p:scale>
          <a:sx n="60" d="100"/>
          <a:sy n="60" d="100"/>
        </p:scale>
        <p:origin x="8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685800" y="4343040"/>
            <a:ext cx="5486040" cy="41144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76120" cy="456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3881520" y="0"/>
            <a:ext cx="2976120" cy="4568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0" y="8686800"/>
            <a:ext cx="2976120" cy="4568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3881520" y="8686800"/>
            <a:ext cx="2976120" cy="4568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5D76F1FF-89AD-41E7-B8CB-13781BD2EE52}" type="slidenum"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N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CustomShape 2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7720BFB-7D5A-4117-8AE5-6F1337BDA47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fld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16" name="CustomShape 2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47B71005-6524-4719-AA44-DEABB465B97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fld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Picture 79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  <p:pic>
        <p:nvPicPr>
          <p:cNvPr id="81" name="Picture 80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6592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7576874B-17E8-4306-95BA-6BDA7505FA75}" type="slidenum"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N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14"/>
          <a:stretch/>
        </p:blipFill>
        <p:spPr>
          <a:xfrm>
            <a:off x="229320" y="7017480"/>
            <a:ext cx="2185560" cy="28548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15"/>
          <a:stretch/>
        </p:blipFill>
        <p:spPr>
          <a:xfrm>
            <a:off x="8778600" y="6893280"/>
            <a:ext cx="1070280" cy="5137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686592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10284AED-CCB8-4981-A7A6-52C657ADF37A}" type="slidenum"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N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6" name="Picture 45"/>
          <p:cNvPicPr/>
          <p:nvPr/>
        </p:nvPicPr>
        <p:blipFill>
          <a:blip r:embed="rId14"/>
          <a:stretch/>
        </p:blipFill>
        <p:spPr>
          <a:xfrm>
            <a:off x="229320" y="7017480"/>
            <a:ext cx="2185560" cy="285480"/>
          </a:xfrm>
          <a:prstGeom prst="rect">
            <a:avLst/>
          </a:prstGeom>
          <a:ln>
            <a:noFill/>
          </a:ln>
        </p:spPr>
      </p:pic>
      <p:pic>
        <p:nvPicPr>
          <p:cNvPr id="47" name="Picture 46"/>
          <p:cNvPicPr/>
          <p:nvPr/>
        </p:nvPicPr>
        <p:blipFill>
          <a:blip r:embed="rId15"/>
          <a:stretch/>
        </p:blipFill>
        <p:spPr>
          <a:xfrm>
            <a:off x="8778600" y="6893280"/>
            <a:ext cx="1070280" cy="5137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0" y="969120"/>
            <a:ext cx="10080000" cy="14698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Monitoring and Management
Welcome</a:t>
            </a:r>
            <a:endParaRPr lang="en-NZ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9320" y="2959560"/>
            <a:ext cx="10080000" cy="1065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Startup Resource Center</a:t>
            </a:r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www.nsrc.org</a:t>
            </a:r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Picture 88"/>
          <p:cNvPicPr/>
          <p:nvPr/>
        </p:nvPicPr>
        <p:blipFill>
          <a:blip r:embed="rId2"/>
          <a:stretch/>
        </p:blipFill>
        <p:spPr>
          <a:xfrm>
            <a:off x="943200" y="6072840"/>
            <a:ext cx="1117080" cy="393120"/>
          </a:xfrm>
          <a:prstGeom prst="rect">
            <a:avLst/>
          </a:prstGeom>
          <a:ln>
            <a:noFill/>
          </a:ln>
        </p:spPr>
      </p:pic>
      <p:sp>
        <p:nvSpPr>
          <p:cNvPr id="90" name="TextShape 3"/>
          <p:cNvSpPr txBox="1"/>
          <p:nvPr/>
        </p:nvSpPr>
        <p:spPr>
          <a:xfrm>
            <a:off x="2169360" y="6023520"/>
            <a:ext cx="7315200" cy="45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N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These materials are licensed under the Creative Commons Attribution-NonCommercial 4.0 International license
(http://creativecommons.org/licenses/by-nc/4.0/)</a:t>
            </a:r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2"/>
          <p:cNvSpPr txBox="1"/>
          <p:nvPr/>
        </p:nvSpPr>
        <p:spPr>
          <a:xfrm>
            <a:off x="50544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Diagram</a:t>
            </a:r>
            <a:b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Single Campus Detail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A36BEB-C389-814F-BCB9-28A265997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8446"/>
            <a:ext cx="10080625" cy="390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19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9721080" y="2588400"/>
            <a:ext cx="204840" cy="407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C7D0BB-FABE-9749-9452-05424A501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251" y="3535"/>
            <a:ext cx="7229139" cy="75183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89680" y="1872000"/>
            <a:ext cx="9286920" cy="485704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 transit routers that serve odd and even groups</a:t>
            </a:r>
            <a:endParaRPr lang="en-NZ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border routers (</a:t>
            </a:r>
            <a:r>
              <a:rPr lang="en-NZ" sz="3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bdr</a:t>
            </a:r>
            <a:r>
              <a:rPr lang="en-NZ" sz="3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NZ" sz="3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3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 core layer 3 switches (</a:t>
            </a:r>
            <a:r>
              <a:rPr lang="en-NZ" sz="3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core</a:t>
            </a:r>
            <a:r>
              <a:rPr lang="en-NZ" sz="3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NZ" sz="3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3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 building switches (2 buildings per campus)</a:t>
            </a:r>
          </a:p>
          <a:p>
            <a:pPr marL="10224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edge switches </a:t>
            </a:r>
            <a:endParaRPr lang="en-N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 virtual servers</a:t>
            </a:r>
          </a:p>
          <a:p>
            <a:pPr marL="10224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server per user (</a:t>
            </a:r>
            <a:r>
              <a:rPr lang="en-N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host</a:t>
            </a:r>
            <a:r>
              <a:rPr lang="en-NZ" sz="2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N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2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10224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shared server per group (</a:t>
            </a: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cs typeface="Courier New" charset="0"/>
              </a:rPr>
              <a:t>srv1</a:t>
            </a: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2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lang="en-N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NZ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will work in groups of </a:t>
            </a:r>
            <a:r>
              <a:rPr lang="en-NZ" sz="2800" i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on some exercises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Please choose your location for the week now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will use your group’s virtual machines all week </a:t>
            </a:r>
          </a:p>
        </p:txBody>
      </p:sp>
      <p:sp>
        <p:nvSpPr>
          <p:cNvPr id="110" name="TextShape 2"/>
          <p:cNvSpPr txBox="1"/>
          <p:nvPr/>
        </p:nvSpPr>
        <p:spPr>
          <a:xfrm>
            <a:off x="5061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will assign PCs &amp; Groups Now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80680" y="2664000"/>
            <a:ext cx="9295920" cy="2736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720" indent="-342720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 algn="ctr"/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Please Ask Questions At Any Time!</a:t>
            </a:r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65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Questions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67000" y="1546920"/>
            <a:ext cx="9295920" cy="492918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720" indent="-342720"/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	09:30 – 11:00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Break	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11:00 – 11:30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II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	11:30 – 13:00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Lunch*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13:00 – 14:00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III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14:00 – 16:00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Break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16:00 – 16:30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IV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	16:30 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 18:00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US" sz="16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US" sz="1600" i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US" sz="16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US" sz="1600" i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US" sz="16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16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*Lunch breaks may be staggered to accommodate all participants</a:t>
            </a:r>
            <a:endParaRPr lang="en-NZ" sz="16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Workshop Schedule</a:t>
            </a:r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Workshop Instructors</a:t>
            </a:r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215" y="1563480"/>
            <a:ext cx="871024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INSTRUCTOR		COUNTRY	ORGANIZATION</a:t>
            </a:r>
          </a:p>
          <a:p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Hans Kuhn			USA		NSRC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Hervey Allen			USA		NSRC</a:t>
            </a:r>
          </a:p>
          <a:p>
            <a:pPr>
              <a:lnSpc>
                <a:spcPct val="150000"/>
              </a:lnSpc>
            </a:pPr>
            <a:r>
              <a:rPr lang="en-US" sz="2400" dirty="0" err="1"/>
              <a:t>Rupesh</a:t>
            </a:r>
            <a:r>
              <a:rPr lang="en-US" sz="2400" dirty="0"/>
              <a:t> Basnet		Nepal		OM Networks</a:t>
            </a:r>
          </a:p>
          <a:p>
            <a:pPr>
              <a:lnSpc>
                <a:spcPct val="150000"/>
              </a:lnSpc>
            </a:pPr>
            <a:r>
              <a:rPr lang="en-US" sz="2400" dirty="0" err="1"/>
              <a:t>Srijan</a:t>
            </a:r>
            <a:r>
              <a:rPr lang="en-US" sz="2400" dirty="0"/>
              <a:t> </a:t>
            </a:r>
            <a:r>
              <a:rPr lang="en-US" sz="2400" dirty="0" err="1"/>
              <a:t>Bhuju</a:t>
            </a:r>
            <a:r>
              <a:rPr lang="en-US" sz="2400" dirty="0"/>
              <a:t>			Nepal		</a:t>
            </a:r>
            <a:r>
              <a:rPr lang="en-US" sz="2400" dirty="0" err="1"/>
              <a:t>Worldlink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Jose Dante Santiago	Guam		Univ. of Guam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508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Student Introductions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Workshop Agenda</a:t>
            </a:r>
          </a:p>
        </p:txBody>
      </p:sp>
      <p:sp>
        <p:nvSpPr>
          <p:cNvPr id="97" name="TextShape 2"/>
          <p:cNvSpPr txBox="1"/>
          <p:nvPr/>
        </p:nvSpPr>
        <p:spPr>
          <a:xfrm>
            <a:off x="3430800" y="3143880"/>
            <a:ext cx="297720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Show Briefing Slides</a:t>
            </a:r>
          </a:p>
          <a:p>
            <a:pPr algn="ctr"/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Show Wiki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5080" y="1522080"/>
            <a:ext cx="9357840" cy="554569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Agenda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.ws.nsrc.org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During the course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Please ask questions as you have them.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Your experiences are valuable. Please share them.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schedule is somewhat flexible.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Course Materials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US" sz="2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</a:t>
            </a: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ws.nsrc.org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 be available permanently here: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lnSpc>
                <a:spcPct val="150000"/>
              </a:lnSpc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nsrc.org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/workshops/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2018/apricot/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nmm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/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508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Administrative Items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2"/>
          <p:cNvSpPr txBox="1"/>
          <p:nvPr/>
        </p:nvSpPr>
        <p:spPr>
          <a:xfrm>
            <a:off x="50544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Virtual Machine Access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3148" y="1425039"/>
            <a:ext cx="8075221" cy="4849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3380"/>
              </a:lnSpc>
              <a:buFont typeface="Arial" charset="0"/>
              <a:buChar char="•"/>
            </a:pPr>
            <a:r>
              <a:rPr lang="en-US" sz="2400" dirty="0"/>
              <a:t>There are 40 Virtual Machines available for this course</a:t>
            </a:r>
          </a:p>
          <a:p>
            <a:pPr marL="342900" indent="-342900">
              <a:lnSpc>
                <a:spcPts val="3380"/>
              </a:lnSpc>
              <a:buFont typeface="Arial" charset="0"/>
              <a:buChar char="•"/>
            </a:pPr>
            <a:r>
              <a:rPr lang="en-US" sz="2400" dirty="0"/>
              <a:t>We are using </a:t>
            </a:r>
            <a:r>
              <a:rPr lang="en-US" sz="2400" b="1" i="1" dirty="0"/>
              <a:t>two identical </a:t>
            </a:r>
            <a:r>
              <a:rPr lang="en-US" sz="2400" dirty="0"/>
              <a:t>virtual environments and splitting the class in to two groups. </a:t>
            </a:r>
          </a:p>
          <a:p>
            <a:pPr marL="342900" indent="-342900">
              <a:lnSpc>
                <a:spcPts val="3380"/>
              </a:lnSpc>
              <a:buFont typeface="Arial" charset="0"/>
              <a:buChar char="•"/>
            </a:pPr>
            <a:r>
              <a:rPr lang="en-US" sz="2400" dirty="0"/>
              <a:t>Groups have machines 					</a:t>
            </a:r>
          </a:p>
          <a:p>
            <a:pPr>
              <a:lnSpc>
                <a:spcPts val="3380"/>
              </a:lnSpc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.campus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.ws.nsrc.org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lnSpc>
                <a:spcPts val="3380"/>
              </a:lnSpc>
              <a:buFont typeface="Arial" charset="0"/>
              <a:buChar char="•"/>
            </a:pPr>
            <a:r>
              <a:rPr lang="en-US" sz="2400" dirty="0"/>
              <a:t>Groups have one shared server: </a:t>
            </a:r>
          </a:p>
          <a:p>
            <a:pPr>
              <a:lnSpc>
                <a:spcPts val="3380"/>
              </a:lnSpc>
            </a:pPr>
            <a:r>
              <a:rPr lang="en-US" sz="2400" dirty="0"/>
              <a:t>	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srv1.campus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.ws.nsrc.org</a:t>
            </a:r>
          </a:p>
          <a:p>
            <a:pPr marL="342900" indent="-342900">
              <a:lnSpc>
                <a:spcPts val="3380"/>
              </a:lnSpc>
              <a:buFont typeface="Arial" charset="0"/>
              <a:buChar char="•"/>
            </a:pPr>
            <a:r>
              <a:rPr lang="en-US" sz="2400" dirty="0"/>
              <a:t>Each virtual machine has two users:</a:t>
            </a:r>
          </a:p>
          <a:p>
            <a:pPr marL="800100" lvl="1" indent="-342900">
              <a:lnSpc>
                <a:spcPts val="3380"/>
              </a:lnSpc>
              <a:buFont typeface=".AppleSystemUIFont" charset="-120"/>
              <a:buChar char="-"/>
            </a:pPr>
            <a:r>
              <a:rPr lang="en-US" sz="2400" dirty="0"/>
              <a:t>General user: 		</a:t>
            </a:r>
            <a:r>
              <a:rPr lang="en-US" sz="2400" i="1" dirty="0" err="1"/>
              <a:t>sysadm</a:t>
            </a:r>
            <a:r>
              <a:rPr lang="en-US" sz="2400" i="1" dirty="0"/>
              <a:t> </a:t>
            </a:r>
            <a:r>
              <a:rPr lang="en-US" sz="2400" dirty="0">
                <a:sym typeface="Wingdings"/>
              </a:rPr>
              <a:t> “s y s a d m”</a:t>
            </a:r>
          </a:p>
          <a:p>
            <a:pPr marL="800100" lvl="1" indent="-342900">
              <a:lnSpc>
                <a:spcPts val="3380"/>
              </a:lnSpc>
              <a:buFont typeface=".AppleSystemUIFont" charset="-120"/>
              <a:buChar char="-"/>
            </a:pPr>
            <a:r>
              <a:rPr lang="en-US" sz="2400" dirty="0">
                <a:sym typeface="Wingdings"/>
              </a:rPr>
              <a:t>Administrative user: 	</a:t>
            </a:r>
            <a:r>
              <a:rPr lang="en-US" sz="2400" i="1" dirty="0">
                <a:sym typeface="Wingdings"/>
              </a:rPr>
              <a:t>root</a:t>
            </a:r>
          </a:p>
          <a:p>
            <a:pPr marL="342900" indent="-342900">
              <a:lnSpc>
                <a:spcPts val="3380"/>
              </a:lnSpc>
              <a:buFont typeface="Arial" charset="0"/>
              <a:buChar char="•"/>
            </a:pPr>
            <a:r>
              <a:rPr lang="en-US" sz="2400" dirty="0"/>
              <a:t>Password for </a:t>
            </a:r>
            <a:r>
              <a:rPr lang="en-US" sz="2400" i="1" dirty="0" err="1"/>
              <a:t>sysadm</a:t>
            </a:r>
            <a:r>
              <a:rPr lang="en-US" sz="2400" dirty="0"/>
              <a:t> is written on the board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2"/>
          <p:cNvSpPr txBox="1"/>
          <p:nvPr/>
        </p:nvSpPr>
        <p:spPr>
          <a:xfrm>
            <a:off x="50544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Diagram</a:t>
            </a:r>
            <a:b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Overview*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8F03FA-13C2-734E-B1F0-2F53FFF82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4064"/>
            <a:ext cx="10080625" cy="30515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168B79-3B66-9B4D-BC9C-D527250AC758}"/>
              </a:ext>
            </a:extLst>
          </p:cNvPr>
          <p:cNvSpPr txBox="1"/>
          <p:nvPr/>
        </p:nvSpPr>
        <p:spPr>
          <a:xfrm>
            <a:off x="0" y="5841406"/>
            <a:ext cx="9671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*Note: We are using only 4 of the possible 6 campuses per group this week.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7A3536-6BCC-4C48-BB5D-64C7B37DCD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1" y="-3805"/>
            <a:ext cx="9322899" cy="756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3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2822</TotalTime>
  <Words>270</Words>
  <Application>Microsoft Macintosh PowerPoint</Application>
  <PresentationFormat>Custom</PresentationFormat>
  <Paragraphs>75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.AppleSystemUIFont</vt:lpstr>
      <vt:lpstr>Arial</vt:lpstr>
      <vt:lpstr>Calibri</vt:lpstr>
      <vt:lpstr>Courier New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Hervey Allen</dc:creator>
  <dc:description/>
  <cp:lastModifiedBy>Hervey Allen</cp:lastModifiedBy>
  <cp:revision>113</cp:revision>
  <dcterms:created xsi:type="dcterms:W3CDTF">2012-07-01T21:20:56Z</dcterms:created>
  <dcterms:modified xsi:type="dcterms:W3CDTF">2018-02-19T04:48:00Z</dcterms:modified>
  <dc:language>en-US</dc:language>
</cp:coreProperties>
</file>