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50.xml" ContentType="application/vnd.openxmlformats-officedocument.presentationml.slide+xml"/>
  <Override PartName="/ppt/slides/slide18.xml" ContentType="application/vnd.openxmlformats-officedocument.presentationml.slide+xml"/>
  <Override PartName="/ppt/slides/slide60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70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Default Extension="vml" ContentType="application/vnd.openxmlformats-officedocument.vmlDrawing"/>
  <Override PartName="/ppt/slideLayouts/slideLayout15.xml" ContentType="application/vnd.openxmlformats-officedocument.presentationml.slideLayout+xml"/>
  <Override PartName="/ppt/slides/slide66.xml" ContentType="application/vnd.openxmlformats-officedocument.presentationml.slid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s/slide75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85.xml" ContentType="application/vnd.openxmlformats-officedocument.presentationml.slide+xml"/>
  <Override PartName="/ppt/embeddings/oleObject1.bin" ContentType="application/vnd.openxmlformats-officedocument.oleObject"/>
  <Override PartName="/ppt/slides/slide95.xml" ContentType="application/vnd.openxmlformats-officedocument.presentationml.slide+xml"/>
  <Override PartName="/ppt/slides/slide103.xml" ContentType="application/vnd.openxmlformats-officedocument.presentationml.slide+xml"/>
  <Default Extension="jpeg" ContentType="image/jpeg"/>
  <Override PartName="/ppt/slides/slide112.xml" ContentType="application/vnd.openxmlformats-officedocument.presentationml.slide+xml"/>
  <Override PartName="/ppt/slides/slide13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08.xml" ContentType="application/vnd.openxmlformats-officedocument.presentationml.slide+xml"/>
  <Override PartName="/ppt/slides/slide42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51.xml" ContentType="application/vnd.openxmlformats-officedocument.presentationml.slide+xml"/>
  <Override PartName="/ppt/slides/slide1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61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90.xml" ContentType="application/vnd.openxmlformats-officedocument.presentationml.slide+xml"/>
  <Override PartName="/ppt/slideLayouts/slideLayout16.xml" ContentType="application/vnd.openxmlformats-officedocument.presentationml.slideLayout+xml"/>
  <Override PartName="/ppt/slides/slide67.xml" ContentType="application/vnd.openxmlformats-officedocument.presentationml.slide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slides/slide76.xml" ContentType="application/vnd.openxmlformats-officedocument.presentationml.slide+xml"/>
  <Default Extension="emf" ContentType="image/x-emf"/>
  <Override PartName="/ppt/slides/slide86.xml" ContentType="application/vnd.openxmlformats-officedocument.presentationml.slide+xml"/>
  <Override PartName="/ppt/embeddings/oleObject2.bin" ContentType="application/vnd.openxmlformats-officedocument.oleObject"/>
  <Override PartName="/ppt/slides/slide113.xml" ContentType="application/vnd.openxmlformats-officedocument.presentationml.slide+xml"/>
  <Override PartName="/ppt/slides/slide14.xml" ContentType="application/vnd.openxmlformats-officedocument.presentationml.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slides/slide33.xml" ContentType="application/vnd.openxmlformats-officedocument.presentationml.slide+xml"/>
  <Override PartName="/ppt/slides/slide5.xml" ContentType="application/vnd.openxmlformats-officedocument.presentationml.slide+xml"/>
  <Default Extension="xml" ContentType="application/xml"/>
  <Override PartName="/ppt/slides/slide109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slides/slide52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62.xml" ContentType="application/vnd.openxmlformats-officedocument.presentationml.slide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slides/slide81.xml" ContentType="application/vnd.openxmlformats-officedocument.presentationml.slide+xml"/>
  <Override PartName="/ppt/slides/slide49.xml" ContentType="application/vnd.openxmlformats-officedocument.presentationml.slide+xml"/>
  <Override PartName="/ppt/slides/slide58.xml" ContentType="application/vnd.openxmlformats-officedocument.presentationml.slide+xml"/>
  <Override PartName="/ppt/slides/slide91.xml" ContentType="application/vnd.openxmlformats-officedocument.presentationml.slide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slides/slide68.xml" ContentType="application/vnd.openxmlformats-officedocument.presentationml.slide+xml"/>
  <Override PartName="/ppt/theme/theme3.xml" ContentType="application/vnd.openxmlformats-officedocument.theme+xml"/>
  <Override PartName="/ppt/notesSlides/notesSlide4.xml" ContentType="application/vnd.openxmlformats-officedocument.presentationml.notesSlide+xml"/>
  <Override PartName="/ppt/slides/slide77.xml" ContentType="application/vnd.openxmlformats-officedocument.presentationml.slide+xml"/>
  <Override PartName="/ppt/slides/slide87.xml" ContentType="application/vnd.openxmlformats-officedocument.presentationml.slide+xml"/>
  <Override PartName="/ppt/embeddings/oleObject3.bin" ContentType="application/vnd.openxmlformats-officedocument.oleObject"/>
  <Override PartName="/ppt/slides/slide9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04.xml" ContentType="application/vnd.openxmlformats-officedocument.presentationml.slide+xml"/>
  <Override PartName="/ppt/slides/slide114.xml" ContentType="application/vnd.openxmlformats-officedocument.presentationml.slide+xml"/>
  <Override PartName="/ppt/slides/slide15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3.xml" ContentType="application/vnd.openxmlformats-officedocument.presentationml.slide+xml"/>
  <Override PartName="/ppt/slideLayouts/slideLayout21.xml" ContentType="application/vnd.openxmlformats-officedocument.presentationml.slideLayout+xml"/>
  <Override PartName="/ppt/slides/slide72.xml" ContentType="application/vnd.openxmlformats-officedocument.presentationml.slide+xml"/>
  <Override PartName="/ppt/slides/slide82.xml" ContentType="application/vnd.openxmlformats-officedocument.presentationml.slide+xml"/>
  <Override PartName="/ppt/slides/slide92.xml" ContentType="application/vnd.openxmlformats-officedocument.presentationml.slide+xml"/>
  <Override PartName="/ppt/slides/slide59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100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10.xml" ContentType="application/vnd.openxmlformats-officedocument.presentationml.slide+xml"/>
  <Override PartName="/ppt/slides/slide88.xml" ContentType="application/vnd.openxmlformats-officedocument.presentationml.slide+xml"/>
  <Override PartName="/ppt/embeddings/oleObject4.bin" ContentType="application/vnd.openxmlformats-officedocument.oleObject"/>
  <Override PartName="/ppt/slides/slide20.xml" ContentType="application/vnd.openxmlformats-officedocument.presentationml.slide+xml"/>
  <Override PartName="/ppt/slides/slide97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05.xml" ContentType="application/vnd.openxmlformats-officedocument.presentationml.slide+xml"/>
  <Override PartName="/ppt/slides/slide115.xml" ContentType="application/vnd.openxmlformats-officedocument.presentationml.slide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slides/slide7.xml" ContentType="application/vnd.openxmlformats-officedocument.presentationml.slide+xml"/>
  <Default Extension="wmf" ContentType="image/x-wmf"/>
  <Override PartName="/ppt/slideLayouts/slideLayout8.xml" ContentType="application/vnd.openxmlformats-officedocument.presentationml.slideLayout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22.xml" ContentType="application/vnd.openxmlformats-officedocument.presentationml.slideLayout+xml"/>
  <Override PartName="/ppt/slides/slide73.xml" ContentType="application/vnd.openxmlformats-officedocument.presentationml.slide+xml"/>
  <Override PartName="/ppt/presentation.xml" ContentType="application/vnd.openxmlformats-officedocument.presentationml.presentation.main+xml"/>
  <Override PartName="/ppt/slides/slide83.xml" ContentType="application/vnd.openxmlformats-officedocument.presentationml.slide+xml"/>
  <Override PartName="/ppt/slides/slide93.xml" ContentType="application/vnd.openxmlformats-officedocument.presentationml.slide+xml"/>
  <Override PartName="/ppt/slideLayouts/slideLayout19.xml" ContentType="application/vnd.openxmlformats-officedocument.presentationml.slideLayout+xml"/>
  <Override PartName="/ppt/slides/slide101.xml" ContentType="application/vnd.openxmlformats-officedocument.presentationml.slide+xml"/>
  <Override PartName="/ppt/slides/slide79.xml" ContentType="application/vnd.openxmlformats-officedocument.presentationml.slide+xml"/>
  <Override PartName="/ppt/slides/slide110.xml" ContentType="application/vnd.openxmlformats-officedocument.presentationml.slide+xml"/>
  <Override PartName="/ppt/slides/slide11.xml" ContentType="application/vnd.openxmlformats-officedocument.presentationml.slide+xml"/>
  <Override PartName="/ppt/slides/slide89.xml" ContentType="application/vnd.openxmlformats-officedocument.presentationml.slide+xml"/>
  <Override PartName="/ppt/slides/slide21.xml" ContentType="application/vnd.openxmlformats-officedocument.presentationml.slide+xml"/>
  <Override PartName="/ppt/slides/slide98.xml" ContentType="application/vnd.openxmlformats-officedocument.presentationml.slide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slides/slide10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slides/slide116.xml" ContentType="application/vnd.openxmlformats-officedocument.presentationml.slide+xml"/>
  <Override PartName="/ppt/slides/slide17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6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74.xml" ContentType="application/vnd.openxmlformats-officedocument.presentationml.slide+xml"/>
  <Override PartName="/ppt/slideLayouts/slideLayout23.xml" ContentType="application/vnd.openxmlformats-officedocument.presentationml.slideLayout+xml"/>
  <Override PartName="/ppt/slides/slide84.xml" ContentType="application/vnd.openxmlformats-officedocument.presentationml.slide+xml"/>
  <Override PartName="/ppt/slides/slide94.xml" ContentType="application/vnd.openxmlformats-officedocument.presentationml.slide+xml"/>
  <Override PartName="/ppt/slides/slide102.xml" ContentType="application/vnd.openxmlformats-officedocument.presentationml.slide+xml"/>
  <Override PartName="/ppt/slides/slide111.xml" ContentType="application/vnd.openxmlformats-officedocument.presentationml.slide+xml"/>
  <Override PartName="/ppt/slides/slide12.xml" ContentType="application/vnd.openxmlformats-officedocument.presentationml.slide+xml"/>
  <Override PartName="/ppt/slides/slide22.xml" ContentType="application/vnd.openxmlformats-officedocument.presentationml.slide+xml"/>
  <Override PartName="/ppt/slides/slide99.xml" ContentType="application/vnd.openxmlformats-officedocument.presentationml.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s/slide107.xml" ContentType="application/vnd.openxmlformats-officedocument.presentationml.slide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  <p:sldMasterId id="2147483649" r:id="rId2"/>
  </p:sldMasterIdLst>
  <p:notesMasterIdLst>
    <p:notesMasterId r:id="rId119"/>
  </p:notesMasterIdLst>
  <p:sldIdLst>
    <p:sldId id="329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4" r:id="rId27"/>
    <p:sldId id="355" r:id="rId28"/>
    <p:sldId id="356" r:id="rId29"/>
    <p:sldId id="357" r:id="rId30"/>
    <p:sldId id="436" r:id="rId31"/>
    <p:sldId id="358" r:id="rId32"/>
    <p:sldId id="359" r:id="rId33"/>
    <p:sldId id="437" r:id="rId34"/>
    <p:sldId id="439" r:id="rId35"/>
    <p:sldId id="440" r:id="rId36"/>
    <p:sldId id="438" r:id="rId37"/>
    <p:sldId id="360" r:id="rId38"/>
    <p:sldId id="441" r:id="rId39"/>
    <p:sldId id="442" r:id="rId40"/>
    <p:sldId id="361" r:id="rId41"/>
    <p:sldId id="362" r:id="rId42"/>
    <p:sldId id="364" r:id="rId43"/>
    <p:sldId id="365" r:id="rId44"/>
    <p:sldId id="366" r:id="rId45"/>
    <p:sldId id="367" r:id="rId46"/>
    <p:sldId id="368" r:id="rId47"/>
    <p:sldId id="443" r:id="rId48"/>
    <p:sldId id="445" r:id="rId49"/>
    <p:sldId id="451" r:id="rId50"/>
    <p:sldId id="452" r:id="rId51"/>
    <p:sldId id="453" r:id="rId52"/>
    <p:sldId id="457" r:id="rId53"/>
    <p:sldId id="454" r:id="rId54"/>
    <p:sldId id="455" r:id="rId55"/>
    <p:sldId id="369" r:id="rId56"/>
    <p:sldId id="370" r:id="rId57"/>
    <p:sldId id="371" r:id="rId58"/>
    <p:sldId id="372" r:id="rId59"/>
    <p:sldId id="373" r:id="rId60"/>
    <p:sldId id="456" r:id="rId61"/>
    <p:sldId id="374" r:id="rId62"/>
    <p:sldId id="375" r:id="rId63"/>
    <p:sldId id="376" r:id="rId64"/>
    <p:sldId id="377" r:id="rId65"/>
    <p:sldId id="378" r:id="rId66"/>
    <p:sldId id="379" r:id="rId67"/>
    <p:sldId id="380" r:id="rId68"/>
    <p:sldId id="381" r:id="rId69"/>
    <p:sldId id="382" r:id="rId70"/>
    <p:sldId id="383" r:id="rId71"/>
    <p:sldId id="384" r:id="rId72"/>
    <p:sldId id="385" r:id="rId73"/>
    <p:sldId id="386" r:id="rId74"/>
    <p:sldId id="387" r:id="rId75"/>
    <p:sldId id="388" r:id="rId76"/>
    <p:sldId id="389" r:id="rId77"/>
    <p:sldId id="390" r:id="rId78"/>
    <p:sldId id="391" r:id="rId79"/>
    <p:sldId id="392" r:id="rId80"/>
    <p:sldId id="432" r:id="rId81"/>
    <p:sldId id="394" r:id="rId82"/>
    <p:sldId id="433" r:id="rId83"/>
    <p:sldId id="396" r:id="rId84"/>
    <p:sldId id="434" r:id="rId85"/>
    <p:sldId id="398" r:id="rId86"/>
    <p:sldId id="435" r:id="rId87"/>
    <p:sldId id="400" r:id="rId88"/>
    <p:sldId id="401" r:id="rId89"/>
    <p:sldId id="402" r:id="rId90"/>
    <p:sldId id="403" r:id="rId91"/>
    <p:sldId id="404" r:id="rId92"/>
    <p:sldId id="405" r:id="rId93"/>
    <p:sldId id="406" r:id="rId94"/>
    <p:sldId id="407" r:id="rId95"/>
    <p:sldId id="408" r:id="rId96"/>
    <p:sldId id="409" r:id="rId97"/>
    <p:sldId id="410" r:id="rId98"/>
    <p:sldId id="411" r:id="rId99"/>
    <p:sldId id="412" r:id="rId100"/>
    <p:sldId id="413" r:id="rId101"/>
    <p:sldId id="414" r:id="rId102"/>
    <p:sldId id="415" r:id="rId103"/>
    <p:sldId id="416" r:id="rId104"/>
    <p:sldId id="417" r:id="rId105"/>
    <p:sldId id="418" r:id="rId106"/>
    <p:sldId id="419" r:id="rId107"/>
    <p:sldId id="420" r:id="rId108"/>
    <p:sldId id="422" r:id="rId109"/>
    <p:sldId id="423" r:id="rId110"/>
    <p:sldId id="424" r:id="rId111"/>
    <p:sldId id="425" r:id="rId112"/>
    <p:sldId id="426" r:id="rId113"/>
    <p:sldId id="427" r:id="rId114"/>
    <p:sldId id="428" r:id="rId115"/>
    <p:sldId id="429" r:id="rId116"/>
    <p:sldId id="430" r:id="rId117"/>
    <p:sldId id="431" r:id="rId118"/>
  </p:sldIdLst>
  <p:sldSz cx="9902825" cy="6858000"/>
  <p:notesSz cx="7008813" cy="9237663"/>
  <p:defaultTextStyle>
    <a:defPPr>
      <a:defRPr lang="en-GB"/>
    </a:defPPr>
    <a:lvl1pPr algn="l" defTabSz="457200" rtl="0" eaLnBrk="0" fontAlgn="base" hangingPunct="0">
      <a:lnSpc>
        <a:spcPct val="68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+mn-cs"/>
      </a:defRPr>
    </a:lvl1pPr>
    <a:lvl2pPr marL="742950" indent="-285750" algn="l" defTabSz="457200" rtl="0" eaLnBrk="0" fontAlgn="base" hangingPunct="0">
      <a:lnSpc>
        <a:spcPct val="68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+mn-cs"/>
      </a:defRPr>
    </a:lvl2pPr>
    <a:lvl3pPr marL="1143000" indent="-228600" algn="l" defTabSz="457200" rtl="0" eaLnBrk="0" fontAlgn="base" hangingPunct="0">
      <a:lnSpc>
        <a:spcPct val="68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+mn-cs"/>
      </a:defRPr>
    </a:lvl3pPr>
    <a:lvl4pPr marL="1600200" indent="-228600" algn="l" defTabSz="457200" rtl="0" eaLnBrk="0" fontAlgn="base" hangingPunct="0">
      <a:lnSpc>
        <a:spcPct val="68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+mn-cs"/>
      </a:defRPr>
    </a:lvl4pPr>
    <a:lvl5pPr marL="2057400" indent="-228600" algn="l" defTabSz="457200" rtl="0" eaLnBrk="0" fontAlgn="base" hangingPunct="0">
      <a:lnSpc>
        <a:spcPct val="68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1198" autoAdjust="0"/>
    <p:restoredTop sz="94660"/>
  </p:normalViewPr>
  <p:slideViewPr>
    <p:cSldViewPr>
      <p:cViewPr varScale="1">
        <p:scale>
          <a:sx n="154" d="100"/>
          <a:sy n="154" d="100"/>
        </p:scale>
        <p:origin x="-400" y="-1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120" Type="http://schemas.openxmlformats.org/officeDocument/2006/relationships/printerSettings" Target="printerSettings/printerSettings1.bin"/><Relationship Id="rId121" Type="http://schemas.openxmlformats.org/officeDocument/2006/relationships/presProps" Target="presProps.xml"/><Relationship Id="rId122" Type="http://schemas.openxmlformats.org/officeDocument/2006/relationships/viewProps" Target="viewProps.xml"/><Relationship Id="rId123" Type="http://schemas.openxmlformats.org/officeDocument/2006/relationships/theme" Target="theme/theme1.xml"/><Relationship Id="rId124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slide" Target="slides/slide93.xml"/><Relationship Id="rId96" Type="http://schemas.openxmlformats.org/officeDocument/2006/relationships/slide" Target="slides/slide94.xml"/><Relationship Id="rId101" Type="http://schemas.openxmlformats.org/officeDocument/2006/relationships/slide" Target="slides/slide99.xml"/><Relationship Id="rId102" Type="http://schemas.openxmlformats.org/officeDocument/2006/relationships/slide" Target="slides/slide100.xml"/><Relationship Id="rId103" Type="http://schemas.openxmlformats.org/officeDocument/2006/relationships/slide" Target="slides/slide101.xml"/><Relationship Id="rId104" Type="http://schemas.openxmlformats.org/officeDocument/2006/relationships/slide" Target="slides/slide102.xml"/><Relationship Id="rId105" Type="http://schemas.openxmlformats.org/officeDocument/2006/relationships/slide" Target="slides/slide103.xml"/><Relationship Id="rId106" Type="http://schemas.openxmlformats.org/officeDocument/2006/relationships/slide" Target="slides/slide104.xml"/><Relationship Id="rId107" Type="http://schemas.openxmlformats.org/officeDocument/2006/relationships/slide" Target="slides/slide105.xml"/><Relationship Id="rId108" Type="http://schemas.openxmlformats.org/officeDocument/2006/relationships/slide" Target="slides/slide106.xml"/><Relationship Id="rId109" Type="http://schemas.openxmlformats.org/officeDocument/2006/relationships/slide" Target="slides/slide107.xml"/><Relationship Id="rId97" Type="http://schemas.openxmlformats.org/officeDocument/2006/relationships/slide" Target="slides/slide95.xml"/><Relationship Id="rId98" Type="http://schemas.openxmlformats.org/officeDocument/2006/relationships/slide" Target="slides/slide96.xml"/><Relationship Id="rId99" Type="http://schemas.openxmlformats.org/officeDocument/2006/relationships/slide" Target="slides/slide97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00" Type="http://schemas.openxmlformats.org/officeDocument/2006/relationships/slide" Target="slides/slide98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110" Type="http://schemas.openxmlformats.org/officeDocument/2006/relationships/slide" Target="slides/slide108.xml"/><Relationship Id="rId111" Type="http://schemas.openxmlformats.org/officeDocument/2006/relationships/slide" Target="slides/slide109.xml"/><Relationship Id="rId112" Type="http://schemas.openxmlformats.org/officeDocument/2006/relationships/slide" Target="slides/slide110.xml"/><Relationship Id="rId113" Type="http://schemas.openxmlformats.org/officeDocument/2006/relationships/slide" Target="slides/slide111.xml"/><Relationship Id="rId114" Type="http://schemas.openxmlformats.org/officeDocument/2006/relationships/slide" Target="slides/slide112.xml"/><Relationship Id="rId115" Type="http://schemas.openxmlformats.org/officeDocument/2006/relationships/slide" Target="slides/slide113.xml"/><Relationship Id="rId116" Type="http://schemas.openxmlformats.org/officeDocument/2006/relationships/slide" Target="slides/slide114.xml"/><Relationship Id="rId117" Type="http://schemas.openxmlformats.org/officeDocument/2006/relationships/slide" Target="slides/slide115.xml"/><Relationship Id="rId118" Type="http://schemas.openxmlformats.org/officeDocument/2006/relationships/slide" Target="slides/slide116.xml"/><Relationship Id="rId119" Type="http://schemas.openxmlformats.org/officeDocument/2006/relationships/notesMaster" Target="notesMasters/notesMaster1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08813" cy="92376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008813" cy="92376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7008813" cy="92376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7008813" cy="92376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7008813" cy="92376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7008813" cy="923766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7010400" cy="9237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7010400" cy="9237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935038" y="4392613"/>
            <a:ext cx="5130800" cy="387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169988" y="806450"/>
            <a:ext cx="4673600" cy="32385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669088" y="8856663"/>
            <a:ext cx="271462" cy="28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56627" rIns="90000" bIns="44280" anchor="ctr">
            <a:prstTxWarp prst="textNoShape">
              <a:avLst/>
            </a:prstTxWarp>
            <a:spAutoFit/>
          </a:bodyPr>
          <a:lstStyle/>
          <a:p>
            <a:pPr algn="r" eaLnBrk="1">
              <a:lnSpc>
                <a:spcPct val="93000"/>
              </a:lnSpc>
              <a:defRPr/>
            </a:pPr>
            <a:r>
              <a:rPr lang="en-GB" sz="1400">
                <a:solidFill>
                  <a:srgbClr val="000000"/>
                </a:solidFill>
                <a:ea typeface="DejaVu Sans" charset="0"/>
                <a:cs typeface="DejaVu Sans" charset="0"/>
              </a:rPr>
              <a:t>1</a:t>
            </a:r>
          </a:p>
        </p:txBody>
      </p:sp>
      <p:sp>
        <p:nvSpPr>
          <p:cNvPr id="27661" name="Rectangle 1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701675"/>
            <a:ext cx="4992688" cy="3460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ヒラギノ角ゴ Pro W3" charset="-128"/>
        <a:cs typeface="ヒラギノ角ゴ Pro W3" charset="-128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ヒラギノ角ゴ Pro W3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003300" y="701675"/>
            <a:ext cx="4999038" cy="34639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3" name="Text Box 2"/>
          <p:cNvSpPr>
            <a:spLocks noGrp="1" noChangeArrowheads="1"/>
          </p:cNvSpPr>
          <p:nvPr>
            <p:ph type="body"/>
          </p:nvPr>
        </p:nvSpPr>
        <p:spPr>
          <a:xfrm>
            <a:off x="935038" y="4392613"/>
            <a:ext cx="5132387" cy="38798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003300" y="701675"/>
            <a:ext cx="4999038" cy="34639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3" name="Text Box 2"/>
          <p:cNvSpPr>
            <a:spLocks noGrp="1" noChangeArrowheads="1"/>
          </p:cNvSpPr>
          <p:nvPr>
            <p:ph type="body"/>
          </p:nvPr>
        </p:nvSpPr>
        <p:spPr>
          <a:xfrm>
            <a:off x="935038" y="4392613"/>
            <a:ext cx="5132387" cy="38798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003300" y="701675"/>
            <a:ext cx="4999038" cy="34639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3" name="Text Box 2"/>
          <p:cNvSpPr>
            <a:spLocks noGrp="1" noChangeArrowheads="1"/>
          </p:cNvSpPr>
          <p:nvPr>
            <p:ph type="body"/>
          </p:nvPr>
        </p:nvSpPr>
        <p:spPr>
          <a:xfrm>
            <a:off x="935038" y="4392613"/>
            <a:ext cx="5132387" cy="38798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1713" y="701675"/>
            <a:ext cx="4995862" cy="3460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16925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1025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BA0B2-098C-2C44-BAB4-B810C74762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954B4-0245-9E4E-8DC7-9439A0DA02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75500" y="246063"/>
            <a:ext cx="2225675" cy="5880100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46063"/>
            <a:ext cx="6527800" cy="58801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D0C95-A9B3-AE45-98A5-D4DD2E9389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6063"/>
            <a:ext cx="8905875" cy="11652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8905875" cy="2185988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3938588"/>
            <a:ext cx="8905875" cy="218757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69B9E-14F9-2A4A-A665-637A61B769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16925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1025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BC7DA-A1A3-9742-8299-2562BFAC42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4963"/>
            <a:ext cx="8907463" cy="45227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3A078-C854-F045-B24C-54C047A60F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169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16925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9639B-7F58-8746-A577-642754B9C3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4963"/>
            <a:ext cx="4376738" cy="45227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4438" y="1604963"/>
            <a:ext cx="4378325" cy="45227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05D-5216-8444-A6F2-19940E6FB8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222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515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515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788" y="1535113"/>
            <a:ext cx="437673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788" y="2174875"/>
            <a:ext cx="437673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2FCA4-9A89-4F43-8563-C60C1C35ED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DA85C-C8B5-BE4E-B667-919C68A272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14516-8045-1644-86D1-8545CED4B9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D8802-A871-4249-B69A-8801AF133F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1913" y="273050"/>
            <a:ext cx="5535612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7550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325D6-5A7C-014E-ABA0-B62AA0D970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042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0425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0425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14821-7CA9-BE48-9C8A-745C44A72C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604963"/>
            <a:ext cx="8907463" cy="4522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E748D-55A2-3840-8FBC-C84CCFDA3F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77088" y="685800"/>
            <a:ext cx="2225675" cy="5441950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685800"/>
            <a:ext cx="6529388" cy="54419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50080-641F-644B-B9C1-1F487107E5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685800"/>
            <a:ext cx="8410575" cy="212407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C4F8C-84AE-7740-862C-059C52D5F7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169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1692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42578-9DB5-8145-A117-52012E4A1C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67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4438" y="1600200"/>
            <a:ext cx="43767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A342D-2F2B-5249-B078-6C17101FB5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222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5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5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788" y="1535113"/>
            <a:ext cx="43767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788" y="2174875"/>
            <a:ext cx="43767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EB6AE-763B-654C-ACAD-B45B50214A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E0359-6A80-3C4C-B2F1-0787B0D0A0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EDDE-11D1-5944-922A-D69D747F3C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1913" y="273050"/>
            <a:ext cx="553561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7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CF46F-634E-4749-878D-34B4F4EEEA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042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042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042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95300" y="6248400"/>
            <a:ext cx="2303463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382963" y="6248400"/>
            <a:ext cx="3130550" cy="450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A7FAA-EE4B-E949-85CE-9C48B981D1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46063"/>
            <a:ext cx="8905875" cy="1165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05875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97713" y="6248400"/>
            <a:ext cx="2303462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000">
                <a:solidFill>
                  <a:srgbClr val="000000"/>
                </a:solidFill>
                <a:latin typeface="+mn-lt"/>
                <a:ea typeface="msgothic" charset="0"/>
                <a:cs typeface="msgothic" charset="0"/>
              </a:defRPr>
            </a:lvl1pPr>
          </a:lstStyle>
          <a:p>
            <a:pPr>
              <a:defRPr/>
            </a:pPr>
            <a:fld id="{DA6F0F77-E03A-C044-8368-A94417855B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247650" cy="2286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495300" y="1438275"/>
            <a:ext cx="8753475" cy="14288"/>
          </a:xfrm>
          <a:prstGeom prst="line">
            <a:avLst/>
          </a:prstGeom>
          <a:noFill/>
          <a:ln w="1908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286000"/>
            <a:ext cx="247650" cy="228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4572000"/>
            <a:ext cx="247650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2D2DB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2D2DB9"/>
          </a:solidFill>
          <a:latin typeface="Garamond" pitchFamily="1" charset="0"/>
          <a:ea typeface="Arial" charset="0"/>
          <a:cs typeface="Arial" charset="0"/>
        </a:defRPr>
      </a:lvl2pPr>
      <a:lvl3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2D2DB9"/>
          </a:solidFill>
          <a:latin typeface="Garamond" pitchFamily="1" charset="0"/>
          <a:ea typeface="Arial" charset="0"/>
          <a:cs typeface="Arial" charset="0"/>
        </a:defRPr>
      </a:lvl3pPr>
      <a:lvl4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2D2DB9"/>
          </a:solidFill>
          <a:latin typeface="Garamond" pitchFamily="1" charset="0"/>
          <a:ea typeface="Arial" charset="0"/>
          <a:cs typeface="Arial" charset="0"/>
        </a:defRPr>
      </a:lvl4pPr>
      <a:lvl5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2D2DB9"/>
          </a:solidFill>
          <a:latin typeface="Garamond" pitchFamily="1" charset="0"/>
          <a:ea typeface="Arial" charset="0"/>
          <a:cs typeface="Arial" charset="0"/>
        </a:defRPr>
      </a:lvl5pPr>
      <a:lvl6pPr marL="25146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6pPr>
      <a:lvl7pPr marL="29718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7pPr>
      <a:lvl8pPr marL="34290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8pPr>
      <a:lvl9pPr marL="38862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108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108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08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85800"/>
            <a:ext cx="8410575" cy="2124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95300" y="6248400"/>
            <a:ext cx="2303463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2000"/>
              </a:lnSpc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382963" y="6248400"/>
            <a:ext cx="31305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2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097713" y="6248400"/>
            <a:ext cx="2303462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2000"/>
              </a:lnSpc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439054B-9323-BA44-B025-57672476A5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47650" y="2889250"/>
            <a:ext cx="3108325" cy="20161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355975" y="2889250"/>
            <a:ext cx="3108325" cy="2016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464300" y="2889250"/>
            <a:ext cx="3108325" cy="201613"/>
          </a:xfrm>
          <a:prstGeom prst="rect">
            <a:avLst/>
          </a:prstGeom>
          <a:solidFill>
            <a:schemeClr val="accent6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2pPr>
      <a:lvl3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3pPr>
      <a:lvl4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4pPr>
      <a:lvl5pPr algn="l" defTabSz="457200" rtl="0" eaLnBrk="0" fontAlgn="base" hangingPunct="0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5pPr>
      <a:lvl6pPr marL="25146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6pPr>
      <a:lvl7pPr marL="29718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7pPr>
      <a:lvl8pPr marL="34290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8pPr>
      <a:lvl9pPr marL="3886200" indent="-228600" algn="l" defTabSz="457200" rtl="0" fontAlgn="base">
        <a:lnSpc>
          <a:spcPct val="7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999900"/>
          </a:solidFill>
          <a:latin typeface="Garamond" pitchFamily="1" charset="0"/>
          <a:ea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lnSpc>
          <a:spcPct val="108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108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08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108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2950" y="685800"/>
            <a:ext cx="8416925" cy="2127250"/>
          </a:xfrm>
        </p:spPr>
        <p:txBody>
          <a:bodyPr tIns="61416" anchor="b"/>
          <a:lstStyle/>
          <a:p>
            <a:pPr algn="ctr" eaLnBrk="1" hangingPunct="1">
              <a:lnSpc>
                <a:spcPct val="9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5800" dirty="0" smtClean="0">
                <a:solidFill>
                  <a:srgbClr val="2D2DB9"/>
                </a:solidFill>
              </a:rPr>
              <a:t>Layer 2</a:t>
            </a:r>
            <a:br>
              <a:rPr lang="en-GB" sz="5800" dirty="0" smtClean="0">
                <a:solidFill>
                  <a:srgbClr val="2D2DB9"/>
                </a:solidFill>
              </a:rPr>
            </a:br>
            <a:r>
              <a:rPr lang="en-GB" sz="5800" dirty="0" smtClean="0">
                <a:solidFill>
                  <a:srgbClr val="2D2DB9"/>
                </a:solidFill>
              </a:rPr>
              <a:t>Network Design</a:t>
            </a:r>
            <a:endParaRPr lang="en-GB" sz="5800" dirty="0">
              <a:solidFill>
                <a:srgbClr val="2D2DB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Switched Star Topology Benefits</a:t>
            </a:r>
            <a:endParaRPr lang="en-US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It’s modular: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Independent wires for each end node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Independent traffic in each wire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second layer of switches can be added to build a hierarchical network that extends the same two benefits above	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ALWAYS DESIGN WITH MODULARITY IN MIND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Rapid Spanning Tree (802.1w)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4043654" y="2209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Root</a:t>
            </a:r>
          </a:p>
        </p:txBody>
      </p:sp>
      <p:cxnSp>
        <p:nvCxnSpPr>
          <p:cNvPr id="63" name="Straight Connector 62"/>
          <p:cNvCxnSpPr>
            <a:stCxn id="64" idx="0"/>
            <a:endCxn id="62" idx="2"/>
          </p:cNvCxnSpPr>
          <p:nvPr/>
        </p:nvCxnSpPr>
        <p:spPr bwMode="auto">
          <a:xfrm rot="5400000" flipH="1" flipV="1">
            <a:off x="3123089" y="1895832"/>
            <a:ext cx="685800" cy="222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 bwMode="auto">
          <a:xfrm>
            <a:off x="1815518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 rot="5400000">
            <a:off x="1880565" y="4227447"/>
            <a:ext cx="531813" cy="172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335" name="TextBox 65"/>
          <p:cNvSpPr txBox="1">
            <a:spLocks noChangeArrowheads="1"/>
          </p:cNvSpPr>
          <p:nvPr/>
        </p:nvSpPr>
        <p:spPr bwMode="auto">
          <a:xfrm>
            <a:off x="1105837" y="4114800"/>
            <a:ext cx="949975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Proposal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1815518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8" name="Straight Connector 67"/>
          <p:cNvCxnSpPr>
            <a:stCxn id="67" idx="0"/>
            <a:endCxn id="64" idx="2"/>
          </p:cNvCxnSpPr>
          <p:nvPr/>
        </p:nvCxnSpPr>
        <p:spPr bwMode="auto">
          <a:xfrm rot="5400000" flipH="1" flipV="1">
            <a:off x="1894722" y="4267069"/>
            <a:ext cx="914400" cy="3438"/>
          </a:xfrm>
          <a:prstGeom prst="line">
            <a:avLst/>
          </a:prstGeom>
          <a:ln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 flipH="1" flipV="1">
            <a:off x="2291596" y="4229034"/>
            <a:ext cx="534988" cy="172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339" name="TextBox 69"/>
          <p:cNvSpPr txBox="1">
            <a:spLocks noChangeArrowheads="1"/>
          </p:cNvSpPr>
          <p:nvPr/>
        </p:nvSpPr>
        <p:spPr bwMode="auto">
          <a:xfrm>
            <a:off x="2741612" y="4114800"/>
            <a:ext cx="1197764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Agreement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5941695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1695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73" name="Straight Connector 72"/>
          <p:cNvCxnSpPr>
            <a:stCxn id="72" idx="0"/>
            <a:endCxn id="71" idx="2"/>
          </p:cNvCxnSpPr>
          <p:nvPr/>
        </p:nvCxnSpPr>
        <p:spPr bwMode="auto">
          <a:xfrm rot="5400000" flipH="1" flipV="1">
            <a:off x="6020899" y="4267069"/>
            <a:ext cx="914400" cy="343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71" idx="0"/>
            <a:endCxn id="62" idx="2"/>
          </p:cNvCxnSpPr>
          <p:nvPr/>
        </p:nvCxnSpPr>
        <p:spPr bwMode="auto">
          <a:xfrm rot="16200000" flipV="1">
            <a:off x="5186177" y="2060880"/>
            <a:ext cx="685800" cy="1898041"/>
          </a:xfrm>
          <a:prstGeom prst="line">
            <a:avLst/>
          </a:prstGeom>
          <a:ln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344" name="TextBox 74"/>
          <p:cNvSpPr txBox="1">
            <a:spLocks noChangeArrowheads="1"/>
          </p:cNvSpPr>
          <p:nvPr/>
        </p:nvSpPr>
        <p:spPr bwMode="auto">
          <a:xfrm>
            <a:off x="3465989" y="22860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99345" name="TextBox 75"/>
          <p:cNvSpPr txBox="1">
            <a:spLocks noChangeArrowheads="1"/>
          </p:cNvSpPr>
          <p:nvPr/>
        </p:nvSpPr>
        <p:spPr bwMode="auto">
          <a:xfrm>
            <a:off x="1815518" y="29718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  <p:sp>
        <p:nvSpPr>
          <p:cNvPr id="99346" name="TextBox 79"/>
          <p:cNvSpPr txBox="1">
            <a:spLocks noChangeArrowheads="1"/>
          </p:cNvSpPr>
          <p:nvPr/>
        </p:nvSpPr>
        <p:spPr bwMode="auto">
          <a:xfrm>
            <a:off x="5198983" y="22860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99347" name="TextBox 80"/>
          <p:cNvSpPr txBox="1">
            <a:spLocks noChangeArrowheads="1"/>
          </p:cNvSpPr>
          <p:nvPr/>
        </p:nvSpPr>
        <p:spPr bwMode="auto">
          <a:xfrm>
            <a:off x="6766930" y="29718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  <p:sp>
        <p:nvSpPr>
          <p:cNvPr id="99348" name="TextBox 23"/>
          <p:cNvSpPr txBox="1">
            <a:spLocks noChangeArrowheads="1"/>
          </p:cNvSpPr>
          <p:nvPr/>
        </p:nvSpPr>
        <p:spPr bwMode="auto">
          <a:xfrm>
            <a:off x="1237853" y="37338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99349" name="TextBox 24"/>
          <p:cNvSpPr txBox="1">
            <a:spLocks noChangeArrowheads="1"/>
          </p:cNvSpPr>
          <p:nvPr/>
        </p:nvSpPr>
        <p:spPr bwMode="auto">
          <a:xfrm>
            <a:off x="1237853" y="45720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Rapid Spanning Tree (802.1w)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4043654" y="2209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Root</a:t>
            </a:r>
          </a:p>
        </p:txBody>
      </p:sp>
      <p:cxnSp>
        <p:nvCxnSpPr>
          <p:cNvPr id="63" name="Straight Connector 62"/>
          <p:cNvCxnSpPr>
            <a:stCxn id="64" idx="0"/>
            <a:endCxn id="62" idx="2"/>
          </p:cNvCxnSpPr>
          <p:nvPr/>
        </p:nvCxnSpPr>
        <p:spPr bwMode="auto">
          <a:xfrm rot="5400000" flipH="1" flipV="1">
            <a:off x="3123089" y="1895832"/>
            <a:ext cx="685800" cy="222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 bwMode="auto">
          <a:xfrm>
            <a:off x="1815518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 rot="5400000">
            <a:off x="6006743" y="4227447"/>
            <a:ext cx="531813" cy="172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359" name="TextBox 65"/>
          <p:cNvSpPr txBox="1">
            <a:spLocks noChangeArrowheads="1"/>
          </p:cNvSpPr>
          <p:nvPr/>
        </p:nvSpPr>
        <p:spPr bwMode="auto">
          <a:xfrm>
            <a:off x="5220637" y="4093075"/>
            <a:ext cx="949975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Proposal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1815518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8" name="Straight Connector 67"/>
          <p:cNvCxnSpPr>
            <a:stCxn id="67" idx="0"/>
            <a:endCxn id="64" idx="2"/>
          </p:cNvCxnSpPr>
          <p:nvPr/>
        </p:nvCxnSpPr>
        <p:spPr bwMode="auto">
          <a:xfrm rot="5400000" flipH="1" flipV="1">
            <a:off x="1894722" y="4267069"/>
            <a:ext cx="914400" cy="3438"/>
          </a:xfrm>
          <a:prstGeom prst="line">
            <a:avLst/>
          </a:prstGeom>
          <a:ln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 flipH="1" flipV="1">
            <a:off x="6417773" y="4229034"/>
            <a:ext cx="534988" cy="172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363" name="TextBox 69"/>
          <p:cNvSpPr txBox="1">
            <a:spLocks noChangeArrowheads="1"/>
          </p:cNvSpPr>
          <p:nvPr/>
        </p:nvSpPr>
        <p:spPr bwMode="auto">
          <a:xfrm>
            <a:off x="6856412" y="4093075"/>
            <a:ext cx="1197764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Agreement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5941695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1695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73" name="Straight Connector 72"/>
          <p:cNvCxnSpPr>
            <a:stCxn id="72" idx="0"/>
            <a:endCxn id="71" idx="2"/>
          </p:cNvCxnSpPr>
          <p:nvPr/>
        </p:nvCxnSpPr>
        <p:spPr bwMode="auto">
          <a:xfrm rot="5400000" flipH="1" flipV="1">
            <a:off x="6020899" y="4267069"/>
            <a:ext cx="914400" cy="3438"/>
          </a:xfrm>
          <a:prstGeom prst="line">
            <a:avLst/>
          </a:prstGeom>
          <a:ln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71" idx="0"/>
            <a:endCxn id="62" idx="2"/>
          </p:cNvCxnSpPr>
          <p:nvPr/>
        </p:nvCxnSpPr>
        <p:spPr bwMode="auto">
          <a:xfrm rot="16200000" flipV="1">
            <a:off x="5186177" y="2060880"/>
            <a:ext cx="685800" cy="1898041"/>
          </a:xfrm>
          <a:prstGeom prst="line">
            <a:avLst/>
          </a:prstGeom>
          <a:ln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368" name="TextBox 74"/>
          <p:cNvSpPr txBox="1">
            <a:spLocks noChangeArrowheads="1"/>
          </p:cNvSpPr>
          <p:nvPr/>
        </p:nvSpPr>
        <p:spPr bwMode="auto">
          <a:xfrm>
            <a:off x="3465989" y="22860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100369" name="TextBox 75"/>
          <p:cNvSpPr txBox="1">
            <a:spLocks noChangeArrowheads="1"/>
          </p:cNvSpPr>
          <p:nvPr/>
        </p:nvSpPr>
        <p:spPr bwMode="auto">
          <a:xfrm>
            <a:off x="1815518" y="29718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  <p:sp>
        <p:nvSpPr>
          <p:cNvPr id="100370" name="TextBox 79"/>
          <p:cNvSpPr txBox="1">
            <a:spLocks noChangeArrowheads="1"/>
          </p:cNvSpPr>
          <p:nvPr/>
        </p:nvSpPr>
        <p:spPr bwMode="auto">
          <a:xfrm>
            <a:off x="5198983" y="22860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100371" name="TextBox 80"/>
          <p:cNvSpPr txBox="1">
            <a:spLocks noChangeArrowheads="1"/>
          </p:cNvSpPr>
          <p:nvPr/>
        </p:nvSpPr>
        <p:spPr bwMode="auto">
          <a:xfrm>
            <a:off x="6766930" y="29718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  <p:sp>
        <p:nvSpPr>
          <p:cNvPr id="100372" name="TextBox 23"/>
          <p:cNvSpPr txBox="1">
            <a:spLocks noChangeArrowheads="1"/>
          </p:cNvSpPr>
          <p:nvPr/>
        </p:nvSpPr>
        <p:spPr bwMode="auto">
          <a:xfrm>
            <a:off x="1237853" y="37338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100373" name="TextBox 24"/>
          <p:cNvSpPr txBox="1">
            <a:spLocks noChangeArrowheads="1"/>
          </p:cNvSpPr>
          <p:nvPr/>
        </p:nvSpPr>
        <p:spPr bwMode="auto">
          <a:xfrm>
            <a:off x="1237853" y="45720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  <p:sp>
        <p:nvSpPr>
          <p:cNvPr id="100374" name="TextBox 21"/>
          <p:cNvSpPr txBox="1">
            <a:spLocks noChangeArrowheads="1"/>
          </p:cNvSpPr>
          <p:nvPr/>
        </p:nvSpPr>
        <p:spPr bwMode="auto">
          <a:xfrm>
            <a:off x="7014501" y="37338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100375" name="TextBox 22"/>
          <p:cNvSpPr txBox="1">
            <a:spLocks noChangeArrowheads="1"/>
          </p:cNvSpPr>
          <p:nvPr/>
        </p:nvSpPr>
        <p:spPr bwMode="auto">
          <a:xfrm>
            <a:off x="7014501" y="45720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Rapid Spanning Tree (802.1w)</a:t>
            </a:r>
            <a:endParaRPr lang="en-US"/>
          </a:p>
        </p:txBody>
      </p:sp>
      <p:sp>
        <p:nvSpPr>
          <p:cNvPr id="101379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Prefer RSTP over STP if you want faster convergence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Always define which ports are edge ports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Spanning Tree (802.1s)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Allows separate spanning trees per VLAN group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Different topologies allow for load balancing between links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Each group of </a:t>
            </a:r>
            <a:r>
              <a:rPr lang="en-US" dirty="0" err="1" smtClean="0"/>
              <a:t>VLANs</a:t>
            </a:r>
            <a:r>
              <a:rPr lang="en-US" dirty="0" smtClean="0"/>
              <a:t> are assigned to an “instance” of MST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Compatible with STP and RSTP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Multiple Spanning Tree (802.1s)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07759" y="2590800"/>
            <a:ext cx="1072806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18418" y="2590800"/>
            <a:ext cx="1072806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45612" y="3733800"/>
            <a:ext cx="1072806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14" name="Straight Connector 13"/>
          <p:cNvCxnSpPr>
            <a:stCxn id="13" idx="0"/>
            <a:endCxn id="11" idx="2"/>
          </p:cNvCxnSpPr>
          <p:nvPr/>
        </p:nvCxnSpPr>
        <p:spPr>
          <a:xfrm rot="16200000" flipV="1">
            <a:off x="1682089" y="2733874"/>
            <a:ext cx="762000" cy="1237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3" idx="0"/>
            <a:endCxn id="12" idx="2"/>
          </p:cNvCxnSpPr>
          <p:nvPr/>
        </p:nvCxnSpPr>
        <p:spPr>
          <a:xfrm rot="5400000" flipH="1" flipV="1">
            <a:off x="2837418" y="2816397"/>
            <a:ext cx="7620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3"/>
            <a:endCxn id="12" idx="1"/>
          </p:cNvCxnSpPr>
          <p:nvPr/>
        </p:nvCxnSpPr>
        <p:spPr>
          <a:xfrm>
            <a:off x="1980565" y="2781300"/>
            <a:ext cx="12378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815518" y="45720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18" name="Straight Connector 17"/>
          <p:cNvCxnSpPr>
            <a:stCxn id="17" idx="0"/>
            <a:endCxn id="13" idx="2"/>
          </p:cNvCxnSpPr>
          <p:nvPr/>
        </p:nvCxnSpPr>
        <p:spPr>
          <a:xfrm rot="5400000" flipH="1" flipV="1">
            <a:off x="2123321" y="4013306"/>
            <a:ext cx="4572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135894" y="4572000"/>
            <a:ext cx="412618" cy="304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47" name="Straight Connector 46"/>
          <p:cNvCxnSpPr>
            <a:stCxn id="46" idx="0"/>
            <a:endCxn id="13" idx="2"/>
          </p:cNvCxnSpPr>
          <p:nvPr/>
        </p:nvCxnSpPr>
        <p:spPr>
          <a:xfrm rot="16200000" flipV="1">
            <a:off x="2783509" y="4013306"/>
            <a:ext cx="4572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437" name="TextBox 60"/>
          <p:cNvSpPr txBox="1">
            <a:spLocks noChangeArrowheads="1"/>
          </p:cNvSpPr>
          <p:nvPr/>
        </p:nvSpPr>
        <p:spPr bwMode="auto">
          <a:xfrm>
            <a:off x="1485424" y="5029200"/>
            <a:ext cx="1177726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Vlan A</a:t>
            </a:r>
          </a:p>
        </p:txBody>
      </p:sp>
      <p:sp>
        <p:nvSpPr>
          <p:cNvPr id="103438" name="TextBox 61"/>
          <p:cNvSpPr txBox="1">
            <a:spLocks noChangeArrowheads="1"/>
          </p:cNvSpPr>
          <p:nvPr/>
        </p:nvSpPr>
        <p:spPr bwMode="auto">
          <a:xfrm>
            <a:off x="2888324" y="5029200"/>
            <a:ext cx="1178327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Vlan B</a:t>
            </a:r>
          </a:p>
        </p:txBody>
      </p:sp>
      <p:sp>
        <p:nvSpPr>
          <p:cNvPr id="103439" name="TextBox 62"/>
          <p:cNvSpPr txBox="1">
            <a:spLocks noChangeArrowheads="1"/>
          </p:cNvSpPr>
          <p:nvPr/>
        </p:nvSpPr>
        <p:spPr bwMode="auto">
          <a:xfrm>
            <a:off x="455612" y="2227624"/>
            <a:ext cx="214268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Root VLAN A</a:t>
            </a:r>
          </a:p>
        </p:txBody>
      </p:sp>
      <p:sp>
        <p:nvSpPr>
          <p:cNvPr id="103440" name="TextBox 63"/>
          <p:cNvSpPr txBox="1">
            <a:spLocks noChangeArrowheads="1"/>
          </p:cNvSpPr>
          <p:nvPr/>
        </p:nvSpPr>
        <p:spPr bwMode="auto">
          <a:xfrm>
            <a:off x="2970848" y="2227624"/>
            <a:ext cx="214328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Root VLAN B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271789" y="1752600"/>
            <a:ext cx="758186" cy="2921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906788" y="1752600"/>
            <a:ext cx="758184" cy="2921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146884" y="2628900"/>
            <a:ext cx="759904" cy="2921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68" name="Straight Connector 67"/>
          <p:cNvCxnSpPr>
            <a:stCxn id="67" idx="0"/>
            <a:endCxn id="65" idx="2"/>
          </p:cNvCxnSpPr>
          <p:nvPr/>
        </p:nvCxnSpPr>
        <p:spPr>
          <a:xfrm rot="16200000" flipV="1">
            <a:off x="6797189" y="1899254"/>
            <a:ext cx="584200" cy="8750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5" idx="3"/>
            <a:endCxn id="66" idx="1"/>
          </p:cNvCxnSpPr>
          <p:nvPr/>
        </p:nvCxnSpPr>
        <p:spPr>
          <a:xfrm>
            <a:off x="7029975" y="1898650"/>
            <a:ext cx="87681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913067" y="3271838"/>
            <a:ext cx="292271" cy="233362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72" name="Straight Connector 71"/>
          <p:cNvCxnSpPr>
            <a:stCxn id="71" idx="0"/>
            <a:endCxn id="67" idx="2"/>
          </p:cNvCxnSpPr>
          <p:nvPr/>
        </p:nvCxnSpPr>
        <p:spPr>
          <a:xfrm rot="5400000" flipH="1" flipV="1">
            <a:off x="7117599" y="2862603"/>
            <a:ext cx="350838" cy="4676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7848334" y="3271838"/>
            <a:ext cx="290551" cy="23336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74" name="Straight Connector 73"/>
          <p:cNvCxnSpPr>
            <a:stCxn id="73" idx="0"/>
            <a:endCxn id="67" idx="2"/>
          </p:cNvCxnSpPr>
          <p:nvPr/>
        </p:nvCxnSpPr>
        <p:spPr>
          <a:xfrm rot="16200000" flipV="1">
            <a:off x="7585232" y="2862603"/>
            <a:ext cx="350838" cy="4676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436837" y="4267200"/>
            <a:ext cx="732396" cy="254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015100" y="4267200"/>
            <a:ext cx="732396" cy="254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282703" y="5029200"/>
            <a:ext cx="732396" cy="254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3" name="Straight Connector 82"/>
          <p:cNvCxnSpPr>
            <a:stCxn id="79" idx="3"/>
            <a:endCxn id="80" idx="1"/>
          </p:cNvCxnSpPr>
          <p:nvPr/>
        </p:nvCxnSpPr>
        <p:spPr>
          <a:xfrm>
            <a:off x="7169233" y="4394200"/>
            <a:ext cx="84586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7057482" y="5588000"/>
            <a:ext cx="280236" cy="2032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5" name="Straight Connector 84"/>
          <p:cNvCxnSpPr>
            <a:stCxn id="84" idx="0"/>
            <a:endCxn id="81" idx="2"/>
          </p:cNvCxnSpPr>
          <p:nvPr/>
        </p:nvCxnSpPr>
        <p:spPr>
          <a:xfrm rot="5400000" flipH="1" flipV="1">
            <a:off x="7271281" y="5210380"/>
            <a:ext cx="304800" cy="4504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7958365" y="5588000"/>
            <a:ext cx="281955" cy="203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7" name="Straight Connector 86"/>
          <p:cNvCxnSpPr>
            <a:stCxn id="86" idx="0"/>
            <a:endCxn id="81" idx="2"/>
          </p:cNvCxnSpPr>
          <p:nvPr/>
        </p:nvCxnSpPr>
        <p:spPr>
          <a:xfrm rot="16200000" flipV="1">
            <a:off x="7721722" y="5210380"/>
            <a:ext cx="304800" cy="4504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1" idx="0"/>
            <a:endCxn id="80" idx="2"/>
          </p:cNvCxnSpPr>
          <p:nvPr/>
        </p:nvCxnSpPr>
        <p:spPr>
          <a:xfrm rot="5400000" flipH="1" flipV="1">
            <a:off x="7761100" y="4409002"/>
            <a:ext cx="508000" cy="732396"/>
          </a:xfrm>
          <a:prstGeom prst="line">
            <a:avLst/>
          </a:prstGeom>
          <a:ln>
            <a:solidFill>
              <a:schemeClr val="accent1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459" name="Rectangle 90"/>
          <p:cNvSpPr>
            <a:spLocks noChangeArrowheads="1"/>
          </p:cNvSpPr>
          <p:nvPr/>
        </p:nvSpPr>
        <p:spPr bwMode="auto">
          <a:xfrm>
            <a:off x="7509643" y="2362200"/>
            <a:ext cx="389850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Zapf Dingbats" charset="2"/>
                <a:ea typeface="Zapf Dingbats" charset="2"/>
                <a:cs typeface="Zapf Dingbats" charset="2"/>
              </a:rPr>
              <a:t>✕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03460" name="Rectangle 91"/>
          <p:cNvSpPr>
            <a:spLocks noChangeArrowheads="1"/>
          </p:cNvSpPr>
          <p:nvPr/>
        </p:nvSpPr>
        <p:spPr bwMode="auto">
          <a:xfrm>
            <a:off x="7179549" y="4800600"/>
            <a:ext cx="389850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Zapf Dingbats" charset="2"/>
                <a:ea typeface="Zapf Dingbats" charset="2"/>
                <a:cs typeface="Zapf Dingbats" charset="2"/>
              </a:rPr>
              <a:t>✕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Spanning Tree (802.1s)</a:t>
            </a:r>
            <a:endParaRPr lang="en-US"/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MST Region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Switches are members of a region if they have the same set of attributes: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MST configuration name 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MST configuration revision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Instance-to-VLAN mapping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digest of these attributes is sent inside the </a:t>
            </a:r>
            <a:r>
              <a:rPr lang="en-US" dirty="0" err="1" smtClean="0"/>
              <a:t>BPDUs</a:t>
            </a:r>
            <a:r>
              <a:rPr lang="en-US" dirty="0" smtClean="0"/>
              <a:t> for fast comparison by the switches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One region is usually sufficient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Spanning Tree (802.1s)</a:t>
            </a:r>
            <a:endParaRPr lang="en-US"/>
          </a:p>
        </p:txBody>
      </p:sp>
      <p:sp>
        <p:nvSpPr>
          <p:cNvPr id="105475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CST = Common Spanning Tree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 order to interoperate with other versions of Spanning Tree, MST needs a common tree that contains all the other islands, including other MST regions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IST = Internal Spanning Tree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Internal to the Region, that is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Presents the entire region as a single virtual bridge to the CST outside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Spanning Tree (802.1s)</a:t>
            </a:r>
            <a:endParaRPr lang="en-US"/>
          </a:p>
        </p:txBody>
      </p:sp>
      <p:sp>
        <p:nvSpPr>
          <p:cNvPr id="107523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MST Instances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Groups of </a:t>
            </a:r>
            <a:r>
              <a:rPr lang="en-US" dirty="0" err="1" smtClean="0"/>
              <a:t>VLANs</a:t>
            </a:r>
            <a:r>
              <a:rPr lang="en-US" dirty="0" smtClean="0"/>
              <a:t> are mapped to particular Spanning Tree instances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These instances will represent the alternative topologies, or forwarding paths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You specify a root and alternate root for each instance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4212" y="1981200"/>
            <a:ext cx="8582448" cy="403860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85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Spanning Tree (802.1s)</a:t>
            </a:r>
            <a:endParaRPr lang="en-US"/>
          </a:p>
        </p:txBody>
      </p:sp>
      <p:sp>
        <p:nvSpPr>
          <p:cNvPr id="108548" name="TextBox 110"/>
          <p:cNvSpPr txBox="1">
            <a:spLocks noChangeArrowheads="1"/>
          </p:cNvSpPr>
          <p:nvPr/>
        </p:nvSpPr>
        <p:spPr bwMode="auto">
          <a:xfrm>
            <a:off x="7945015" y="2209800"/>
            <a:ext cx="697627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+mn-lt"/>
              </a:rPr>
              <a:t>CST</a:t>
            </a:r>
          </a:p>
        </p:txBody>
      </p:sp>
      <p:sp>
        <p:nvSpPr>
          <p:cNvPr id="40" name="Cloud 39"/>
          <p:cNvSpPr/>
          <p:nvPr/>
        </p:nvSpPr>
        <p:spPr bwMode="auto">
          <a:xfrm>
            <a:off x="765466" y="2209800"/>
            <a:ext cx="4126177" cy="22098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178084" y="2438400"/>
            <a:ext cx="3218418" cy="1295400"/>
            <a:chOff x="609600" y="3124200"/>
            <a:chExt cx="7467600" cy="2667000"/>
          </a:xfrm>
        </p:grpSpPr>
        <p:sp>
          <p:nvSpPr>
            <p:cNvPr id="8" name="Rectangle 7"/>
            <p:cNvSpPr/>
            <p:nvPr/>
          </p:nvSpPr>
          <p:spPr bwMode="auto">
            <a:xfrm>
              <a:off x="3733069" y="3124200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  <p:cxnSp>
          <p:nvCxnSpPr>
            <p:cNvPr id="9" name="Straight Connector 8"/>
            <p:cNvCxnSpPr>
              <a:stCxn id="12" idx="0"/>
            </p:cNvCxnSpPr>
            <p:nvPr/>
          </p:nvCxnSpPr>
          <p:spPr>
            <a:xfrm rot="5400000" flipH="1" flipV="1">
              <a:off x="3467674" y="3619788"/>
              <a:ext cx="686360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14" idx="0"/>
              <a:endCxn id="8" idx="2"/>
            </p:cNvCxnSpPr>
            <p:nvPr/>
          </p:nvCxnSpPr>
          <p:spPr>
            <a:xfrm rot="5400000" flipH="1" flipV="1">
              <a:off x="3828999" y="3944589"/>
              <a:ext cx="761534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13" idx="0"/>
            </p:cNvCxnSpPr>
            <p:nvPr/>
          </p:nvCxnSpPr>
          <p:spPr>
            <a:xfrm rot="16200000" flipV="1">
              <a:off x="4267800" y="3657374"/>
              <a:ext cx="761534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3354103" y="4268134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214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4022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5" name="Straight Connector 14"/>
            <p:cNvCxnSpPr>
              <a:stCxn id="28" idx="0"/>
            </p:cNvCxnSpPr>
            <p:nvPr/>
          </p:nvCxnSpPr>
          <p:spPr>
            <a:xfrm rot="16200000" flipV="1">
              <a:off x="5238836" y="2913718"/>
              <a:ext cx="686360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7" idx="0"/>
            </p:cNvCxnSpPr>
            <p:nvPr/>
          </p:nvCxnSpPr>
          <p:spPr>
            <a:xfrm rot="5400000" flipH="1" flipV="1">
              <a:off x="2685810" y="3069292"/>
              <a:ext cx="686360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 bwMode="auto">
            <a:xfrm>
              <a:off x="1674692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8" name="Straight Connector 17"/>
            <p:cNvCxnSpPr>
              <a:stCxn id="21" idx="0"/>
            </p:cNvCxnSpPr>
            <p:nvPr/>
          </p:nvCxnSpPr>
          <p:spPr>
            <a:xfrm rot="5400000" flipH="1" flipV="1">
              <a:off x="1335140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23" idx="0"/>
            </p:cNvCxnSpPr>
            <p:nvPr/>
          </p:nvCxnSpPr>
          <p:spPr>
            <a:xfrm rot="5400000" flipH="1" flipV="1">
              <a:off x="1694830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22" idx="0"/>
            </p:cNvCxnSpPr>
            <p:nvPr/>
          </p:nvCxnSpPr>
          <p:spPr>
            <a:xfrm rot="16200000" flipV="1">
              <a:off x="2285217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1219934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819563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6060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4" name="Straight Connector 23"/>
            <p:cNvCxnSpPr>
              <a:stCxn id="25" idx="0"/>
            </p:cNvCxnSpPr>
            <p:nvPr/>
          </p:nvCxnSpPr>
          <p:spPr>
            <a:xfrm rot="16200000" flipV="1">
              <a:off x="274466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3354103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6" name="Straight Connector 25"/>
            <p:cNvCxnSpPr>
              <a:stCxn id="27" idx="0"/>
            </p:cNvCxnSpPr>
            <p:nvPr/>
          </p:nvCxnSpPr>
          <p:spPr>
            <a:xfrm rot="5400000" flipH="1" flipV="1">
              <a:off x="991455" y="4495438"/>
              <a:ext cx="532747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609600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094617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9" name="Straight Connector 28"/>
            <p:cNvCxnSpPr>
              <a:stCxn id="32" idx="0"/>
            </p:cNvCxnSpPr>
            <p:nvPr/>
          </p:nvCxnSpPr>
          <p:spPr>
            <a:xfrm rot="5400000" flipH="1" flipV="1">
              <a:off x="5755066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34" idx="0"/>
            </p:cNvCxnSpPr>
            <p:nvPr/>
          </p:nvCxnSpPr>
          <p:spPr>
            <a:xfrm rot="5400000" flipH="1" flipV="1">
              <a:off x="6114756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33" idx="0"/>
            </p:cNvCxnSpPr>
            <p:nvPr/>
          </p:nvCxnSpPr>
          <p:spPr>
            <a:xfrm rot="16200000" flipV="1">
              <a:off x="6705143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5639860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239488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325985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5" name="Straight Connector 34"/>
            <p:cNvCxnSpPr>
              <a:stCxn id="36" idx="0"/>
            </p:cNvCxnSpPr>
            <p:nvPr/>
          </p:nvCxnSpPr>
          <p:spPr>
            <a:xfrm rot="16200000" flipV="1">
              <a:off x="7162598" y="4495438"/>
              <a:ext cx="532747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7774028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7" name="Straight Connector 36"/>
            <p:cNvCxnSpPr>
              <a:stCxn id="39" idx="0"/>
            </p:cNvCxnSpPr>
            <p:nvPr/>
          </p:nvCxnSpPr>
          <p:spPr>
            <a:xfrm rot="5400000" flipH="1" flipV="1">
              <a:off x="540938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5029526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08595" name="TextBox 73"/>
          <p:cNvSpPr txBox="1">
            <a:spLocks noChangeArrowheads="1"/>
          </p:cNvSpPr>
          <p:nvPr/>
        </p:nvSpPr>
        <p:spPr bwMode="auto">
          <a:xfrm>
            <a:off x="2894012" y="2348964"/>
            <a:ext cx="1703636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MST Region</a:t>
            </a:r>
          </a:p>
        </p:txBody>
      </p:sp>
      <p:sp>
        <p:nvSpPr>
          <p:cNvPr id="108550" name="TextBox 111"/>
          <p:cNvSpPr txBox="1">
            <a:spLocks noChangeArrowheads="1"/>
          </p:cNvSpPr>
          <p:nvPr/>
        </p:nvSpPr>
        <p:spPr bwMode="auto">
          <a:xfrm>
            <a:off x="2360612" y="3872964"/>
            <a:ext cx="625993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IST</a:t>
            </a:r>
          </a:p>
        </p:txBody>
      </p:sp>
      <p:sp>
        <p:nvSpPr>
          <p:cNvPr id="117" name="Cloud 116"/>
          <p:cNvSpPr/>
          <p:nvPr/>
        </p:nvSpPr>
        <p:spPr bwMode="auto">
          <a:xfrm>
            <a:off x="4644072" y="3124200"/>
            <a:ext cx="4126177" cy="22098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5056688" y="3352798"/>
            <a:ext cx="3218418" cy="1295399"/>
            <a:chOff x="609600" y="3124200"/>
            <a:chExt cx="7467600" cy="2667000"/>
          </a:xfrm>
        </p:grpSpPr>
        <p:sp>
          <p:nvSpPr>
            <p:cNvPr id="120" name="Rectangle 119"/>
            <p:cNvSpPr/>
            <p:nvPr/>
          </p:nvSpPr>
          <p:spPr bwMode="auto">
            <a:xfrm>
              <a:off x="3733074" y="312420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  <p:cxnSp>
          <p:nvCxnSpPr>
            <p:cNvPr id="121" name="Straight Connector 120"/>
            <p:cNvCxnSpPr>
              <a:stCxn id="124" idx="0"/>
            </p:cNvCxnSpPr>
            <p:nvPr/>
          </p:nvCxnSpPr>
          <p:spPr>
            <a:xfrm rot="5400000" flipH="1" flipV="1">
              <a:off x="3467679" y="3619792"/>
              <a:ext cx="686361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126" idx="0"/>
              <a:endCxn id="120" idx="2"/>
            </p:cNvCxnSpPr>
            <p:nvPr/>
          </p:nvCxnSpPr>
          <p:spPr>
            <a:xfrm rot="5400000" flipH="1" flipV="1">
              <a:off x="3829003" y="3944594"/>
              <a:ext cx="761535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25" idx="0"/>
            </p:cNvCxnSpPr>
            <p:nvPr/>
          </p:nvCxnSpPr>
          <p:spPr>
            <a:xfrm rot="16200000" flipV="1">
              <a:off x="4267805" y="3657378"/>
              <a:ext cx="761535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123"/>
            <p:cNvSpPr/>
            <p:nvPr/>
          </p:nvSpPr>
          <p:spPr>
            <a:xfrm>
              <a:off x="3354108" y="4268139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802153" y="4343313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4040233" y="4343313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27" name="Straight Connector 126"/>
            <p:cNvCxnSpPr>
              <a:stCxn id="140" idx="0"/>
            </p:cNvCxnSpPr>
            <p:nvPr/>
          </p:nvCxnSpPr>
          <p:spPr>
            <a:xfrm rot="16200000" flipV="1">
              <a:off x="5238840" y="2913723"/>
              <a:ext cx="686361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9" idx="0"/>
            </p:cNvCxnSpPr>
            <p:nvPr/>
          </p:nvCxnSpPr>
          <p:spPr>
            <a:xfrm rot="5400000" flipH="1" flipV="1">
              <a:off x="2685815" y="3069296"/>
              <a:ext cx="686361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/>
            <p:cNvSpPr/>
            <p:nvPr/>
          </p:nvSpPr>
          <p:spPr bwMode="auto">
            <a:xfrm>
              <a:off x="1674697" y="4268139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0" name="Straight Connector 129"/>
            <p:cNvCxnSpPr>
              <a:stCxn id="133" idx="0"/>
            </p:cNvCxnSpPr>
            <p:nvPr/>
          </p:nvCxnSpPr>
          <p:spPr>
            <a:xfrm rot="5400000" flipH="1" flipV="1">
              <a:off x="1335145" y="4762093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35" idx="0"/>
            </p:cNvCxnSpPr>
            <p:nvPr/>
          </p:nvCxnSpPr>
          <p:spPr>
            <a:xfrm rot="5400000" flipH="1" flipV="1">
              <a:off x="1694835" y="5088529"/>
              <a:ext cx="761535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34" idx="0"/>
            </p:cNvCxnSpPr>
            <p:nvPr/>
          </p:nvCxnSpPr>
          <p:spPr>
            <a:xfrm rot="16200000" flipV="1">
              <a:off x="2285222" y="4801313"/>
              <a:ext cx="761535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Rectangle 132"/>
            <p:cNvSpPr/>
            <p:nvPr/>
          </p:nvSpPr>
          <p:spPr>
            <a:xfrm>
              <a:off x="1219939" y="5408806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819568" y="5487247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906065" y="5487247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6" name="Straight Connector 135"/>
            <p:cNvCxnSpPr>
              <a:stCxn id="137" idx="0"/>
            </p:cNvCxnSpPr>
            <p:nvPr/>
          </p:nvCxnSpPr>
          <p:spPr>
            <a:xfrm rot="16200000" flipV="1">
              <a:off x="2744670" y="4497439"/>
              <a:ext cx="532748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Rectangle 136"/>
            <p:cNvSpPr/>
            <p:nvPr/>
          </p:nvSpPr>
          <p:spPr>
            <a:xfrm>
              <a:off x="3354108" y="5258460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8" name="Straight Connector 137"/>
            <p:cNvCxnSpPr>
              <a:stCxn id="139" idx="0"/>
            </p:cNvCxnSpPr>
            <p:nvPr/>
          </p:nvCxnSpPr>
          <p:spPr>
            <a:xfrm rot="5400000" flipH="1" flipV="1">
              <a:off x="991460" y="4495444"/>
              <a:ext cx="532748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609605" y="5258460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6094622" y="4268139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1" name="Straight Connector 140"/>
            <p:cNvCxnSpPr>
              <a:stCxn id="144" idx="0"/>
            </p:cNvCxnSpPr>
            <p:nvPr/>
          </p:nvCxnSpPr>
          <p:spPr>
            <a:xfrm rot="5400000" flipH="1" flipV="1">
              <a:off x="5755071" y="4762093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46" idx="0"/>
            </p:cNvCxnSpPr>
            <p:nvPr/>
          </p:nvCxnSpPr>
          <p:spPr>
            <a:xfrm rot="5400000" flipH="1" flipV="1">
              <a:off x="6114760" y="5088529"/>
              <a:ext cx="761535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5" idx="0"/>
            </p:cNvCxnSpPr>
            <p:nvPr/>
          </p:nvCxnSpPr>
          <p:spPr>
            <a:xfrm rot="16200000" flipV="1">
              <a:off x="6705148" y="4801313"/>
              <a:ext cx="761535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/>
            <p:cNvSpPr/>
            <p:nvPr/>
          </p:nvSpPr>
          <p:spPr>
            <a:xfrm>
              <a:off x="5639865" y="5408806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7239493" y="5487247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325990" y="5487247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7" name="Straight Connector 146"/>
            <p:cNvCxnSpPr>
              <a:stCxn id="148" idx="0"/>
            </p:cNvCxnSpPr>
            <p:nvPr/>
          </p:nvCxnSpPr>
          <p:spPr>
            <a:xfrm rot="16200000" flipV="1">
              <a:off x="7162603" y="4495444"/>
              <a:ext cx="532748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/>
            <p:nvPr/>
          </p:nvSpPr>
          <p:spPr>
            <a:xfrm>
              <a:off x="7774033" y="5258460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9" name="Straight Connector 148"/>
            <p:cNvCxnSpPr>
              <a:stCxn id="150" idx="0"/>
            </p:cNvCxnSpPr>
            <p:nvPr/>
          </p:nvCxnSpPr>
          <p:spPr>
            <a:xfrm rot="5400000" flipH="1" flipV="1">
              <a:off x="5409390" y="4497439"/>
              <a:ext cx="532748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5029531" y="5258460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08561" name="TextBox 118"/>
          <p:cNvSpPr txBox="1">
            <a:spLocks noChangeArrowheads="1"/>
          </p:cNvSpPr>
          <p:nvPr/>
        </p:nvSpPr>
        <p:spPr bwMode="auto">
          <a:xfrm>
            <a:off x="6829176" y="3352800"/>
            <a:ext cx="1703636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MST Region</a:t>
            </a:r>
          </a:p>
        </p:txBody>
      </p:sp>
      <p:sp>
        <p:nvSpPr>
          <p:cNvPr id="108558" name="TextBox 115"/>
          <p:cNvSpPr txBox="1">
            <a:spLocks noChangeArrowheads="1"/>
          </p:cNvSpPr>
          <p:nvPr/>
        </p:nvSpPr>
        <p:spPr bwMode="auto">
          <a:xfrm>
            <a:off x="6377066" y="4787364"/>
            <a:ext cx="625993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IST</a:t>
            </a:r>
          </a:p>
        </p:txBody>
      </p:sp>
      <p:cxnSp>
        <p:nvCxnSpPr>
          <p:cNvPr id="152" name="Straight Connector 151"/>
          <p:cNvCxnSpPr/>
          <p:nvPr/>
        </p:nvCxnSpPr>
        <p:spPr>
          <a:xfrm>
            <a:off x="2952340" y="2549526"/>
            <a:ext cx="3424727" cy="8794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Rectangle 155"/>
          <p:cNvSpPr/>
          <p:nvPr/>
        </p:nvSpPr>
        <p:spPr>
          <a:xfrm>
            <a:off x="2993601" y="5105400"/>
            <a:ext cx="412618" cy="2286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7" name="Straight Connector 156"/>
          <p:cNvCxnSpPr>
            <a:stCxn id="156" idx="0"/>
          </p:cNvCxnSpPr>
          <p:nvPr/>
        </p:nvCxnSpPr>
        <p:spPr>
          <a:xfrm rot="16200000" flipV="1">
            <a:off x="1747157" y="3652647"/>
            <a:ext cx="2444750" cy="4607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156" idx="0"/>
          </p:cNvCxnSpPr>
          <p:nvPr/>
        </p:nvCxnSpPr>
        <p:spPr>
          <a:xfrm rot="5400000" flipH="1" flipV="1">
            <a:off x="3814894" y="3404567"/>
            <a:ext cx="1085850" cy="23158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556" name="TextBox 167"/>
          <p:cNvSpPr txBox="1">
            <a:spLocks noChangeArrowheads="1"/>
          </p:cNvSpPr>
          <p:nvPr/>
        </p:nvSpPr>
        <p:spPr bwMode="auto">
          <a:xfrm>
            <a:off x="2498461" y="5410201"/>
            <a:ext cx="2028871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802.1D switch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Spanning Tree (802.1s)</a:t>
            </a:r>
            <a:endParaRPr lang="en-US"/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Design Guidelines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Determine relevant forwarding paths, and distribute your </a:t>
            </a:r>
            <a:r>
              <a:rPr lang="en-US" dirty="0" err="1" smtClean="0"/>
              <a:t>VLANs</a:t>
            </a:r>
            <a:r>
              <a:rPr lang="en-US" dirty="0" smtClean="0"/>
              <a:t> equally into instances matching these topologies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Assign different root and alternate root switches to each instance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Make sure all switches match region attributes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Do not assign </a:t>
            </a:r>
            <a:r>
              <a:rPr lang="en-US" dirty="0" err="1" smtClean="0"/>
              <a:t>VLANs</a:t>
            </a:r>
            <a:r>
              <a:rPr lang="en-US" dirty="0" smtClean="0"/>
              <a:t> to instance 0, as this is used by the IST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Hub</a:t>
            </a:r>
            <a:endParaRPr lang="en-US"/>
          </a:p>
        </p:txBody>
      </p:sp>
      <p:sp>
        <p:nvSpPr>
          <p:cNvPr id="2355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Receives a frame on one port and sends it out </a:t>
            </a:r>
            <a:r>
              <a:rPr lang="en-US" u="sng" dirty="0" smtClean="0"/>
              <a:t>every other port, always</a:t>
            </a:r>
            <a:r>
              <a:rPr lang="en-US" dirty="0" smtClean="0"/>
              <a:t>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Collision domain is not reduced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Traffic ends up in places where it’s not needed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Selecting Switches</a:t>
            </a:r>
            <a:endParaRPr lang="en-US"/>
          </a:p>
        </p:txBody>
      </p:sp>
      <p:sp>
        <p:nvSpPr>
          <p:cNvPr id="1105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Minimum features: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Standards compliance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Encrypted management (SSH/HTTPS)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VLAN </a:t>
            </a:r>
            <a:r>
              <a:rPr lang="en-US" dirty="0" err="1" smtClean="0"/>
              <a:t>trunking</a:t>
            </a: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Spanning Tree (RSTP at least)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SNMP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At least v2 (v3 has better security)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Traps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Selecting Switches</a:t>
            </a:r>
            <a:endParaRPr lang="en-US"/>
          </a:p>
        </p:txBody>
      </p:sp>
      <p:sp>
        <p:nvSpPr>
          <p:cNvPr id="111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Other recommended features: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DHCP Snooping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Prevent end-users from running a rogue DHCP server</a:t>
            </a:r>
          </a:p>
          <a:p>
            <a:pPr lvl="3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Happens a lot with little wireless routers (</a:t>
            </a:r>
            <a:r>
              <a:rPr lang="en-US" dirty="0" err="1" smtClean="0"/>
              <a:t>Netgear</a:t>
            </a:r>
            <a:r>
              <a:rPr lang="en-US" dirty="0" smtClean="0"/>
              <a:t>, Linksys, etc) plugged in backwards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Uplink ports towards the legitimate DHCP server are defined as “trusted”.  If </a:t>
            </a:r>
            <a:r>
              <a:rPr lang="en-US" dirty="0" err="1" smtClean="0"/>
              <a:t>DHCPOFFERs</a:t>
            </a:r>
            <a:r>
              <a:rPr lang="en-US" dirty="0" smtClean="0"/>
              <a:t> are seen coming from any </a:t>
            </a:r>
            <a:r>
              <a:rPr lang="en-US" dirty="0" err="1" smtClean="0"/>
              <a:t>untrusted</a:t>
            </a:r>
            <a:r>
              <a:rPr lang="en-US" dirty="0" smtClean="0"/>
              <a:t> port, they are dropped.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Selecting Switches</a:t>
            </a:r>
            <a:endParaRPr lang="en-US"/>
          </a:p>
        </p:txBody>
      </p:sp>
      <p:sp>
        <p:nvSpPr>
          <p:cNvPr id="1126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Other recommended features: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Dynamic ARP inspection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malicious host can perform a man-in-the-middle attack by sending gratuitous ARP responses, or responding to requests with bogus information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Switches can look inside ARP packets and discard gratuitous and invalid ARP packets.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Selecting Switches</a:t>
            </a:r>
            <a:endParaRPr lang="en-US"/>
          </a:p>
        </p:txBody>
      </p:sp>
      <p:sp>
        <p:nvSpPr>
          <p:cNvPr id="1136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Other recommended features: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IGMP Snooping: 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Switches normally flood multicast frames out every port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Snooping on IGMP traffic, the switch can learn which stations are members of a multicast group, thus forwarding multicast frames only out necessary ports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Very important when users run Norton Ghost, for example.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Network Management</a:t>
            </a:r>
            <a:endParaRPr lang="en-US"/>
          </a:p>
        </p:txBody>
      </p:sp>
      <p:sp>
        <p:nvSpPr>
          <p:cNvPr id="1024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Enable SNMP traps and/or </a:t>
            </a:r>
            <a:r>
              <a:rPr lang="en-US" dirty="0" err="1" smtClean="0"/>
              <a:t>syslog</a:t>
            </a: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Collect and process in centralized log server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Spanning Tree Changes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Duplex mismatches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Wiring problems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Monitor configurations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Use RANCID to report any changes in the switch configuration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Network Management</a:t>
            </a:r>
            <a:endParaRPr lang="en-US"/>
          </a:p>
        </p:txBody>
      </p:sp>
      <p:sp>
        <p:nvSpPr>
          <p:cNvPr id="1034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Collect forwarding tables with SNMP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 Allows you to find a MAC address in your network quickly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You can use simple text files + </a:t>
            </a:r>
            <a:r>
              <a:rPr lang="en-US" dirty="0" err="1" smtClean="0"/>
              <a:t>grep</a:t>
            </a:r>
            <a:r>
              <a:rPr lang="en-US" dirty="0" smtClean="0"/>
              <a:t>, or a web tool with DB backend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Enable LLDP (or CDP or similar)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Shows how switches are connected to each other and to other network devices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Documentation</a:t>
            </a:r>
            <a:endParaRPr lang="en-US"/>
          </a:p>
        </p:txBody>
      </p:sp>
      <p:sp>
        <p:nvSpPr>
          <p:cNvPr id="1044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Document where your switches are located 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Name switch after building name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E.g. building1-sw1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Keep files with physical location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Floor, closet number, etc.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Document your edge port connections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Room number, jack number, server name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Hub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373748" y="1676400"/>
            <a:ext cx="1980565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Hub</a:t>
            </a:r>
          </a:p>
        </p:txBody>
      </p:sp>
      <p:cxnSp>
        <p:nvCxnSpPr>
          <p:cNvPr id="5" name="Straight Connector 4"/>
          <p:cNvCxnSpPr>
            <a:stCxn id="8" idx="0"/>
          </p:cNvCxnSpPr>
          <p:nvPr/>
        </p:nvCxnSpPr>
        <p:spPr>
          <a:xfrm rot="5400000" flipH="1" flipV="1">
            <a:off x="3456186" y="2390974"/>
            <a:ext cx="1752600" cy="1237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0" idx="0"/>
            <a:endCxn id="4" idx="2"/>
          </p:cNvCxnSpPr>
          <p:nvPr/>
        </p:nvCxnSpPr>
        <p:spPr>
          <a:xfrm rot="5400000" flipH="1" flipV="1">
            <a:off x="4408368" y="3006738"/>
            <a:ext cx="1828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9" idx="0"/>
          </p:cNvCxnSpPr>
          <p:nvPr/>
        </p:nvCxnSpPr>
        <p:spPr>
          <a:xfrm rot="16200000" flipV="1">
            <a:off x="5322451" y="2505274"/>
            <a:ext cx="1981200" cy="1237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548512" y="3886200"/>
            <a:ext cx="330094" cy="304800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66931" y="4114800"/>
            <a:ext cx="330094" cy="304800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16460" y="3962400"/>
            <a:ext cx="330094" cy="304800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>
            <a:stCxn id="12" idx="0"/>
          </p:cNvCxnSpPr>
          <p:nvPr/>
        </p:nvCxnSpPr>
        <p:spPr>
          <a:xfrm rot="16200000" flipV="1">
            <a:off x="6484263" y="1756080"/>
            <a:ext cx="1143000" cy="18980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839737" y="3276600"/>
            <a:ext cx="330094" cy="304800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3" name="Straight Connector 12"/>
          <p:cNvCxnSpPr>
            <a:stCxn id="14" idx="0"/>
          </p:cNvCxnSpPr>
          <p:nvPr/>
        </p:nvCxnSpPr>
        <p:spPr>
          <a:xfrm rot="5400000" flipH="1" flipV="1">
            <a:off x="2783351" y="1743432"/>
            <a:ext cx="1447800" cy="222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28136" y="3581400"/>
            <a:ext cx="330094" cy="30480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723277" y="2438400"/>
            <a:ext cx="1155330" cy="762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3748339" y="2644868"/>
            <a:ext cx="838200" cy="577665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5573342" y="2794106"/>
            <a:ext cx="1066800" cy="660188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4510021" y="2968638"/>
            <a:ext cx="1295400" cy="82524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271789" y="2438400"/>
            <a:ext cx="1237853" cy="762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95" name="TextBox 41"/>
          <p:cNvSpPr txBox="1">
            <a:spLocks noChangeArrowheads="1"/>
          </p:cNvSpPr>
          <p:nvPr/>
        </p:nvSpPr>
        <p:spPr bwMode="auto">
          <a:xfrm>
            <a:off x="608012" y="4572000"/>
            <a:ext cx="8991600" cy="1948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</a:pPr>
            <a:r>
              <a:rPr lang="en-US" sz="2800" dirty="0">
                <a:solidFill>
                  <a:srgbClr val="000000"/>
                </a:solidFill>
                <a:latin typeface="+mn-lt"/>
              </a:rPr>
              <a:t>A frame sent by one node is always sent to every other </a:t>
            </a: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node. Hubs </a:t>
            </a:r>
            <a:r>
              <a:rPr lang="en-US" sz="2800" dirty="0">
                <a:solidFill>
                  <a:srgbClr val="000000"/>
                </a:solidFill>
                <a:latin typeface="+mn-lt"/>
              </a:rPr>
              <a:t>are also called “repeaters” because they just “repeat</a:t>
            </a: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” what </a:t>
            </a:r>
            <a:r>
              <a:rPr lang="en-US" sz="2800" dirty="0">
                <a:solidFill>
                  <a:srgbClr val="000000"/>
                </a:solidFill>
                <a:latin typeface="+mn-lt"/>
              </a:rPr>
              <a:t>they hear.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Switch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b="1" i="1" dirty="0" smtClean="0">
                <a:ea typeface="ＭＳ Ｐゴシック" pitchFamily="-65" charset="-128"/>
                <a:cs typeface="ＭＳ Ｐゴシック" pitchFamily="-65" charset="-128"/>
              </a:rPr>
              <a:t>Learns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the location of each node by looking at the source address of each incoming frame, and builds a </a:t>
            </a:r>
            <a:r>
              <a:rPr lang="en-US" b="1" i="1" dirty="0" smtClean="0">
                <a:ea typeface="ＭＳ Ｐゴシック" pitchFamily="-65" charset="-128"/>
                <a:cs typeface="ＭＳ Ｐゴシック" pitchFamily="-65" charset="-128"/>
              </a:rPr>
              <a:t>forwarding table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b="1" i="1" dirty="0" smtClean="0">
                <a:ea typeface="ＭＳ Ｐゴシック" pitchFamily="-65" charset="-128"/>
                <a:cs typeface="ＭＳ Ｐゴシック" pitchFamily="-65" charset="-128"/>
              </a:rPr>
              <a:t>Forwards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each incoming frame to the port where the destination node is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Reduces the collision domain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Makes more efficient use of the wire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Nodes don’t waste time checking frames not destined to them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Switch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198983" y="2895600"/>
            <a:ext cx="1980565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</a:t>
            </a:r>
          </a:p>
        </p:txBody>
      </p:sp>
      <p:cxnSp>
        <p:nvCxnSpPr>
          <p:cNvPr id="5" name="Straight Connector 4"/>
          <p:cNvCxnSpPr>
            <a:stCxn id="8" idx="0"/>
          </p:cNvCxnSpPr>
          <p:nvPr/>
        </p:nvCxnSpPr>
        <p:spPr>
          <a:xfrm rot="5400000" flipH="1" flipV="1">
            <a:off x="4281421" y="3610174"/>
            <a:ext cx="1752600" cy="1237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0" idx="0"/>
            <a:endCxn id="4" idx="2"/>
          </p:cNvCxnSpPr>
          <p:nvPr/>
        </p:nvCxnSpPr>
        <p:spPr>
          <a:xfrm rot="5400000" flipH="1" flipV="1">
            <a:off x="5233604" y="4225938"/>
            <a:ext cx="1828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9" idx="0"/>
          </p:cNvCxnSpPr>
          <p:nvPr/>
        </p:nvCxnSpPr>
        <p:spPr>
          <a:xfrm rot="16200000" flipV="1">
            <a:off x="6147686" y="3724474"/>
            <a:ext cx="1981200" cy="1237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373748" y="5105400"/>
            <a:ext cx="330094" cy="304800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92166" y="5334000"/>
            <a:ext cx="330094" cy="304800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1695" y="5181600"/>
            <a:ext cx="330094" cy="304800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>
            <a:stCxn id="12" idx="0"/>
          </p:cNvCxnSpPr>
          <p:nvPr/>
        </p:nvCxnSpPr>
        <p:spPr>
          <a:xfrm rot="16200000" flipV="1">
            <a:off x="7309498" y="2975279"/>
            <a:ext cx="1143000" cy="18980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8664972" y="4495800"/>
            <a:ext cx="330094" cy="304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3" name="Straight Connector 12"/>
          <p:cNvCxnSpPr>
            <a:stCxn id="14" idx="0"/>
          </p:cNvCxnSpPr>
          <p:nvPr/>
        </p:nvCxnSpPr>
        <p:spPr>
          <a:xfrm rot="5400000" flipH="1" flipV="1">
            <a:off x="3608586" y="2962632"/>
            <a:ext cx="1447800" cy="222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053371" y="4800600"/>
            <a:ext cx="330094" cy="30480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3548512" y="3657600"/>
            <a:ext cx="1155330" cy="762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097025" y="3657600"/>
            <a:ext cx="1237853" cy="762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55612" y="2133600"/>
          <a:ext cx="3135894" cy="1524000"/>
        </p:xfrm>
        <a:graphic>
          <a:graphicData uri="http://schemas.openxmlformats.org/drawingml/2006/table">
            <a:tbl>
              <a:tblPr/>
              <a:tblGrid>
                <a:gridCol w="1567947"/>
                <a:gridCol w="156794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Address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Port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AAAAAAAAAAAA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BBBBBBBBBBBB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654" name="TextBox 20"/>
          <p:cNvSpPr txBox="1">
            <a:spLocks noChangeArrowheads="1"/>
          </p:cNvSpPr>
          <p:nvPr/>
        </p:nvSpPr>
        <p:spPr bwMode="auto">
          <a:xfrm>
            <a:off x="3053371" y="5334000"/>
            <a:ext cx="395060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+mn-lt"/>
              </a:rPr>
              <a:t>A</a:t>
            </a:r>
          </a:p>
        </p:txBody>
      </p:sp>
      <p:sp>
        <p:nvSpPr>
          <p:cNvPr id="26655" name="TextBox 21"/>
          <p:cNvSpPr txBox="1">
            <a:spLocks noChangeArrowheads="1"/>
          </p:cNvSpPr>
          <p:nvPr/>
        </p:nvSpPr>
        <p:spPr bwMode="auto">
          <a:xfrm>
            <a:off x="8747495" y="5029200"/>
            <a:ext cx="395661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26656" name="TextBox 22"/>
          <p:cNvSpPr txBox="1">
            <a:spLocks noChangeArrowheads="1"/>
          </p:cNvSpPr>
          <p:nvPr/>
        </p:nvSpPr>
        <p:spPr bwMode="auto">
          <a:xfrm>
            <a:off x="650848" y="1694224"/>
            <a:ext cx="285276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Forwarding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Switches and Broadcast</a:t>
            </a:r>
            <a:endParaRPr lang="en-US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switch broadcasts some frames: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When the destination address is not found in the table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When the frame is destined to the broadcast address (FF:FF:FF:FF:FF:FF)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When the frame is destined to a multicast </a:t>
            </a:r>
            <a:r>
              <a:rPr lang="en-US" dirty="0" err="1" smtClean="0"/>
              <a:t>ethernet</a:t>
            </a:r>
            <a:r>
              <a:rPr lang="en-US" dirty="0" smtClean="0"/>
              <a:t> address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So, switches do not reduce the broadcast domain!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Switch vs. Router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>
                <a:ea typeface="ＭＳ Ｐゴシック" pitchFamily="-65" charset="-128"/>
                <a:cs typeface="ＭＳ Ｐゴシック" pitchFamily="-65" charset="-128"/>
              </a:rPr>
              <a:t>Routers more or less do with IP packets what switches do with Ethernet frames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/>
              <a:t>A router looks at the IP packet destination and checks its </a:t>
            </a:r>
            <a:r>
              <a:rPr lang="en-US" sz="2400" b="1" i="1" dirty="0"/>
              <a:t>routing table</a:t>
            </a:r>
            <a:r>
              <a:rPr lang="en-US" sz="2400" dirty="0"/>
              <a:t> to decide where to forward the packet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Some differences: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/>
              <a:t>IP packets travel inside </a:t>
            </a:r>
            <a:r>
              <a:rPr lang="en-US" sz="2400" dirty="0" err="1"/>
              <a:t>ethernet</a:t>
            </a:r>
            <a:r>
              <a:rPr lang="en-US" sz="2400" dirty="0"/>
              <a:t> frames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/>
              <a:t>IP networks can be logically segmented into </a:t>
            </a:r>
            <a:r>
              <a:rPr lang="en-US" sz="2400" i="1" dirty="0"/>
              <a:t>subnets 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/>
              <a:t>Switches do not usually know about IP, they only deal with Ethernet frames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loud 15"/>
          <p:cNvSpPr/>
          <p:nvPr/>
        </p:nvSpPr>
        <p:spPr>
          <a:xfrm>
            <a:off x="5561012" y="5295900"/>
            <a:ext cx="2667000" cy="1371600"/>
          </a:xfrm>
          <a:prstGeom prst="cloud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15" name="Cloud 14"/>
          <p:cNvSpPr/>
          <p:nvPr/>
        </p:nvSpPr>
        <p:spPr>
          <a:xfrm>
            <a:off x="1598612" y="5295900"/>
            <a:ext cx="2667000" cy="1371600"/>
          </a:xfrm>
          <a:prstGeom prst="cloud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Switch vs. Router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Routers do not forward Ethernet broadcasts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.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Switches reduce the </a:t>
            </a:r>
            <a:r>
              <a:rPr lang="en-US" u="sng" dirty="0"/>
              <a:t>collision domain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Routers reduce the </a:t>
            </a:r>
            <a:r>
              <a:rPr lang="en-US" u="sng" dirty="0"/>
              <a:t>broadcast </a:t>
            </a:r>
            <a:r>
              <a:rPr lang="en-US" u="sng" dirty="0" smtClean="0"/>
              <a:t>domain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</a:pPr>
            <a:endParaRPr lang="en-US" u="sng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This becomes </a:t>
            </a:r>
            <a:r>
              <a:rPr lang="en-US" b="1" i="1" dirty="0">
                <a:ea typeface="ＭＳ Ｐゴシック" pitchFamily="-65" charset="-128"/>
                <a:cs typeface="ＭＳ Ｐゴシック" pitchFamily="-65" charset="-128"/>
              </a:rPr>
              <a:t>really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 important when trying to design hierarchical, scalable networks that can grow sustainably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6812" y="5800725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10800000" flipV="1">
            <a:off x="3237978" y="5962650"/>
            <a:ext cx="1332434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70412" y="5676900"/>
            <a:ext cx="660188" cy="6096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475412" y="5800725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230600" y="5980906"/>
            <a:ext cx="12448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Oval 1"/>
          <p:cNvSpPr>
            <a:spLocks noChangeArrowheads="1"/>
          </p:cNvSpPr>
          <p:nvPr/>
        </p:nvSpPr>
        <p:spPr bwMode="auto">
          <a:xfrm>
            <a:off x="1402900" y="2592388"/>
            <a:ext cx="3878606" cy="3581400"/>
          </a:xfrm>
          <a:prstGeom prst="ellipse">
            <a:avLst/>
          </a:prstGeom>
          <a:solidFill>
            <a:srgbClr val="00E4A8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727" name="Line 19"/>
          <p:cNvSpPr>
            <a:spLocks noChangeShapeType="1"/>
          </p:cNvSpPr>
          <p:nvPr/>
        </p:nvSpPr>
        <p:spPr bwMode="auto">
          <a:xfrm flipV="1">
            <a:off x="3300941" y="2133601"/>
            <a:ext cx="1155330" cy="6889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729" name="Line 34"/>
          <p:cNvSpPr>
            <a:spLocks noChangeShapeType="1"/>
          </p:cNvSpPr>
          <p:nvPr/>
        </p:nvSpPr>
        <p:spPr bwMode="auto">
          <a:xfrm>
            <a:off x="5116460" y="2135188"/>
            <a:ext cx="14029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Traffic Domains</a:t>
            </a:r>
            <a:endParaRPr lang="en-US"/>
          </a:p>
        </p:txBody>
      </p:sp>
      <p:sp>
        <p:nvSpPr>
          <p:cNvPr id="30724" name="Oval 2"/>
          <p:cNvSpPr>
            <a:spLocks noChangeArrowheads="1"/>
          </p:cNvSpPr>
          <p:nvPr/>
        </p:nvSpPr>
        <p:spPr bwMode="auto">
          <a:xfrm>
            <a:off x="3135895" y="3430588"/>
            <a:ext cx="1980565" cy="18288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4291224" y="1676400"/>
            <a:ext cx="1117388" cy="458788"/>
          </a:xfrm>
          <a:prstGeom prst="rect">
            <a:avLst/>
          </a:prstGeom>
          <a:solidFill>
            <a:srgbClr val="00E4A8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buFont typeface="Verdana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Router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815518" y="2743199"/>
            <a:ext cx="2993197" cy="2154236"/>
            <a:chOff x="816" y="1919"/>
            <a:chExt cx="1741" cy="1357"/>
          </a:xfrm>
        </p:grpSpPr>
        <p:sp>
          <p:nvSpPr>
            <p:cNvPr id="30749" name="AutoShape 9"/>
            <p:cNvSpPr>
              <a:spLocks noChangeArrowheads="1"/>
            </p:cNvSpPr>
            <p:nvPr/>
          </p:nvSpPr>
          <p:spPr bwMode="auto">
            <a:xfrm>
              <a:off x="816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0" name="AutoShape 10"/>
            <p:cNvSpPr>
              <a:spLocks noChangeArrowheads="1"/>
            </p:cNvSpPr>
            <p:nvPr/>
          </p:nvSpPr>
          <p:spPr bwMode="auto">
            <a:xfrm>
              <a:off x="1200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1" name="AutoShape 11"/>
            <p:cNvSpPr>
              <a:spLocks noChangeArrowheads="1"/>
            </p:cNvSpPr>
            <p:nvPr/>
          </p:nvSpPr>
          <p:spPr bwMode="auto">
            <a:xfrm>
              <a:off x="2208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2" name="AutoShape 12"/>
            <p:cNvSpPr>
              <a:spLocks noChangeArrowheads="1"/>
            </p:cNvSpPr>
            <p:nvPr/>
          </p:nvSpPr>
          <p:spPr bwMode="auto">
            <a:xfrm>
              <a:off x="1776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3" name="Line 13"/>
            <p:cNvSpPr>
              <a:spLocks noChangeShapeType="1"/>
            </p:cNvSpPr>
            <p:nvPr/>
          </p:nvSpPr>
          <p:spPr bwMode="auto">
            <a:xfrm flipV="1">
              <a:off x="1008" y="2639"/>
              <a:ext cx="192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4" name="Line 14"/>
            <p:cNvSpPr>
              <a:spLocks noChangeShapeType="1"/>
            </p:cNvSpPr>
            <p:nvPr/>
          </p:nvSpPr>
          <p:spPr bwMode="auto">
            <a:xfrm flipH="1" flipV="1">
              <a:off x="1295" y="2639"/>
              <a:ext cx="146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5" name="Line 15"/>
            <p:cNvSpPr>
              <a:spLocks noChangeShapeType="1"/>
            </p:cNvSpPr>
            <p:nvPr/>
          </p:nvSpPr>
          <p:spPr bwMode="auto">
            <a:xfrm flipV="1">
              <a:off x="1968" y="2639"/>
              <a:ext cx="144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6" name="Line 16"/>
            <p:cNvSpPr>
              <a:spLocks noChangeShapeType="1"/>
            </p:cNvSpPr>
            <p:nvPr/>
          </p:nvSpPr>
          <p:spPr bwMode="auto">
            <a:xfrm flipH="1" flipV="1">
              <a:off x="2255" y="2639"/>
              <a:ext cx="146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7" name="Line 17"/>
            <p:cNvSpPr>
              <a:spLocks noChangeShapeType="1"/>
            </p:cNvSpPr>
            <p:nvPr/>
          </p:nvSpPr>
          <p:spPr bwMode="auto">
            <a:xfrm flipV="1">
              <a:off x="1296" y="2159"/>
              <a:ext cx="240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8" name="Line 18"/>
            <p:cNvSpPr>
              <a:spLocks noChangeShapeType="1"/>
            </p:cNvSpPr>
            <p:nvPr/>
          </p:nvSpPr>
          <p:spPr bwMode="auto">
            <a:xfrm>
              <a:off x="1872" y="2160"/>
              <a:ext cx="336" cy="2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7" name="Rectangle 7"/>
            <p:cNvSpPr>
              <a:spLocks noChangeArrowheads="1"/>
            </p:cNvSpPr>
            <p:nvPr/>
          </p:nvSpPr>
          <p:spPr bwMode="auto">
            <a:xfrm>
              <a:off x="1000" y="2399"/>
              <a:ext cx="440" cy="241"/>
            </a:xfrm>
            <a:prstGeom prst="rect">
              <a:avLst/>
            </a:prstGeom>
            <a:solidFill>
              <a:srgbClr val="00E4A8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prstTxWarp prst="textNoShape">
                <a:avLst/>
              </a:prstTxWarp>
            </a:bodyPr>
            <a:lstStyle/>
            <a:p>
              <a:pPr algn="ctr">
                <a:buFont typeface="Verdan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  <a:latin typeface="+mn-lt"/>
                  <a:ea typeface="Arial" charset="0"/>
                  <a:cs typeface="Arial" charset="0"/>
                </a:rPr>
                <a:t>Hub</a:t>
              </a:r>
            </a:p>
          </p:txBody>
        </p:sp>
        <p:sp>
          <p:nvSpPr>
            <p:cNvPr id="30748" name="Rectangle 8"/>
            <p:cNvSpPr>
              <a:spLocks noChangeArrowheads="1"/>
            </p:cNvSpPr>
            <p:nvPr/>
          </p:nvSpPr>
          <p:spPr bwMode="auto">
            <a:xfrm>
              <a:off x="2016" y="2399"/>
              <a:ext cx="402" cy="241"/>
            </a:xfrm>
            <a:prstGeom prst="rect">
              <a:avLst/>
            </a:prstGeom>
            <a:solidFill>
              <a:srgbClr val="00E4A8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prstTxWarp prst="textNoShape">
                <a:avLst/>
              </a:prstTxWarp>
            </a:bodyPr>
            <a:lstStyle/>
            <a:p>
              <a:pPr algn="ctr">
                <a:buFont typeface="Verdan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  <a:latin typeface="+mn-lt"/>
                  <a:ea typeface="Arial" charset="0"/>
                  <a:cs typeface="Arial" charset="0"/>
                </a:rPr>
                <a:t>Hub</a:t>
              </a:r>
            </a:p>
          </p:txBody>
        </p:sp>
        <p:sp>
          <p:nvSpPr>
            <p:cNvPr id="30746" name="Rectangle 6"/>
            <p:cNvSpPr>
              <a:spLocks noChangeArrowheads="1"/>
            </p:cNvSpPr>
            <p:nvPr/>
          </p:nvSpPr>
          <p:spPr bwMode="auto">
            <a:xfrm>
              <a:off x="1355" y="1919"/>
              <a:ext cx="621" cy="241"/>
            </a:xfrm>
            <a:prstGeom prst="rect">
              <a:avLst/>
            </a:prstGeom>
            <a:solidFill>
              <a:srgbClr val="00E4A8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prstTxWarp prst="textNoShape">
                <a:avLst/>
              </a:prstTxWarp>
            </a:bodyPr>
            <a:lstStyle/>
            <a:p>
              <a:pPr algn="ctr">
                <a:buFont typeface="Verdan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  <a:latin typeface="+mn-lt"/>
                  <a:ea typeface="Arial" charset="0"/>
                  <a:cs typeface="Arial" charset="0"/>
                </a:rPr>
                <a:t>Switch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281507" y="2743199"/>
            <a:ext cx="2993197" cy="2154236"/>
            <a:chOff x="2832" y="1919"/>
            <a:chExt cx="1741" cy="1357"/>
          </a:xfrm>
        </p:grpSpPr>
        <p:sp>
          <p:nvSpPr>
            <p:cNvPr id="30733" name="Rectangle 21"/>
            <p:cNvSpPr>
              <a:spLocks noChangeArrowheads="1"/>
            </p:cNvSpPr>
            <p:nvPr/>
          </p:nvSpPr>
          <p:spPr bwMode="auto">
            <a:xfrm>
              <a:off x="3349" y="1919"/>
              <a:ext cx="665" cy="241"/>
            </a:xfrm>
            <a:prstGeom prst="rect">
              <a:avLst/>
            </a:prstGeom>
            <a:solidFill>
              <a:srgbClr val="00E4A8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prstTxWarp prst="textNoShape">
                <a:avLst/>
              </a:prstTxWarp>
            </a:bodyPr>
            <a:lstStyle/>
            <a:p>
              <a:pPr algn="ctr">
                <a:buFont typeface="Verdan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  <a:latin typeface="+mn-lt"/>
                  <a:ea typeface="Arial" charset="0"/>
                  <a:cs typeface="Arial" charset="0"/>
                </a:rPr>
                <a:t>Switch</a:t>
              </a:r>
            </a:p>
          </p:txBody>
        </p:sp>
        <p:sp>
          <p:nvSpPr>
            <p:cNvPr id="30734" name="Rectangle 22"/>
            <p:cNvSpPr>
              <a:spLocks noChangeArrowheads="1"/>
            </p:cNvSpPr>
            <p:nvPr/>
          </p:nvSpPr>
          <p:spPr bwMode="auto">
            <a:xfrm>
              <a:off x="3072" y="2399"/>
              <a:ext cx="410" cy="241"/>
            </a:xfrm>
            <a:prstGeom prst="rect">
              <a:avLst/>
            </a:prstGeom>
            <a:solidFill>
              <a:srgbClr val="00E4A8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prstTxWarp prst="textNoShape">
                <a:avLst/>
              </a:prstTxWarp>
            </a:bodyPr>
            <a:lstStyle/>
            <a:p>
              <a:pPr algn="ctr">
                <a:buFont typeface="Verdan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  <a:latin typeface="+mn-lt"/>
                  <a:ea typeface="Arial" charset="0"/>
                  <a:cs typeface="Arial" charset="0"/>
                </a:rPr>
                <a:t>Hub</a:t>
              </a:r>
            </a:p>
          </p:txBody>
        </p:sp>
        <p:sp>
          <p:nvSpPr>
            <p:cNvPr id="30735" name="Rectangle 23"/>
            <p:cNvSpPr>
              <a:spLocks noChangeArrowheads="1"/>
            </p:cNvSpPr>
            <p:nvPr/>
          </p:nvSpPr>
          <p:spPr bwMode="auto">
            <a:xfrm>
              <a:off x="3970" y="2399"/>
              <a:ext cx="446" cy="241"/>
            </a:xfrm>
            <a:prstGeom prst="rect">
              <a:avLst/>
            </a:prstGeom>
            <a:solidFill>
              <a:srgbClr val="00E4A8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prstTxWarp prst="textNoShape">
                <a:avLst/>
              </a:prstTxWarp>
            </a:bodyPr>
            <a:lstStyle/>
            <a:p>
              <a:pPr algn="ctr">
                <a:buFont typeface="Verdan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000000"/>
                  </a:solidFill>
                  <a:latin typeface="+mn-lt"/>
                  <a:ea typeface="Arial" charset="0"/>
                  <a:cs typeface="Arial" charset="0"/>
                </a:rPr>
                <a:t>Hub</a:t>
              </a:r>
            </a:p>
          </p:txBody>
        </p:sp>
        <p:sp>
          <p:nvSpPr>
            <p:cNvPr id="30736" name="AutoShape 24"/>
            <p:cNvSpPr>
              <a:spLocks noChangeArrowheads="1"/>
            </p:cNvSpPr>
            <p:nvPr/>
          </p:nvSpPr>
          <p:spPr bwMode="auto">
            <a:xfrm>
              <a:off x="2832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37" name="AutoShape 25"/>
            <p:cNvSpPr>
              <a:spLocks noChangeArrowheads="1"/>
            </p:cNvSpPr>
            <p:nvPr/>
          </p:nvSpPr>
          <p:spPr bwMode="auto">
            <a:xfrm>
              <a:off x="3216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38" name="AutoShape 26"/>
            <p:cNvSpPr>
              <a:spLocks noChangeArrowheads="1"/>
            </p:cNvSpPr>
            <p:nvPr/>
          </p:nvSpPr>
          <p:spPr bwMode="auto">
            <a:xfrm>
              <a:off x="4224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39" name="AutoShape 27"/>
            <p:cNvSpPr>
              <a:spLocks noChangeArrowheads="1"/>
            </p:cNvSpPr>
            <p:nvPr/>
          </p:nvSpPr>
          <p:spPr bwMode="auto">
            <a:xfrm>
              <a:off x="3792" y="2928"/>
              <a:ext cx="349" cy="3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4951 w 21600"/>
                <a:gd name="T43" fmla="*/ 2545 h 21600"/>
                <a:gd name="T44" fmla="*/ 16772 w 21600"/>
                <a:gd name="T45" fmla="*/ 11172 h 216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0" name="Line 28"/>
            <p:cNvSpPr>
              <a:spLocks noChangeShapeType="1"/>
            </p:cNvSpPr>
            <p:nvPr/>
          </p:nvSpPr>
          <p:spPr bwMode="auto">
            <a:xfrm flipV="1">
              <a:off x="3024" y="2639"/>
              <a:ext cx="192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1" name="Line 29"/>
            <p:cNvSpPr>
              <a:spLocks noChangeShapeType="1"/>
            </p:cNvSpPr>
            <p:nvPr/>
          </p:nvSpPr>
          <p:spPr bwMode="auto">
            <a:xfrm flipH="1" flipV="1">
              <a:off x="3311" y="2639"/>
              <a:ext cx="146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2" name="Line 30"/>
            <p:cNvSpPr>
              <a:spLocks noChangeShapeType="1"/>
            </p:cNvSpPr>
            <p:nvPr/>
          </p:nvSpPr>
          <p:spPr bwMode="auto">
            <a:xfrm flipV="1">
              <a:off x="3984" y="2639"/>
              <a:ext cx="144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3" name="Line 31"/>
            <p:cNvSpPr>
              <a:spLocks noChangeShapeType="1"/>
            </p:cNvSpPr>
            <p:nvPr/>
          </p:nvSpPr>
          <p:spPr bwMode="auto">
            <a:xfrm flipH="1" flipV="1">
              <a:off x="4271" y="2639"/>
              <a:ext cx="146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4" name="Line 32"/>
            <p:cNvSpPr>
              <a:spLocks noChangeShapeType="1"/>
            </p:cNvSpPr>
            <p:nvPr/>
          </p:nvSpPr>
          <p:spPr bwMode="auto">
            <a:xfrm flipV="1">
              <a:off x="3312" y="2159"/>
              <a:ext cx="240" cy="29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5" name="Line 33"/>
            <p:cNvSpPr>
              <a:spLocks noChangeShapeType="1"/>
            </p:cNvSpPr>
            <p:nvPr/>
          </p:nvSpPr>
          <p:spPr bwMode="auto">
            <a:xfrm>
              <a:off x="3888" y="2160"/>
              <a:ext cx="336" cy="2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30730" name="Text Box 35"/>
          <p:cNvSpPr txBox="1">
            <a:spLocks noChangeArrowheads="1"/>
          </p:cNvSpPr>
          <p:nvPr/>
        </p:nvSpPr>
        <p:spPr bwMode="auto">
          <a:xfrm>
            <a:off x="2208212" y="5578243"/>
            <a:ext cx="3009906" cy="3653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buFont typeface="Verdana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Broadcast Domain</a:t>
            </a:r>
          </a:p>
        </p:txBody>
      </p:sp>
      <p:sp>
        <p:nvSpPr>
          <p:cNvPr id="30731" name="Line 36"/>
          <p:cNvSpPr>
            <a:spLocks noChangeShapeType="1"/>
          </p:cNvSpPr>
          <p:nvPr/>
        </p:nvSpPr>
        <p:spPr bwMode="auto">
          <a:xfrm flipH="1" flipV="1">
            <a:off x="4867170" y="4953000"/>
            <a:ext cx="998641" cy="533399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732" name="Text Box 37"/>
          <p:cNvSpPr txBox="1">
            <a:spLocks noChangeArrowheads="1"/>
          </p:cNvSpPr>
          <p:nvPr/>
        </p:nvSpPr>
        <p:spPr bwMode="auto">
          <a:xfrm>
            <a:off x="5859172" y="5410201"/>
            <a:ext cx="2758785" cy="3653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buFont typeface="Verdana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+mn-lt"/>
                <a:ea typeface="Arial" charset="0"/>
                <a:cs typeface="Arial" charset="0"/>
              </a:rPr>
              <a:t>Collision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Traffic Domains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Try to eliminate collision domains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Get rid of hubs</a:t>
            </a:r>
            <a:r>
              <a:rPr lang="en-US" dirty="0" smtClean="0"/>
              <a:t>!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Actually hubs are very rare today.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Try to keep your broadcast domain limited to no more than 250 simultaneously connected hosts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Segment your network using routers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60000" y="246063"/>
            <a:ext cx="8905875" cy="1165225"/>
          </a:xfrm>
        </p:spPr>
        <p:txBody>
          <a:bodyPr/>
          <a:lstStyle/>
          <a:p>
            <a:r>
              <a:rPr lang="en-US" dirty="0" smtClean="0"/>
              <a:t>Layer-2 Network Design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good network design is modular and hierarchical, with a clear separation of functions: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Core: Resilient, few changes, few features, high bandwidth, CPU power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Distribution: Aggregation, redundancy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Access: Port density, affordability, security features, many adds, moves and changes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Layer 2 Network Design Guidelines</a:t>
            </a:r>
            <a:endParaRPr lang="en-US"/>
          </a:p>
        </p:txBody>
      </p:sp>
      <p:sp>
        <p:nvSpPr>
          <p:cNvPr id="3277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Always connect </a:t>
            </a:r>
            <a:r>
              <a:rPr lang="en-US" u="sng" dirty="0" smtClean="0"/>
              <a:t>hierarchically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If there are multiple switches in a building, use an aggregation switch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Locate the aggregation switch close to the building entry point (e.g. fiber panel)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Locate edge switches close to users (e.g. one per floor)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Max length for Cat 5 is 100 meters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Minimize Path Between Elements</a:t>
            </a:r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815518" y="4572000"/>
            <a:ext cx="6434495" cy="1295400"/>
            <a:chOff x="1676400" y="1524000"/>
            <a:chExt cx="5941438" cy="1295400"/>
          </a:xfrm>
        </p:grpSpPr>
        <p:grpSp>
          <p:nvGrpSpPr>
            <p:cNvPr id="3" name="Group 72"/>
            <p:cNvGrpSpPr>
              <a:grpSpLocks/>
            </p:cNvGrpSpPr>
            <p:nvPr/>
          </p:nvGrpSpPr>
          <p:grpSpPr bwMode="auto">
            <a:xfrm>
              <a:off x="1676400" y="1524000"/>
              <a:ext cx="4648200" cy="1295400"/>
              <a:chOff x="1981200" y="1524000"/>
              <a:chExt cx="4648200" cy="1295400"/>
            </a:xfrm>
          </p:grpSpPr>
          <p:sp>
            <p:nvSpPr>
              <p:cNvPr id="4" name="Rectangle 3"/>
              <p:cNvSpPr/>
              <p:nvPr/>
            </p:nvSpPr>
            <p:spPr bwMode="auto">
              <a:xfrm>
                <a:off x="3810000" y="15240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9" name="Straight Connector 8"/>
              <p:cNvCxnSpPr>
                <a:stCxn id="33" idx="0"/>
                <a:endCxn id="4" idx="1"/>
              </p:cNvCxnSpPr>
              <p:nvPr/>
            </p:nvCxnSpPr>
            <p:spPr>
              <a:xfrm rot="5400000" flipH="1" flipV="1">
                <a:off x="2800350" y="1352550"/>
                <a:ext cx="609600" cy="14097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>
                <a:stCxn id="32" idx="0"/>
                <a:endCxn id="4" idx="2"/>
              </p:cNvCxnSpPr>
              <p:nvPr/>
            </p:nvCxnSpPr>
            <p:spPr>
              <a:xfrm rot="5400000" flipH="1" flipV="1">
                <a:off x="4038601" y="2171700"/>
                <a:ext cx="381000" cy="31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stCxn id="34" idx="0"/>
                <a:endCxn id="4" idx="3"/>
              </p:cNvCxnSpPr>
              <p:nvPr/>
            </p:nvCxnSpPr>
            <p:spPr>
              <a:xfrm rot="16200000" flipV="1">
                <a:off x="5124450" y="1276350"/>
                <a:ext cx="609600" cy="15621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Rectangle 31"/>
              <p:cNvSpPr/>
              <p:nvPr/>
            </p:nvSpPr>
            <p:spPr bwMode="auto">
              <a:xfrm>
                <a:off x="3810000" y="23622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 bwMode="auto">
              <a:xfrm>
                <a:off x="1981200" y="23622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 bwMode="auto">
              <a:xfrm>
                <a:off x="5791200" y="23622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3807" name="Rectangle 73"/>
            <p:cNvSpPr>
              <a:spLocks noChangeArrowheads="1"/>
            </p:cNvSpPr>
            <p:nvPr/>
          </p:nvSpPr>
          <p:spPr bwMode="auto">
            <a:xfrm>
              <a:off x="7086600" y="2209800"/>
              <a:ext cx="531238" cy="4985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>
                  <a:solidFill>
                    <a:srgbClr val="008000"/>
                  </a:solidFill>
                  <a:latin typeface="Zapf Dingbats" charset="2"/>
                  <a:ea typeface="Zapf Dingbats" charset="2"/>
                  <a:cs typeface="Zapf Dingbats" charset="2"/>
                </a:rPr>
                <a:t>✔</a:t>
              </a:r>
              <a:endParaRPr lang="en-US" sz="3600">
                <a:solidFill>
                  <a:srgbClr val="008000"/>
                </a:solidFill>
              </a:endParaRP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1815519" y="2057399"/>
            <a:ext cx="6448439" cy="1295400"/>
            <a:chOff x="1676400" y="4343400"/>
            <a:chExt cx="5954314" cy="1295400"/>
          </a:xfrm>
        </p:grpSpPr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1676400" y="4343400"/>
              <a:ext cx="4648200" cy="1295400"/>
              <a:chOff x="1676400" y="4648200"/>
              <a:chExt cx="4648200" cy="1295400"/>
            </a:xfrm>
          </p:grpSpPr>
          <p:sp>
            <p:nvSpPr>
              <p:cNvPr id="43" name="Rectangle 42"/>
              <p:cNvSpPr/>
              <p:nvPr/>
            </p:nvSpPr>
            <p:spPr bwMode="auto">
              <a:xfrm>
                <a:off x="3505200" y="46482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44" name="Straight Connector 43"/>
              <p:cNvCxnSpPr>
                <a:stCxn id="48" idx="0"/>
                <a:endCxn id="43" idx="1"/>
              </p:cNvCxnSpPr>
              <p:nvPr/>
            </p:nvCxnSpPr>
            <p:spPr>
              <a:xfrm rot="5400000" flipH="1" flipV="1">
                <a:off x="2495550" y="4476750"/>
                <a:ext cx="609600" cy="14097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Rectangle 46"/>
              <p:cNvSpPr/>
              <p:nvPr/>
            </p:nvSpPr>
            <p:spPr bwMode="auto">
              <a:xfrm>
                <a:off x="3505200" y="54864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 bwMode="auto">
              <a:xfrm>
                <a:off x="1676400" y="54864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 bwMode="auto">
              <a:xfrm>
                <a:off x="5486400" y="5486400"/>
                <a:ext cx="838200" cy="457200"/>
              </a:xfrm>
              <a:prstGeom prst="rect">
                <a:avLst/>
              </a:prstGeom>
              <a:solidFill>
                <a:srgbClr val="FF66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52" name="Straight Connector 51"/>
              <p:cNvCxnSpPr>
                <a:stCxn id="48" idx="3"/>
                <a:endCxn id="47" idx="1"/>
              </p:cNvCxnSpPr>
              <p:nvPr/>
            </p:nvCxnSpPr>
            <p:spPr>
              <a:xfrm>
                <a:off x="2514600" y="5715000"/>
                <a:ext cx="9906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47" idx="3"/>
                <a:endCxn id="49" idx="1"/>
              </p:cNvCxnSpPr>
              <p:nvPr/>
            </p:nvCxnSpPr>
            <p:spPr>
              <a:xfrm>
                <a:off x="4343400" y="5715000"/>
                <a:ext cx="11430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798" name="Rectangle 75"/>
            <p:cNvSpPr>
              <a:spLocks noChangeArrowheads="1"/>
            </p:cNvSpPr>
            <p:nvPr/>
          </p:nvSpPr>
          <p:spPr bwMode="auto">
            <a:xfrm>
              <a:off x="7162800" y="4876800"/>
              <a:ext cx="467914" cy="588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4400">
                  <a:solidFill>
                    <a:srgbClr val="FF0000"/>
                  </a:solidFill>
                  <a:latin typeface="Zapf Dingbats" charset="2"/>
                  <a:ea typeface="Zapf Dingbats" charset="2"/>
                  <a:cs typeface="Zapf Dingbats" charset="2"/>
                </a:rPr>
                <a:t>✗</a:t>
              </a:r>
              <a:endParaRPr lang="en-US" sz="440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Build Incrementally</a:t>
            </a:r>
            <a:endParaRPr lang="en-US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Start small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084915" y="31242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>
            <a:stCxn id="12" idx="0"/>
          </p:cNvCxnSpPr>
          <p:nvPr/>
        </p:nvCxnSpPr>
        <p:spPr>
          <a:xfrm rot="5400000" flipH="1" flipV="1">
            <a:off x="3824539" y="3594206"/>
            <a:ext cx="6858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4" idx="0"/>
            <a:endCxn id="5" idx="2"/>
          </p:cNvCxnSpPr>
          <p:nvPr/>
        </p:nvCxnSpPr>
        <p:spPr>
          <a:xfrm rot="5400000" flipH="1" flipV="1">
            <a:off x="4219687" y="3941769"/>
            <a:ext cx="7620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3" idx="0"/>
          </p:cNvCxnSpPr>
          <p:nvPr/>
        </p:nvCxnSpPr>
        <p:spPr>
          <a:xfrm rot="16200000" flipV="1">
            <a:off x="4859245" y="3632306"/>
            <a:ext cx="7620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72298" y="42672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05292" y="4343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15010" y="4343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2" name="Straight Connector 21"/>
          <p:cNvCxnSpPr>
            <a:stCxn id="5" idx="0"/>
          </p:cNvCxnSpPr>
          <p:nvPr/>
        </p:nvCxnSpPr>
        <p:spPr>
          <a:xfrm rot="5400000" flipH="1" flipV="1">
            <a:off x="5628911" y="1202207"/>
            <a:ext cx="914400" cy="29295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5" idx="0"/>
          </p:cNvCxnSpPr>
          <p:nvPr/>
        </p:nvCxnSpPr>
        <p:spPr>
          <a:xfrm rot="16200000" flipV="1">
            <a:off x="5427424" y="3311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065480" y="4114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7" name="Straight Connector 36"/>
          <p:cNvCxnSpPr>
            <a:stCxn id="38" idx="0"/>
          </p:cNvCxnSpPr>
          <p:nvPr/>
        </p:nvCxnSpPr>
        <p:spPr>
          <a:xfrm rot="5400000" flipH="1" flipV="1">
            <a:off x="3446859" y="3311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012109" y="4114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4833" name="TextBox 42"/>
          <p:cNvSpPr txBox="1">
            <a:spLocks noChangeArrowheads="1"/>
          </p:cNvSpPr>
          <p:nvPr/>
        </p:nvSpPr>
        <p:spPr bwMode="auto">
          <a:xfrm>
            <a:off x="4646612" y="1922824"/>
            <a:ext cx="4959711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Fiber link to distribution switch</a:t>
            </a:r>
          </a:p>
        </p:txBody>
      </p:sp>
      <p:sp>
        <p:nvSpPr>
          <p:cNvPr id="23" name="TextBox 40"/>
          <p:cNvSpPr txBox="1">
            <a:spLocks noChangeArrowheads="1"/>
          </p:cNvSpPr>
          <p:nvPr/>
        </p:nvSpPr>
        <p:spPr bwMode="auto">
          <a:xfrm>
            <a:off x="4291224" y="4953000"/>
            <a:ext cx="1044727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Hosts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Build Incrementally</a:t>
            </a:r>
            <a:endParaRPr lang="en-US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As you have demand and money, grow like this:</a:t>
            </a:r>
            <a:endParaRPr lang="en-US" dirty="0"/>
          </a:p>
        </p:txBody>
      </p:sp>
      <p:cxnSp>
        <p:nvCxnSpPr>
          <p:cNvPr id="6" name="Straight Connector 5"/>
          <p:cNvCxnSpPr>
            <a:stCxn id="12" idx="0"/>
          </p:cNvCxnSpPr>
          <p:nvPr/>
        </p:nvCxnSpPr>
        <p:spPr>
          <a:xfrm rot="5400000" flipH="1" flipV="1">
            <a:off x="3783277" y="3594206"/>
            <a:ext cx="6858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4" idx="0"/>
            <a:endCxn id="5" idx="2"/>
          </p:cNvCxnSpPr>
          <p:nvPr/>
        </p:nvCxnSpPr>
        <p:spPr>
          <a:xfrm rot="5400000" flipH="1" flipV="1">
            <a:off x="4178426" y="3941769"/>
            <a:ext cx="7620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3" idx="0"/>
          </p:cNvCxnSpPr>
          <p:nvPr/>
        </p:nvCxnSpPr>
        <p:spPr>
          <a:xfrm rot="16200000" flipV="1">
            <a:off x="4652936" y="3632306"/>
            <a:ext cx="7620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31036" y="42672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8983" y="4343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73748" y="4343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2" name="Straight Connector 21"/>
          <p:cNvCxnSpPr>
            <a:stCxn id="5" idx="0"/>
          </p:cNvCxnSpPr>
          <p:nvPr/>
        </p:nvCxnSpPr>
        <p:spPr>
          <a:xfrm rot="5400000" flipH="1" flipV="1">
            <a:off x="5587649" y="1202207"/>
            <a:ext cx="914400" cy="29295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5" idx="0"/>
          </p:cNvCxnSpPr>
          <p:nvPr/>
        </p:nvCxnSpPr>
        <p:spPr>
          <a:xfrm rot="16200000" flipV="1">
            <a:off x="5221116" y="3311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5859172" y="4114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7" name="Straight Connector 36"/>
          <p:cNvCxnSpPr>
            <a:stCxn id="18" idx="0"/>
          </p:cNvCxnSpPr>
          <p:nvPr/>
        </p:nvCxnSpPr>
        <p:spPr>
          <a:xfrm rot="5400000" flipH="1" flipV="1">
            <a:off x="2937411" y="2995910"/>
            <a:ext cx="685800" cy="18567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 bwMode="auto">
          <a:xfrm>
            <a:off x="1815518" y="42672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3" name="Straight Connector 22"/>
          <p:cNvCxnSpPr>
            <a:stCxn id="26" idx="0"/>
          </p:cNvCxnSpPr>
          <p:nvPr/>
        </p:nvCxnSpPr>
        <p:spPr>
          <a:xfrm rot="5400000" flipH="1" flipV="1">
            <a:off x="1472618" y="4737206"/>
            <a:ext cx="6858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8" idx="0"/>
          </p:cNvCxnSpPr>
          <p:nvPr/>
        </p:nvCxnSpPr>
        <p:spPr>
          <a:xfrm rot="5400000" flipH="1" flipV="1">
            <a:off x="1867767" y="5084769"/>
            <a:ext cx="7620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7" idx="0"/>
          </p:cNvCxnSpPr>
          <p:nvPr/>
        </p:nvCxnSpPr>
        <p:spPr>
          <a:xfrm rot="16200000" flipV="1">
            <a:off x="2507324" y="4775306"/>
            <a:ext cx="7620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320377" y="54102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053371" y="5486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063089" y="5486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9" name="Straight Connector 28"/>
          <p:cNvCxnSpPr>
            <a:stCxn id="30" idx="0"/>
          </p:cNvCxnSpPr>
          <p:nvPr/>
        </p:nvCxnSpPr>
        <p:spPr>
          <a:xfrm rot="16200000" flipV="1">
            <a:off x="2992980" y="4454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631036" y="5257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1" name="Straight Connector 30"/>
          <p:cNvCxnSpPr>
            <a:stCxn id="32" idx="0"/>
          </p:cNvCxnSpPr>
          <p:nvPr/>
        </p:nvCxnSpPr>
        <p:spPr>
          <a:xfrm rot="5400000" flipH="1" flipV="1">
            <a:off x="1094938" y="4454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60188" y="5257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43654" y="31242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Aggreg.</a:t>
            </a:r>
          </a:p>
        </p:txBody>
      </p:sp>
      <p:sp>
        <p:nvSpPr>
          <p:cNvPr id="38" name="TextBox 40"/>
          <p:cNvSpPr txBox="1">
            <a:spLocks noChangeArrowheads="1"/>
          </p:cNvSpPr>
          <p:nvPr/>
        </p:nvSpPr>
        <p:spPr bwMode="auto">
          <a:xfrm>
            <a:off x="4291224" y="4953000"/>
            <a:ext cx="1044727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Hosts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Build Incrementally</a:t>
            </a:r>
            <a:endParaRPr lang="en-US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And keep growing within the same hierarchy:</a:t>
            </a:r>
            <a:endParaRPr lang="en-US" dirty="0"/>
          </a:p>
        </p:txBody>
      </p:sp>
      <p:cxnSp>
        <p:nvCxnSpPr>
          <p:cNvPr id="22" name="Straight Connector 21"/>
          <p:cNvCxnSpPr>
            <a:stCxn id="5" idx="0"/>
          </p:cNvCxnSpPr>
          <p:nvPr/>
        </p:nvCxnSpPr>
        <p:spPr>
          <a:xfrm rot="5400000" flipH="1" flipV="1">
            <a:off x="5587649" y="1202207"/>
            <a:ext cx="914400" cy="29295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660188" y="3124200"/>
            <a:ext cx="8087307" cy="2667000"/>
            <a:chOff x="609600" y="3124200"/>
            <a:chExt cx="7467600" cy="2667000"/>
          </a:xfrm>
        </p:grpSpPr>
        <p:sp>
          <p:nvSpPr>
            <p:cNvPr id="5" name="Rectangle 4"/>
            <p:cNvSpPr/>
            <p:nvPr/>
          </p:nvSpPr>
          <p:spPr bwMode="auto">
            <a:xfrm>
              <a:off x="3733800" y="3124200"/>
              <a:ext cx="990600" cy="4572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>
                  <a:solidFill>
                    <a:srgbClr val="FFFFFF"/>
                  </a:solidFill>
                </a:rPr>
                <a:t>Aggreg.</a:t>
              </a:r>
            </a:p>
          </p:txBody>
        </p:sp>
        <p:cxnSp>
          <p:nvCxnSpPr>
            <p:cNvPr id="6" name="Straight Connector 5"/>
            <p:cNvCxnSpPr>
              <a:stCxn id="12" idx="0"/>
            </p:cNvCxnSpPr>
            <p:nvPr/>
          </p:nvCxnSpPr>
          <p:spPr>
            <a:xfrm rot="5400000" flipH="1" flipV="1">
              <a:off x="3467100" y="3619500"/>
              <a:ext cx="685800" cy="609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14" idx="0"/>
              <a:endCxn id="5" idx="2"/>
            </p:cNvCxnSpPr>
            <p:nvPr/>
          </p:nvCxnSpPr>
          <p:spPr>
            <a:xfrm rot="5400000" flipH="1" flipV="1">
              <a:off x="3829050" y="3943350"/>
              <a:ext cx="762000" cy="381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13" idx="0"/>
            </p:cNvCxnSpPr>
            <p:nvPr/>
          </p:nvCxnSpPr>
          <p:spPr>
            <a:xfrm rot="16200000" flipV="1">
              <a:off x="4267200" y="3657600"/>
              <a:ext cx="762000" cy="609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3352800" y="42672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0600" y="43434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38600" y="43434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4" name="Straight Connector 33"/>
            <p:cNvCxnSpPr>
              <a:stCxn id="36" idx="0"/>
            </p:cNvCxnSpPr>
            <p:nvPr/>
          </p:nvCxnSpPr>
          <p:spPr>
            <a:xfrm rot="16200000" flipV="1">
              <a:off x="5238750" y="2914650"/>
              <a:ext cx="685800" cy="20193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18" idx="0"/>
            </p:cNvCxnSpPr>
            <p:nvPr/>
          </p:nvCxnSpPr>
          <p:spPr>
            <a:xfrm rot="5400000" flipH="1" flipV="1">
              <a:off x="2686050" y="3067050"/>
              <a:ext cx="685800" cy="17145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879" name="TextBox 40"/>
            <p:cNvSpPr txBox="1">
              <a:spLocks noChangeArrowheads="1"/>
            </p:cNvSpPr>
            <p:nvPr/>
          </p:nvSpPr>
          <p:spPr bwMode="auto">
            <a:xfrm>
              <a:off x="3962400" y="4953000"/>
              <a:ext cx="817998" cy="363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Hosts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676400" y="4267200"/>
              <a:ext cx="990600" cy="4572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>
                  <a:solidFill>
                    <a:srgbClr val="FFFFFF"/>
                  </a:solidFill>
                </a:rPr>
                <a:t>Switch</a:t>
              </a:r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3" name="Straight Connector 22"/>
            <p:cNvCxnSpPr>
              <a:stCxn id="26" idx="0"/>
            </p:cNvCxnSpPr>
            <p:nvPr/>
          </p:nvCxnSpPr>
          <p:spPr>
            <a:xfrm rot="5400000" flipH="1" flipV="1">
              <a:off x="1333500" y="4762500"/>
              <a:ext cx="685800" cy="609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28" idx="0"/>
            </p:cNvCxnSpPr>
            <p:nvPr/>
          </p:nvCxnSpPr>
          <p:spPr>
            <a:xfrm rot="5400000" flipH="1" flipV="1">
              <a:off x="1695450" y="5086350"/>
              <a:ext cx="762000" cy="381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7" idx="0"/>
            </p:cNvCxnSpPr>
            <p:nvPr/>
          </p:nvCxnSpPr>
          <p:spPr>
            <a:xfrm rot="16200000" flipV="1">
              <a:off x="2286000" y="4800600"/>
              <a:ext cx="762000" cy="609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1219200" y="54102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819400" y="54864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05000" y="54864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9" name="Straight Connector 28"/>
            <p:cNvCxnSpPr>
              <a:stCxn id="30" idx="0"/>
            </p:cNvCxnSpPr>
            <p:nvPr/>
          </p:nvCxnSpPr>
          <p:spPr>
            <a:xfrm rot="16200000" flipV="1">
              <a:off x="2743200" y="4495800"/>
              <a:ext cx="533400" cy="990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3352800" y="52578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1" name="Straight Connector 30"/>
            <p:cNvCxnSpPr>
              <a:stCxn id="32" idx="0"/>
            </p:cNvCxnSpPr>
            <p:nvPr/>
          </p:nvCxnSpPr>
          <p:spPr>
            <a:xfrm rot="5400000" flipH="1" flipV="1">
              <a:off x="990600" y="4495800"/>
              <a:ext cx="533400" cy="990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609600" y="52578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096000" y="4267200"/>
              <a:ext cx="990600" cy="4572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>
                  <a:solidFill>
                    <a:srgbClr val="FFFFFF"/>
                  </a:solidFill>
                </a:rPr>
                <a:t>Switch</a:t>
              </a:r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8" name="Straight Connector 37"/>
            <p:cNvCxnSpPr>
              <a:stCxn id="42" idx="0"/>
            </p:cNvCxnSpPr>
            <p:nvPr/>
          </p:nvCxnSpPr>
          <p:spPr>
            <a:xfrm rot="5400000" flipH="1" flipV="1">
              <a:off x="5753100" y="4762500"/>
              <a:ext cx="685800" cy="609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45" idx="0"/>
            </p:cNvCxnSpPr>
            <p:nvPr/>
          </p:nvCxnSpPr>
          <p:spPr>
            <a:xfrm rot="5400000" flipH="1" flipV="1">
              <a:off x="6115050" y="5086350"/>
              <a:ext cx="762000" cy="381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44" idx="0"/>
            </p:cNvCxnSpPr>
            <p:nvPr/>
          </p:nvCxnSpPr>
          <p:spPr>
            <a:xfrm rot="16200000" flipV="1">
              <a:off x="6705600" y="4800600"/>
              <a:ext cx="762000" cy="609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5638800" y="54102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239000" y="54864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324600" y="54864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46" name="Straight Connector 45"/>
            <p:cNvCxnSpPr>
              <a:stCxn id="47" idx="0"/>
            </p:cNvCxnSpPr>
            <p:nvPr/>
          </p:nvCxnSpPr>
          <p:spPr>
            <a:xfrm rot="16200000" flipV="1">
              <a:off x="7162800" y="4495800"/>
              <a:ext cx="533400" cy="990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7772400" y="52578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48" name="Straight Connector 47"/>
            <p:cNvCxnSpPr>
              <a:stCxn id="49" idx="0"/>
            </p:cNvCxnSpPr>
            <p:nvPr/>
          </p:nvCxnSpPr>
          <p:spPr>
            <a:xfrm rot="5400000" flipH="1" flipV="1">
              <a:off x="5410200" y="4495800"/>
              <a:ext cx="533400" cy="990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5029200" y="5257800"/>
              <a:ext cx="304800" cy="304800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50" name="TextBox 40"/>
          <p:cNvSpPr txBox="1">
            <a:spLocks noChangeArrowheads="1"/>
          </p:cNvSpPr>
          <p:nvPr/>
        </p:nvSpPr>
        <p:spPr bwMode="auto">
          <a:xfrm>
            <a:off x="4291224" y="4953000"/>
            <a:ext cx="1044727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Hosts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Build Incrementally</a:t>
            </a:r>
            <a:endParaRPr lang="en-US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At this point, you can also add a redundant aggregation switch:</a:t>
            </a:r>
            <a:endParaRPr lang="en-US" dirty="0"/>
          </a:p>
        </p:txBody>
      </p:sp>
      <p:cxnSp>
        <p:nvCxnSpPr>
          <p:cNvPr id="22" name="Straight Connector 21"/>
          <p:cNvCxnSpPr>
            <a:stCxn id="5" idx="0"/>
          </p:cNvCxnSpPr>
          <p:nvPr/>
        </p:nvCxnSpPr>
        <p:spPr>
          <a:xfrm rot="5400000" flipH="1" flipV="1">
            <a:off x="3184981" y="2824222"/>
            <a:ext cx="68580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2805800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Aggreg.</a:t>
            </a:r>
          </a:p>
        </p:txBody>
      </p:sp>
      <p:cxnSp>
        <p:nvCxnSpPr>
          <p:cNvPr id="34" name="Straight Connector 33"/>
          <p:cNvCxnSpPr>
            <a:stCxn id="36" idx="0"/>
            <a:endCxn id="5" idx="2"/>
          </p:cNvCxnSpPr>
          <p:nvPr/>
        </p:nvCxnSpPr>
        <p:spPr bwMode="auto">
          <a:xfrm rot="16200000" flipV="1">
            <a:off x="5011645" y="2140559"/>
            <a:ext cx="457200" cy="37960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8" idx="0"/>
            <a:endCxn id="5" idx="2"/>
          </p:cNvCxnSpPr>
          <p:nvPr/>
        </p:nvCxnSpPr>
        <p:spPr bwMode="auto">
          <a:xfrm rot="5400000" flipH="1" flipV="1">
            <a:off x="2618462" y="3543459"/>
            <a:ext cx="457200" cy="9902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896" name="TextBox 40"/>
          <p:cNvSpPr txBox="1">
            <a:spLocks noChangeArrowheads="1"/>
          </p:cNvSpPr>
          <p:nvPr/>
        </p:nvSpPr>
        <p:spPr bwMode="auto">
          <a:xfrm>
            <a:off x="4291224" y="4953000"/>
            <a:ext cx="885880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Hosts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815518" y="42672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3" name="Straight Connector 22"/>
          <p:cNvCxnSpPr>
            <a:stCxn id="26" idx="0"/>
          </p:cNvCxnSpPr>
          <p:nvPr/>
        </p:nvCxnSpPr>
        <p:spPr bwMode="auto">
          <a:xfrm rot="5400000" flipH="1" flipV="1">
            <a:off x="1472618" y="4737206"/>
            <a:ext cx="6858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8" idx="0"/>
          </p:cNvCxnSpPr>
          <p:nvPr/>
        </p:nvCxnSpPr>
        <p:spPr bwMode="auto">
          <a:xfrm rot="5400000" flipH="1" flipV="1">
            <a:off x="1867767" y="5084769"/>
            <a:ext cx="7620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7" idx="0"/>
          </p:cNvCxnSpPr>
          <p:nvPr/>
        </p:nvCxnSpPr>
        <p:spPr bwMode="auto">
          <a:xfrm rot="16200000" flipV="1">
            <a:off x="2507324" y="4775306"/>
            <a:ext cx="7620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auto">
          <a:xfrm>
            <a:off x="1320377" y="54102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053371" y="5486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063089" y="5486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9" name="Straight Connector 28"/>
          <p:cNvCxnSpPr>
            <a:stCxn id="30" idx="0"/>
          </p:cNvCxnSpPr>
          <p:nvPr/>
        </p:nvCxnSpPr>
        <p:spPr bwMode="auto">
          <a:xfrm rot="16200000" flipV="1">
            <a:off x="2992980" y="4454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 bwMode="auto">
          <a:xfrm>
            <a:off x="3631036" y="5257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1" name="Straight Connector 30"/>
          <p:cNvCxnSpPr>
            <a:stCxn id="32" idx="0"/>
          </p:cNvCxnSpPr>
          <p:nvPr/>
        </p:nvCxnSpPr>
        <p:spPr bwMode="auto">
          <a:xfrm rot="5400000" flipH="1" flipV="1">
            <a:off x="1094938" y="4454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auto">
          <a:xfrm>
            <a:off x="660188" y="5257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601883" y="42672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8" name="Straight Connector 37"/>
          <p:cNvCxnSpPr>
            <a:stCxn id="42" idx="0"/>
          </p:cNvCxnSpPr>
          <p:nvPr/>
        </p:nvCxnSpPr>
        <p:spPr bwMode="auto">
          <a:xfrm rot="5400000" flipH="1" flipV="1">
            <a:off x="6258983" y="4737206"/>
            <a:ext cx="6858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45" idx="0"/>
          </p:cNvCxnSpPr>
          <p:nvPr/>
        </p:nvCxnSpPr>
        <p:spPr bwMode="auto">
          <a:xfrm rot="5400000" flipH="1" flipV="1">
            <a:off x="6654132" y="5084769"/>
            <a:ext cx="7620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44" idx="0"/>
          </p:cNvCxnSpPr>
          <p:nvPr/>
        </p:nvCxnSpPr>
        <p:spPr bwMode="auto">
          <a:xfrm rot="16200000" flipV="1">
            <a:off x="7293689" y="4775306"/>
            <a:ext cx="7620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 bwMode="auto">
          <a:xfrm>
            <a:off x="6106742" y="54102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839737" y="5486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849454" y="54864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6" name="Straight Connector 45"/>
          <p:cNvCxnSpPr>
            <a:stCxn id="47" idx="0"/>
          </p:cNvCxnSpPr>
          <p:nvPr/>
        </p:nvCxnSpPr>
        <p:spPr bwMode="auto">
          <a:xfrm rot="16200000" flipV="1">
            <a:off x="7779345" y="4454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 bwMode="auto">
          <a:xfrm>
            <a:off x="8417401" y="5257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8" name="Straight Connector 47"/>
          <p:cNvCxnSpPr>
            <a:stCxn id="49" idx="0"/>
          </p:cNvCxnSpPr>
          <p:nvPr/>
        </p:nvCxnSpPr>
        <p:spPr bwMode="auto">
          <a:xfrm rot="5400000" flipH="1" flipV="1">
            <a:off x="5881304" y="4454697"/>
            <a:ext cx="533400" cy="1072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 bwMode="auto">
          <a:xfrm>
            <a:off x="5446554" y="5257800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364030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Aggreg.</a:t>
            </a:r>
          </a:p>
        </p:txBody>
      </p:sp>
      <p:cxnSp>
        <p:nvCxnSpPr>
          <p:cNvPr id="52" name="Straight Connector 51"/>
          <p:cNvCxnSpPr>
            <a:stCxn id="18" idx="0"/>
            <a:endCxn id="51" idx="2"/>
          </p:cNvCxnSpPr>
          <p:nvPr/>
        </p:nvCxnSpPr>
        <p:spPr bwMode="auto">
          <a:xfrm rot="5400000" flipH="1" flipV="1">
            <a:off x="3897577" y="2264344"/>
            <a:ext cx="457200" cy="35485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6" idx="0"/>
            <a:endCxn id="51" idx="2"/>
          </p:cNvCxnSpPr>
          <p:nvPr/>
        </p:nvCxnSpPr>
        <p:spPr bwMode="auto">
          <a:xfrm rot="16200000" flipV="1">
            <a:off x="6290760" y="3419674"/>
            <a:ext cx="457200" cy="1237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1" idx="0"/>
          </p:cNvCxnSpPr>
          <p:nvPr/>
        </p:nvCxnSpPr>
        <p:spPr>
          <a:xfrm rot="16200000" flipV="1">
            <a:off x="5333755" y="2786122"/>
            <a:ext cx="76200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3"/>
            <a:endCxn id="51" idx="1"/>
          </p:cNvCxnSpPr>
          <p:nvPr/>
        </p:nvCxnSpPr>
        <p:spPr bwMode="auto">
          <a:xfrm>
            <a:off x="3878606" y="3581400"/>
            <a:ext cx="148542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163"/>
          <p:cNvSpPr/>
          <p:nvPr/>
        </p:nvSpPr>
        <p:spPr>
          <a:xfrm>
            <a:off x="3410346" y="4648200"/>
            <a:ext cx="3465989" cy="198120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4483152" y="2438400"/>
            <a:ext cx="3465989" cy="198120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604546" y="2286000"/>
            <a:ext cx="3465989" cy="198120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9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 not daisy-chain</a:t>
            </a:r>
            <a:endParaRPr lang="en-US"/>
          </a:p>
        </p:txBody>
      </p:sp>
      <p:sp>
        <p:nvSpPr>
          <p:cNvPr id="389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Resist the temptation of doing this:</a:t>
            </a:r>
            <a:endParaRPr lang="en-US" dirty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87069" y="2514600"/>
            <a:ext cx="3218418" cy="1295400"/>
            <a:chOff x="609600" y="3124200"/>
            <a:chExt cx="7467600" cy="2667000"/>
          </a:xfrm>
        </p:grpSpPr>
        <p:sp>
          <p:nvSpPr>
            <p:cNvPr id="17" name="Rectangle 16"/>
            <p:cNvSpPr/>
            <p:nvPr/>
          </p:nvSpPr>
          <p:spPr bwMode="auto">
            <a:xfrm>
              <a:off x="3733069" y="3124200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  <p:cxnSp>
          <p:nvCxnSpPr>
            <p:cNvPr id="18" name="Straight Connector 17"/>
            <p:cNvCxnSpPr>
              <a:stCxn id="21" idx="0"/>
            </p:cNvCxnSpPr>
            <p:nvPr/>
          </p:nvCxnSpPr>
          <p:spPr>
            <a:xfrm rot="5400000" flipH="1" flipV="1">
              <a:off x="3467674" y="3619788"/>
              <a:ext cx="686360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23" idx="0"/>
              <a:endCxn id="17" idx="2"/>
            </p:cNvCxnSpPr>
            <p:nvPr/>
          </p:nvCxnSpPr>
          <p:spPr>
            <a:xfrm rot="5400000" flipH="1" flipV="1">
              <a:off x="3828999" y="3944589"/>
              <a:ext cx="761534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22" idx="0"/>
            </p:cNvCxnSpPr>
            <p:nvPr/>
          </p:nvCxnSpPr>
          <p:spPr>
            <a:xfrm rot="16200000" flipV="1">
              <a:off x="4267800" y="3657374"/>
              <a:ext cx="761534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3354103" y="4268134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214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4022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4" name="Straight Connector 23"/>
            <p:cNvCxnSpPr>
              <a:stCxn id="38" idx="0"/>
            </p:cNvCxnSpPr>
            <p:nvPr/>
          </p:nvCxnSpPr>
          <p:spPr>
            <a:xfrm rot="16200000" flipV="1">
              <a:off x="5238836" y="2913718"/>
              <a:ext cx="686360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7" idx="0"/>
            </p:cNvCxnSpPr>
            <p:nvPr/>
          </p:nvCxnSpPr>
          <p:spPr>
            <a:xfrm rot="5400000" flipH="1" flipV="1">
              <a:off x="2685810" y="3069292"/>
              <a:ext cx="686360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 bwMode="auto">
            <a:xfrm>
              <a:off x="1674692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8" name="Straight Connector 27"/>
            <p:cNvCxnSpPr>
              <a:stCxn id="31" idx="0"/>
            </p:cNvCxnSpPr>
            <p:nvPr/>
          </p:nvCxnSpPr>
          <p:spPr>
            <a:xfrm rot="5400000" flipH="1" flipV="1">
              <a:off x="1335140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33" idx="0"/>
            </p:cNvCxnSpPr>
            <p:nvPr/>
          </p:nvCxnSpPr>
          <p:spPr>
            <a:xfrm rot="5400000" flipH="1" flipV="1">
              <a:off x="1694830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32" idx="0"/>
            </p:cNvCxnSpPr>
            <p:nvPr/>
          </p:nvCxnSpPr>
          <p:spPr>
            <a:xfrm rot="16200000" flipV="1">
              <a:off x="2285217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1219934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819563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906060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4" name="Straight Connector 33"/>
            <p:cNvCxnSpPr>
              <a:stCxn id="35" idx="0"/>
            </p:cNvCxnSpPr>
            <p:nvPr/>
          </p:nvCxnSpPr>
          <p:spPr>
            <a:xfrm rot="16200000" flipV="1">
              <a:off x="274466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3354103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6" name="Straight Connector 35"/>
            <p:cNvCxnSpPr>
              <a:stCxn id="37" idx="0"/>
            </p:cNvCxnSpPr>
            <p:nvPr/>
          </p:nvCxnSpPr>
          <p:spPr>
            <a:xfrm rot="5400000" flipH="1" flipV="1">
              <a:off x="991455" y="4495438"/>
              <a:ext cx="532747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09600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094617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9" name="Straight Connector 38"/>
            <p:cNvCxnSpPr>
              <a:stCxn id="42" idx="0"/>
            </p:cNvCxnSpPr>
            <p:nvPr/>
          </p:nvCxnSpPr>
          <p:spPr>
            <a:xfrm rot="5400000" flipH="1" flipV="1">
              <a:off x="5755066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44" idx="0"/>
            </p:cNvCxnSpPr>
            <p:nvPr/>
          </p:nvCxnSpPr>
          <p:spPr>
            <a:xfrm rot="5400000" flipH="1" flipV="1">
              <a:off x="6114756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43" idx="0"/>
            </p:cNvCxnSpPr>
            <p:nvPr/>
          </p:nvCxnSpPr>
          <p:spPr>
            <a:xfrm rot="16200000" flipV="1">
              <a:off x="6705143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5639860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239488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325985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45" name="Straight Connector 44"/>
            <p:cNvCxnSpPr>
              <a:stCxn id="46" idx="0"/>
            </p:cNvCxnSpPr>
            <p:nvPr/>
          </p:nvCxnSpPr>
          <p:spPr>
            <a:xfrm rot="16200000" flipV="1">
              <a:off x="7162598" y="4495438"/>
              <a:ext cx="532747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7774028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47" name="Straight Connector 46"/>
            <p:cNvCxnSpPr>
              <a:stCxn id="48" idx="0"/>
            </p:cNvCxnSpPr>
            <p:nvPr/>
          </p:nvCxnSpPr>
          <p:spPr>
            <a:xfrm rot="5400000" flipH="1" flipV="1">
              <a:off x="540938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5029526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cxnSp>
        <p:nvCxnSpPr>
          <p:cNvPr id="81" name="Straight Connector 80"/>
          <p:cNvCxnSpPr/>
          <p:nvPr/>
        </p:nvCxnSpPr>
        <p:spPr>
          <a:xfrm flipV="1">
            <a:off x="3479116" y="2854326"/>
            <a:ext cx="2515249" cy="3270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648199" y="2743200"/>
            <a:ext cx="3218418" cy="1295400"/>
            <a:chOff x="609600" y="3124200"/>
            <a:chExt cx="7467600" cy="2667000"/>
          </a:xfrm>
        </p:grpSpPr>
        <p:sp>
          <p:nvSpPr>
            <p:cNvPr id="88" name="Rectangle 87"/>
            <p:cNvSpPr/>
            <p:nvPr/>
          </p:nvSpPr>
          <p:spPr bwMode="auto">
            <a:xfrm>
              <a:off x="3733069" y="3124200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  <p:cxnSp>
          <p:nvCxnSpPr>
            <p:cNvPr id="89" name="Straight Connector 88"/>
            <p:cNvCxnSpPr>
              <a:stCxn id="92" idx="0"/>
            </p:cNvCxnSpPr>
            <p:nvPr/>
          </p:nvCxnSpPr>
          <p:spPr>
            <a:xfrm rot="5400000" flipH="1" flipV="1">
              <a:off x="3467674" y="3619788"/>
              <a:ext cx="686360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94" idx="0"/>
              <a:endCxn id="88" idx="2"/>
            </p:cNvCxnSpPr>
            <p:nvPr/>
          </p:nvCxnSpPr>
          <p:spPr>
            <a:xfrm rot="5400000" flipH="1" flipV="1">
              <a:off x="3828999" y="3944589"/>
              <a:ext cx="761534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93" idx="0"/>
            </p:cNvCxnSpPr>
            <p:nvPr/>
          </p:nvCxnSpPr>
          <p:spPr>
            <a:xfrm rot="16200000" flipV="1">
              <a:off x="4267800" y="3657374"/>
              <a:ext cx="761534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Rectangle 91"/>
            <p:cNvSpPr/>
            <p:nvPr/>
          </p:nvSpPr>
          <p:spPr>
            <a:xfrm>
              <a:off x="3354103" y="4268134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480214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04022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95" name="Straight Connector 94"/>
            <p:cNvCxnSpPr>
              <a:stCxn id="108" idx="0"/>
            </p:cNvCxnSpPr>
            <p:nvPr/>
          </p:nvCxnSpPr>
          <p:spPr>
            <a:xfrm rot="16200000" flipV="1">
              <a:off x="5238836" y="2913718"/>
              <a:ext cx="686360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7" idx="0"/>
            </p:cNvCxnSpPr>
            <p:nvPr/>
          </p:nvCxnSpPr>
          <p:spPr>
            <a:xfrm rot="5400000" flipH="1" flipV="1">
              <a:off x="2685810" y="3069292"/>
              <a:ext cx="686360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/>
            <p:cNvSpPr/>
            <p:nvPr/>
          </p:nvSpPr>
          <p:spPr bwMode="auto">
            <a:xfrm>
              <a:off x="1674692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98" name="Straight Connector 97"/>
            <p:cNvCxnSpPr>
              <a:stCxn id="101" idx="0"/>
            </p:cNvCxnSpPr>
            <p:nvPr/>
          </p:nvCxnSpPr>
          <p:spPr>
            <a:xfrm rot="5400000" flipH="1" flipV="1">
              <a:off x="1335140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103" idx="0"/>
            </p:cNvCxnSpPr>
            <p:nvPr/>
          </p:nvCxnSpPr>
          <p:spPr>
            <a:xfrm rot="5400000" flipH="1" flipV="1">
              <a:off x="1694830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102" idx="0"/>
            </p:cNvCxnSpPr>
            <p:nvPr/>
          </p:nvCxnSpPr>
          <p:spPr>
            <a:xfrm rot="16200000" flipV="1">
              <a:off x="2285217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Rectangle 100"/>
            <p:cNvSpPr/>
            <p:nvPr/>
          </p:nvSpPr>
          <p:spPr>
            <a:xfrm>
              <a:off x="1219934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819563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906060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04" name="Straight Connector 103"/>
            <p:cNvCxnSpPr>
              <a:stCxn id="105" idx="0"/>
            </p:cNvCxnSpPr>
            <p:nvPr/>
          </p:nvCxnSpPr>
          <p:spPr>
            <a:xfrm rot="16200000" flipV="1">
              <a:off x="274466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3354103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06" name="Straight Connector 105"/>
            <p:cNvCxnSpPr>
              <a:stCxn id="107" idx="0"/>
            </p:cNvCxnSpPr>
            <p:nvPr/>
          </p:nvCxnSpPr>
          <p:spPr>
            <a:xfrm rot="5400000" flipH="1" flipV="1">
              <a:off x="991455" y="4495438"/>
              <a:ext cx="532747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Rectangle 106"/>
            <p:cNvSpPr/>
            <p:nvPr/>
          </p:nvSpPr>
          <p:spPr>
            <a:xfrm>
              <a:off x="609600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6094617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09" name="Straight Connector 108"/>
            <p:cNvCxnSpPr>
              <a:stCxn id="112" idx="0"/>
            </p:cNvCxnSpPr>
            <p:nvPr/>
          </p:nvCxnSpPr>
          <p:spPr>
            <a:xfrm rot="5400000" flipH="1" flipV="1">
              <a:off x="5755066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14" idx="0"/>
            </p:cNvCxnSpPr>
            <p:nvPr/>
          </p:nvCxnSpPr>
          <p:spPr>
            <a:xfrm rot="5400000" flipH="1" flipV="1">
              <a:off x="6114756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113" idx="0"/>
            </p:cNvCxnSpPr>
            <p:nvPr/>
          </p:nvCxnSpPr>
          <p:spPr>
            <a:xfrm rot="16200000" flipV="1">
              <a:off x="6705143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ectangle 111"/>
            <p:cNvSpPr/>
            <p:nvPr/>
          </p:nvSpPr>
          <p:spPr>
            <a:xfrm>
              <a:off x="5639860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239488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6325985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15" name="Straight Connector 114"/>
            <p:cNvCxnSpPr>
              <a:stCxn id="116" idx="0"/>
            </p:cNvCxnSpPr>
            <p:nvPr/>
          </p:nvCxnSpPr>
          <p:spPr>
            <a:xfrm rot="16200000" flipV="1">
              <a:off x="7162598" y="4495438"/>
              <a:ext cx="532747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/>
            <p:nvPr/>
          </p:nvSpPr>
          <p:spPr>
            <a:xfrm>
              <a:off x="7774028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17" name="Straight Connector 116"/>
            <p:cNvCxnSpPr>
              <a:stCxn id="118" idx="0"/>
            </p:cNvCxnSpPr>
            <p:nvPr/>
          </p:nvCxnSpPr>
          <p:spPr>
            <a:xfrm rot="5400000" flipH="1" flipV="1">
              <a:off x="540938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Rectangle 117"/>
            <p:cNvSpPr/>
            <p:nvPr/>
          </p:nvSpPr>
          <p:spPr>
            <a:xfrm>
              <a:off x="5029526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118"/>
          <p:cNvGrpSpPr>
            <a:grpSpLocks/>
          </p:cNvGrpSpPr>
          <p:nvPr/>
        </p:nvGrpSpPr>
        <p:grpSpPr bwMode="auto">
          <a:xfrm>
            <a:off x="3492870" y="4800600"/>
            <a:ext cx="3218418" cy="1295400"/>
            <a:chOff x="609600" y="3124200"/>
            <a:chExt cx="7467600" cy="2667000"/>
          </a:xfrm>
        </p:grpSpPr>
        <p:sp>
          <p:nvSpPr>
            <p:cNvPr id="120" name="Rectangle 119"/>
            <p:cNvSpPr/>
            <p:nvPr/>
          </p:nvSpPr>
          <p:spPr bwMode="auto">
            <a:xfrm>
              <a:off x="3733069" y="3124200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  <p:cxnSp>
          <p:nvCxnSpPr>
            <p:cNvPr id="121" name="Straight Connector 120"/>
            <p:cNvCxnSpPr>
              <a:stCxn id="124" idx="0"/>
            </p:cNvCxnSpPr>
            <p:nvPr/>
          </p:nvCxnSpPr>
          <p:spPr>
            <a:xfrm rot="5400000" flipH="1" flipV="1">
              <a:off x="3467674" y="3619788"/>
              <a:ext cx="686360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126" idx="0"/>
              <a:endCxn id="120" idx="2"/>
            </p:cNvCxnSpPr>
            <p:nvPr/>
          </p:nvCxnSpPr>
          <p:spPr>
            <a:xfrm rot="5400000" flipH="1" flipV="1">
              <a:off x="3828999" y="3944589"/>
              <a:ext cx="761534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25" idx="0"/>
            </p:cNvCxnSpPr>
            <p:nvPr/>
          </p:nvCxnSpPr>
          <p:spPr>
            <a:xfrm rot="16200000" flipV="1">
              <a:off x="4267800" y="3657374"/>
              <a:ext cx="761534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123"/>
            <p:cNvSpPr/>
            <p:nvPr/>
          </p:nvSpPr>
          <p:spPr>
            <a:xfrm>
              <a:off x="3354103" y="4268134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80214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404022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27" name="Straight Connector 126"/>
            <p:cNvCxnSpPr>
              <a:stCxn id="140" idx="0"/>
            </p:cNvCxnSpPr>
            <p:nvPr/>
          </p:nvCxnSpPr>
          <p:spPr>
            <a:xfrm rot="16200000" flipV="1">
              <a:off x="5238836" y="2913718"/>
              <a:ext cx="686360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9" idx="0"/>
            </p:cNvCxnSpPr>
            <p:nvPr/>
          </p:nvCxnSpPr>
          <p:spPr>
            <a:xfrm rot="5400000" flipH="1" flipV="1">
              <a:off x="2685810" y="3069292"/>
              <a:ext cx="686360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/>
            <p:cNvSpPr/>
            <p:nvPr/>
          </p:nvSpPr>
          <p:spPr bwMode="auto">
            <a:xfrm>
              <a:off x="1674692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0" name="Straight Connector 129"/>
            <p:cNvCxnSpPr>
              <a:stCxn id="133" idx="0"/>
            </p:cNvCxnSpPr>
            <p:nvPr/>
          </p:nvCxnSpPr>
          <p:spPr>
            <a:xfrm rot="5400000" flipH="1" flipV="1">
              <a:off x="1335140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35" idx="0"/>
            </p:cNvCxnSpPr>
            <p:nvPr/>
          </p:nvCxnSpPr>
          <p:spPr>
            <a:xfrm rot="5400000" flipH="1" flipV="1">
              <a:off x="1694830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34" idx="0"/>
            </p:cNvCxnSpPr>
            <p:nvPr/>
          </p:nvCxnSpPr>
          <p:spPr>
            <a:xfrm rot="16200000" flipV="1">
              <a:off x="2285217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Rectangle 132"/>
            <p:cNvSpPr/>
            <p:nvPr/>
          </p:nvSpPr>
          <p:spPr>
            <a:xfrm>
              <a:off x="1219934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819563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906060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6" name="Straight Connector 135"/>
            <p:cNvCxnSpPr>
              <a:stCxn id="137" idx="0"/>
            </p:cNvCxnSpPr>
            <p:nvPr/>
          </p:nvCxnSpPr>
          <p:spPr>
            <a:xfrm rot="16200000" flipV="1">
              <a:off x="274466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Rectangle 136"/>
            <p:cNvSpPr/>
            <p:nvPr/>
          </p:nvSpPr>
          <p:spPr>
            <a:xfrm>
              <a:off x="3354103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8" name="Straight Connector 137"/>
            <p:cNvCxnSpPr>
              <a:stCxn id="139" idx="0"/>
            </p:cNvCxnSpPr>
            <p:nvPr/>
          </p:nvCxnSpPr>
          <p:spPr>
            <a:xfrm rot="5400000" flipH="1" flipV="1">
              <a:off x="991455" y="4495438"/>
              <a:ext cx="532747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609600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6094617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1" name="Straight Connector 140"/>
            <p:cNvCxnSpPr>
              <a:stCxn id="144" idx="0"/>
            </p:cNvCxnSpPr>
            <p:nvPr/>
          </p:nvCxnSpPr>
          <p:spPr>
            <a:xfrm rot="5400000" flipH="1" flipV="1">
              <a:off x="5755066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46" idx="0"/>
            </p:cNvCxnSpPr>
            <p:nvPr/>
          </p:nvCxnSpPr>
          <p:spPr>
            <a:xfrm rot="5400000" flipH="1" flipV="1">
              <a:off x="6114756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5" idx="0"/>
            </p:cNvCxnSpPr>
            <p:nvPr/>
          </p:nvCxnSpPr>
          <p:spPr>
            <a:xfrm rot="16200000" flipV="1">
              <a:off x="6705143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/>
            <p:cNvSpPr/>
            <p:nvPr/>
          </p:nvSpPr>
          <p:spPr>
            <a:xfrm>
              <a:off x="5639860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7239488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325985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7" name="Straight Connector 146"/>
            <p:cNvCxnSpPr>
              <a:stCxn id="148" idx="0"/>
            </p:cNvCxnSpPr>
            <p:nvPr/>
          </p:nvCxnSpPr>
          <p:spPr>
            <a:xfrm rot="16200000" flipV="1">
              <a:off x="7162598" y="4495438"/>
              <a:ext cx="532747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/>
            <p:nvPr/>
          </p:nvSpPr>
          <p:spPr>
            <a:xfrm>
              <a:off x="7774028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9" name="Straight Connector 148"/>
            <p:cNvCxnSpPr>
              <a:stCxn id="150" idx="0"/>
            </p:cNvCxnSpPr>
            <p:nvPr/>
          </p:nvCxnSpPr>
          <p:spPr>
            <a:xfrm rot="5400000" flipH="1" flipV="1">
              <a:off x="540938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5029526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cxnSp>
        <p:nvCxnSpPr>
          <p:cNvPr id="153" name="Straight Connector 152"/>
          <p:cNvCxnSpPr/>
          <p:nvPr/>
        </p:nvCxnSpPr>
        <p:spPr>
          <a:xfrm flipV="1">
            <a:off x="5267126" y="3409951"/>
            <a:ext cx="1745030" cy="15017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Rectangle 75"/>
          <p:cNvSpPr>
            <a:spLocks noChangeArrowheads="1"/>
          </p:cNvSpPr>
          <p:nvPr/>
        </p:nvSpPr>
        <p:spPr bwMode="auto">
          <a:xfrm>
            <a:off x="8526806" y="2590800"/>
            <a:ext cx="107280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Zapf Dingbats" charset="2"/>
                <a:ea typeface="Zapf Dingbats" charset="2"/>
                <a:cs typeface="Zapf Dingbats" charset="2"/>
              </a:rPr>
              <a:t>✗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ectangle 161"/>
          <p:cNvSpPr/>
          <p:nvPr/>
        </p:nvSpPr>
        <p:spPr>
          <a:xfrm>
            <a:off x="611055" y="2286000"/>
            <a:ext cx="3465989" cy="198120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4489661" y="2438400"/>
            <a:ext cx="3465989" cy="198120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3416855" y="4648200"/>
            <a:ext cx="3465989" cy="198120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9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Connect buildings hierarchically</a:t>
            </a:r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93578" y="2514600"/>
            <a:ext cx="3218418" cy="1295400"/>
            <a:chOff x="609600" y="3124200"/>
            <a:chExt cx="7467600" cy="2667000"/>
          </a:xfrm>
        </p:grpSpPr>
        <p:cxnSp>
          <p:nvCxnSpPr>
            <p:cNvPr id="18" name="Straight Connector 17"/>
            <p:cNvCxnSpPr>
              <a:stCxn id="21" idx="0"/>
            </p:cNvCxnSpPr>
            <p:nvPr/>
          </p:nvCxnSpPr>
          <p:spPr>
            <a:xfrm rot="5400000" flipH="1" flipV="1">
              <a:off x="3467674" y="3619788"/>
              <a:ext cx="686360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23" idx="0"/>
              <a:endCxn id="17" idx="2"/>
            </p:cNvCxnSpPr>
            <p:nvPr/>
          </p:nvCxnSpPr>
          <p:spPr>
            <a:xfrm rot="5400000" flipH="1" flipV="1">
              <a:off x="3828999" y="3944589"/>
              <a:ext cx="761534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22" idx="0"/>
            </p:cNvCxnSpPr>
            <p:nvPr/>
          </p:nvCxnSpPr>
          <p:spPr>
            <a:xfrm rot="16200000" flipV="1">
              <a:off x="4267800" y="3657374"/>
              <a:ext cx="761534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3354103" y="4268134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214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04022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4" name="Straight Connector 23"/>
            <p:cNvCxnSpPr>
              <a:stCxn id="38" idx="0"/>
            </p:cNvCxnSpPr>
            <p:nvPr/>
          </p:nvCxnSpPr>
          <p:spPr>
            <a:xfrm rot="16200000" flipV="1">
              <a:off x="5238836" y="2913718"/>
              <a:ext cx="686360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7" idx="0"/>
            </p:cNvCxnSpPr>
            <p:nvPr/>
          </p:nvCxnSpPr>
          <p:spPr>
            <a:xfrm rot="5400000" flipH="1" flipV="1">
              <a:off x="2685810" y="3069292"/>
              <a:ext cx="686360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 bwMode="auto">
            <a:xfrm>
              <a:off x="1674692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28" name="Straight Connector 27"/>
            <p:cNvCxnSpPr>
              <a:stCxn id="31" idx="0"/>
            </p:cNvCxnSpPr>
            <p:nvPr/>
          </p:nvCxnSpPr>
          <p:spPr>
            <a:xfrm rot="5400000" flipH="1" flipV="1">
              <a:off x="1335140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33" idx="0"/>
            </p:cNvCxnSpPr>
            <p:nvPr/>
          </p:nvCxnSpPr>
          <p:spPr>
            <a:xfrm rot="5400000" flipH="1" flipV="1">
              <a:off x="1694830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32" idx="0"/>
            </p:cNvCxnSpPr>
            <p:nvPr/>
          </p:nvCxnSpPr>
          <p:spPr>
            <a:xfrm rot="16200000" flipV="1">
              <a:off x="2285217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1219934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819563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906060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4" name="Straight Connector 33"/>
            <p:cNvCxnSpPr>
              <a:stCxn id="35" idx="0"/>
            </p:cNvCxnSpPr>
            <p:nvPr/>
          </p:nvCxnSpPr>
          <p:spPr>
            <a:xfrm rot="16200000" flipV="1">
              <a:off x="274466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3354103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6" name="Straight Connector 35"/>
            <p:cNvCxnSpPr>
              <a:stCxn id="37" idx="0"/>
            </p:cNvCxnSpPr>
            <p:nvPr/>
          </p:nvCxnSpPr>
          <p:spPr>
            <a:xfrm rot="5400000" flipH="1" flipV="1">
              <a:off x="991455" y="4495438"/>
              <a:ext cx="532747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09600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094617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39" name="Straight Connector 38"/>
            <p:cNvCxnSpPr>
              <a:stCxn id="42" idx="0"/>
            </p:cNvCxnSpPr>
            <p:nvPr/>
          </p:nvCxnSpPr>
          <p:spPr>
            <a:xfrm rot="5400000" flipH="1" flipV="1">
              <a:off x="5755066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44" idx="0"/>
            </p:cNvCxnSpPr>
            <p:nvPr/>
          </p:nvCxnSpPr>
          <p:spPr>
            <a:xfrm rot="5400000" flipH="1" flipV="1">
              <a:off x="6114756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43" idx="0"/>
            </p:cNvCxnSpPr>
            <p:nvPr/>
          </p:nvCxnSpPr>
          <p:spPr>
            <a:xfrm rot="16200000" flipV="1">
              <a:off x="6705143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5639860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239488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325985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45" name="Straight Connector 44"/>
            <p:cNvCxnSpPr>
              <a:stCxn id="46" idx="0"/>
            </p:cNvCxnSpPr>
            <p:nvPr/>
          </p:nvCxnSpPr>
          <p:spPr>
            <a:xfrm rot="16200000" flipV="1">
              <a:off x="7162598" y="4495438"/>
              <a:ext cx="532747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7774028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47" name="Straight Connector 46"/>
            <p:cNvCxnSpPr>
              <a:stCxn id="48" idx="0"/>
            </p:cNvCxnSpPr>
            <p:nvPr/>
          </p:nvCxnSpPr>
          <p:spPr>
            <a:xfrm rot="5400000" flipH="1" flipV="1">
              <a:off x="540938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5029526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733069" y="3124200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654708" y="2743200"/>
            <a:ext cx="3218418" cy="1295400"/>
            <a:chOff x="609600" y="3124200"/>
            <a:chExt cx="7467600" cy="2667000"/>
          </a:xfrm>
        </p:grpSpPr>
        <p:cxnSp>
          <p:nvCxnSpPr>
            <p:cNvPr id="89" name="Straight Connector 88"/>
            <p:cNvCxnSpPr>
              <a:stCxn id="92" idx="0"/>
            </p:cNvCxnSpPr>
            <p:nvPr/>
          </p:nvCxnSpPr>
          <p:spPr>
            <a:xfrm rot="5400000" flipH="1" flipV="1">
              <a:off x="3467674" y="3619788"/>
              <a:ext cx="686360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94" idx="0"/>
              <a:endCxn id="88" idx="2"/>
            </p:cNvCxnSpPr>
            <p:nvPr/>
          </p:nvCxnSpPr>
          <p:spPr>
            <a:xfrm rot="5400000" flipH="1" flipV="1">
              <a:off x="3828999" y="3944589"/>
              <a:ext cx="761534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93" idx="0"/>
            </p:cNvCxnSpPr>
            <p:nvPr/>
          </p:nvCxnSpPr>
          <p:spPr>
            <a:xfrm rot="16200000" flipV="1">
              <a:off x="4267800" y="3657374"/>
              <a:ext cx="761534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Rectangle 91"/>
            <p:cNvSpPr/>
            <p:nvPr/>
          </p:nvSpPr>
          <p:spPr>
            <a:xfrm>
              <a:off x="3354103" y="4268134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480214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04022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95" name="Straight Connector 94"/>
            <p:cNvCxnSpPr>
              <a:stCxn id="108" idx="0"/>
            </p:cNvCxnSpPr>
            <p:nvPr/>
          </p:nvCxnSpPr>
          <p:spPr>
            <a:xfrm rot="16200000" flipV="1">
              <a:off x="5238836" y="2913718"/>
              <a:ext cx="686360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7" idx="0"/>
            </p:cNvCxnSpPr>
            <p:nvPr/>
          </p:nvCxnSpPr>
          <p:spPr>
            <a:xfrm rot="5400000" flipH="1" flipV="1">
              <a:off x="2685810" y="3069292"/>
              <a:ext cx="686360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/>
            <p:cNvSpPr/>
            <p:nvPr/>
          </p:nvSpPr>
          <p:spPr bwMode="auto">
            <a:xfrm>
              <a:off x="1674692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98" name="Straight Connector 97"/>
            <p:cNvCxnSpPr>
              <a:stCxn id="101" idx="0"/>
            </p:cNvCxnSpPr>
            <p:nvPr/>
          </p:nvCxnSpPr>
          <p:spPr>
            <a:xfrm rot="5400000" flipH="1" flipV="1">
              <a:off x="1335140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103" idx="0"/>
            </p:cNvCxnSpPr>
            <p:nvPr/>
          </p:nvCxnSpPr>
          <p:spPr>
            <a:xfrm rot="5400000" flipH="1" flipV="1">
              <a:off x="1694830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102" idx="0"/>
            </p:cNvCxnSpPr>
            <p:nvPr/>
          </p:nvCxnSpPr>
          <p:spPr>
            <a:xfrm rot="16200000" flipV="1">
              <a:off x="2285217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Rectangle 100"/>
            <p:cNvSpPr/>
            <p:nvPr/>
          </p:nvSpPr>
          <p:spPr>
            <a:xfrm>
              <a:off x="1219934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819563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906060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04" name="Straight Connector 103"/>
            <p:cNvCxnSpPr>
              <a:stCxn id="105" idx="0"/>
            </p:cNvCxnSpPr>
            <p:nvPr/>
          </p:nvCxnSpPr>
          <p:spPr>
            <a:xfrm rot="16200000" flipV="1">
              <a:off x="274466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3354103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06" name="Straight Connector 105"/>
            <p:cNvCxnSpPr>
              <a:stCxn id="107" idx="0"/>
            </p:cNvCxnSpPr>
            <p:nvPr/>
          </p:nvCxnSpPr>
          <p:spPr>
            <a:xfrm rot="5400000" flipH="1" flipV="1">
              <a:off x="991455" y="4495438"/>
              <a:ext cx="532747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Rectangle 106"/>
            <p:cNvSpPr/>
            <p:nvPr/>
          </p:nvSpPr>
          <p:spPr>
            <a:xfrm>
              <a:off x="609600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6094617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09" name="Straight Connector 108"/>
            <p:cNvCxnSpPr>
              <a:stCxn id="112" idx="0"/>
            </p:cNvCxnSpPr>
            <p:nvPr/>
          </p:nvCxnSpPr>
          <p:spPr>
            <a:xfrm rot="5400000" flipH="1" flipV="1">
              <a:off x="5755066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14" idx="0"/>
            </p:cNvCxnSpPr>
            <p:nvPr/>
          </p:nvCxnSpPr>
          <p:spPr>
            <a:xfrm rot="5400000" flipH="1" flipV="1">
              <a:off x="6114756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113" idx="0"/>
            </p:cNvCxnSpPr>
            <p:nvPr/>
          </p:nvCxnSpPr>
          <p:spPr>
            <a:xfrm rot="16200000" flipV="1">
              <a:off x="6705143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ectangle 111"/>
            <p:cNvSpPr/>
            <p:nvPr/>
          </p:nvSpPr>
          <p:spPr>
            <a:xfrm>
              <a:off x="5639860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239488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6325985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15" name="Straight Connector 114"/>
            <p:cNvCxnSpPr>
              <a:stCxn id="116" idx="0"/>
            </p:cNvCxnSpPr>
            <p:nvPr/>
          </p:nvCxnSpPr>
          <p:spPr>
            <a:xfrm rot="16200000" flipV="1">
              <a:off x="7162598" y="4495438"/>
              <a:ext cx="532747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/>
            <p:nvPr/>
          </p:nvSpPr>
          <p:spPr>
            <a:xfrm>
              <a:off x="7774028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17" name="Straight Connector 116"/>
            <p:cNvCxnSpPr>
              <a:stCxn id="118" idx="0"/>
            </p:cNvCxnSpPr>
            <p:nvPr/>
          </p:nvCxnSpPr>
          <p:spPr>
            <a:xfrm rot="5400000" flipH="1" flipV="1">
              <a:off x="540938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Rectangle 117"/>
            <p:cNvSpPr/>
            <p:nvPr/>
          </p:nvSpPr>
          <p:spPr>
            <a:xfrm>
              <a:off x="5029526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3733069" y="3124200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118"/>
          <p:cNvGrpSpPr>
            <a:grpSpLocks/>
          </p:cNvGrpSpPr>
          <p:nvPr/>
        </p:nvGrpSpPr>
        <p:grpSpPr bwMode="auto">
          <a:xfrm>
            <a:off x="3499379" y="4800600"/>
            <a:ext cx="3218418" cy="1295400"/>
            <a:chOff x="609600" y="3124200"/>
            <a:chExt cx="7467600" cy="2667000"/>
          </a:xfrm>
        </p:grpSpPr>
        <p:sp>
          <p:nvSpPr>
            <p:cNvPr id="120" name="Rectangle 119"/>
            <p:cNvSpPr/>
            <p:nvPr/>
          </p:nvSpPr>
          <p:spPr bwMode="auto">
            <a:xfrm>
              <a:off x="3733069" y="3124200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solidFill>
                  <a:srgbClr val="FFFFFF"/>
                </a:solidFill>
              </a:endParaRPr>
            </a:p>
          </p:txBody>
        </p:sp>
        <p:cxnSp>
          <p:nvCxnSpPr>
            <p:cNvPr id="121" name="Straight Connector 120"/>
            <p:cNvCxnSpPr>
              <a:stCxn id="124" idx="0"/>
            </p:cNvCxnSpPr>
            <p:nvPr/>
          </p:nvCxnSpPr>
          <p:spPr>
            <a:xfrm rot="5400000" flipH="1" flipV="1">
              <a:off x="3467674" y="3619788"/>
              <a:ext cx="686360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126" idx="0"/>
              <a:endCxn id="120" idx="2"/>
            </p:cNvCxnSpPr>
            <p:nvPr/>
          </p:nvCxnSpPr>
          <p:spPr>
            <a:xfrm rot="5400000" flipH="1" flipV="1">
              <a:off x="3828999" y="3944589"/>
              <a:ext cx="761534" cy="359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25" idx="0"/>
            </p:cNvCxnSpPr>
            <p:nvPr/>
          </p:nvCxnSpPr>
          <p:spPr>
            <a:xfrm rot="16200000" flipV="1">
              <a:off x="4267800" y="3657374"/>
              <a:ext cx="761534" cy="6103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123"/>
            <p:cNvSpPr/>
            <p:nvPr/>
          </p:nvSpPr>
          <p:spPr>
            <a:xfrm>
              <a:off x="3354103" y="4268134"/>
              <a:ext cx="303172" cy="303961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80214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4040228" y="4343308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27" name="Straight Connector 126"/>
            <p:cNvCxnSpPr>
              <a:stCxn id="140" idx="0"/>
            </p:cNvCxnSpPr>
            <p:nvPr/>
          </p:nvCxnSpPr>
          <p:spPr>
            <a:xfrm rot="16200000" flipV="1">
              <a:off x="5238836" y="2913718"/>
              <a:ext cx="686360" cy="202247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9" idx="0"/>
            </p:cNvCxnSpPr>
            <p:nvPr/>
          </p:nvCxnSpPr>
          <p:spPr>
            <a:xfrm rot="5400000" flipH="1" flipV="1">
              <a:off x="2685810" y="3069292"/>
              <a:ext cx="686360" cy="17113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/>
            <p:cNvSpPr/>
            <p:nvPr/>
          </p:nvSpPr>
          <p:spPr bwMode="auto">
            <a:xfrm>
              <a:off x="1674692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0" name="Straight Connector 129"/>
            <p:cNvCxnSpPr>
              <a:stCxn id="133" idx="0"/>
            </p:cNvCxnSpPr>
            <p:nvPr/>
          </p:nvCxnSpPr>
          <p:spPr>
            <a:xfrm rot="5400000" flipH="1" flipV="1">
              <a:off x="1335140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35" idx="0"/>
            </p:cNvCxnSpPr>
            <p:nvPr/>
          </p:nvCxnSpPr>
          <p:spPr>
            <a:xfrm rot="5400000" flipH="1" flipV="1">
              <a:off x="1694830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34" idx="0"/>
            </p:cNvCxnSpPr>
            <p:nvPr/>
          </p:nvCxnSpPr>
          <p:spPr>
            <a:xfrm rot="16200000" flipV="1">
              <a:off x="2285217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Rectangle 132"/>
            <p:cNvSpPr/>
            <p:nvPr/>
          </p:nvSpPr>
          <p:spPr>
            <a:xfrm>
              <a:off x="1219934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819563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1906060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6" name="Straight Connector 135"/>
            <p:cNvCxnSpPr>
              <a:stCxn id="137" idx="0"/>
            </p:cNvCxnSpPr>
            <p:nvPr/>
          </p:nvCxnSpPr>
          <p:spPr>
            <a:xfrm rot="16200000" flipV="1">
              <a:off x="274466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Rectangle 136"/>
            <p:cNvSpPr/>
            <p:nvPr/>
          </p:nvSpPr>
          <p:spPr>
            <a:xfrm>
              <a:off x="3354103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38" name="Straight Connector 137"/>
            <p:cNvCxnSpPr>
              <a:stCxn id="139" idx="0"/>
            </p:cNvCxnSpPr>
            <p:nvPr/>
          </p:nvCxnSpPr>
          <p:spPr>
            <a:xfrm rot="5400000" flipH="1" flipV="1">
              <a:off x="991455" y="4495438"/>
              <a:ext cx="532747" cy="9932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609600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6094617" y="4268134"/>
              <a:ext cx="993285" cy="457574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1" name="Straight Connector 140"/>
            <p:cNvCxnSpPr>
              <a:stCxn id="144" idx="0"/>
            </p:cNvCxnSpPr>
            <p:nvPr/>
          </p:nvCxnSpPr>
          <p:spPr>
            <a:xfrm rot="5400000" flipH="1" flipV="1">
              <a:off x="5755066" y="4762087"/>
              <a:ext cx="683093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46" idx="0"/>
            </p:cNvCxnSpPr>
            <p:nvPr/>
          </p:nvCxnSpPr>
          <p:spPr>
            <a:xfrm rot="5400000" flipH="1" flipV="1">
              <a:off x="6114756" y="5088523"/>
              <a:ext cx="761534" cy="359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5" idx="0"/>
            </p:cNvCxnSpPr>
            <p:nvPr/>
          </p:nvCxnSpPr>
          <p:spPr>
            <a:xfrm rot="16200000" flipV="1">
              <a:off x="6705143" y="4801308"/>
              <a:ext cx="761534" cy="6103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/>
            <p:cNvSpPr/>
            <p:nvPr/>
          </p:nvSpPr>
          <p:spPr>
            <a:xfrm>
              <a:off x="5639860" y="5408800"/>
              <a:ext cx="303172" cy="307228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7239488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325985" y="5487241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7" name="Straight Connector 146"/>
            <p:cNvCxnSpPr>
              <a:stCxn id="148" idx="0"/>
            </p:cNvCxnSpPr>
            <p:nvPr/>
          </p:nvCxnSpPr>
          <p:spPr>
            <a:xfrm rot="16200000" flipV="1">
              <a:off x="7162598" y="4495438"/>
              <a:ext cx="532747" cy="9932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/>
            <p:nvPr/>
          </p:nvSpPr>
          <p:spPr>
            <a:xfrm>
              <a:off x="7774028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149" name="Straight Connector 148"/>
            <p:cNvCxnSpPr>
              <a:stCxn id="150" idx="0"/>
            </p:cNvCxnSpPr>
            <p:nvPr/>
          </p:nvCxnSpPr>
          <p:spPr>
            <a:xfrm rot="5400000" flipH="1" flipV="1">
              <a:off x="5409385" y="4497433"/>
              <a:ext cx="532747" cy="98929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5029526" y="5258455"/>
              <a:ext cx="303172" cy="303959"/>
            </a:xfrm>
            <a:prstGeom prst="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19" name="Oval 118"/>
          <p:cNvSpPr/>
          <p:nvPr/>
        </p:nvSpPr>
        <p:spPr>
          <a:xfrm>
            <a:off x="3994520" y="1447800"/>
            <a:ext cx="742712" cy="609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srgbClr val="FFFFFF"/>
              </a:solidFill>
            </a:endParaRPr>
          </a:p>
        </p:txBody>
      </p:sp>
      <p:cxnSp>
        <p:nvCxnSpPr>
          <p:cNvPr id="154" name="Straight Connector 153"/>
          <p:cNvCxnSpPr>
            <a:stCxn id="119" idx="2"/>
          </p:cNvCxnSpPr>
          <p:nvPr/>
        </p:nvCxnSpPr>
        <p:spPr>
          <a:xfrm rot="10800000" flipV="1">
            <a:off x="2261526" y="1752600"/>
            <a:ext cx="1732994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stCxn id="119" idx="6"/>
          </p:cNvCxnSpPr>
          <p:nvPr/>
        </p:nvCxnSpPr>
        <p:spPr>
          <a:xfrm>
            <a:off x="4737232" y="1752600"/>
            <a:ext cx="1485424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stCxn id="119" idx="4"/>
          </p:cNvCxnSpPr>
          <p:nvPr/>
        </p:nvCxnSpPr>
        <p:spPr>
          <a:xfrm rot="16200000" flipH="1">
            <a:off x="3345001" y="3078275"/>
            <a:ext cx="2743200" cy="7014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949" name="Rectangle 73"/>
          <p:cNvSpPr>
            <a:spLocks noChangeArrowheads="1"/>
          </p:cNvSpPr>
          <p:nvPr/>
        </p:nvSpPr>
        <p:spPr bwMode="auto">
          <a:xfrm>
            <a:off x="8615838" y="2438401"/>
            <a:ext cx="770651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5400">
                <a:solidFill>
                  <a:srgbClr val="008000"/>
                </a:solidFill>
                <a:latin typeface="Zapf Dingbats" charset="2"/>
                <a:ea typeface="Zapf Dingbats" charset="2"/>
                <a:cs typeface="Zapf Dingbats" charset="2"/>
              </a:rPr>
              <a:t>✔</a:t>
            </a:r>
            <a:endParaRPr lang="en-US" sz="540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 LANs (VLANs)</a:t>
            </a:r>
            <a:endParaRPr lang="en-US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Allow us to split switches into separate  (virtual) switches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Only members of a VLAN can see that </a:t>
            </a:r>
            <a:r>
              <a:rPr lang="en-US" dirty="0" err="1" smtClean="0"/>
              <a:t>VLAN’s</a:t>
            </a:r>
            <a:r>
              <a:rPr lang="en-US" dirty="0" smtClean="0"/>
              <a:t> traffic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Inter-</a:t>
            </a:r>
            <a:r>
              <a:rPr lang="en-US" dirty="0" err="1" smtClean="0"/>
              <a:t>vlan</a:t>
            </a:r>
            <a:r>
              <a:rPr lang="en-US" dirty="0" smtClean="0"/>
              <a:t> traffic must go through a router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VLAN introduction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4572000"/>
            <a:ext cx="8905875" cy="14017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1800" b="1" dirty="0" err="1" smtClean="0"/>
              <a:t>VLANs</a:t>
            </a:r>
            <a:r>
              <a:rPr lang="en-US" sz="1800" b="1" dirty="0" smtClean="0"/>
              <a:t> provide segmentation based on broadcast domains.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1800" dirty="0" err="1" smtClean="0"/>
              <a:t>VLANs</a:t>
            </a:r>
            <a:r>
              <a:rPr lang="en-US" sz="1800" dirty="0" smtClean="0"/>
              <a:t> logically segment switched networks based on the functions, project teams, or applications of the organization regardless of the physical location or connections to the network.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1800" dirty="0" smtClean="0"/>
              <a:t>All workstations and servers used by a particular workgroup share the same VLAN, regardless of the physical connection or location.</a:t>
            </a:r>
            <a:endParaRPr lang="en-US" sz="1800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094" y="1487487"/>
            <a:ext cx="4621318" cy="2884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399" y="1500148"/>
            <a:ext cx="4418013" cy="303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Rectangle 294"/>
          <p:cNvSpPr/>
          <p:nvPr/>
        </p:nvSpPr>
        <p:spPr>
          <a:xfrm>
            <a:off x="1898041" y="4495800"/>
            <a:ext cx="1815518" cy="1905000"/>
          </a:xfrm>
          <a:prstGeom prst="rect">
            <a:avLst/>
          </a:prstGeom>
          <a:solidFill>
            <a:schemeClr val="accent3">
              <a:lumMod val="85000"/>
              <a:alpha val="49000"/>
            </a:schemeClr>
          </a:solidFill>
          <a:ln>
            <a:solidFill>
              <a:srgbClr val="CCFFCC">
                <a:alpha val="4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6" name="Rectangle 295"/>
          <p:cNvSpPr/>
          <p:nvPr/>
        </p:nvSpPr>
        <p:spPr>
          <a:xfrm>
            <a:off x="3878606" y="4495800"/>
            <a:ext cx="1815518" cy="1905000"/>
          </a:xfrm>
          <a:prstGeom prst="rect">
            <a:avLst/>
          </a:prstGeom>
          <a:solidFill>
            <a:schemeClr val="accent3">
              <a:lumMod val="85000"/>
              <a:alpha val="49000"/>
            </a:schemeClr>
          </a:solidFill>
          <a:ln>
            <a:solidFill>
              <a:srgbClr val="CCFFCC">
                <a:alpha val="4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7" name="Rectangle 296"/>
          <p:cNvSpPr/>
          <p:nvPr/>
        </p:nvSpPr>
        <p:spPr>
          <a:xfrm>
            <a:off x="5859171" y="4495800"/>
            <a:ext cx="1815518" cy="1905000"/>
          </a:xfrm>
          <a:prstGeom prst="rect">
            <a:avLst/>
          </a:prstGeom>
          <a:solidFill>
            <a:schemeClr val="accent3">
              <a:lumMod val="85000"/>
              <a:alpha val="49000"/>
            </a:schemeClr>
          </a:solidFill>
          <a:ln>
            <a:solidFill>
              <a:srgbClr val="CCFFCC">
                <a:alpha val="4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365" name="Title 1"/>
          <p:cNvSpPr>
            <a:spLocks noGrp="1"/>
          </p:cNvSpPr>
          <p:nvPr>
            <p:ph type="title"/>
          </p:nvPr>
        </p:nvSpPr>
        <p:spPr>
          <a:xfrm>
            <a:off x="360000" y="246063"/>
            <a:ext cx="8905875" cy="1165225"/>
          </a:xfrm>
        </p:spPr>
        <p:txBody>
          <a:bodyPr/>
          <a:lstStyle/>
          <a:p>
            <a:r>
              <a:rPr lang="en-US" dirty="0" smtClean="0"/>
              <a:t>Layer-2 Network Design - Simple</a:t>
            </a:r>
            <a:endParaRPr lang="en-US" dirty="0"/>
          </a:p>
        </p:txBody>
      </p:sp>
      <p:cxnSp>
        <p:nvCxnSpPr>
          <p:cNvPr id="6" name="Straight Connector 5"/>
          <p:cNvCxnSpPr>
            <a:stCxn id="9" idx="0"/>
            <a:endCxn id="5" idx="2"/>
          </p:cNvCxnSpPr>
          <p:nvPr/>
        </p:nvCxnSpPr>
        <p:spPr>
          <a:xfrm rot="5400000" flipH="1" flipV="1">
            <a:off x="2193464" y="5114698"/>
            <a:ext cx="552450" cy="648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1" idx="0"/>
            <a:endCxn id="5" idx="2"/>
          </p:cNvCxnSpPr>
          <p:nvPr/>
        </p:nvCxnSpPr>
        <p:spPr>
          <a:xfrm rot="16200000" flipV="1">
            <a:off x="2523558" y="5432758"/>
            <a:ext cx="55245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0" idx="0"/>
            <a:endCxn id="5" idx="2"/>
          </p:cNvCxnSpPr>
          <p:nvPr/>
        </p:nvCxnSpPr>
        <p:spPr>
          <a:xfrm rot="16200000" flipV="1">
            <a:off x="2850214" y="5106102"/>
            <a:ext cx="552450" cy="6653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898042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18418" y="5715000"/>
            <a:ext cx="479669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8230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2" name="Straight Connector 61"/>
          <p:cNvCxnSpPr>
            <a:stCxn id="5" idx="0"/>
            <a:endCxn id="98" idx="4"/>
          </p:cNvCxnSpPr>
          <p:nvPr/>
        </p:nvCxnSpPr>
        <p:spPr>
          <a:xfrm rot="5400000" flipH="1" flipV="1">
            <a:off x="3561466" y="3575701"/>
            <a:ext cx="457200" cy="19925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46" idx="0"/>
            <a:endCxn id="98" idx="4"/>
          </p:cNvCxnSpPr>
          <p:nvPr/>
        </p:nvCxnSpPr>
        <p:spPr>
          <a:xfrm rot="5400000" flipH="1" flipV="1">
            <a:off x="4559354" y="4570282"/>
            <a:ext cx="454025" cy="3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3" idx="0"/>
            <a:endCxn id="98" idx="4"/>
          </p:cNvCxnSpPr>
          <p:nvPr/>
        </p:nvCxnSpPr>
        <p:spPr>
          <a:xfrm rot="16200000" flipV="1">
            <a:off x="5542031" y="3587735"/>
            <a:ext cx="457200" cy="19685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 bwMode="auto">
          <a:xfrm>
            <a:off x="4373748" y="2971800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81" name="Straight Connector 80"/>
          <p:cNvCxnSpPr>
            <a:stCxn id="98" idx="0"/>
            <a:endCxn id="80" idx="2"/>
          </p:cNvCxnSpPr>
          <p:nvPr/>
        </p:nvCxnSpPr>
        <p:spPr>
          <a:xfrm rot="16200000" flipV="1">
            <a:off x="4580323" y="3527758"/>
            <a:ext cx="40005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456271" y="3733800"/>
            <a:ext cx="660188" cy="6096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4456271" y="1981200"/>
            <a:ext cx="660188" cy="6096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25" name="Straight Connector 124"/>
          <p:cNvCxnSpPr>
            <a:stCxn id="80" idx="0"/>
            <a:endCxn id="123" idx="4"/>
          </p:cNvCxnSpPr>
          <p:nvPr/>
        </p:nvCxnSpPr>
        <p:spPr>
          <a:xfrm rot="5400000" flipH="1" flipV="1">
            <a:off x="4589848" y="2775283"/>
            <a:ext cx="38100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Cloud 136"/>
          <p:cNvSpPr/>
          <p:nvPr/>
        </p:nvSpPr>
        <p:spPr>
          <a:xfrm>
            <a:off x="3465989" y="1143000"/>
            <a:ext cx="1155330" cy="609600"/>
          </a:xfrm>
          <a:prstGeom prst="cloud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404040"/>
                </a:solidFill>
              </a:rPr>
              <a:t>ISP1</a:t>
            </a:r>
          </a:p>
        </p:txBody>
      </p:sp>
      <p:cxnSp>
        <p:nvCxnSpPr>
          <p:cNvPr id="140" name="Straight Connector 139"/>
          <p:cNvCxnSpPr>
            <a:stCxn id="123" idx="0"/>
            <a:endCxn id="137" idx="1"/>
          </p:cNvCxnSpPr>
          <p:nvPr/>
        </p:nvCxnSpPr>
        <p:spPr>
          <a:xfrm rot="16200000" flipV="1">
            <a:off x="4300709" y="1495544"/>
            <a:ext cx="228600" cy="7427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660188" y="4495800"/>
            <a:ext cx="8664972" cy="1588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86" name="TextBox 150"/>
          <p:cNvSpPr txBox="1">
            <a:spLocks noChangeArrowheads="1"/>
          </p:cNvSpPr>
          <p:nvPr/>
        </p:nvSpPr>
        <p:spPr bwMode="auto">
          <a:xfrm>
            <a:off x="7821400" y="5562600"/>
            <a:ext cx="121980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Access</a:t>
            </a:r>
          </a:p>
        </p:txBody>
      </p:sp>
      <p:cxnSp>
        <p:nvCxnSpPr>
          <p:cNvPr id="154" name="Straight Connector 153"/>
          <p:cNvCxnSpPr/>
          <p:nvPr/>
        </p:nvCxnSpPr>
        <p:spPr>
          <a:xfrm>
            <a:off x="660188" y="2743200"/>
            <a:ext cx="8664972" cy="1588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88" name="TextBox 154"/>
          <p:cNvSpPr txBox="1">
            <a:spLocks noChangeArrowheads="1"/>
          </p:cNvSpPr>
          <p:nvPr/>
        </p:nvSpPr>
        <p:spPr bwMode="auto">
          <a:xfrm>
            <a:off x="7903924" y="3352800"/>
            <a:ext cx="90105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Core</a:t>
            </a:r>
          </a:p>
        </p:txBody>
      </p:sp>
      <p:sp>
        <p:nvSpPr>
          <p:cNvPr id="15389" name="TextBox 155"/>
          <p:cNvSpPr txBox="1">
            <a:spLocks noChangeArrowheads="1"/>
          </p:cNvSpPr>
          <p:nvPr/>
        </p:nvSpPr>
        <p:spPr bwMode="auto">
          <a:xfrm>
            <a:off x="7161212" y="2133600"/>
            <a:ext cx="2615470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Network Border</a:t>
            </a:r>
          </a:p>
        </p:txBody>
      </p:sp>
      <p:cxnSp>
        <p:nvCxnSpPr>
          <p:cNvPr id="157" name="Straight Connector 156"/>
          <p:cNvCxnSpPr/>
          <p:nvPr/>
        </p:nvCxnSpPr>
        <p:spPr>
          <a:xfrm>
            <a:off x="660188" y="5410200"/>
            <a:ext cx="8664972" cy="1588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91" name="TextBox 157"/>
          <p:cNvSpPr txBox="1">
            <a:spLocks noChangeArrowheads="1"/>
          </p:cNvSpPr>
          <p:nvPr/>
        </p:nvSpPr>
        <p:spPr bwMode="auto">
          <a:xfrm>
            <a:off x="7573829" y="4800600"/>
            <a:ext cx="197752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Distribution</a:t>
            </a:r>
          </a:p>
        </p:txBody>
      </p:sp>
      <p:cxnSp>
        <p:nvCxnSpPr>
          <p:cNvPr id="159" name="Straight Connector 158"/>
          <p:cNvCxnSpPr>
            <a:endCxn id="9" idx="2"/>
          </p:cNvCxnSpPr>
          <p:nvPr/>
        </p:nvCxnSpPr>
        <p:spPr>
          <a:xfrm rot="16200000" flipV="1">
            <a:off x="2034474" y="6067438"/>
            <a:ext cx="304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endCxn id="11" idx="2"/>
          </p:cNvCxnSpPr>
          <p:nvPr/>
        </p:nvCxnSpPr>
        <p:spPr>
          <a:xfrm rot="5400000" flipH="1" flipV="1">
            <a:off x="2652542" y="6107841"/>
            <a:ext cx="304800" cy="17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endCxn id="10" idx="2"/>
          </p:cNvCxnSpPr>
          <p:nvPr/>
        </p:nvCxnSpPr>
        <p:spPr>
          <a:xfrm rot="5400000" flipH="1" flipV="1">
            <a:off x="3261153" y="6063141"/>
            <a:ext cx="304800" cy="911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>
            <a:stCxn id="263" idx="0"/>
          </p:cNvCxnSpPr>
          <p:nvPr/>
        </p:nvCxnSpPr>
        <p:spPr>
          <a:xfrm rot="5400000" flipH="1" flipV="1">
            <a:off x="4174029" y="5114698"/>
            <a:ext cx="552450" cy="648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>
            <a:stCxn id="265" idx="0"/>
          </p:cNvCxnSpPr>
          <p:nvPr/>
        </p:nvCxnSpPr>
        <p:spPr>
          <a:xfrm rot="16200000" flipV="1">
            <a:off x="4504123" y="5432758"/>
            <a:ext cx="55245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>
            <a:stCxn id="264" idx="0"/>
          </p:cNvCxnSpPr>
          <p:nvPr/>
        </p:nvCxnSpPr>
        <p:spPr>
          <a:xfrm rot="16200000" flipV="1">
            <a:off x="4830779" y="5106102"/>
            <a:ext cx="552450" cy="6653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3" name="Rectangle 262"/>
          <p:cNvSpPr/>
          <p:nvPr/>
        </p:nvSpPr>
        <p:spPr>
          <a:xfrm>
            <a:off x="3878607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5198983" y="5715000"/>
            <a:ext cx="479669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4538795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66" name="Straight Connector 265"/>
          <p:cNvCxnSpPr>
            <a:endCxn id="263" idx="2"/>
          </p:cNvCxnSpPr>
          <p:nvPr/>
        </p:nvCxnSpPr>
        <p:spPr>
          <a:xfrm rot="16200000" flipV="1">
            <a:off x="4015039" y="6067438"/>
            <a:ext cx="304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>
            <a:endCxn id="265" idx="2"/>
          </p:cNvCxnSpPr>
          <p:nvPr/>
        </p:nvCxnSpPr>
        <p:spPr>
          <a:xfrm rot="5400000" flipH="1" flipV="1">
            <a:off x="4633107" y="6107841"/>
            <a:ext cx="304800" cy="17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>
            <a:endCxn id="264" idx="2"/>
          </p:cNvCxnSpPr>
          <p:nvPr/>
        </p:nvCxnSpPr>
        <p:spPr>
          <a:xfrm rot="5400000" flipH="1" flipV="1">
            <a:off x="5241718" y="6063141"/>
            <a:ext cx="304800" cy="911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276" idx="0"/>
          </p:cNvCxnSpPr>
          <p:nvPr/>
        </p:nvCxnSpPr>
        <p:spPr>
          <a:xfrm rot="5400000" flipH="1" flipV="1">
            <a:off x="6154594" y="5114698"/>
            <a:ext cx="552450" cy="648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>
            <a:stCxn id="278" idx="0"/>
          </p:cNvCxnSpPr>
          <p:nvPr/>
        </p:nvCxnSpPr>
        <p:spPr>
          <a:xfrm rot="16200000" flipV="1">
            <a:off x="6484688" y="5432758"/>
            <a:ext cx="55245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stCxn id="277" idx="0"/>
          </p:cNvCxnSpPr>
          <p:nvPr/>
        </p:nvCxnSpPr>
        <p:spPr>
          <a:xfrm rot="16200000" flipV="1">
            <a:off x="6811344" y="5106102"/>
            <a:ext cx="552450" cy="6653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6" name="Rectangle 275"/>
          <p:cNvSpPr/>
          <p:nvPr/>
        </p:nvSpPr>
        <p:spPr>
          <a:xfrm>
            <a:off x="5859172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7179548" y="5715000"/>
            <a:ext cx="479669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78" name="Rectangle 277"/>
          <p:cNvSpPr/>
          <p:nvPr/>
        </p:nvSpPr>
        <p:spPr>
          <a:xfrm>
            <a:off x="6519360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79" name="Straight Connector 278"/>
          <p:cNvCxnSpPr>
            <a:endCxn id="276" idx="2"/>
          </p:cNvCxnSpPr>
          <p:nvPr/>
        </p:nvCxnSpPr>
        <p:spPr>
          <a:xfrm rot="16200000" flipV="1">
            <a:off x="5995604" y="6067438"/>
            <a:ext cx="304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rot="5400000" flipH="1" flipV="1">
            <a:off x="6613672" y="6107841"/>
            <a:ext cx="304800" cy="17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5400000" flipH="1" flipV="1">
            <a:off x="7222283" y="6063141"/>
            <a:ext cx="304800" cy="911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 bwMode="auto">
          <a:xfrm>
            <a:off x="2393183" y="4800600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4385783" y="4799013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54313" y="4800600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Local VLANs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2 </a:t>
            </a:r>
            <a:r>
              <a:rPr lang="en-US" sz="2200" dirty="0" err="1" smtClean="0">
                <a:ea typeface="ＭＳ Ｐゴシック" pitchFamily="-65" charset="-128"/>
                <a:cs typeface="ＭＳ Ｐゴシック" pitchFamily="-65" charset="-128"/>
              </a:rPr>
              <a:t>VLANs</a:t>
            </a:r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 or more within a single switch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err="1" smtClean="0">
                <a:ea typeface="Arial" charset="0"/>
                <a:cs typeface="Arial" charset="0"/>
              </a:rPr>
              <a:t>VLANs</a:t>
            </a:r>
            <a:r>
              <a:rPr lang="en-US" sz="2200" dirty="0" smtClean="0">
                <a:ea typeface="Arial" charset="0"/>
                <a:cs typeface="Arial" charset="0"/>
              </a:rPr>
              <a:t> address scalability, security, and network management. Routers in VLAN topologies provide broadcast filtering, security, and traffic flow management. </a:t>
            </a:r>
            <a:endParaRPr lang="en-US" sz="2200" b="1" i="1" dirty="0" smtClean="0">
              <a:ea typeface="ＭＳ Ｐゴシック" pitchFamily="-65" charset="-128"/>
              <a:cs typeface="ＭＳ Ｐゴシック" pitchFamily="-65" charset="-128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b="1" i="1" dirty="0" smtClean="0">
                <a:ea typeface="ＭＳ Ｐゴシック" pitchFamily="-65" charset="-128"/>
                <a:cs typeface="ＭＳ Ｐゴシック" pitchFamily="-65" charset="-128"/>
              </a:rPr>
              <a:t>Edge ports</a:t>
            </a:r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, where end nodes are connected, are configured as members of a VLAN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The switch behaves as several virtual switches, sending traffic only within VLAN members.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>
                <a:ea typeface="Arial" charset="0"/>
                <a:cs typeface="Arial" charset="0"/>
              </a:rPr>
              <a:t>Switches may not bridge any traffic between </a:t>
            </a:r>
            <a:r>
              <a:rPr lang="en-US" sz="2200" dirty="0" err="1" smtClean="0">
                <a:ea typeface="Arial" charset="0"/>
                <a:cs typeface="Arial" charset="0"/>
              </a:rPr>
              <a:t>VLANs</a:t>
            </a:r>
            <a:r>
              <a:rPr lang="en-US" sz="2200" dirty="0" smtClean="0">
                <a:ea typeface="Arial" charset="0"/>
                <a:cs typeface="Arial" charset="0"/>
              </a:rPr>
              <a:t>, as this would violate the integrity of the VLAN broadcast domain.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>
                <a:ea typeface="Arial" charset="0"/>
                <a:cs typeface="Arial" charset="0"/>
              </a:rPr>
              <a:t>Traffic should only be routed between </a:t>
            </a:r>
            <a:r>
              <a:rPr lang="en-US" sz="2200" dirty="0" err="1" smtClean="0">
                <a:ea typeface="Arial" charset="0"/>
                <a:cs typeface="Arial" charset="0"/>
              </a:rPr>
              <a:t>VLANs</a:t>
            </a:r>
            <a:r>
              <a:rPr lang="en-US" sz="2200" dirty="0" smtClean="0">
                <a:ea typeface="Arial" charset="0"/>
                <a:cs typeface="Arial" charset="0"/>
              </a:rPr>
              <a:t>.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 VLANs</a:t>
            </a:r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3465989" y="2380024"/>
            <a:ext cx="152668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VLAN 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4992674" y="2380024"/>
            <a:ext cx="1526686" cy="4572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VLAN Y</a:t>
            </a:r>
          </a:p>
        </p:txBody>
      </p:sp>
      <p:sp>
        <p:nvSpPr>
          <p:cNvPr id="7" name="Rectangle 6"/>
          <p:cNvSpPr/>
          <p:nvPr/>
        </p:nvSpPr>
        <p:spPr>
          <a:xfrm>
            <a:off x="2310659" y="3980224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70848" y="3980224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13559" y="3980224"/>
            <a:ext cx="330094" cy="3048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>
            <a:stCxn id="7" idx="0"/>
          </p:cNvCxnSpPr>
          <p:nvPr/>
        </p:nvCxnSpPr>
        <p:spPr>
          <a:xfrm rot="5400000" flipH="1" flipV="1">
            <a:off x="2605656" y="2707274"/>
            <a:ext cx="1143000" cy="140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0"/>
            <a:endCxn id="4" idx="2"/>
          </p:cNvCxnSpPr>
          <p:nvPr/>
        </p:nvCxnSpPr>
        <p:spPr>
          <a:xfrm rot="5400000" flipH="1" flipV="1">
            <a:off x="3111113" y="2862006"/>
            <a:ext cx="1143000" cy="10934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0"/>
          </p:cNvCxnSpPr>
          <p:nvPr/>
        </p:nvCxnSpPr>
        <p:spPr>
          <a:xfrm rot="5400000" flipH="1" flipV="1">
            <a:off x="3637201" y="3078630"/>
            <a:ext cx="11430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776648" y="3980224"/>
            <a:ext cx="330094" cy="3048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36836" y="3980224"/>
            <a:ext cx="330094" cy="3048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79548" y="3980224"/>
            <a:ext cx="330094" cy="3048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20" name="Straight Connector 19"/>
          <p:cNvCxnSpPr>
            <a:stCxn id="16" idx="0"/>
          </p:cNvCxnSpPr>
          <p:nvPr/>
        </p:nvCxnSpPr>
        <p:spPr>
          <a:xfrm rot="16200000" flipV="1">
            <a:off x="5040101" y="3078630"/>
            <a:ext cx="1143000" cy="660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0"/>
            <a:endCxn id="5" idx="2"/>
          </p:cNvCxnSpPr>
          <p:nvPr/>
        </p:nvCxnSpPr>
        <p:spPr>
          <a:xfrm rot="16200000" flipV="1">
            <a:off x="5607450" y="2985791"/>
            <a:ext cx="1143000" cy="8458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8" idx="0"/>
          </p:cNvCxnSpPr>
          <p:nvPr/>
        </p:nvCxnSpPr>
        <p:spPr>
          <a:xfrm rot="16200000" flipV="1">
            <a:off x="6154169" y="2789798"/>
            <a:ext cx="1143000" cy="12378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25" name="TextBox 27"/>
          <p:cNvSpPr txBox="1">
            <a:spLocks noChangeArrowheads="1"/>
          </p:cNvSpPr>
          <p:nvPr/>
        </p:nvSpPr>
        <p:spPr bwMode="auto">
          <a:xfrm>
            <a:off x="4341812" y="2075224"/>
            <a:ext cx="1207783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Switch</a:t>
            </a:r>
          </a:p>
        </p:txBody>
      </p:sp>
      <p:sp>
        <p:nvSpPr>
          <p:cNvPr id="43026" name="TextBox 28"/>
          <p:cNvSpPr txBox="1">
            <a:spLocks noChangeArrowheads="1"/>
          </p:cNvSpPr>
          <p:nvPr/>
        </p:nvSpPr>
        <p:spPr bwMode="auto">
          <a:xfrm>
            <a:off x="1979612" y="4437424"/>
            <a:ext cx="235127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VLAN X nodes</a:t>
            </a:r>
          </a:p>
        </p:txBody>
      </p:sp>
      <p:sp>
        <p:nvSpPr>
          <p:cNvPr id="43027" name="TextBox 30"/>
          <p:cNvSpPr txBox="1">
            <a:spLocks noChangeArrowheads="1"/>
          </p:cNvSpPr>
          <p:nvPr/>
        </p:nvSpPr>
        <p:spPr bwMode="auto">
          <a:xfrm>
            <a:off x="5561012" y="4437424"/>
            <a:ext cx="232978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VLAN Y nodes</a:t>
            </a:r>
          </a:p>
        </p:txBody>
      </p:sp>
      <p:sp>
        <p:nvSpPr>
          <p:cNvPr id="43028" name="TextBox 27"/>
          <p:cNvSpPr txBox="1">
            <a:spLocks noChangeArrowheads="1"/>
          </p:cNvSpPr>
          <p:nvPr/>
        </p:nvSpPr>
        <p:spPr bwMode="auto">
          <a:xfrm>
            <a:off x="1827212" y="2895600"/>
            <a:ext cx="184587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Edge 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9077" y="4164014"/>
            <a:ext cx="4126177" cy="269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Broadcast domains with VLANs and routers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3551237"/>
            <a:ext cx="5334000" cy="23161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1800" dirty="0" smtClean="0"/>
              <a:t>Without </a:t>
            </a:r>
            <a:r>
              <a:rPr lang="en-US" sz="1800" dirty="0" err="1" smtClean="0"/>
              <a:t>VLANs</a:t>
            </a:r>
            <a:r>
              <a:rPr lang="en-US" sz="1800" dirty="0" smtClean="0"/>
              <a:t>, each group  is on a different IP network and on a different switch.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1800" dirty="0" smtClean="0"/>
              <a:t>Using </a:t>
            </a:r>
            <a:r>
              <a:rPr lang="en-US" sz="1800" dirty="0" err="1" smtClean="0"/>
              <a:t>VLANs</a:t>
            </a:r>
            <a:r>
              <a:rPr lang="en-US" sz="1800" dirty="0" smtClean="0"/>
              <a:t>. Switch is configured with the ports on the appropriate VLAN. Still, each group on a different IP network; however, they are all on the same switch.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1800" dirty="0" smtClean="0"/>
              <a:t>What are the broadcast domains in each?</a:t>
            </a:r>
            <a:endParaRPr lang="en-US" sz="1800" dirty="0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1370012" y="2219134"/>
            <a:ext cx="2233824" cy="295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+mn-lt"/>
              </a:rPr>
              <a:t>Without </a:t>
            </a:r>
            <a:r>
              <a:rPr lang="en-US" sz="1800" b="1" dirty="0" err="1" smtClean="0">
                <a:solidFill>
                  <a:srgbClr val="000000"/>
                </a:solidFill>
                <a:latin typeface="+mn-lt"/>
              </a:rPr>
              <a:t>VLANs</a:t>
            </a:r>
            <a:r>
              <a:rPr lang="en-US" sz="1800" b="1" dirty="0" smtClean="0">
                <a:solidFill>
                  <a:srgbClr val="000000"/>
                </a:solidFill>
                <a:latin typeface="+mn-lt"/>
              </a:rPr>
              <a:t>:</a:t>
            </a:r>
            <a:endParaRPr lang="en-US" sz="18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 flipH="1">
            <a:off x="6684407" y="4419600"/>
            <a:ext cx="0" cy="992188"/>
          </a:xfrm>
          <a:prstGeom prst="line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4042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3612" y="838200"/>
            <a:ext cx="4456271" cy="266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5529077" y="3886200"/>
            <a:ext cx="4043654" cy="440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rPr>
              <a:t>One link per VLAN or a single VLAN Trunk (later)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5561012" y="4495800"/>
            <a:ext cx="1320377" cy="6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+mn-lt"/>
              </a:rPr>
              <a:t>With </a:t>
            </a:r>
            <a:r>
              <a:rPr lang="en-US" sz="1800" b="1" dirty="0" err="1">
                <a:solidFill>
                  <a:srgbClr val="000000"/>
                </a:solidFill>
                <a:latin typeface="+mn-lt"/>
              </a:rPr>
              <a:t>VLANs</a:t>
            </a:r>
            <a:endParaRPr lang="en-US" sz="18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7980759" y="1045075"/>
            <a:ext cx="1237853" cy="250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10.1.0.0/16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7904559" y="1883275"/>
            <a:ext cx="1237853" cy="250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10.2.0.0/16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7542212" y="2743200"/>
            <a:ext cx="1237853" cy="250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10.3.0.0/16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8582448" y="4191000"/>
            <a:ext cx="1237853" cy="250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10.1.0.0/16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8664972" y="5105400"/>
            <a:ext cx="1237853" cy="250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+mj-lt"/>
              </a:rPr>
              <a:t>10.2.0.0/16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8664972" y="5998075"/>
            <a:ext cx="1237853" cy="250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10.3.0.0/16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VLANs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966111" y="228600"/>
            <a:ext cx="7014501" cy="4330700"/>
            <a:chOff x="2966111" y="228600"/>
            <a:chExt cx="7014501" cy="4330700"/>
          </a:xfrm>
        </p:grpSpPr>
        <p:graphicFrame>
          <p:nvGraphicFramePr>
            <p:cNvPr id="74757" name="Object 5"/>
            <p:cNvGraphicFramePr>
              <a:graphicFrameLocks noChangeAspect="1"/>
            </p:cNvGraphicFramePr>
            <p:nvPr/>
          </p:nvGraphicFramePr>
          <p:xfrm>
            <a:off x="2966111" y="228600"/>
            <a:ext cx="7014501" cy="4330700"/>
          </p:xfrm>
          <a:graphic>
            <a:graphicData uri="http://schemas.openxmlformats.org/presentationml/2006/ole">
              <p:oleObj spid="_x0000_s589826" name="VISIO" r:id="rId3" imgW="3644900" imgH="2438400" progId="">
                <p:embed/>
              </p:oleObj>
            </a:graphicData>
          </a:graphic>
        </p:graphicFrame>
        <p:sp>
          <p:nvSpPr>
            <p:cNvPr id="74758" name="Rectangle 6"/>
            <p:cNvSpPr>
              <a:spLocks noChangeArrowheads="1"/>
            </p:cNvSpPr>
            <p:nvPr/>
          </p:nvSpPr>
          <p:spPr bwMode="auto">
            <a:xfrm>
              <a:off x="3680884" y="331258"/>
              <a:ext cx="495141" cy="304800"/>
            </a:xfrm>
            <a:prstGeom prst="rect">
              <a:avLst/>
            </a:prstGeom>
            <a:solidFill>
              <a:srgbClr val="FF0000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59" name="Rectangle 7"/>
            <p:cNvSpPr>
              <a:spLocks noChangeArrowheads="1"/>
            </p:cNvSpPr>
            <p:nvPr/>
          </p:nvSpPr>
          <p:spPr bwMode="auto">
            <a:xfrm>
              <a:off x="7201270" y="1764592"/>
              <a:ext cx="495141" cy="304800"/>
            </a:xfrm>
            <a:prstGeom prst="rect">
              <a:avLst/>
            </a:prstGeom>
            <a:solidFill>
              <a:srgbClr val="FF0000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0" name="Rectangle 8"/>
            <p:cNvSpPr>
              <a:spLocks noChangeArrowheads="1"/>
            </p:cNvSpPr>
            <p:nvPr/>
          </p:nvSpPr>
          <p:spPr bwMode="auto">
            <a:xfrm>
              <a:off x="5229523" y="1755773"/>
              <a:ext cx="495141" cy="304800"/>
            </a:xfrm>
            <a:prstGeom prst="rect">
              <a:avLst/>
            </a:prstGeom>
            <a:solidFill>
              <a:schemeClr val="accent2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1" name="Rectangle 9"/>
            <p:cNvSpPr>
              <a:spLocks noChangeArrowheads="1"/>
            </p:cNvSpPr>
            <p:nvPr/>
          </p:nvSpPr>
          <p:spPr bwMode="auto">
            <a:xfrm>
              <a:off x="8733940" y="451556"/>
              <a:ext cx="495141" cy="304800"/>
            </a:xfrm>
            <a:prstGeom prst="rect">
              <a:avLst/>
            </a:prstGeom>
            <a:solidFill>
              <a:schemeClr val="accent2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Box 20"/>
            <p:cNvSpPr txBox="1">
              <a:spLocks/>
            </p:cNvSpPr>
            <p:nvPr/>
          </p:nvSpPr>
          <p:spPr>
            <a:xfrm>
              <a:off x="4559612" y="3352800"/>
              <a:ext cx="5040000" cy="10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u="sng" dirty="0" smtClean="0">
                  <a:solidFill>
                    <a:srgbClr val="000000"/>
                  </a:solidFill>
                  <a:latin typeface="+mn-lt"/>
                </a:rPr>
                <a:t>Two </a:t>
              </a:r>
              <a:r>
                <a:rPr lang="en-US" b="1" u="sng" dirty="0" err="1" smtClean="0">
                  <a:solidFill>
                    <a:srgbClr val="000000"/>
                  </a:solidFill>
                  <a:latin typeface="+mn-lt"/>
                </a:rPr>
                <a:t>VLANs</a:t>
              </a:r>
              <a:r>
                <a:rPr lang="en-US" b="1" u="sng" dirty="0" smtClean="0">
                  <a:solidFill>
                    <a:srgbClr val="000000"/>
                  </a:solidFill>
                  <a:latin typeface="+mn-lt"/>
                </a:rPr>
                <a:t> </a:t>
              </a:r>
              <a:r>
                <a:rPr lang="en-US" u="sng" dirty="0" smtClean="0">
                  <a:solidFill>
                    <a:srgbClr val="000000"/>
                  </a:solidFill>
                  <a:latin typeface="+mn-lt"/>
                </a:rPr>
                <a:t>= Two </a:t>
              </a:r>
              <a:r>
                <a:rPr lang="en-US" b="1" u="sng" dirty="0" smtClean="0">
                  <a:solidFill>
                    <a:srgbClr val="000000"/>
                  </a:solidFill>
                  <a:latin typeface="+mn-lt"/>
                </a:rPr>
                <a:t>subnets</a:t>
              </a:r>
              <a:endParaRPr lang="en-US" b="1" u="sng" dirty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74764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5137" y="4038600"/>
            <a:ext cx="8905875" cy="2590800"/>
          </a:xfrm>
        </p:spPr>
        <p:txBody>
          <a:bodyPr/>
          <a:lstStyle/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</a:pPr>
            <a:r>
              <a:rPr lang="en-US" sz="2200" u="sng" dirty="0" smtClean="0"/>
              <a:t>Important notes on </a:t>
            </a:r>
            <a:r>
              <a:rPr lang="en-US" sz="2200" u="sng" dirty="0" err="1" smtClean="0"/>
              <a:t>VLANs</a:t>
            </a:r>
            <a:r>
              <a:rPr lang="en-US" sz="2200" u="sng" dirty="0" smtClean="0"/>
              <a:t>:</a:t>
            </a:r>
          </a:p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err="1" smtClean="0"/>
              <a:t>VLANs</a:t>
            </a:r>
            <a:r>
              <a:rPr lang="en-US" sz="2200" dirty="0" smtClean="0"/>
              <a:t> are assigned to </a:t>
            </a:r>
            <a:r>
              <a:rPr lang="en-US" sz="2200" dirty="0" smtClean="0">
                <a:solidFill>
                  <a:srgbClr val="FF0000"/>
                </a:solidFill>
              </a:rPr>
              <a:t>switch ports</a:t>
            </a:r>
            <a:r>
              <a:rPr lang="en-US" sz="2200" dirty="0" smtClean="0"/>
              <a:t>. There is no “VLAN” assignment done on the host (usually).</a:t>
            </a:r>
          </a:p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In order for a host to be a part of that VLAN, it must be assigned an IP address that belongs to the proper subnet.  </a:t>
            </a:r>
            <a:r>
              <a:rPr lang="en-US" sz="2200" i="1" dirty="0" smtClean="0"/>
              <a:t>Remember:  </a:t>
            </a:r>
            <a:r>
              <a:rPr lang="en-US" sz="2200" b="1" i="1" dirty="0" smtClean="0"/>
              <a:t>VLAN = Subnet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31812" y="2071687"/>
            <a:ext cx="3548512" cy="1204913"/>
            <a:chOff x="490405" y="2168878"/>
            <a:chExt cx="3548512" cy="1204913"/>
          </a:xfrm>
        </p:grpSpPr>
        <p:graphicFrame>
          <p:nvGraphicFramePr>
            <p:cNvPr id="74765" name="Object 13"/>
            <p:cNvGraphicFramePr>
              <a:graphicFrameLocks noChangeAspect="1"/>
            </p:cNvGraphicFramePr>
            <p:nvPr/>
          </p:nvGraphicFramePr>
          <p:xfrm>
            <a:off x="490405" y="2168878"/>
            <a:ext cx="3548512" cy="1204913"/>
          </p:xfrm>
          <a:graphic>
            <a:graphicData uri="http://schemas.openxmlformats.org/presentationml/2006/ole">
              <p:oleObj spid="_x0000_s589827" name="VISIO" r:id="rId4" imgW="3179520" imgH="1168920" progId="">
                <p:embed/>
              </p:oleObj>
            </a:graphicData>
          </a:graphic>
        </p:graphicFrame>
        <p:sp>
          <p:nvSpPr>
            <p:cNvPr id="74766" name="Rectangle 14"/>
            <p:cNvSpPr>
              <a:spLocks noChangeArrowheads="1"/>
            </p:cNvSpPr>
            <p:nvPr/>
          </p:nvSpPr>
          <p:spPr bwMode="auto">
            <a:xfrm>
              <a:off x="1350917" y="2626076"/>
              <a:ext cx="247571" cy="68580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7" name="Rectangle 15"/>
            <p:cNvSpPr>
              <a:spLocks noChangeArrowheads="1"/>
            </p:cNvSpPr>
            <p:nvPr/>
          </p:nvSpPr>
          <p:spPr bwMode="auto">
            <a:xfrm>
              <a:off x="1737077" y="2626076"/>
              <a:ext cx="247571" cy="68580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VLANs</a:t>
            </a:r>
            <a:endParaRPr lang="en-US" dirty="0"/>
          </a:p>
        </p:txBody>
      </p:sp>
      <p:grpSp>
        <p:nvGrpSpPr>
          <p:cNvPr id="2" name="Group 22"/>
          <p:cNvGrpSpPr/>
          <p:nvPr/>
        </p:nvGrpSpPr>
        <p:grpSpPr>
          <a:xfrm>
            <a:off x="2966111" y="228600"/>
            <a:ext cx="7014501" cy="4330700"/>
            <a:chOff x="2966111" y="228600"/>
            <a:chExt cx="7014501" cy="4330700"/>
          </a:xfrm>
        </p:grpSpPr>
        <p:graphicFrame>
          <p:nvGraphicFramePr>
            <p:cNvPr id="74757" name="Object 5"/>
            <p:cNvGraphicFramePr>
              <a:graphicFrameLocks noChangeAspect="1"/>
            </p:cNvGraphicFramePr>
            <p:nvPr/>
          </p:nvGraphicFramePr>
          <p:xfrm>
            <a:off x="2966111" y="228600"/>
            <a:ext cx="7014501" cy="4330700"/>
          </p:xfrm>
          <a:graphic>
            <a:graphicData uri="http://schemas.openxmlformats.org/presentationml/2006/ole">
              <p:oleObj spid="_x0000_s590850" name="VISIO" r:id="rId3" imgW="3644900" imgH="2438400" progId="">
                <p:embed/>
              </p:oleObj>
            </a:graphicData>
          </a:graphic>
        </p:graphicFrame>
        <p:sp>
          <p:nvSpPr>
            <p:cNvPr id="74758" name="Rectangle 6"/>
            <p:cNvSpPr>
              <a:spLocks noChangeArrowheads="1"/>
            </p:cNvSpPr>
            <p:nvPr/>
          </p:nvSpPr>
          <p:spPr bwMode="auto">
            <a:xfrm>
              <a:off x="3680884" y="331258"/>
              <a:ext cx="495141" cy="304800"/>
            </a:xfrm>
            <a:prstGeom prst="rect">
              <a:avLst/>
            </a:prstGeom>
            <a:solidFill>
              <a:srgbClr val="FF0000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59" name="Rectangle 7"/>
            <p:cNvSpPr>
              <a:spLocks noChangeArrowheads="1"/>
            </p:cNvSpPr>
            <p:nvPr/>
          </p:nvSpPr>
          <p:spPr bwMode="auto">
            <a:xfrm>
              <a:off x="7201270" y="1764592"/>
              <a:ext cx="495141" cy="304800"/>
            </a:xfrm>
            <a:prstGeom prst="rect">
              <a:avLst/>
            </a:prstGeom>
            <a:solidFill>
              <a:srgbClr val="FF0000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0" name="Rectangle 8"/>
            <p:cNvSpPr>
              <a:spLocks noChangeArrowheads="1"/>
            </p:cNvSpPr>
            <p:nvPr/>
          </p:nvSpPr>
          <p:spPr bwMode="auto">
            <a:xfrm>
              <a:off x="5229523" y="1755773"/>
              <a:ext cx="495141" cy="304800"/>
            </a:xfrm>
            <a:prstGeom prst="rect">
              <a:avLst/>
            </a:prstGeom>
            <a:solidFill>
              <a:schemeClr val="accent2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1" name="Rectangle 9"/>
            <p:cNvSpPr>
              <a:spLocks noChangeArrowheads="1"/>
            </p:cNvSpPr>
            <p:nvPr/>
          </p:nvSpPr>
          <p:spPr bwMode="auto">
            <a:xfrm>
              <a:off x="8733940" y="451556"/>
              <a:ext cx="495141" cy="304800"/>
            </a:xfrm>
            <a:prstGeom prst="rect">
              <a:avLst/>
            </a:prstGeom>
            <a:solidFill>
              <a:schemeClr val="accent2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Box 20"/>
            <p:cNvSpPr txBox="1">
              <a:spLocks/>
            </p:cNvSpPr>
            <p:nvPr/>
          </p:nvSpPr>
          <p:spPr>
            <a:xfrm>
              <a:off x="4559612" y="3352800"/>
              <a:ext cx="5040000" cy="10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u="sng" dirty="0" smtClean="0">
                  <a:solidFill>
                    <a:srgbClr val="000000"/>
                  </a:solidFill>
                  <a:latin typeface="+mn-lt"/>
                </a:rPr>
                <a:t>Two </a:t>
              </a:r>
              <a:r>
                <a:rPr lang="en-US" b="1" u="sng" dirty="0" err="1" smtClean="0">
                  <a:solidFill>
                    <a:srgbClr val="000000"/>
                  </a:solidFill>
                  <a:latin typeface="+mn-lt"/>
                </a:rPr>
                <a:t>VLANs</a:t>
              </a:r>
              <a:r>
                <a:rPr lang="en-US" b="1" u="sng" dirty="0" smtClean="0">
                  <a:solidFill>
                    <a:srgbClr val="000000"/>
                  </a:solidFill>
                  <a:latin typeface="+mn-lt"/>
                </a:rPr>
                <a:t> </a:t>
              </a:r>
              <a:r>
                <a:rPr lang="en-US" u="sng" dirty="0" smtClean="0">
                  <a:solidFill>
                    <a:srgbClr val="000000"/>
                  </a:solidFill>
                  <a:latin typeface="+mn-lt"/>
                </a:rPr>
                <a:t>= Two </a:t>
              </a:r>
              <a:r>
                <a:rPr lang="en-US" b="1" u="sng" dirty="0" smtClean="0">
                  <a:solidFill>
                    <a:srgbClr val="000000"/>
                  </a:solidFill>
                  <a:latin typeface="+mn-lt"/>
                </a:rPr>
                <a:t>subnets</a:t>
              </a:r>
              <a:endParaRPr lang="en-US" b="1" u="sng" dirty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74764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5137" y="4114800"/>
            <a:ext cx="8905875" cy="1295400"/>
          </a:xfrm>
        </p:spPr>
        <p:txBody>
          <a:bodyPr/>
          <a:lstStyle/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err="1" smtClean="0"/>
              <a:t>VLANs</a:t>
            </a:r>
            <a:r>
              <a:rPr lang="en-US" sz="2200" dirty="0" smtClean="0"/>
              <a:t> separate broadcast domains!</a:t>
            </a:r>
            <a:br>
              <a:rPr lang="en-US" sz="2200" dirty="0" smtClean="0"/>
            </a:br>
            <a:r>
              <a:rPr lang="en-US" sz="2200" dirty="0" smtClean="0"/>
              <a:t>e.g. without VLAN the ARP would be seen on all subnets.</a:t>
            </a:r>
          </a:p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Assigning a host to the correct VLAN is a 2-step process:</a:t>
            </a:r>
          </a:p>
          <a:p>
            <a:pPr lvl="1"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Connect the host to the correct port on the switch.</a:t>
            </a:r>
          </a:p>
          <a:p>
            <a:pPr lvl="1"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Assign to the host the correct IP address depending on the VLAN membership</a:t>
            </a:r>
          </a:p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sz="2200" dirty="0"/>
          </a:p>
        </p:txBody>
      </p:sp>
      <p:grpSp>
        <p:nvGrpSpPr>
          <p:cNvPr id="3" name="Group 21"/>
          <p:cNvGrpSpPr/>
          <p:nvPr/>
        </p:nvGrpSpPr>
        <p:grpSpPr>
          <a:xfrm>
            <a:off x="531812" y="2071687"/>
            <a:ext cx="3548512" cy="1204913"/>
            <a:chOff x="490405" y="2168878"/>
            <a:chExt cx="3548512" cy="1204913"/>
          </a:xfrm>
        </p:grpSpPr>
        <p:graphicFrame>
          <p:nvGraphicFramePr>
            <p:cNvPr id="74765" name="Object 13"/>
            <p:cNvGraphicFramePr>
              <a:graphicFrameLocks noChangeAspect="1"/>
            </p:cNvGraphicFramePr>
            <p:nvPr/>
          </p:nvGraphicFramePr>
          <p:xfrm>
            <a:off x="490405" y="2168878"/>
            <a:ext cx="3548512" cy="1204913"/>
          </p:xfrm>
          <a:graphic>
            <a:graphicData uri="http://schemas.openxmlformats.org/presentationml/2006/ole">
              <p:oleObj spid="_x0000_s590851" name="VISIO" r:id="rId4" imgW="3179520" imgH="1168920" progId="">
                <p:embed/>
              </p:oleObj>
            </a:graphicData>
          </a:graphic>
        </p:graphicFrame>
        <p:sp>
          <p:nvSpPr>
            <p:cNvPr id="74766" name="Rectangle 14"/>
            <p:cNvSpPr>
              <a:spLocks noChangeArrowheads="1"/>
            </p:cNvSpPr>
            <p:nvPr/>
          </p:nvSpPr>
          <p:spPr bwMode="auto">
            <a:xfrm>
              <a:off x="1350917" y="2626076"/>
              <a:ext cx="247571" cy="68580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7" name="Rectangle 15"/>
            <p:cNvSpPr>
              <a:spLocks noChangeArrowheads="1"/>
            </p:cNvSpPr>
            <p:nvPr/>
          </p:nvSpPr>
          <p:spPr bwMode="auto">
            <a:xfrm>
              <a:off x="1737077" y="2626076"/>
              <a:ext cx="247571" cy="68580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494212" y="304800"/>
            <a:ext cx="152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ARP Request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 flipV="1">
            <a:off x="4799012" y="685800"/>
            <a:ext cx="838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7161212" y="1219200"/>
            <a:ext cx="3810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VLAN operation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As a device enters the network, it automatically assumes the VLAN membership</a:t>
            </a:r>
            <a:br>
              <a:rPr lang="en-US" dirty="0" smtClean="0"/>
            </a:br>
            <a:r>
              <a:rPr lang="en-US" dirty="0" smtClean="0"/>
              <a:t>of the port to which it is attached.  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 default VLAN for every port in the switch is VLAN 1 and cannot be deleted. </a:t>
            </a:r>
            <a:br>
              <a:rPr lang="en-US" dirty="0" smtClean="0"/>
            </a:br>
            <a:r>
              <a:rPr lang="en-US" sz="2200" dirty="0" smtClean="0"/>
              <a:t>(This statement does not give the whole story. More in the lab later for interested groups…)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All other ports on the switch may be reassigned to alternate </a:t>
            </a:r>
            <a:r>
              <a:rPr lang="en-US" dirty="0" err="1" smtClean="0"/>
              <a:t>VLANs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VLANs across switches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Two switches can exchange traffic from one or more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VLANs</a:t>
            </a:r>
            <a:endParaRPr lang="en-US" dirty="0" smtClean="0">
              <a:ea typeface="ＭＳ Ｐゴシック" pitchFamily="-65" charset="-128"/>
              <a:cs typeface="ＭＳ Ｐゴシック" pitchFamily="-65" charset="-128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Inter-switch links are configured as </a:t>
            </a:r>
            <a:r>
              <a:rPr lang="en-US" b="1" i="1" dirty="0" smtClean="0">
                <a:ea typeface="ＭＳ Ｐゴシック" pitchFamily="-65" charset="-128"/>
                <a:cs typeface="ＭＳ Ｐゴシック" pitchFamily="-65" charset="-128"/>
              </a:rPr>
              <a:t>trunks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, carrying frames from all or a subset of a switch’s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VLANs</a:t>
            </a:r>
            <a:endParaRPr lang="en-US" dirty="0" smtClean="0">
              <a:ea typeface="ＭＳ Ｐゴシック" pitchFamily="-65" charset="-128"/>
              <a:cs typeface="ＭＳ Ｐゴシック" pitchFamily="-65" charset="-128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Each frame carries a </a:t>
            </a:r>
            <a:r>
              <a:rPr lang="en-US" b="1" i="1" dirty="0" smtClean="0">
                <a:ea typeface="ＭＳ Ｐゴシック" pitchFamily="-65" charset="-128"/>
                <a:cs typeface="ＭＳ Ｐゴシック" pitchFamily="-65" charset="-128"/>
              </a:rPr>
              <a:t>tag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that identifies which VLAN it belongs to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VLANs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across switches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95300" y="5562600"/>
            <a:ext cx="8905875" cy="1447800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VLAN tagging is used when a single link needs to carry traffic for more than one VLAN.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4" name="Picture 10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2812" y="2133600"/>
            <a:ext cx="8001000" cy="1266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pic>
        <p:nvPicPr>
          <p:cNvPr id="5" name="Picture 10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9012" y="3962400"/>
            <a:ext cx="7915275" cy="1447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sp>
        <p:nvSpPr>
          <p:cNvPr id="6" name="Text Box 1030"/>
          <p:cNvSpPr txBox="1">
            <a:spLocks noChangeArrowheads="1"/>
          </p:cNvSpPr>
          <p:nvPr/>
        </p:nvSpPr>
        <p:spPr bwMode="auto">
          <a:xfrm>
            <a:off x="3503612" y="1676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No VLAN Tagging</a:t>
            </a:r>
            <a:r>
              <a:rPr lang="en-US" sz="1600" b="1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7" name="Text Box 1031"/>
          <p:cNvSpPr txBox="1">
            <a:spLocks noChangeArrowheads="1"/>
          </p:cNvSpPr>
          <p:nvPr/>
        </p:nvSpPr>
        <p:spPr bwMode="auto">
          <a:xfrm>
            <a:off x="3656012" y="36576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Arial" charset="0"/>
              </a:rPr>
              <a:t>VLAN Tagging</a:t>
            </a: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8" name="Line 1032"/>
          <p:cNvSpPr>
            <a:spLocks noChangeShapeType="1"/>
          </p:cNvSpPr>
          <p:nvPr/>
        </p:nvSpPr>
        <p:spPr bwMode="auto">
          <a:xfrm>
            <a:off x="4875212" y="40386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  <p:bldP spid="7" grpId="0"/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VLANs across switches</a:t>
            </a:r>
            <a:endParaRPr lang="en-US"/>
          </a:p>
        </p:txBody>
      </p:sp>
      <p:cxnSp>
        <p:nvCxnSpPr>
          <p:cNvPr id="45" name="Shape 44"/>
          <p:cNvCxnSpPr/>
          <p:nvPr/>
        </p:nvCxnSpPr>
        <p:spPr>
          <a:xfrm rot="10800000" flipH="1" flipV="1">
            <a:off x="2197189" y="3418939"/>
            <a:ext cx="5364030" cy="76200"/>
          </a:xfrm>
          <a:prstGeom prst="bentConnector5">
            <a:avLst>
              <a:gd name="adj1" fmla="val 565"/>
              <a:gd name="adj2" fmla="val -1177369"/>
              <a:gd name="adj3" fmla="val 10047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310659" y="2272764"/>
            <a:ext cx="330094" cy="1524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805801" y="2272764"/>
            <a:ext cx="330094" cy="1524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300942" y="2272764"/>
            <a:ext cx="330094" cy="1524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796083" y="2272764"/>
            <a:ext cx="330094" cy="1524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291224" y="2272764"/>
            <a:ext cx="330094" cy="1524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786366" y="2272764"/>
            <a:ext cx="330094" cy="1524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81507" y="2272764"/>
            <a:ext cx="330094" cy="1524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776648" y="2272764"/>
            <a:ext cx="330094" cy="1524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71789" y="2272764"/>
            <a:ext cx="330094" cy="1524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766931" y="2272764"/>
            <a:ext cx="330094" cy="15240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262072" y="2272764"/>
            <a:ext cx="330094" cy="1524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7119" name="TextBox 79"/>
          <p:cNvSpPr txBox="1">
            <a:spLocks noChangeArrowheads="1"/>
          </p:cNvSpPr>
          <p:nvPr/>
        </p:nvSpPr>
        <p:spPr bwMode="auto">
          <a:xfrm>
            <a:off x="3796083" y="2653764"/>
            <a:ext cx="2322421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802.1Q Trunk</a:t>
            </a:r>
          </a:p>
        </p:txBody>
      </p:sp>
      <p:sp>
        <p:nvSpPr>
          <p:cNvPr id="47120" name="TextBox 82"/>
          <p:cNvSpPr txBox="1">
            <a:spLocks noChangeArrowheads="1"/>
          </p:cNvSpPr>
          <p:nvPr/>
        </p:nvSpPr>
        <p:spPr bwMode="auto">
          <a:xfrm>
            <a:off x="2723277" y="1815564"/>
            <a:ext cx="2562120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Tagged Frames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6593287" y="3415764"/>
            <a:ext cx="969652" cy="3111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solidFill>
                  <a:srgbClr val="FFFFFF"/>
                </a:solidFill>
              </a:rPr>
              <a:t>VLAN X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7562939" y="3415764"/>
            <a:ext cx="967932" cy="31115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solidFill>
                  <a:srgbClr val="FFFFFF"/>
                </a:solidFill>
              </a:rPr>
              <a:t>VLAN Y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5859172" y="4503202"/>
            <a:ext cx="209747" cy="207962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278667" y="4503202"/>
            <a:ext cx="209747" cy="207962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749739" y="4503202"/>
            <a:ext cx="209747" cy="207962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2" name="Straight Connector 61"/>
          <p:cNvCxnSpPr>
            <a:stCxn id="59" idx="0"/>
          </p:cNvCxnSpPr>
          <p:nvPr/>
        </p:nvCxnSpPr>
        <p:spPr bwMode="auto">
          <a:xfrm rot="5400000" flipH="1" flipV="1">
            <a:off x="6015431" y="3669179"/>
            <a:ext cx="782638" cy="8854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60" idx="0"/>
            <a:endCxn id="81" idx="2"/>
          </p:cNvCxnSpPr>
          <p:nvPr/>
        </p:nvCxnSpPr>
        <p:spPr bwMode="auto">
          <a:xfrm rot="5400000" flipH="1" flipV="1">
            <a:off x="6342683" y="3767772"/>
            <a:ext cx="776288" cy="6945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61" idx="0"/>
          </p:cNvCxnSpPr>
          <p:nvPr/>
        </p:nvCxnSpPr>
        <p:spPr bwMode="auto">
          <a:xfrm rot="5400000" flipH="1" flipV="1">
            <a:off x="6667023" y="3908154"/>
            <a:ext cx="782638" cy="407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 bwMode="auto">
          <a:xfrm>
            <a:off x="8059800" y="4503202"/>
            <a:ext cx="209747" cy="20796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479295" y="4503202"/>
            <a:ext cx="209747" cy="20796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950366" y="4503202"/>
            <a:ext cx="209747" cy="20796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8" name="Straight Connector 67"/>
          <p:cNvCxnSpPr>
            <a:stCxn id="65" idx="0"/>
          </p:cNvCxnSpPr>
          <p:nvPr/>
        </p:nvCxnSpPr>
        <p:spPr bwMode="auto">
          <a:xfrm rot="16200000" flipV="1">
            <a:off x="7569624" y="3908153"/>
            <a:ext cx="782638" cy="4074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66" idx="0"/>
            <a:endCxn id="82" idx="2"/>
          </p:cNvCxnSpPr>
          <p:nvPr/>
        </p:nvCxnSpPr>
        <p:spPr bwMode="auto">
          <a:xfrm rot="16200000" flipV="1">
            <a:off x="7926963" y="3845997"/>
            <a:ext cx="776288" cy="5381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7" idx="0"/>
          </p:cNvCxnSpPr>
          <p:nvPr/>
        </p:nvCxnSpPr>
        <p:spPr bwMode="auto">
          <a:xfrm rot="16200000" flipV="1">
            <a:off x="8303740" y="3751702"/>
            <a:ext cx="782638" cy="7203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 bwMode="auto">
          <a:xfrm>
            <a:off x="1229257" y="3415764"/>
            <a:ext cx="969652" cy="3111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solidFill>
                  <a:srgbClr val="FFFFFF"/>
                </a:solidFill>
              </a:rPr>
              <a:t>VLAN X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2198909" y="3415764"/>
            <a:ext cx="967932" cy="311150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solidFill>
                  <a:srgbClr val="FFFFFF"/>
                </a:solidFill>
              </a:rPr>
              <a:t>VLAN Y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495142" y="4503202"/>
            <a:ext cx="209747" cy="207962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14637" y="4503202"/>
            <a:ext cx="209747" cy="207962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385709" y="4503202"/>
            <a:ext cx="209747" cy="207962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55" name="Straight Connector 54"/>
          <p:cNvCxnSpPr>
            <a:stCxn id="51" idx="0"/>
          </p:cNvCxnSpPr>
          <p:nvPr/>
        </p:nvCxnSpPr>
        <p:spPr bwMode="auto">
          <a:xfrm rot="5400000" flipH="1" flipV="1">
            <a:off x="651401" y="3669179"/>
            <a:ext cx="782638" cy="8854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3" idx="0"/>
            <a:endCxn id="88" idx="2"/>
          </p:cNvCxnSpPr>
          <p:nvPr/>
        </p:nvCxnSpPr>
        <p:spPr bwMode="auto">
          <a:xfrm rot="5400000" flipH="1" flipV="1">
            <a:off x="978653" y="3767772"/>
            <a:ext cx="776288" cy="6945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4" idx="0"/>
          </p:cNvCxnSpPr>
          <p:nvPr/>
        </p:nvCxnSpPr>
        <p:spPr bwMode="auto">
          <a:xfrm rot="5400000" flipH="1" flipV="1">
            <a:off x="1302993" y="3908154"/>
            <a:ext cx="782638" cy="4074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 bwMode="auto">
          <a:xfrm>
            <a:off x="2695770" y="4503202"/>
            <a:ext cx="209747" cy="20796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3115264" y="4503202"/>
            <a:ext cx="209747" cy="20796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3586336" y="4503202"/>
            <a:ext cx="209747" cy="20796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85" name="Straight Connector 84"/>
          <p:cNvCxnSpPr>
            <a:stCxn id="58" idx="0"/>
          </p:cNvCxnSpPr>
          <p:nvPr/>
        </p:nvCxnSpPr>
        <p:spPr bwMode="auto">
          <a:xfrm rot="16200000" flipV="1">
            <a:off x="2205594" y="3908153"/>
            <a:ext cx="782638" cy="4074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3" idx="0"/>
            <a:endCxn id="89" idx="2"/>
          </p:cNvCxnSpPr>
          <p:nvPr/>
        </p:nvCxnSpPr>
        <p:spPr bwMode="auto">
          <a:xfrm rot="16200000" flipV="1">
            <a:off x="2562933" y="3845997"/>
            <a:ext cx="776288" cy="5381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84" idx="0"/>
          </p:cNvCxnSpPr>
          <p:nvPr/>
        </p:nvCxnSpPr>
        <p:spPr bwMode="auto">
          <a:xfrm rot="16200000" flipV="1">
            <a:off x="2939710" y="3751702"/>
            <a:ext cx="782638" cy="7203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149" name="TextBox 27"/>
          <p:cNvSpPr txBox="1">
            <a:spLocks noChangeArrowheads="1"/>
          </p:cNvSpPr>
          <p:nvPr/>
        </p:nvSpPr>
        <p:spPr bwMode="auto">
          <a:xfrm>
            <a:off x="3191700" y="3733800"/>
            <a:ext cx="1150112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Edge Ports</a:t>
            </a:r>
          </a:p>
        </p:txBody>
      </p:sp>
      <p:sp>
        <p:nvSpPr>
          <p:cNvPr id="47150" name="TextBox 27"/>
          <p:cNvSpPr txBox="1">
            <a:spLocks noChangeArrowheads="1"/>
          </p:cNvSpPr>
          <p:nvPr/>
        </p:nvSpPr>
        <p:spPr bwMode="auto">
          <a:xfrm>
            <a:off x="1155329" y="3124200"/>
            <a:ext cx="1133644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Trunk Port</a:t>
            </a:r>
          </a:p>
        </p:txBody>
      </p:sp>
      <p:sp>
        <p:nvSpPr>
          <p:cNvPr id="47151" name="TextBox 46"/>
          <p:cNvSpPr txBox="1">
            <a:spLocks noChangeArrowheads="1"/>
          </p:cNvSpPr>
          <p:nvPr/>
        </p:nvSpPr>
        <p:spPr bwMode="auto">
          <a:xfrm>
            <a:off x="990282" y="5320764"/>
            <a:ext cx="8334878" cy="31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+mn-lt"/>
              </a:rPr>
              <a:t>This is called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 “VLAN </a:t>
            </a:r>
            <a:r>
              <a:rPr lang="en-US" sz="2000" dirty="0" err="1">
                <a:solidFill>
                  <a:srgbClr val="000000"/>
                </a:solidFill>
                <a:latin typeface="+mn-lt"/>
              </a:rPr>
              <a:t>Trunking</a:t>
            </a:r>
            <a:r>
              <a:rPr lang="en-US" sz="2000" dirty="0">
                <a:solidFill>
                  <a:srgbClr val="000000"/>
                </a:solidFill>
                <a:latin typeface="+mn-lt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802.1Q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The IEEE standard that defines how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ethernet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frames should be </a:t>
            </a:r>
            <a:r>
              <a:rPr lang="en-US" b="1" i="1" dirty="0" smtClean="0">
                <a:ea typeface="ＭＳ Ｐゴシック" pitchFamily="-65" charset="-128"/>
                <a:cs typeface="ＭＳ Ｐゴシック" pitchFamily="-65" charset="-128"/>
              </a:rPr>
              <a:t>tagged 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when moving across switch trunks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This means that switches from </a:t>
            </a:r>
            <a:r>
              <a:rPr lang="en-US" i="1" dirty="0" smtClean="0">
                <a:ea typeface="ＭＳ Ｐゴシック" pitchFamily="-65" charset="-128"/>
                <a:cs typeface="ＭＳ Ｐゴシック" pitchFamily="-65" charset="-128"/>
              </a:rPr>
              <a:t>different vendors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are able to exchange VLAN traffic.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176"/>
          <p:cNvSpPr/>
          <p:nvPr/>
        </p:nvSpPr>
        <p:spPr>
          <a:xfrm>
            <a:off x="5859171" y="4495800"/>
            <a:ext cx="1815518" cy="1905000"/>
          </a:xfrm>
          <a:prstGeom prst="rect">
            <a:avLst/>
          </a:prstGeom>
          <a:solidFill>
            <a:schemeClr val="accent3">
              <a:lumMod val="85000"/>
              <a:alpha val="49000"/>
            </a:schemeClr>
          </a:solidFill>
          <a:ln>
            <a:solidFill>
              <a:srgbClr val="CCFFCC">
                <a:alpha val="4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3878606" y="4495800"/>
            <a:ext cx="1815518" cy="1905000"/>
          </a:xfrm>
          <a:prstGeom prst="rect">
            <a:avLst/>
          </a:prstGeom>
          <a:solidFill>
            <a:schemeClr val="accent3">
              <a:lumMod val="85000"/>
              <a:alpha val="49000"/>
            </a:schemeClr>
          </a:solidFill>
          <a:ln>
            <a:solidFill>
              <a:srgbClr val="CCFFCC">
                <a:alpha val="4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898041" y="4495800"/>
            <a:ext cx="1815518" cy="1905000"/>
          </a:xfrm>
          <a:prstGeom prst="rect">
            <a:avLst/>
          </a:prstGeom>
          <a:solidFill>
            <a:schemeClr val="accent3">
              <a:lumMod val="85000"/>
              <a:alpha val="49000"/>
            </a:schemeClr>
          </a:solidFill>
          <a:ln>
            <a:solidFill>
              <a:srgbClr val="CCFFCC">
                <a:alpha val="49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389" name="Title 1"/>
          <p:cNvSpPr>
            <a:spLocks noGrp="1"/>
          </p:cNvSpPr>
          <p:nvPr>
            <p:ph type="title"/>
          </p:nvPr>
        </p:nvSpPr>
        <p:spPr>
          <a:xfrm>
            <a:off x="360000" y="246063"/>
            <a:ext cx="9407525" cy="1165225"/>
          </a:xfrm>
        </p:spPr>
        <p:txBody>
          <a:bodyPr/>
          <a:lstStyle/>
          <a:p>
            <a:r>
              <a:rPr lang="en-US" dirty="0" smtClean="0"/>
              <a:t>Layer-2 Network Design - Redundant</a:t>
            </a:r>
            <a:endParaRPr lang="en-US" dirty="0"/>
          </a:p>
        </p:txBody>
      </p:sp>
      <p:cxnSp>
        <p:nvCxnSpPr>
          <p:cNvPr id="6" name="Straight Connector 5"/>
          <p:cNvCxnSpPr>
            <a:stCxn id="9" idx="0"/>
            <a:endCxn id="5" idx="2"/>
          </p:cNvCxnSpPr>
          <p:nvPr/>
        </p:nvCxnSpPr>
        <p:spPr>
          <a:xfrm rot="5400000" flipH="1" flipV="1">
            <a:off x="2013803" y="5294359"/>
            <a:ext cx="552450" cy="2888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1" idx="0"/>
            <a:endCxn id="5" idx="2"/>
          </p:cNvCxnSpPr>
          <p:nvPr/>
        </p:nvCxnSpPr>
        <p:spPr>
          <a:xfrm rot="16200000" flipV="1">
            <a:off x="2343897" y="5253097"/>
            <a:ext cx="55245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0" idx="0"/>
            <a:endCxn id="5" idx="2"/>
          </p:cNvCxnSpPr>
          <p:nvPr/>
        </p:nvCxnSpPr>
        <p:spPr>
          <a:xfrm rot="16200000" flipV="1">
            <a:off x="2670553" y="4926442"/>
            <a:ext cx="552450" cy="10246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898042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18418" y="5715000"/>
            <a:ext cx="479669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8230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2" name="Straight Connector 61"/>
          <p:cNvCxnSpPr>
            <a:stCxn id="5" idx="0"/>
            <a:endCxn id="98" idx="4"/>
          </p:cNvCxnSpPr>
          <p:nvPr/>
        </p:nvCxnSpPr>
        <p:spPr>
          <a:xfrm rot="5400000" flipH="1" flipV="1">
            <a:off x="2969187" y="3808657"/>
            <a:ext cx="457200" cy="15266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0"/>
            <a:endCxn id="105" idx="4"/>
          </p:cNvCxnSpPr>
          <p:nvPr/>
        </p:nvCxnSpPr>
        <p:spPr>
          <a:xfrm rot="5400000" flipH="1" flipV="1">
            <a:off x="3794423" y="2983422"/>
            <a:ext cx="457200" cy="31771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22" idx="0"/>
            <a:endCxn id="98" idx="4"/>
          </p:cNvCxnSpPr>
          <p:nvPr/>
        </p:nvCxnSpPr>
        <p:spPr>
          <a:xfrm rot="16200000" flipV="1">
            <a:off x="3959470" y="4345061"/>
            <a:ext cx="457200" cy="4538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98" idx="4"/>
          </p:cNvCxnSpPr>
          <p:nvPr/>
        </p:nvCxnSpPr>
        <p:spPr>
          <a:xfrm rot="10800000">
            <a:off x="3961130" y="4343400"/>
            <a:ext cx="2393183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22" idx="0"/>
            <a:endCxn id="105" idx="4"/>
          </p:cNvCxnSpPr>
          <p:nvPr/>
        </p:nvCxnSpPr>
        <p:spPr>
          <a:xfrm rot="5400000" flipH="1" flipV="1">
            <a:off x="4784705" y="3973705"/>
            <a:ext cx="457200" cy="11965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178" idx="0"/>
            <a:endCxn id="105" idx="4"/>
          </p:cNvCxnSpPr>
          <p:nvPr/>
        </p:nvCxnSpPr>
        <p:spPr>
          <a:xfrm rot="16200000" flipV="1">
            <a:off x="5774988" y="4180013"/>
            <a:ext cx="457200" cy="7839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 bwMode="auto">
          <a:xfrm>
            <a:off x="3548513" y="2971800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81" name="Straight Connector 80"/>
          <p:cNvCxnSpPr>
            <a:stCxn id="98" idx="0"/>
            <a:endCxn id="80" idx="2"/>
          </p:cNvCxnSpPr>
          <p:nvPr/>
        </p:nvCxnSpPr>
        <p:spPr>
          <a:xfrm rot="16200000" flipV="1">
            <a:off x="3755088" y="3527758"/>
            <a:ext cx="40005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105" idx="0"/>
            <a:endCxn id="80" idx="2"/>
          </p:cNvCxnSpPr>
          <p:nvPr/>
        </p:nvCxnSpPr>
        <p:spPr>
          <a:xfrm rot="16200000" flipV="1">
            <a:off x="4580323" y="2702522"/>
            <a:ext cx="400050" cy="16625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3631036" y="3733800"/>
            <a:ext cx="660188" cy="6096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5281507" y="3733800"/>
            <a:ext cx="660188" cy="6096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198984" y="2971800"/>
            <a:ext cx="801166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17" name="Straight Connector 116"/>
          <p:cNvCxnSpPr>
            <a:stCxn id="105" idx="0"/>
            <a:endCxn id="116" idx="2"/>
          </p:cNvCxnSpPr>
          <p:nvPr/>
        </p:nvCxnSpPr>
        <p:spPr>
          <a:xfrm rot="16200000" flipV="1">
            <a:off x="5405559" y="3527758"/>
            <a:ext cx="40005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98" idx="0"/>
            <a:endCxn id="116" idx="2"/>
          </p:cNvCxnSpPr>
          <p:nvPr/>
        </p:nvCxnSpPr>
        <p:spPr>
          <a:xfrm rot="5400000" flipH="1" flipV="1">
            <a:off x="4580323" y="2714556"/>
            <a:ext cx="400050" cy="16384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Oval 122"/>
          <p:cNvSpPr/>
          <p:nvPr/>
        </p:nvSpPr>
        <p:spPr>
          <a:xfrm>
            <a:off x="3631036" y="2057400"/>
            <a:ext cx="660188" cy="6096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4" name="Oval 123"/>
          <p:cNvSpPr/>
          <p:nvPr/>
        </p:nvSpPr>
        <p:spPr>
          <a:xfrm>
            <a:off x="5281507" y="2057400"/>
            <a:ext cx="660188" cy="609600"/>
          </a:xfrm>
          <a:prstGeom prst="ellips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25" name="Straight Connector 124"/>
          <p:cNvCxnSpPr>
            <a:stCxn id="80" idx="0"/>
            <a:endCxn id="123" idx="4"/>
          </p:cNvCxnSpPr>
          <p:nvPr/>
        </p:nvCxnSpPr>
        <p:spPr>
          <a:xfrm rot="5400000" flipH="1" flipV="1">
            <a:off x="3802713" y="2813383"/>
            <a:ext cx="30480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16" idx="0"/>
            <a:endCxn id="124" idx="4"/>
          </p:cNvCxnSpPr>
          <p:nvPr/>
        </p:nvCxnSpPr>
        <p:spPr>
          <a:xfrm rot="5400000" flipH="1" flipV="1">
            <a:off x="5453184" y="2813383"/>
            <a:ext cx="304800" cy="120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Cloud 136"/>
          <p:cNvSpPr/>
          <p:nvPr/>
        </p:nvSpPr>
        <p:spPr>
          <a:xfrm>
            <a:off x="3135894" y="1219200"/>
            <a:ext cx="1155330" cy="609600"/>
          </a:xfrm>
          <a:prstGeom prst="cloud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404040"/>
                </a:solidFill>
              </a:rPr>
              <a:t>ISP1</a:t>
            </a:r>
          </a:p>
        </p:txBody>
      </p:sp>
      <p:sp>
        <p:nvSpPr>
          <p:cNvPr id="139" name="Cloud 138"/>
          <p:cNvSpPr/>
          <p:nvPr/>
        </p:nvSpPr>
        <p:spPr>
          <a:xfrm>
            <a:off x="5198983" y="1219200"/>
            <a:ext cx="1155330" cy="609600"/>
          </a:xfrm>
          <a:prstGeom prst="cloud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404040"/>
                </a:solidFill>
              </a:rPr>
              <a:t>ISP2</a:t>
            </a:r>
          </a:p>
        </p:txBody>
      </p:sp>
      <p:cxnSp>
        <p:nvCxnSpPr>
          <p:cNvPr id="140" name="Straight Connector 139"/>
          <p:cNvCxnSpPr>
            <a:stCxn id="123" idx="0"/>
            <a:endCxn id="137" idx="1"/>
          </p:cNvCxnSpPr>
          <p:nvPr/>
        </p:nvCxnSpPr>
        <p:spPr>
          <a:xfrm rot="16200000" flipV="1">
            <a:off x="3723045" y="1819315"/>
            <a:ext cx="228600" cy="2475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24" idx="0"/>
            <a:endCxn id="139" idx="1"/>
          </p:cNvCxnSpPr>
          <p:nvPr/>
        </p:nvCxnSpPr>
        <p:spPr>
          <a:xfrm rot="5400000" flipH="1" flipV="1">
            <a:off x="5579824" y="1860577"/>
            <a:ext cx="228600" cy="1650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660188" y="4495800"/>
            <a:ext cx="8664972" cy="1588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577665" y="2819400"/>
            <a:ext cx="8664972" cy="1588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>
            <a:off x="660188" y="5410200"/>
            <a:ext cx="8664972" cy="1588"/>
          </a:xfrm>
          <a:prstGeom prst="line">
            <a:avLst/>
          </a:prstGeom>
          <a:ln>
            <a:solidFill>
              <a:schemeClr val="bg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endCxn id="9" idx="2"/>
          </p:cNvCxnSpPr>
          <p:nvPr/>
        </p:nvCxnSpPr>
        <p:spPr>
          <a:xfrm rot="16200000" flipV="1">
            <a:off x="2034474" y="6067438"/>
            <a:ext cx="304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endCxn id="11" idx="2"/>
          </p:cNvCxnSpPr>
          <p:nvPr/>
        </p:nvCxnSpPr>
        <p:spPr>
          <a:xfrm rot="5400000" flipH="1" flipV="1">
            <a:off x="2652542" y="6107841"/>
            <a:ext cx="304800" cy="17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endCxn id="10" idx="2"/>
          </p:cNvCxnSpPr>
          <p:nvPr/>
        </p:nvCxnSpPr>
        <p:spPr>
          <a:xfrm rot="5400000" flipH="1" flipV="1">
            <a:off x="3261153" y="6063141"/>
            <a:ext cx="304800" cy="911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9" idx="0"/>
          </p:cNvCxnSpPr>
          <p:nvPr/>
        </p:nvCxnSpPr>
        <p:spPr>
          <a:xfrm rot="5400000" flipH="1" flipV="1">
            <a:off x="2374053" y="4953159"/>
            <a:ext cx="533400" cy="9902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1" idx="0"/>
            <a:endCxn id="83" idx="2"/>
          </p:cNvCxnSpPr>
          <p:nvPr/>
        </p:nvCxnSpPr>
        <p:spPr>
          <a:xfrm rot="5400000" flipH="1" flipV="1">
            <a:off x="2715253" y="5253097"/>
            <a:ext cx="55245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" idx="0"/>
            <a:endCxn id="83" idx="2"/>
          </p:cNvCxnSpPr>
          <p:nvPr/>
        </p:nvCxnSpPr>
        <p:spPr>
          <a:xfrm rot="16200000" flipV="1">
            <a:off x="3041909" y="5297798"/>
            <a:ext cx="552450" cy="2819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83" idx="0"/>
            <a:endCxn id="98" idx="4"/>
          </p:cNvCxnSpPr>
          <p:nvPr/>
        </p:nvCxnSpPr>
        <p:spPr>
          <a:xfrm rot="5400000" flipH="1" flipV="1">
            <a:off x="3340543" y="4180013"/>
            <a:ext cx="457200" cy="7839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83" idx="0"/>
            <a:endCxn id="105" idx="4"/>
          </p:cNvCxnSpPr>
          <p:nvPr/>
        </p:nvCxnSpPr>
        <p:spPr>
          <a:xfrm rot="5400000" flipH="1" flipV="1">
            <a:off x="4165779" y="3354778"/>
            <a:ext cx="457200" cy="24344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30" idx="0"/>
            <a:endCxn id="122" idx="2"/>
          </p:cNvCxnSpPr>
          <p:nvPr/>
        </p:nvCxnSpPr>
        <p:spPr>
          <a:xfrm rot="5400000" flipH="1" flipV="1">
            <a:off x="3994368" y="5294359"/>
            <a:ext cx="552450" cy="2888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32" idx="0"/>
            <a:endCxn id="122" idx="2"/>
          </p:cNvCxnSpPr>
          <p:nvPr/>
        </p:nvCxnSpPr>
        <p:spPr>
          <a:xfrm rot="16200000" flipV="1">
            <a:off x="4324462" y="5253097"/>
            <a:ext cx="55245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31" idx="0"/>
            <a:endCxn id="122" idx="2"/>
          </p:cNvCxnSpPr>
          <p:nvPr/>
        </p:nvCxnSpPr>
        <p:spPr>
          <a:xfrm rot="16200000" flipV="1">
            <a:off x="4651118" y="4926442"/>
            <a:ext cx="552450" cy="10246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>
            <a:off x="3878607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5198983" y="5715000"/>
            <a:ext cx="479669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538795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33" name="Straight Connector 132"/>
          <p:cNvCxnSpPr>
            <a:endCxn id="130" idx="2"/>
          </p:cNvCxnSpPr>
          <p:nvPr/>
        </p:nvCxnSpPr>
        <p:spPr>
          <a:xfrm rot="16200000" flipV="1">
            <a:off x="4015039" y="6067438"/>
            <a:ext cx="304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endCxn id="132" idx="2"/>
          </p:cNvCxnSpPr>
          <p:nvPr/>
        </p:nvCxnSpPr>
        <p:spPr>
          <a:xfrm rot="5400000" flipH="1" flipV="1">
            <a:off x="4633107" y="6107841"/>
            <a:ext cx="304800" cy="17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endCxn id="131" idx="2"/>
          </p:cNvCxnSpPr>
          <p:nvPr/>
        </p:nvCxnSpPr>
        <p:spPr>
          <a:xfrm rot="5400000" flipH="1" flipV="1">
            <a:off x="5241718" y="6063141"/>
            <a:ext cx="304800" cy="911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30" idx="0"/>
          </p:cNvCxnSpPr>
          <p:nvPr/>
        </p:nvCxnSpPr>
        <p:spPr>
          <a:xfrm rot="5400000" flipH="1" flipV="1">
            <a:off x="4354618" y="4953159"/>
            <a:ext cx="533400" cy="9902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132" idx="0"/>
            <a:endCxn id="136" idx="2"/>
          </p:cNvCxnSpPr>
          <p:nvPr/>
        </p:nvCxnSpPr>
        <p:spPr>
          <a:xfrm rot="5400000" flipH="1" flipV="1">
            <a:off x="4695818" y="5253097"/>
            <a:ext cx="55245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31" idx="0"/>
            <a:endCxn id="136" idx="2"/>
          </p:cNvCxnSpPr>
          <p:nvPr/>
        </p:nvCxnSpPr>
        <p:spPr>
          <a:xfrm rot="16200000" flipV="1">
            <a:off x="5022474" y="5297798"/>
            <a:ext cx="552450" cy="2819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36" idx="0"/>
            <a:endCxn id="98" idx="4"/>
          </p:cNvCxnSpPr>
          <p:nvPr/>
        </p:nvCxnSpPr>
        <p:spPr>
          <a:xfrm rot="16200000" flipV="1">
            <a:off x="4330826" y="3973705"/>
            <a:ext cx="457200" cy="11965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36" idx="0"/>
            <a:endCxn id="105" idx="4"/>
          </p:cNvCxnSpPr>
          <p:nvPr/>
        </p:nvCxnSpPr>
        <p:spPr>
          <a:xfrm rot="5400000" flipH="1" flipV="1">
            <a:off x="5156061" y="4345061"/>
            <a:ext cx="457200" cy="4538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stCxn id="182" idx="0"/>
            <a:endCxn id="178" idx="2"/>
          </p:cNvCxnSpPr>
          <p:nvPr/>
        </p:nvCxnSpPr>
        <p:spPr>
          <a:xfrm rot="5400000" flipH="1" flipV="1">
            <a:off x="5974933" y="5294359"/>
            <a:ext cx="552450" cy="2888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184" idx="0"/>
            <a:endCxn id="178" idx="2"/>
          </p:cNvCxnSpPr>
          <p:nvPr/>
        </p:nvCxnSpPr>
        <p:spPr>
          <a:xfrm rot="16200000" flipV="1">
            <a:off x="6305027" y="5253097"/>
            <a:ext cx="55245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stCxn id="183" idx="0"/>
            <a:endCxn id="178" idx="2"/>
          </p:cNvCxnSpPr>
          <p:nvPr/>
        </p:nvCxnSpPr>
        <p:spPr>
          <a:xfrm rot="16200000" flipV="1">
            <a:off x="6631683" y="4926442"/>
            <a:ext cx="552450" cy="10246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2" name="Rectangle 181"/>
          <p:cNvSpPr/>
          <p:nvPr/>
        </p:nvSpPr>
        <p:spPr>
          <a:xfrm>
            <a:off x="5859172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7179548" y="5715000"/>
            <a:ext cx="479669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6519360" y="5715000"/>
            <a:ext cx="495141" cy="2413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85" name="Straight Connector 184"/>
          <p:cNvCxnSpPr>
            <a:endCxn id="182" idx="2"/>
          </p:cNvCxnSpPr>
          <p:nvPr/>
        </p:nvCxnSpPr>
        <p:spPr>
          <a:xfrm rot="16200000" flipV="1">
            <a:off x="5995604" y="6067438"/>
            <a:ext cx="304800" cy="8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endCxn id="184" idx="2"/>
          </p:cNvCxnSpPr>
          <p:nvPr/>
        </p:nvCxnSpPr>
        <p:spPr>
          <a:xfrm rot="5400000" flipH="1" flipV="1">
            <a:off x="6613672" y="6107841"/>
            <a:ext cx="304800" cy="17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>
            <a:endCxn id="183" idx="2"/>
          </p:cNvCxnSpPr>
          <p:nvPr/>
        </p:nvCxnSpPr>
        <p:spPr>
          <a:xfrm rot="5400000" flipH="1" flipV="1">
            <a:off x="7222283" y="6063141"/>
            <a:ext cx="304800" cy="911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stCxn id="182" idx="0"/>
          </p:cNvCxnSpPr>
          <p:nvPr/>
        </p:nvCxnSpPr>
        <p:spPr>
          <a:xfrm rot="5400000" flipH="1" flipV="1">
            <a:off x="6335183" y="4953159"/>
            <a:ext cx="533400" cy="9902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4" idx="0"/>
            <a:endCxn id="188" idx="2"/>
          </p:cNvCxnSpPr>
          <p:nvPr/>
        </p:nvCxnSpPr>
        <p:spPr>
          <a:xfrm rot="5400000" flipH="1" flipV="1">
            <a:off x="6676383" y="5253097"/>
            <a:ext cx="552450" cy="371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stCxn id="183" idx="0"/>
            <a:endCxn id="188" idx="2"/>
          </p:cNvCxnSpPr>
          <p:nvPr/>
        </p:nvCxnSpPr>
        <p:spPr>
          <a:xfrm rot="16200000" flipV="1">
            <a:off x="7003039" y="5297798"/>
            <a:ext cx="552450" cy="2819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8" idx="0"/>
            <a:endCxn id="98" idx="4"/>
          </p:cNvCxnSpPr>
          <p:nvPr/>
        </p:nvCxnSpPr>
        <p:spPr>
          <a:xfrm rot="16200000" flipV="1">
            <a:off x="5321108" y="2983422"/>
            <a:ext cx="457200" cy="31771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8" idx="0"/>
            <a:endCxn id="105" idx="4"/>
          </p:cNvCxnSpPr>
          <p:nvPr/>
        </p:nvCxnSpPr>
        <p:spPr>
          <a:xfrm rot="16200000" flipV="1">
            <a:off x="6146344" y="3808657"/>
            <a:ext cx="457200" cy="15266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83" idx="1"/>
            <a:endCxn id="5" idx="3"/>
          </p:cNvCxnSpPr>
          <p:nvPr/>
        </p:nvCxnSpPr>
        <p:spPr>
          <a:xfrm rot="10800000">
            <a:off x="2723277" y="4981575"/>
            <a:ext cx="16504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136" idx="1"/>
            <a:endCxn id="122" idx="3"/>
          </p:cNvCxnSpPr>
          <p:nvPr/>
        </p:nvCxnSpPr>
        <p:spPr>
          <a:xfrm rot="10800000">
            <a:off x="4703842" y="4981575"/>
            <a:ext cx="16504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188" idx="1"/>
            <a:endCxn id="178" idx="3"/>
          </p:cNvCxnSpPr>
          <p:nvPr/>
        </p:nvCxnSpPr>
        <p:spPr>
          <a:xfrm rot="10800000">
            <a:off x="6684407" y="4981575"/>
            <a:ext cx="16504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150"/>
          <p:cNvSpPr txBox="1">
            <a:spLocks noChangeArrowheads="1"/>
          </p:cNvSpPr>
          <p:nvPr/>
        </p:nvSpPr>
        <p:spPr bwMode="auto">
          <a:xfrm>
            <a:off x="7821400" y="5562600"/>
            <a:ext cx="121980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Access</a:t>
            </a:r>
          </a:p>
        </p:txBody>
      </p:sp>
      <p:sp>
        <p:nvSpPr>
          <p:cNvPr id="90" name="TextBox 154"/>
          <p:cNvSpPr txBox="1">
            <a:spLocks noChangeArrowheads="1"/>
          </p:cNvSpPr>
          <p:nvPr/>
        </p:nvSpPr>
        <p:spPr bwMode="auto">
          <a:xfrm>
            <a:off x="7903924" y="3352800"/>
            <a:ext cx="90105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Core</a:t>
            </a:r>
          </a:p>
        </p:txBody>
      </p:sp>
      <p:sp>
        <p:nvSpPr>
          <p:cNvPr id="92" name="TextBox 155"/>
          <p:cNvSpPr txBox="1">
            <a:spLocks noChangeArrowheads="1"/>
          </p:cNvSpPr>
          <p:nvPr/>
        </p:nvSpPr>
        <p:spPr bwMode="auto">
          <a:xfrm>
            <a:off x="7161212" y="2133600"/>
            <a:ext cx="2615470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Network Border</a:t>
            </a:r>
          </a:p>
        </p:txBody>
      </p:sp>
      <p:sp>
        <p:nvSpPr>
          <p:cNvPr id="93" name="TextBox 157"/>
          <p:cNvSpPr txBox="1">
            <a:spLocks noChangeArrowheads="1"/>
          </p:cNvSpPr>
          <p:nvPr/>
        </p:nvSpPr>
        <p:spPr bwMode="auto">
          <a:xfrm>
            <a:off x="7573829" y="4800600"/>
            <a:ext cx="197752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Distribution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145612" y="4800600"/>
            <a:ext cx="577665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2888324" y="4800600"/>
            <a:ext cx="577665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4126177" y="4800600"/>
            <a:ext cx="577665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4868889" y="4800600"/>
            <a:ext cx="577665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106742" y="4800600"/>
            <a:ext cx="577665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6849454" y="4800600"/>
            <a:ext cx="577665" cy="36195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802.1Q tagged frame</a:t>
            </a:r>
          </a:p>
        </p:txBody>
      </p:sp>
      <p:pic>
        <p:nvPicPr>
          <p:cNvPr id="46083" name="Content Placeholder 3" descr="802.1Q.gif"/>
          <p:cNvPicPr>
            <a:picLocks noGrp="1" noChangeAspect="1"/>
          </p:cNvPicPr>
          <p:nvPr>
            <p:ph idx="1"/>
          </p:nvPr>
        </p:nvPicPr>
        <p:blipFill>
          <a:blip r:embed="rId2"/>
          <a:srcRect t="-21346" b="-21346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Tagged vs. Untagged</a:t>
            </a:r>
            <a:endParaRPr lang="en-US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Edge ports are not tagged, they are just “members” of a VLAN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You only need to tag frames in switch-to-switch links (trunks), when transporting multiple </a:t>
            </a:r>
            <a:r>
              <a:rPr lang="en-US" dirty="0" err="1" smtClean="0"/>
              <a:t>VLANs</a:t>
            </a: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trunk can transport both tagged and untagged </a:t>
            </a:r>
            <a:r>
              <a:rPr lang="en-US" dirty="0" err="1" smtClean="0"/>
              <a:t>VLANs</a:t>
            </a: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As long as the two switches agree on how to handle those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VLANS increase complexity</a:t>
            </a:r>
            <a:endParaRPr lang="en-US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You can no longer “just replace” a switch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Now you have VLAN configuration to maintain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Field technicians need more skills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You have to make sure that all the switch-to-switch trunks are carrying all the necessary </a:t>
            </a:r>
            <a:r>
              <a:rPr lang="en-US" dirty="0" err="1" smtClean="0"/>
              <a:t>VLANs</a:t>
            </a: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Need to keep in mind when adding/removing </a:t>
            </a:r>
            <a:r>
              <a:rPr lang="en-US" dirty="0" err="1" smtClean="0"/>
              <a:t>VLANs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Good reasons to use VLANs</a:t>
            </a:r>
            <a:endParaRPr lang="en-US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You want to segment your network into multiple subnets, but can’t buy enough switches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Hide sensitive infrastructure like IP phones, building controls, etc.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Separate control traffic from user traffic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Restrict who can access your switch management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Bad reasons to use VLANs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sym typeface="Wingdings" charset="2"/>
              </a:rPr>
              <a:t>Because you can, and you feel cool </a:t>
            </a:r>
            <a:r>
              <a:rPr lang="en-US" dirty="0" err="1" smtClean="0">
                <a:sym typeface="Wingdings" charset="2"/>
              </a:rPr>
              <a:t></a:t>
            </a:r>
            <a:endParaRPr lang="en-US" dirty="0" smtClean="0">
              <a:sym typeface="Wingdings" charset="2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sym typeface="Wingdings" charset="2"/>
              </a:rPr>
              <a:t>Because they will completely secure your hosts (or so you think)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Because they allow you to extend the same IP network over multiple separate buildings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Do not build “VLAN spaghetti”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Extending a VLAN to multiple buildings across trunk ports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Bad idea because: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Broadcast traffic is carried across all trunks from one end of the network to another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Broadcast storm can spread across the extent of the VLAN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u="sng" dirty="0" smtClean="0"/>
              <a:t>Maintenance and troubleshooting nightmare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Configuring static VLANs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3429000"/>
            <a:ext cx="8905875" cy="2971800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VLAN 1 is one of the factory-default </a:t>
            </a:r>
            <a:r>
              <a:rPr lang="en-US" dirty="0" err="1" smtClean="0"/>
              <a:t>VLANs</a:t>
            </a:r>
            <a:r>
              <a:rPr lang="en-US" dirty="0" smtClean="0"/>
              <a:t>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Configure </a:t>
            </a:r>
            <a:r>
              <a:rPr lang="en-US" dirty="0" err="1" smtClean="0"/>
              <a:t>VLANs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Switch#conf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endParaRPr lang="en-US" dirty="0" smtClean="0"/>
          </a:p>
          <a:p>
            <a:pPr lvl="1"/>
            <a:r>
              <a:rPr lang="en-US" dirty="0" err="1" smtClean="0"/>
              <a:t>Switch(config)#interface</a:t>
            </a:r>
            <a:r>
              <a:rPr lang="en-US" dirty="0" smtClean="0"/>
              <a:t> </a:t>
            </a:r>
            <a:r>
              <a:rPr lang="en-US" dirty="0" err="1" smtClean="0"/>
              <a:t>vlan</a:t>
            </a:r>
            <a:r>
              <a:rPr lang="en-US" dirty="0" smtClean="0"/>
              <a:t> 10</a:t>
            </a:r>
          </a:p>
          <a:p>
            <a:pPr lvl="1"/>
            <a:r>
              <a:rPr lang="en-US" dirty="0" err="1" smtClean="0"/>
              <a:t>Switch(config-if)#ip</a:t>
            </a:r>
            <a:r>
              <a:rPr lang="en-US" dirty="0" smtClean="0"/>
              <a:t> address </a:t>
            </a:r>
            <a:r>
              <a:rPr lang="en-US" dirty="0" err="1" smtClean="0"/>
              <a:t>x.x.x.x</a:t>
            </a:r>
            <a:r>
              <a:rPr lang="en-US" dirty="0" smtClean="0"/>
              <a:t> </a:t>
            </a:r>
            <a:r>
              <a:rPr lang="en-US" dirty="0" err="1" smtClean="0"/>
              <a:t>m.m.m.m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</a:p>
          <a:p>
            <a:pPr lvl="1"/>
            <a:endParaRPr lang="en-US" dirty="0" smtClean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377" y="1600200"/>
            <a:ext cx="5364030" cy="1181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377" y="1600200"/>
            <a:ext cx="5364030" cy="1181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Creating VLANs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0528" y="3276600"/>
            <a:ext cx="9407684" cy="3352800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000" dirty="0" smtClean="0">
                <a:ea typeface="Courier New" charset="0"/>
                <a:cs typeface="Courier New" charset="0"/>
              </a:rPr>
              <a:t>Create the VLAN: </a:t>
            </a:r>
            <a:r>
              <a:rPr lang="en-US" sz="2000" b="1" dirty="0" smtClean="0">
                <a:ea typeface="Courier New" charset="0"/>
                <a:cs typeface="Courier New" charset="0"/>
              </a:rPr>
              <a:t/>
            </a:r>
            <a:br>
              <a:rPr lang="en-US" sz="2000" b="1" dirty="0" smtClean="0">
                <a:ea typeface="Courier New" charset="0"/>
                <a:cs typeface="Courier New" charset="0"/>
              </a:rPr>
            </a:br>
            <a:r>
              <a:rPr lang="en-US" sz="2000" b="1" dirty="0" smtClean="0">
                <a:ea typeface="Courier New" charset="0"/>
                <a:cs typeface="Courier New" charset="0"/>
              </a:rPr>
              <a:t>	</a:t>
            </a: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Switch#</a:t>
            </a:r>
            <a:r>
              <a:rPr lang="en-US" sz="2000" b="1" dirty="0" err="1" smtClean="0">
                <a:latin typeface="Courier New" charset="0"/>
                <a:ea typeface="Courier New" charset="0"/>
                <a:cs typeface="Courier New" charset="0"/>
              </a:rPr>
              <a:t>vlan</a:t>
            </a:r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 database</a:t>
            </a:r>
            <a:endParaRPr lang="en-US" sz="2000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>
              <a:buFontTx/>
              <a:buNone/>
            </a:pP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Switch(vlan)#</a:t>
            </a:r>
            <a:r>
              <a:rPr lang="en-US" sz="2000" b="1" dirty="0" err="1" smtClean="0">
                <a:latin typeface="Courier New" charset="0"/>
                <a:ea typeface="Courier New" charset="0"/>
                <a:cs typeface="Courier New" charset="0"/>
              </a:rPr>
              <a:t>vlan</a:t>
            </a:r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i="1" dirty="0" err="1" smtClean="0">
                <a:latin typeface="Courier New" charset="0"/>
                <a:ea typeface="Courier New" charset="0"/>
                <a:cs typeface="Courier New" charset="0"/>
              </a:rPr>
              <a:t>vlan_number</a:t>
            </a:r>
            <a:endParaRPr lang="en-US" sz="2000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>
              <a:buFontTx/>
              <a:buNone/>
            </a:pP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Switch(vlan)#</a:t>
            </a:r>
            <a:r>
              <a:rPr lang="en-US" sz="2000" b="1" dirty="0" err="1" smtClean="0">
                <a:latin typeface="Courier New" charset="0"/>
                <a:ea typeface="Courier New" charset="0"/>
                <a:cs typeface="Courier New" charset="0"/>
              </a:rPr>
              <a:t>exit</a:t>
            </a:r>
            <a:endParaRPr lang="en-US" sz="2200" dirty="0" smtClean="0">
              <a:ea typeface="Courier New" charset="0"/>
              <a:cs typeface="Courier New" charset="0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>
                <a:ea typeface="Courier New" charset="0"/>
                <a:cs typeface="Courier New" charset="0"/>
              </a:rPr>
              <a:t>Assign </a:t>
            </a:r>
            <a:r>
              <a:rPr lang="en-US" sz="2200" dirty="0">
                <a:ea typeface="Courier New" charset="0"/>
                <a:cs typeface="Courier New" charset="0"/>
              </a:rPr>
              <a:t>ports to the </a:t>
            </a:r>
            <a:r>
              <a:rPr lang="en-US" sz="2200" dirty="0" smtClean="0">
                <a:ea typeface="Courier New" charset="0"/>
                <a:cs typeface="Courier New" charset="0"/>
              </a:rPr>
              <a:t>VLAN (in configuration mode):</a:t>
            </a:r>
          </a:p>
          <a:p>
            <a:pPr lvl="1">
              <a:buFontTx/>
              <a:buNone/>
            </a:pPr>
            <a:r>
              <a:rPr lang="en-US" sz="2000" dirty="0" err="1">
                <a:latin typeface="Courier"/>
                <a:ea typeface="Courier New" charset="0"/>
                <a:cs typeface="Courier"/>
              </a:rPr>
              <a:t>Switch(config)#</a:t>
            </a:r>
            <a:r>
              <a:rPr lang="en-US" sz="2000" b="1" dirty="0" err="1">
                <a:latin typeface="Courier"/>
                <a:ea typeface="Courier New" charset="0"/>
                <a:cs typeface="Courier"/>
              </a:rPr>
              <a:t>interface</a:t>
            </a:r>
            <a:r>
              <a:rPr lang="en-US" sz="2000" b="1" dirty="0">
                <a:latin typeface="Courier"/>
                <a:ea typeface="Courier New" charset="0"/>
                <a:cs typeface="Courier"/>
              </a:rPr>
              <a:t> </a:t>
            </a:r>
            <a:r>
              <a:rPr lang="en-US" sz="2000" b="1" dirty="0" err="1">
                <a:latin typeface="Courier"/>
                <a:ea typeface="Courier New" charset="0"/>
                <a:cs typeface="Courier"/>
              </a:rPr>
              <a:t>fastethernet</a:t>
            </a:r>
            <a:r>
              <a:rPr lang="en-US" sz="2000" b="1" dirty="0">
                <a:latin typeface="Courier"/>
                <a:ea typeface="Courier New" charset="0"/>
                <a:cs typeface="Courier"/>
              </a:rPr>
              <a:t> 0</a:t>
            </a:r>
            <a:r>
              <a:rPr lang="en-US" sz="2000" b="1" dirty="0" smtClean="0">
                <a:latin typeface="Courier"/>
                <a:ea typeface="Courier New" charset="0"/>
                <a:cs typeface="Courier"/>
              </a:rPr>
              <a:t>/9</a:t>
            </a:r>
          </a:p>
          <a:p>
            <a:pPr lvl="1">
              <a:buFontTx/>
              <a:buNone/>
            </a:pPr>
            <a:r>
              <a:rPr lang="en-US" sz="2000" dirty="0" err="1">
                <a:latin typeface="Courier"/>
                <a:ea typeface="Courier New" charset="0"/>
                <a:cs typeface="Courier"/>
              </a:rPr>
              <a:t>Switch(config-if)#</a:t>
            </a:r>
            <a:r>
              <a:rPr lang="en-US" sz="2000" b="1" dirty="0" err="1">
                <a:latin typeface="Courier"/>
                <a:ea typeface="Courier New" charset="0"/>
                <a:cs typeface="Courier"/>
              </a:rPr>
              <a:t>switchport</a:t>
            </a:r>
            <a:r>
              <a:rPr lang="en-US" sz="2000" b="1" dirty="0">
                <a:latin typeface="Courier"/>
                <a:ea typeface="Courier New" charset="0"/>
                <a:cs typeface="Courier"/>
              </a:rPr>
              <a:t> access </a:t>
            </a:r>
            <a:r>
              <a:rPr lang="en-US" sz="2000" b="1" dirty="0" err="1">
                <a:latin typeface="Courier"/>
                <a:ea typeface="Courier New" charset="0"/>
                <a:cs typeface="Courier"/>
              </a:rPr>
              <a:t>vlan</a:t>
            </a:r>
            <a:r>
              <a:rPr lang="en-US" sz="2000" b="1" dirty="0">
                <a:latin typeface="Courier"/>
                <a:ea typeface="Courier New" charset="0"/>
                <a:cs typeface="Courier"/>
              </a:rPr>
              <a:t> 10</a:t>
            </a:r>
            <a:endParaRPr lang="en-US" sz="2000" b="1" dirty="0" smtClean="0">
              <a:latin typeface="Courier"/>
              <a:ea typeface="Courier New" charset="0"/>
              <a:cs typeface="Courier"/>
            </a:endParaRP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1800" b="1" dirty="0" smtClean="0">
                <a:latin typeface="Courier"/>
                <a:cs typeface="Courier"/>
              </a:rPr>
              <a:t>access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/>
              <a:t>– Denotes this port as an access port and not a </a:t>
            </a:r>
            <a:r>
              <a:rPr lang="en-US" sz="1800" dirty="0" smtClean="0"/>
              <a:t>trunk</a:t>
            </a:r>
          </a:p>
        </p:txBody>
      </p:sp>
      <p:sp>
        <p:nvSpPr>
          <p:cNvPr id="82949" name="Line 5"/>
          <p:cNvSpPr>
            <a:spLocks noChangeShapeType="1"/>
          </p:cNvSpPr>
          <p:nvPr/>
        </p:nvSpPr>
        <p:spPr bwMode="auto">
          <a:xfrm flipV="1">
            <a:off x="5198983" y="2362200"/>
            <a:ext cx="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4868889" y="2819401"/>
            <a:ext cx="742712" cy="4403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vlan 10</a:t>
            </a:r>
          </a:p>
        </p:txBody>
      </p:sp>
      <p:sp>
        <p:nvSpPr>
          <p:cNvPr id="82951" name="AutoShape 7"/>
          <p:cNvSpPr>
            <a:spLocks/>
          </p:cNvSpPr>
          <p:nvPr/>
        </p:nvSpPr>
        <p:spPr bwMode="auto">
          <a:xfrm rot="-5362678">
            <a:off x="3560102" y="1347418"/>
            <a:ext cx="300038" cy="2640753"/>
          </a:xfrm>
          <a:prstGeom prst="leftBrace">
            <a:avLst>
              <a:gd name="adj1" fmla="val 67725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300942" y="2847976"/>
            <a:ext cx="1072806" cy="4403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Default vlan 1</a:t>
            </a:r>
          </a:p>
        </p:txBody>
      </p:sp>
      <p:sp>
        <p:nvSpPr>
          <p:cNvPr id="82953" name="AutoShape 9"/>
          <p:cNvSpPr>
            <a:spLocks/>
          </p:cNvSpPr>
          <p:nvPr/>
        </p:nvSpPr>
        <p:spPr bwMode="auto">
          <a:xfrm rot="-5362678">
            <a:off x="5709152" y="2159953"/>
            <a:ext cx="300038" cy="990283"/>
          </a:xfrm>
          <a:prstGeom prst="leftBrace">
            <a:avLst>
              <a:gd name="adj1" fmla="val 25397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5611601" y="2819401"/>
            <a:ext cx="1072806" cy="4403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Default vlan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46063"/>
            <a:ext cx="9256712" cy="1165225"/>
          </a:xfrm>
        </p:spPr>
        <p:txBody>
          <a:bodyPr/>
          <a:lstStyle/>
          <a:p>
            <a:r>
              <a:rPr lang="en-US" dirty="0"/>
              <a:t>Verifying </a:t>
            </a:r>
            <a:r>
              <a:rPr lang="en-US" dirty="0" err="1"/>
              <a:t>VLANs</a:t>
            </a:r>
            <a:r>
              <a:rPr lang="en-US" dirty="0"/>
              <a:t> – show </a:t>
            </a:r>
            <a:r>
              <a:rPr lang="en-US" dirty="0" err="1" smtClean="0"/>
              <a:t>vlan</a:t>
            </a:r>
            <a:r>
              <a:rPr lang="en-US" dirty="0" smtClean="0"/>
              <a:t>-switch</a:t>
            </a:r>
            <a:endParaRPr lang="en-US" dirty="0"/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377" y="1600200"/>
            <a:ext cx="5364030" cy="1181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5116460" y="2895600"/>
            <a:ext cx="907759" cy="2728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vlan 3</a:t>
            </a:r>
          </a:p>
        </p:txBody>
      </p:sp>
      <p:sp>
        <p:nvSpPr>
          <p:cNvPr id="60422" name="AutoShape 6"/>
          <p:cNvSpPr>
            <a:spLocks/>
          </p:cNvSpPr>
          <p:nvPr/>
        </p:nvSpPr>
        <p:spPr bwMode="auto">
          <a:xfrm rot="-5362678">
            <a:off x="5375739" y="1767960"/>
            <a:ext cx="385763" cy="1732994"/>
          </a:xfrm>
          <a:prstGeom prst="leftBrace">
            <a:avLst>
              <a:gd name="adj1" fmla="val 34568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3796083" y="2895600"/>
            <a:ext cx="907759" cy="2728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vlan 2</a:t>
            </a:r>
          </a:p>
        </p:txBody>
      </p:sp>
      <p:sp>
        <p:nvSpPr>
          <p:cNvPr id="60424" name="AutoShape 8"/>
          <p:cNvSpPr>
            <a:spLocks/>
          </p:cNvSpPr>
          <p:nvPr/>
        </p:nvSpPr>
        <p:spPr bwMode="auto">
          <a:xfrm rot="-5362678">
            <a:off x="4015819" y="2132965"/>
            <a:ext cx="385763" cy="990283"/>
          </a:xfrm>
          <a:prstGeom prst="leftBrace">
            <a:avLst>
              <a:gd name="adj1" fmla="val 19753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042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20377" y="3233738"/>
            <a:ext cx="7014501" cy="408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2475706" y="2819401"/>
            <a:ext cx="1072806" cy="4403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vlan 1 default</a:t>
            </a:r>
          </a:p>
        </p:txBody>
      </p:sp>
      <p:sp>
        <p:nvSpPr>
          <p:cNvPr id="60427" name="AutoShape 11"/>
          <p:cNvSpPr>
            <a:spLocks/>
          </p:cNvSpPr>
          <p:nvPr/>
        </p:nvSpPr>
        <p:spPr bwMode="auto">
          <a:xfrm rot="-5362678">
            <a:off x="2817509" y="2012356"/>
            <a:ext cx="385763" cy="1237853"/>
          </a:xfrm>
          <a:prstGeom prst="leftBrace">
            <a:avLst>
              <a:gd name="adj1" fmla="val 24691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725119" y="3336308"/>
            <a:ext cx="2743200" cy="2277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chemeClr val="tx1"/>
                </a:solidFill>
                <a:latin typeface="Arial"/>
                <a:cs typeface="Arial"/>
              </a:rPr>
              <a:t>show </a:t>
            </a:r>
            <a:r>
              <a:rPr lang="en-GB" sz="1200" b="1" dirty="0" err="1" smtClean="0">
                <a:solidFill>
                  <a:schemeClr val="tx1"/>
                </a:solidFill>
                <a:latin typeface="Arial"/>
                <a:cs typeface="Arial"/>
              </a:rPr>
              <a:t>vlan</a:t>
            </a:r>
            <a:r>
              <a:rPr lang="en-GB" sz="1200" b="1" dirty="0" smtClean="0">
                <a:solidFill>
                  <a:schemeClr val="tx1"/>
                </a:solidFill>
                <a:latin typeface="Arial"/>
                <a:cs typeface="Arial"/>
              </a:rPr>
              <a:t>-switch</a:t>
            </a:r>
            <a:endParaRPr lang="en-GB" sz="12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</a:t>
            </a:r>
            <a:r>
              <a:rPr lang="en-US" dirty="0" err="1" smtClean="0"/>
              <a:t>vlan</a:t>
            </a:r>
            <a:r>
              <a:rPr lang="en-US" dirty="0" smtClean="0"/>
              <a:t>-switch </a:t>
            </a:r>
            <a:r>
              <a:rPr lang="en-US" dirty="0"/>
              <a:t>brief</a:t>
            </a:r>
          </a:p>
        </p:txBody>
      </p:sp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377" y="1600200"/>
            <a:ext cx="5364030" cy="1181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5116460" y="2895600"/>
            <a:ext cx="907759" cy="2728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vlan 3</a:t>
            </a:r>
          </a:p>
        </p:txBody>
      </p:sp>
      <p:sp>
        <p:nvSpPr>
          <p:cNvPr id="61446" name="AutoShape 6"/>
          <p:cNvSpPr>
            <a:spLocks/>
          </p:cNvSpPr>
          <p:nvPr/>
        </p:nvSpPr>
        <p:spPr bwMode="auto">
          <a:xfrm rot="-5362678">
            <a:off x="5375739" y="1767960"/>
            <a:ext cx="385763" cy="1732994"/>
          </a:xfrm>
          <a:prstGeom prst="leftBrace">
            <a:avLst>
              <a:gd name="adj1" fmla="val 34568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3796083" y="2895600"/>
            <a:ext cx="907759" cy="2728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vlan 2</a:t>
            </a:r>
          </a:p>
        </p:txBody>
      </p:sp>
      <p:sp>
        <p:nvSpPr>
          <p:cNvPr id="61448" name="AutoShape 8"/>
          <p:cNvSpPr>
            <a:spLocks/>
          </p:cNvSpPr>
          <p:nvPr/>
        </p:nvSpPr>
        <p:spPr bwMode="auto">
          <a:xfrm rot="-5362678">
            <a:off x="4015819" y="2132965"/>
            <a:ext cx="385763" cy="990283"/>
          </a:xfrm>
          <a:prstGeom prst="leftBrace">
            <a:avLst>
              <a:gd name="adj1" fmla="val 19753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49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7853" y="3714750"/>
            <a:ext cx="7468381" cy="26098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2475706" y="2819401"/>
            <a:ext cx="1072806" cy="4403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vlan 1 default</a:t>
            </a:r>
          </a:p>
        </p:txBody>
      </p:sp>
      <p:sp>
        <p:nvSpPr>
          <p:cNvPr id="61451" name="AutoShape 11"/>
          <p:cNvSpPr>
            <a:spLocks/>
          </p:cNvSpPr>
          <p:nvPr/>
        </p:nvSpPr>
        <p:spPr bwMode="auto">
          <a:xfrm rot="-5362678">
            <a:off x="2817509" y="2012356"/>
            <a:ext cx="385763" cy="1237853"/>
          </a:xfrm>
          <a:prstGeom prst="leftBrace">
            <a:avLst>
              <a:gd name="adj1" fmla="val 24691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716873" y="3787242"/>
            <a:ext cx="2743200" cy="2277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chemeClr val="tx1"/>
                </a:solidFill>
                <a:latin typeface="Arial"/>
                <a:cs typeface="Arial"/>
              </a:rPr>
              <a:t>show </a:t>
            </a:r>
            <a:r>
              <a:rPr lang="en-GB" sz="1200" b="1" dirty="0" err="1" smtClean="0">
                <a:solidFill>
                  <a:schemeClr val="tx1"/>
                </a:solidFill>
                <a:latin typeface="Arial"/>
                <a:cs typeface="Arial"/>
              </a:rPr>
              <a:t>vlan</a:t>
            </a:r>
            <a:r>
              <a:rPr lang="en-GB" sz="1200" b="1" dirty="0" smtClean="0">
                <a:solidFill>
                  <a:schemeClr val="tx1"/>
                </a:solidFill>
                <a:latin typeface="Arial"/>
                <a:cs typeface="Arial"/>
              </a:rPr>
              <a:t>-switch brief</a:t>
            </a:r>
            <a:endParaRPr lang="en-GB" sz="12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In-Building and Layer 2</a:t>
            </a:r>
            <a:endParaRPr lang="en-US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There is usually a correspondence between building separation and subnet separation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Switching inside a building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Routing between buildings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This will depend on the size of the network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Very small networks can get by with doing switching between buildings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Very large networks might need to do routing inside buildings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vlan</a:t>
            </a:r>
            <a:r>
              <a:rPr lang="en-US" dirty="0" smtClean="0"/>
              <a:t> database commands </a:t>
            </a: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3387" y="1676400"/>
            <a:ext cx="9242425" cy="51816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000" dirty="0" smtClean="0"/>
              <a:t>Optional Command to add, delete, or modify </a:t>
            </a:r>
            <a:r>
              <a:rPr lang="en-US" sz="2000" dirty="0" err="1" smtClean="0"/>
              <a:t>VLANs</a:t>
            </a:r>
            <a:r>
              <a:rPr lang="en-US" sz="2000" dirty="0" smtClean="0"/>
              <a:t>.</a:t>
            </a:r>
          </a:p>
          <a:p>
            <a:pPr>
              <a:lnSpc>
                <a:spcPct val="90000"/>
              </a:lnSpc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000" dirty="0" smtClean="0"/>
              <a:t>VLAN names, numbers, and </a:t>
            </a:r>
            <a:r>
              <a:rPr lang="en-US" sz="2000" b="1" dirty="0" smtClean="0"/>
              <a:t>VTP</a:t>
            </a:r>
            <a:r>
              <a:rPr lang="en-US" sz="2000" dirty="0" smtClean="0"/>
              <a:t> (VLAN </a:t>
            </a:r>
            <a:r>
              <a:rPr lang="en-US" sz="2000" dirty="0" err="1" smtClean="0"/>
              <a:t>Trunking</a:t>
            </a:r>
            <a:r>
              <a:rPr lang="en-US" sz="2000" dirty="0" smtClean="0"/>
              <a:t> Protocol) information can be entered which “may” affect other switches besides this one.  (Not part of this module)</a:t>
            </a:r>
          </a:p>
          <a:p>
            <a:pPr>
              <a:lnSpc>
                <a:spcPct val="90000"/>
              </a:lnSpc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000" dirty="0" smtClean="0"/>
              <a:t>This does not assign any </a:t>
            </a:r>
            <a:r>
              <a:rPr lang="en-US" sz="2000" dirty="0" err="1" smtClean="0"/>
              <a:t>VLANs</a:t>
            </a:r>
            <a:r>
              <a:rPr lang="en-US" sz="2000" dirty="0" smtClean="0"/>
              <a:t> to an interface.</a:t>
            </a:r>
            <a:endParaRPr lang="en-US" sz="1800" b="1" dirty="0" smtClean="0">
              <a:latin typeface="Courier New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err="1" smtClean="0">
                <a:latin typeface="Courier New" charset="0"/>
              </a:rPr>
              <a:t>Switch#vlan</a:t>
            </a:r>
            <a:r>
              <a:rPr lang="en-US" sz="1600" b="1" dirty="0" smtClean="0">
                <a:latin typeface="Courier New" charset="0"/>
              </a:rPr>
              <a:t> database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err="1" smtClean="0">
                <a:latin typeface="Courier New" charset="0"/>
              </a:rPr>
              <a:t>Switch(vlan</a:t>
            </a:r>
            <a:r>
              <a:rPr lang="en-US" sz="1600" b="1" dirty="0" smtClean="0">
                <a:latin typeface="Courier New" charset="0"/>
              </a:rPr>
              <a:t>)#?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VLAN database editing buffer manipulation commands: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abort  Exit mode without applying the changes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apply  Apply current changes and bump revision number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exit   Apply changes, bump revision number, and exit mode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no     Negate a command or set its defaults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reset  Abandon current changes and reread current database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show   Show database information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</a:t>
            </a:r>
            <a:r>
              <a:rPr lang="en-US" sz="1600" b="1" dirty="0" err="1" smtClean="0">
                <a:latin typeface="Courier New" charset="0"/>
              </a:rPr>
              <a:t>vlan</a:t>
            </a:r>
            <a:r>
              <a:rPr lang="en-US" sz="1600" b="1" dirty="0" smtClean="0">
                <a:latin typeface="Courier New" charset="0"/>
              </a:rPr>
              <a:t>   Add, delete, or modify values associated with a single VLAN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600" b="1" dirty="0" smtClean="0">
                <a:latin typeface="Courier New" charset="0"/>
              </a:rPr>
              <a:t>  </a:t>
            </a:r>
            <a:r>
              <a:rPr lang="en-US" sz="1600" b="1" dirty="0" err="1" smtClean="0">
                <a:latin typeface="Courier New" charset="0"/>
              </a:rPr>
              <a:t>vtp</a:t>
            </a:r>
            <a:r>
              <a:rPr lang="en-US" sz="1600" b="1" dirty="0" smtClean="0">
                <a:latin typeface="Courier New" charset="0"/>
              </a:rPr>
              <a:t>    Perform VTP administrative functions.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1600" b="1" dirty="0">
              <a:latin typeface="Courier New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388420" y="6146280"/>
            <a:ext cx="932516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VLAN trunking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5300" y="1600200"/>
            <a:ext cx="7504111" cy="45259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To configure 802.1q </a:t>
            </a:r>
            <a:r>
              <a:rPr lang="en-US" sz="2200" dirty="0" err="1" smtClean="0"/>
              <a:t>trunking</a:t>
            </a:r>
            <a:r>
              <a:rPr lang="en-US" sz="2200" dirty="0" smtClean="0"/>
              <a:t> switch/router, first determine which ports on the switches will be used to connect the two switches together.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200" dirty="0" smtClean="0"/>
              <a:t>Then in the Global configuration mode </a:t>
            </a:r>
            <a:br>
              <a:rPr lang="en-US" sz="2200" dirty="0" smtClean="0"/>
            </a:br>
            <a:r>
              <a:rPr lang="en-US" sz="2200" dirty="0" smtClean="0"/>
              <a:t>enter the following commands on both switches:</a:t>
            </a:r>
          </a:p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</a:pPr>
            <a:r>
              <a:rPr lang="en-US" sz="2000" dirty="0" err="1" smtClean="0">
                <a:latin typeface="Courier"/>
                <a:cs typeface="Courier"/>
              </a:rPr>
              <a:t>Switch_A(config)#interface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fastethernet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</a:p>
          <a:p>
            <a:pPr>
              <a:spcBef>
                <a:spcPts val="0"/>
              </a:spcBef>
              <a:buClr>
                <a:schemeClr val="accent6">
                  <a:lumMod val="60000"/>
                  <a:lumOff val="40000"/>
                </a:schemeClr>
              </a:buClr>
            </a:pPr>
            <a:r>
              <a:rPr lang="en-US" sz="2000" dirty="0" smtClean="0">
                <a:latin typeface="Courier"/>
                <a:cs typeface="Courier"/>
              </a:rPr>
              <a:t>				</a:t>
            </a:r>
            <a:r>
              <a:rPr lang="en-US" sz="2000" dirty="0" smtClean="0">
                <a:latin typeface="Courier"/>
                <a:cs typeface="Courier"/>
              </a:rPr>
              <a:t>	interface </a:t>
            </a:r>
            <a:r>
              <a:rPr lang="en-US" sz="2000" b="1" i="1" dirty="0" err="1" smtClean="0">
                <a:latin typeface="Courier"/>
                <a:cs typeface="Courier"/>
              </a:rPr>
              <a:t>ifnumber</a:t>
            </a:r>
            <a:endParaRPr lang="en-US" sz="2000" b="1" i="1" dirty="0" smtClean="0">
              <a:latin typeface="Courier"/>
              <a:cs typeface="Courier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</a:pPr>
            <a:r>
              <a:rPr lang="en-US" sz="2000" dirty="0" err="1" smtClean="0">
                <a:latin typeface="Courier"/>
                <a:cs typeface="Courier"/>
              </a:rPr>
              <a:t>Switch_A(config-if)#switchport</a:t>
            </a:r>
            <a:r>
              <a:rPr lang="en-US" sz="2000" dirty="0" smtClean="0">
                <a:latin typeface="Courier"/>
                <a:cs typeface="Courier"/>
              </a:rPr>
              <a:t> trunk 		</a:t>
            </a:r>
            <a:r>
              <a:rPr lang="en-US" sz="2000" dirty="0" smtClean="0">
                <a:latin typeface="Courier"/>
                <a:cs typeface="Courier"/>
              </a:rPr>
              <a:t>	    	         encapsulation </a:t>
            </a:r>
            <a:r>
              <a:rPr lang="en-US" sz="2000" dirty="0" smtClean="0">
                <a:latin typeface="Courier"/>
                <a:cs typeface="Courier"/>
              </a:rPr>
              <a:t>dot1q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sz="2000" dirty="0"/>
          </a:p>
        </p:txBody>
      </p:sp>
      <p:grpSp>
        <p:nvGrpSpPr>
          <p:cNvPr id="12" name="Group 39"/>
          <p:cNvGrpSpPr>
            <a:grpSpLocks/>
          </p:cNvGrpSpPr>
          <p:nvPr/>
        </p:nvGrpSpPr>
        <p:grpSpPr bwMode="auto">
          <a:xfrm>
            <a:off x="6399212" y="2428875"/>
            <a:ext cx="3367088" cy="3819525"/>
            <a:chOff x="3064" y="1385"/>
            <a:chExt cx="2121" cy="2406"/>
          </a:xfrm>
        </p:grpSpPr>
        <p:pic>
          <p:nvPicPr>
            <p:cNvPr id="13" name="Picture 40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3049"/>
            <a:stretch>
              <a:fillRect/>
            </a:stretch>
          </p:blipFill>
          <p:spPr bwMode="auto">
            <a:xfrm>
              <a:off x="3064" y="1385"/>
              <a:ext cx="2121" cy="24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4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22153" r="73517" b="49918"/>
            <a:stretch>
              <a:fillRect/>
            </a:stretch>
          </p:blipFill>
          <p:spPr bwMode="auto">
            <a:xfrm>
              <a:off x="4338" y="3108"/>
              <a:ext cx="839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Port VLAN Membership</a:t>
            </a:r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750" y="3886200"/>
            <a:ext cx="9490075" cy="2667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Switch(config-if)#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switchport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access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vlan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i="1" dirty="0" err="1">
                <a:latin typeface="Courier New" charset="0"/>
                <a:ea typeface="Courier New" charset="0"/>
                <a:cs typeface="Courier New" charset="0"/>
              </a:rPr>
              <a:t>vlan_number</a:t>
            </a:r>
            <a:endParaRPr lang="en-US" sz="2000" b="1" i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sz="2000" b="1" i="1" dirty="0">
              <a:latin typeface="Courier New" charset="0"/>
              <a:ea typeface="Courier New" charset="0"/>
              <a:cs typeface="Courier New" charset="0"/>
            </a:endParaRPr>
          </a:p>
          <a:p>
            <a:pPr algn="ctr">
              <a:buFont typeface="Arial" charset="0"/>
              <a:buNone/>
            </a:pPr>
            <a:r>
              <a:rPr lang="en-US" sz="3200" b="1" u="sng" dirty="0">
                <a:solidFill>
                  <a:schemeClr val="accent6"/>
                </a:solidFill>
                <a:ea typeface="Courier New" charset="0"/>
                <a:cs typeface="Courier New" charset="0"/>
              </a:rPr>
              <a:t>Deleting a VLAN</a:t>
            </a:r>
          </a:p>
          <a:p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Switch#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vlan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database</a:t>
            </a:r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(vlan)</a:t>
            </a:r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sz="2000" b="1" dirty="0" err="1" smtClean="0">
                <a:latin typeface="Courier New" charset="0"/>
                <a:ea typeface="Courier New" charset="0"/>
                <a:cs typeface="Courier New" charset="0"/>
              </a:rPr>
              <a:t>o</a:t>
            </a:r>
            <a:r>
              <a:rPr lang="en-US" sz="20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vlan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i="1" dirty="0" err="1" smtClean="0">
                <a:latin typeface="Courier New" charset="0"/>
                <a:ea typeface="Courier New" charset="0"/>
                <a:cs typeface="Courier New" charset="0"/>
              </a:rPr>
              <a:t>vlan_number</a:t>
            </a:r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dirty="0" err="1" smtClean="0"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(vlan)#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exit</a:t>
            </a:r>
            <a:endParaRPr lang="en-US" sz="2000" dirty="0"/>
          </a:p>
          <a:p>
            <a:pPr>
              <a:buFont typeface="Arial" charset="0"/>
              <a:buNone/>
            </a:pPr>
            <a:endParaRPr lang="en-US" sz="2000" b="1" i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5329" y="1600200"/>
            <a:ext cx="7468381" cy="1371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5329" y="3124201"/>
            <a:ext cx="7468381" cy="6191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2950" y="685800"/>
            <a:ext cx="8416925" cy="2127250"/>
          </a:xfrm>
        </p:spPr>
        <p:txBody>
          <a:bodyPr tIns="61416" anchor="b"/>
          <a:lstStyle/>
          <a:p>
            <a:pPr algn="ctr" eaLnBrk="1" hangingPunct="1">
              <a:lnSpc>
                <a:spcPct val="9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5800" dirty="0" smtClean="0">
                <a:solidFill>
                  <a:srgbClr val="2D2DB9"/>
                </a:solidFill>
              </a:rPr>
              <a:t>Link Aggregation</a:t>
            </a:r>
            <a:endParaRPr lang="en-GB" sz="5800" dirty="0">
              <a:solidFill>
                <a:srgbClr val="2D2DB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Link Aggregation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 smtClean="0">
                <a:ea typeface="ＭＳ Ｐゴシック" pitchFamily="-65" charset="-128"/>
                <a:cs typeface="ＭＳ Ｐゴシック" pitchFamily="-65" charset="-128"/>
              </a:rPr>
              <a:t>Also known as </a:t>
            </a:r>
            <a:r>
              <a:rPr lang="en-US" sz="2800" i="1" dirty="0" smtClean="0">
                <a:ea typeface="ＭＳ Ｐゴシック" pitchFamily="-65" charset="-128"/>
                <a:cs typeface="ＭＳ Ｐゴシック" pitchFamily="-65" charset="-128"/>
              </a:rPr>
              <a:t>port bundling, link bundling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 smtClean="0">
                <a:ea typeface="ＭＳ Ｐゴシック" pitchFamily="-65" charset="-128"/>
                <a:cs typeface="ＭＳ Ｐゴシック" pitchFamily="-65" charset="-128"/>
              </a:rPr>
              <a:t>You can use multiple links in parallel as a single, logical link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 smtClean="0"/>
              <a:t>For increased capacity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 smtClean="0"/>
              <a:t>For redundancy (fault tolerance)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 smtClean="0">
                <a:ea typeface="ＭＳ Ｐゴシック" pitchFamily="-65" charset="-128"/>
                <a:cs typeface="ＭＳ Ｐゴシック" pitchFamily="-65" charset="-128"/>
              </a:rPr>
              <a:t>LACP (Link Aggregation Control Protocol) is a standardized method of negotiating these bundled links between switches</a:t>
            </a:r>
            <a:endParaRPr lang="en-US" sz="2800" dirty="0"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LACP Operation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Two switches connected via multiple links will send LACPDU packets, identifying themselves and the port capabilities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They will then automatically build the logical aggregated links, and then pass traffic.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Switch ports can be configured as active or passive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LACP Operation</a:t>
            </a:r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Switches A and B are connected to each other using two sets of Fast Ethernet ports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 LACP is enabled and the ports are turned on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 Switches start sending </a:t>
            </a:r>
            <a:r>
              <a:rPr lang="en-US" dirty="0" err="1" smtClean="0"/>
              <a:t>LACPDUs</a:t>
            </a:r>
            <a:r>
              <a:rPr lang="en-US" dirty="0" smtClean="0"/>
              <a:t>, then negotiate how to set up the aggregation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72806" y="2438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6" name="Rectangle 5"/>
          <p:cNvSpPr/>
          <p:nvPr/>
        </p:nvSpPr>
        <p:spPr>
          <a:xfrm>
            <a:off x="6684407" y="2438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888324" y="2514600"/>
            <a:ext cx="3796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88324" y="2743200"/>
            <a:ext cx="3796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208701" y="2362200"/>
            <a:ext cx="1072806" cy="1588"/>
          </a:xfrm>
          <a:prstGeom prst="straightConnector1">
            <a:avLst/>
          </a:prstGeom>
          <a:ln>
            <a:solidFill>
              <a:srgbClr val="008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08701" y="2895600"/>
            <a:ext cx="1072806" cy="1588"/>
          </a:xfrm>
          <a:prstGeom prst="straightConnector1">
            <a:avLst/>
          </a:prstGeom>
          <a:ln>
            <a:solidFill>
              <a:srgbClr val="008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305" name="TextBox 14"/>
          <p:cNvSpPr txBox="1">
            <a:spLocks noChangeArrowheads="1"/>
          </p:cNvSpPr>
          <p:nvPr/>
        </p:nvSpPr>
        <p:spPr bwMode="auto">
          <a:xfrm>
            <a:off x="4126178" y="3124200"/>
            <a:ext cx="158964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LACPDUs</a:t>
            </a:r>
          </a:p>
        </p:txBody>
      </p:sp>
      <p:sp>
        <p:nvSpPr>
          <p:cNvPr id="55307" name="TextBox 16"/>
          <p:cNvSpPr txBox="1">
            <a:spLocks noChangeArrowheads="1"/>
          </p:cNvSpPr>
          <p:nvPr/>
        </p:nvSpPr>
        <p:spPr bwMode="auto">
          <a:xfrm>
            <a:off x="2805800" y="2133601"/>
            <a:ext cx="933894" cy="22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+mn-lt"/>
              </a:rPr>
              <a:t>100 Mbps</a:t>
            </a:r>
          </a:p>
        </p:txBody>
      </p:sp>
      <p:sp>
        <p:nvSpPr>
          <p:cNvPr id="55308" name="TextBox 18"/>
          <p:cNvSpPr txBox="1">
            <a:spLocks noChangeArrowheads="1"/>
          </p:cNvSpPr>
          <p:nvPr/>
        </p:nvSpPr>
        <p:spPr bwMode="auto">
          <a:xfrm>
            <a:off x="2805800" y="2895601"/>
            <a:ext cx="933894" cy="22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+mn-lt"/>
              </a:rPr>
              <a:t>100 Mbps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LACP Operation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</a:pP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</a:pPr>
            <a:endParaRPr lang="en-US" sz="1600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600" dirty="0" smtClean="0"/>
              <a:t>The result is an aggregated 200 Mbps logical link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600" dirty="0" smtClean="0"/>
              <a:t>The link is also fault tolerant: If one of the member links fail, LACP will automatically take that link off the bundle, and keep sending traffic over the remaining link</a:t>
            </a:r>
          </a:p>
          <a:p>
            <a:endParaRPr lang="en-US" dirty="0"/>
          </a:p>
        </p:txBody>
      </p:sp>
      <p:sp>
        <p:nvSpPr>
          <p:cNvPr id="56323" name="TextBox 14"/>
          <p:cNvSpPr txBox="1">
            <a:spLocks noChangeArrowheads="1"/>
          </p:cNvSpPr>
          <p:nvPr/>
        </p:nvSpPr>
        <p:spPr bwMode="auto">
          <a:xfrm>
            <a:off x="3878607" y="3505200"/>
            <a:ext cx="3422481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200 Mbps logical link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72806" y="2438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684407" y="2438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2888324" y="2514600"/>
            <a:ext cx="3796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888324" y="2743200"/>
            <a:ext cx="379608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621318" y="3352800"/>
            <a:ext cx="1072806" cy="1588"/>
          </a:xfrm>
          <a:prstGeom prst="straightConnector1">
            <a:avLst/>
          </a:prstGeom>
          <a:ln w="76200" cmpd="sng">
            <a:solidFill>
              <a:srgbClr val="008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330" name="TextBox 22"/>
          <p:cNvSpPr txBox="1">
            <a:spLocks noChangeArrowheads="1"/>
          </p:cNvSpPr>
          <p:nvPr/>
        </p:nvSpPr>
        <p:spPr bwMode="auto">
          <a:xfrm>
            <a:off x="2805800" y="2133601"/>
            <a:ext cx="933894" cy="22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+mn-lt"/>
              </a:rPr>
              <a:t>100 Mbps</a:t>
            </a:r>
          </a:p>
        </p:txBody>
      </p:sp>
      <p:sp>
        <p:nvSpPr>
          <p:cNvPr id="56331" name="TextBox 23"/>
          <p:cNvSpPr txBox="1">
            <a:spLocks noChangeArrowheads="1"/>
          </p:cNvSpPr>
          <p:nvPr/>
        </p:nvSpPr>
        <p:spPr bwMode="auto">
          <a:xfrm>
            <a:off x="2805800" y="2895601"/>
            <a:ext cx="933894" cy="22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+mn-lt"/>
              </a:rPr>
              <a:t>100 Mbps</a:t>
            </a:r>
          </a:p>
        </p:txBody>
      </p:sp>
      <p:sp>
        <p:nvSpPr>
          <p:cNvPr id="25" name="Oval 24"/>
          <p:cNvSpPr/>
          <p:nvPr/>
        </p:nvSpPr>
        <p:spPr>
          <a:xfrm>
            <a:off x="4951412" y="2133600"/>
            <a:ext cx="412618" cy="990600"/>
          </a:xfrm>
          <a:prstGeom prst="ellipse">
            <a:avLst/>
          </a:prstGeom>
          <a:solidFill>
            <a:schemeClr val="bg2">
              <a:alpha val="49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Distributing Traffic in Bundled Links</a:t>
            </a:r>
            <a:endParaRPr lang="en-US" dirty="0"/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Bundled links distribute frames using a hashing algorithm, based on: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Source and/or Destination MAC address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Source and/or Destination IP address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Source and/or Destination Port numbers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This can lead to unbalanced use of the links, depending on the nature of the traffic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Always choose the load-balancing method that provides the most distribution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2950" y="685800"/>
            <a:ext cx="8416925" cy="2127250"/>
          </a:xfrm>
        </p:spPr>
        <p:txBody>
          <a:bodyPr tIns="61416" anchor="b"/>
          <a:lstStyle/>
          <a:p>
            <a:pPr algn="ctr" eaLnBrk="1" hangingPunct="1">
              <a:lnSpc>
                <a:spcPct val="9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5800" dirty="0" smtClean="0">
                <a:solidFill>
                  <a:srgbClr val="2D2DB9"/>
                </a:solidFill>
              </a:rPr>
              <a:t>Switching Loops</a:t>
            </a:r>
            <a:endParaRPr lang="en-GB" sz="5800" dirty="0">
              <a:solidFill>
                <a:srgbClr val="2D2DB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Layer 2 Concepts</a:t>
            </a:r>
            <a:endParaRPr lang="en-US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Layer 2 protocols basically control access to a shared medium (copper, fiber, electro-magnetic waves)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Ethernet is the de-facto wired-standard today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Reasons: 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Simple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Cheap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Manufacturers keep making it faster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Wireless (802.11a,b,g,n) is also Layer-2 technology.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Switching Loop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292849" y="1905000"/>
            <a:ext cx="3154363" cy="45259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When there is more than one path between two switches</a:t>
            </a:r>
            <a:endParaRPr lang="en-US" sz="2400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 smtClean="0"/>
              <a:t>What are the potential problems?</a:t>
            </a:r>
          </a:p>
          <a:p>
            <a:pPr>
              <a:buFont typeface="Wingdings" charset="2"/>
              <a:buChar char="§"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825235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1224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6" name="Rectangle 5"/>
          <p:cNvSpPr/>
          <p:nvPr/>
        </p:nvSpPr>
        <p:spPr>
          <a:xfrm>
            <a:off x="2640753" y="3962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Swtich C</a:t>
            </a:r>
          </a:p>
        </p:txBody>
      </p:sp>
      <p:cxnSp>
        <p:nvCxnSpPr>
          <p:cNvPr id="8" name="Straight Connector 7"/>
          <p:cNvCxnSpPr>
            <a:endCxn id="4" idx="2"/>
          </p:cNvCxnSpPr>
          <p:nvPr/>
        </p:nvCxnSpPr>
        <p:spPr>
          <a:xfrm rot="10800000">
            <a:off x="1732994" y="2971800"/>
            <a:ext cx="1320377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2"/>
          </p:cNvCxnSpPr>
          <p:nvPr/>
        </p:nvCxnSpPr>
        <p:spPr>
          <a:xfrm flipV="1">
            <a:off x="3961130" y="2971800"/>
            <a:ext cx="1237853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3"/>
            <a:endCxn id="5" idx="1"/>
          </p:cNvCxnSpPr>
          <p:nvPr/>
        </p:nvCxnSpPr>
        <p:spPr>
          <a:xfrm>
            <a:off x="2640753" y="2781300"/>
            <a:ext cx="165047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Switching Loop</a:t>
            </a:r>
            <a:endParaRPr lang="en-US"/>
          </a:p>
        </p:txBody>
      </p:sp>
      <p:sp>
        <p:nvSpPr>
          <p:cNvPr id="43011" name="Content Placeholder 2"/>
          <p:cNvSpPr>
            <a:spLocks noGrp="1"/>
          </p:cNvSpPr>
          <p:nvPr>
            <p:ph idx="4294967295"/>
          </p:nvPr>
        </p:nvSpPr>
        <p:spPr>
          <a:xfrm>
            <a:off x="465137" y="1600200"/>
            <a:ext cx="8905875" cy="45259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If there is more than one path between two switches: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Forwarding tables become unstable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Source MAC addresses are repeatedly seen coming from different ports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Switches will broadcast each other’s broadcasts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All available bandwidth is utilized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Switch processors cannot handle the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Switching Loop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25235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1224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6" name="Rectangle 5"/>
          <p:cNvSpPr/>
          <p:nvPr/>
        </p:nvSpPr>
        <p:spPr>
          <a:xfrm>
            <a:off x="2640753" y="3962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Swtich C</a:t>
            </a:r>
          </a:p>
        </p:txBody>
      </p:sp>
      <p:cxnSp>
        <p:nvCxnSpPr>
          <p:cNvPr id="8" name="Straight Connector 7"/>
          <p:cNvCxnSpPr>
            <a:endCxn id="4" idx="2"/>
          </p:cNvCxnSpPr>
          <p:nvPr/>
        </p:nvCxnSpPr>
        <p:spPr>
          <a:xfrm rot="10800000">
            <a:off x="1732994" y="2971800"/>
            <a:ext cx="1320377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2"/>
          </p:cNvCxnSpPr>
          <p:nvPr/>
        </p:nvCxnSpPr>
        <p:spPr>
          <a:xfrm flipV="1">
            <a:off x="3961130" y="2971800"/>
            <a:ext cx="1237853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3"/>
            <a:endCxn id="5" idx="1"/>
          </p:cNvCxnSpPr>
          <p:nvPr/>
        </p:nvCxnSpPr>
        <p:spPr>
          <a:xfrm>
            <a:off x="2640753" y="2781300"/>
            <a:ext cx="165047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300942" y="52578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9" name="Straight Connector 18"/>
          <p:cNvCxnSpPr>
            <a:stCxn id="17" idx="0"/>
            <a:endCxn id="6" idx="2"/>
          </p:cNvCxnSpPr>
          <p:nvPr/>
        </p:nvCxnSpPr>
        <p:spPr>
          <a:xfrm rot="5400000" flipH="1" flipV="1">
            <a:off x="3070681" y="4779969"/>
            <a:ext cx="9144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 flipH="1" flipV="1">
            <a:off x="3485819" y="4799740"/>
            <a:ext cx="457200" cy="172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428" name="TextBox 69"/>
          <p:cNvSpPr txBox="1">
            <a:spLocks noChangeArrowheads="1"/>
          </p:cNvSpPr>
          <p:nvPr/>
        </p:nvSpPr>
        <p:spPr bwMode="auto">
          <a:xfrm>
            <a:off x="5637212" y="3514173"/>
            <a:ext cx="3796083" cy="128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</a:pPr>
            <a:r>
              <a:rPr lang="en-US" dirty="0" smtClean="0">
                <a:solidFill>
                  <a:srgbClr val="000000"/>
                </a:solidFill>
                <a:latin typeface="+mn-lt"/>
              </a:rPr>
              <a:t>Node1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sends a broadcast frame</a:t>
            </a:r>
            <a:r>
              <a:rPr lang="en-US" dirty="0" smtClean="0">
                <a:solidFill>
                  <a:srgbClr val="000000"/>
                </a:solidFill>
                <a:latin typeface="+mn-lt"/>
              </a:rPr>
              <a:t> </a:t>
            </a:r>
            <a:br>
              <a:rPr lang="en-US" dirty="0" smtClean="0">
                <a:solidFill>
                  <a:srgbClr val="000000"/>
                </a:solidFill>
                <a:latin typeface="+mn-lt"/>
              </a:rPr>
            </a:br>
            <a:r>
              <a:rPr lang="en-US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e.g. an ARP request</a:t>
            </a:r>
            <a:r>
              <a:rPr lang="en-US" dirty="0" smtClean="0">
                <a:solidFill>
                  <a:srgbClr val="000000"/>
                </a:solidFill>
                <a:latin typeface="+mn-lt"/>
              </a:rPr>
              <a:t>)</a:t>
            </a:r>
          </a:p>
        </p:txBody>
      </p:sp>
      <p:sp>
        <p:nvSpPr>
          <p:cNvPr id="14" name="TextBox 81"/>
          <p:cNvSpPr txBox="1">
            <a:spLocks noChangeArrowheads="1"/>
          </p:cNvSpPr>
          <p:nvPr/>
        </p:nvSpPr>
        <p:spPr bwMode="auto">
          <a:xfrm>
            <a:off x="2908743" y="5656624"/>
            <a:ext cx="128066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Node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Switching Loop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25235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1224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6" name="Rectangle 5"/>
          <p:cNvSpPr/>
          <p:nvPr/>
        </p:nvSpPr>
        <p:spPr>
          <a:xfrm>
            <a:off x="2640753" y="3962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Swtich C</a:t>
            </a:r>
          </a:p>
        </p:txBody>
      </p:sp>
      <p:cxnSp>
        <p:nvCxnSpPr>
          <p:cNvPr id="8" name="Straight Connector 7"/>
          <p:cNvCxnSpPr>
            <a:endCxn id="4" idx="2"/>
          </p:cNvCxnSpPr>
          <p:nvPr/>
        </p:nvCxnSpPr>
        <p:spPr>
          <a:xfrm rot="10800000">
            <a:off x="1732994" y="2971800"/>
            <a:ext cx="1320377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2"/>
          </p:cNvCxnSpPr>
          <p:nvPr/>
        </p:nvCxnSpPr>
        <p:spPr>
          <a:xfrm flipV="1">
            <a:off x="3961130" y="2971800"/>
            <a:ext cx="1237853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3"/>
            <a:endCxn id="5" idx="1"/>
          </p:cNvCxnSpPr>
          <p:nvPr/>
        </p:nvCxnSpPr>
        <p:spPr>
          <a:xfrm>
            <a:off x="2640753" y="2781300"/>
            <a:ext cx="165047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300942" y="52578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9" name="Straight Connector 18"/>
          <p:cNvCxnSpPr>
            <a:stCxn id="17" idx="0"/>
            <a:endCxn id="6" idx="2"/>
          </p:cNvCxnSpPr>
          <p:nvPr/>
        </p:nvCxnSpPr>
        <p:spPr>
          <a:xfrm rot="5400000" flipH="1" flipV="1">
            <a:off x="3070681" y="4779969"/>
            <a:ext cx="9144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4538795" y="3124200"/>
            <a:ext cx="742712" cy="60960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0800000">
            <a:off x="1732994" y="3200400"/>
            <a:ext cx="742712" cy="53340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2970847" y="2590800"/>
            <a:ext cx="990283" cy="1588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10800000">
            <a:off x="2970847" y="2971800"/>
            <a:ext cx="907759" cy="1588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455" name="TextBox 69"/>
          <p:cNvSpPr txBox="1">
            <a:spLocks noChangeArrowheads="1"/>
          </p:cNvSpPr>
          <p:nvPr/>
        </p:nvSpPr>
        <p:spPr bwMode="auto">
          <a:xfrm>
            <a:off x="6354313" y="1752600"/>
            <a:ext cx="3135895" cy="208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</a:pPr>
            <a:r>
              <a:rPr lang="en-US" dirty="0" smtClean="0">
                <a:solidFill>
                  <a:srgbClr val="000000"/>
                </a:solidFill>
                <a:latin typeface="+mn-lt"/>
              </a:rPr>
              <a:t>Switches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A, B and C broadcast node 1’s frame out every port</a:t>
            </a:r>
          </a:p>
          <a:p>
            <a:pPr>
              <a:lnSpc>
                <a:spcPct val="108000"/>
              </a:lnSpc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8" name="TextBox 81"/>
          <p:cNvSpPr txBox="1">
            <a:spLocks noChangeArrowheads="1"/>
          </p:cNvSpPr>
          <p:nvPr/>
        </p:nvSpPr>
        <p:spPr bwMode="auto">
          <a:xfrm>
            <a:off x="2908743" y="5656624"/>
            <a:ext cx="128066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Node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Switching Loop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25235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1224" y="25908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6" name="Rectangle 5"/>
          <p:cNvSpPr/>
          <p:nvPr/>
        </p:nvSpPr>
        <p:spPr>
          <a:xfrm>
            <a:off x="2640753" y="3962400"/>
            <a:ext cx="1815518" cy="381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Swtich C</a:t>
            </a:r>
          </a:p>
        </p:txBody>
      </p:sp>
      <p:cxnSp>
        <p:nvCxnSpPr>
          <p:cNvPr id="8" name="Straight Connector 7"/>
          <p:cNvCxnSpPr>
            <a:endCxn id="4" idx="2"/>
          </p:cNvCxnSpPr>
          <p:nvPr/>
        </p:nvCxnSpPr>
        <p:spPr>
          <a:xfrm rot="10800000">
            <a:off x="1732994" y="2971800"/>
            <a:ext cx="1320377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2"/>
          </p:cNvCxnSpPr>
          <p:nvPr/>
        </p:nvCxnSpPr>
        <p:spPr>
          <a:xfrm flipV="1">
            <a:off x="3961130" y="2971800"/>
            <a:ext cx="1237853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3"/>
            <a:endCxn id="5" idx="1"/>
          </p:cNvCxnSpPr>
          <p:nvPr/>
        </p:nvCxnSpPr>
        <p:spPr>
          <a:xfrm>
            <a:off x="2640753" y="2781300"/>
            <a:ext cx="1650471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300942" y="52578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9" name="Straight Connector 18"/>
          <p:cNvCxnSpPr>
            <a:stCxn id="17" idx="0"/>
            <a:endCxn id="6" idx="2"/>
          </p:cNvCxnSpPr>
          <p:nvPr/>
        </p:nvCxnSpPr>
        <p:spPr>
          <a:xfrm rot="5400000" flipH="1" flipV="1">
            <a:off x="3070681" y="4779969"/>
            <a:ext cx="914400" cy="41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4538795" y="3124200"/>
            <a:ext cx="742712" cy="60960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0800000">
            <a:off x="1732994" y="3200400"/>
            <a:ext cx="742712" cy="53340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2970847" y="2590800"/>
            <a:ext cx="990283" cy="1588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10800000">
            <a:off x="2970847" y="2971800"/>
            <a:ext cx="907759" cy="1588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479" name="TextBox 69"/>
          <p:cNvSpPr txBox="1">
            <a:spLocks noChangeArrowheads="1"/>
          </p:cNvSpPr>
          <p:nvPr/>
        </p:nvSpPr>
        <p:spPr bwMode="auto">
          <a:xfrm>
            <a:off x="6354313" y="1752600"/>
            <a:ext cx="3169099" cy="527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</a:pPr>
            <a:r>
              <a:rPr lang="en-US" dirty="0" smtClean="0">
                <a:solidFill>
                  <a:srgbClr val="000000"/>
                </a:solidFill>
                <a:latin typeface="+mn-lt"/>
              </a:rPr>
              <a:t>But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they receive each other’s broadcasts, which they need to forward again out every port!</a:t>
            </a:r>
          </a:p>
          <a:p>
            <a:pPr>
              <a:lnSpc>
                <a:spcPct val="108000"/>
              </a:lnSpc>
            </a:pPr>
            <a:endParaRPr lang="en-US" dirty="0">
              <a:solidFill>
                <a:srgbClr val="000000"/>
              </a:solidFill>
              <a:latin typeface="+mn-lt"/>
            </a:endParaRPr>
          </a:p>
          <a:p>
            <a:pPr>
              <a:lnSpc>
                <a:spcPct val="108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</a:rPr>
              <a:t>The broadcasts are amplified, creating a </a:t>
            </a:r>
            <a:r>
              <a:rPr lang="en-US" b="1" i="1" dirty="0">
                <a:solidFill>
                  <a:srgbClr val="000000"/>
                </a:solidFill>
                <a:latin typeface="+mn-lt"/>
              </a:rPr>
              <a:t>broadcast </a:t>
            </a:r>
            <a:r>
              <a:rPr lang="en-US" b="1" i="1" dirty="0" smtClean="0">
                <a:solidFill>
                  <a:srgbClr val="000000"/>
                </a:solidFill>
                <a:latin typeface="+mn-lt"/>
              </a:rPr>
              <a:t>storm…</a:t>
            </a:r>
          </a:p>
          <a:p>
            <a:pPr>
              <a:lnSpc>
                <a:spcPct val="108000"/>
              </a:lnSpc>
            </a:pPr>
            <a:endParaRPr lang="en-US" dirty="0">
              <a:solidFill>
                <a:srgbClr val="000000"/>
              </a:solidFill>
              <a:latin typeface="+mn-lt"/>
            </a:endParaRPr>
          </a:p>
          <a:p>
            <a:pPr>
              <a:lnSpc>
                <a:spcPct val="108000"/>
              </a:lnSpc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3695290" y="4837840"/>
            <a:ext cx="533400" cy="172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4703842" y="3276600"/>
            <a:ext cx="742712" cy="60960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3135895" y="3124200"/>
            <a:ext cx="907759" cy="1588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723277" y="2438400"/>
            <a:ext cx="990283" cy="1588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567947" y="3352800"/>
            <a:ext cx="742712" cy="534988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3860337" y="4990240"/>
            <a:ext cx="533400" cy="1720"/>
          </a:xfrm>
          <a:prstGeom prst="straightConnector1">
            <a:avLst/>
          </a:prstGeom>
          <a:ln>
            <a:tailEnd type="arrow"/>
          </a:ln>
          <a:effectLst>
            <a:outerShdw blurRad="40000" dist="20000" dir="5400000" rotWithShape="0">
              <a:srgbClr val="FF66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81"/>
          <p:cNvSpPr txBox="1">
            <a:spLocks noChangeArrowheads="1"/>
          </p:cNvSpPr>
          <p:nvPr/>
        </p:nvSpPr>
        <p:spPr bwMode="auto">
          <a:xfrm>
            <a:off x="2908743" y="5656624"/>
            <a:ext cx="128066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Node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Switching Loops???</a:t>
            </a:r>
            <a:endParaRPr lang="en-US" dirty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But you can take advantage of loops!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Redundant paths improve resilience when: 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switch fails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Wiring breaks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How to achieve redundancy without creating dangerous traffic loops?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What is a Spanning Tree</a:t>
            </a:r>
          </a:p>
        </p:txBody>
      </p:sp>
      <p:sp>
        <p:nvSpPr>
          <p:cNvPr id="48131" name="Content Placeholder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>
                <a:ea typeface="ＭＳ Ｐゴシック" pitchFamily="-65" charset="-128"/>
                <a:cs typeface="ＭＳ Ｐゴシック" pitchFamily="-65" charset="-128"/>
              </a:rPr>
              <a:t>“Given a connected, undirected graph, a </a:t>
            </a:r>
            <a:r>
              <a:rPr lang="en-US" sz="2400" i="1" dirty="0">
                <a:ea typeface="ＭＳ Ｐゴシック" pitchFamily="-65" charset="-128"/>
                <a:cs typeface="ＭＳ Ｐゴシック" pitchFamily="-65" charset="-128"/>
              </a:rPr>
              <a:t>spanning tree</a:t>
            </a:r>
            <a:r>
              <a:rPr lang="en-US" sz="2400" dirty="0">
                <a:ea typeface="ＭＳ Ｐゴシック" pitchFamily="-65" charset="-128"/>
                <a:cs typeface="ＭＳ Ｐゴシック" pitchFamily="-65" charset="-128"/>
              </a:rPr>
              <a:t> of that graph is a </a:t>
            </a:r>
            <a:r>
              <a:rPr lang="en-US" sz="2400" dirty="0" err="1">
                <a:ea typeface="ＭＳ Ｐゴシック" pitchFamily="-65" charset="-128"/>
                <a:cs typeface="ＭＳ Ｐゴシック" pitchFamily="-65" charset="-128"/>
              </a:rPr>
              <a:t>subgraph</a:t>
            </a:r>
            <a:r>
              <a:rPr lang="en-US" sz="2400" dirty="0">
                <a:ea typeface="ＭＳ Ｐゴシック" pitchFamily="-65" charset="-128"/>
                <a:cs typeface="ＭＳ Ｐゴシック" pitchFamily="-65" charset="-128"/>
              </a:rPr>
              <a:t> which is a tree and connects all the vertices together”.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>
                <a:ea typeface="ＭＳ Ｐゴシック" pitchFamily="-65" charset="-128"/>
                <a:cs typeface="ＭＳ Ｐゴシック" pitchFamily="-65" charset="-128"/>
              </a:rPr>
              <a:t>A single graph can have many different spanning trees. </a:t>
            </a:r>
          </a:p>
        </p:txBody>
      </p:sp>
      <p:pic>
        <p:nvPicPr>
          <p:cNvPr id="64516" name="Picture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6212" y="1879600"/>
            <a:ext cx="4126177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Spanning Tree Protocol</a:t>
            </a:r>
            <a:endParaRPr lang="en-US"/>
          </a:p>
        </p:txBody>
      </p:sp>
      <p:sp>
        <p:nvSpPr>
          <p:cNvPr id="65539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 purpose of the protocol is to have bridges dynamically discover a subset of the topology that is loop-free (a tree) and yet has just enough connectivity so that where physically possible, there is a path between every switch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Spanning Tree Protocol</a:t>
            </a:r>
            <a:endParaRPr lang="en-US"/>
          </a:p>
        </p:txBody>
      </p:sp>
      <p:sp>
        <p:nvSpPr>
          <p:cNvPr id="6656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Several flavors: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Traditional Spanning Tree (802.1d)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Rapid Spanning Tree or RSTP (802.1w)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Multiple Spanning Tree or MSTP (802.1s)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Traditional Spanning Tree (802.1d)</a:t>
            </a:r>
            <a:endParaRPr lang="en-US"/>
          </a:p>
        </p:txBody>
      </p:sp>
      <p:sp>
        <p:nvSpPr>
          <p:cNvPr id="5120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Switches exchange messages that allow them to compute the Spanning Tree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These messages are called </a:t>
            </a:r>
            <a:r>
              <a:rPr lang="en-US" dirty="0" err="1" smtClean="0"/>
              <a:t>BPDUs</a:t>
            </a:r>
            <a:r>
              <a:rPr lang="en-US" dirty="0" smtClean="0"/>
              <a:t> (Bridge Protocol Data Units)	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Two types of </a:t>
            </a:r>
            <a:r>
              <a:rPr lang="en-US" dirty="0" err="1" smtClean="0"/>
              <a:t>BPDUs</a:t>
            </a:r>
            <a:r>
              <a:rPr lang="en-US" dirty="0" smtClean="0"/>
              <a:t>: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Configuration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Topology Change Notification (TCN)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Ethernet Functions</a:t>
            </a:r>
            <a:endParaRPr lang="en-US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Source and Destination identification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MAC addresses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Detect and avoid frame collisions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Listen and wait for channel to be available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If collision occurs, wait a random period before retrying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This is called CASMA-CD: Carrier Sense Multiple Access with Collision Detection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Traditional Spanning Tree (802.1d)</a:t>
            </a:r>
            <a:endParaRPr lang="en-US"/>
          </a:p>
        </p:txBody>
      </p:sp>
      <p:sp>
        <p:nvSpPr>
          <p:cNvPr id="5222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First Step: 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Decide on a point of reference: the </a:t>
            </a:r>
            <a:r>
              <a:rPr lang="en-US" b="1" dirty="0" smtClean="0"/>
              <a:t>Root Bridge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 election process is based on the Bridge ID, which is composed of: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u="sng" dirty="0" smtClean="0"/>
              <a:t>The Bridge Priority</a:t>
            </a:r>
            <a:r>
              <a:rPr lang="en-US" dirty="0" smtClean="0"/>
              <a:t>: A two-byte value that is configurable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u="sng" dirty="0" smtClean="0"/>
              <a:t>The MAC address</a:t>
            </a:r>
            <a:r>
              <a:rPr lang="en-US" dirty="0" smtClean="0"/>
              <a:t>: A unique, hardcoded address that cannot be changed.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Bridge Selection (802.1d)</a:t>
            </a:r>
            <a:endParaRPr lang="en-US"/>
          </a:p>
        </p:txBody>
      </p:sp>
      <p:sp>
        <p:nvSpPr>
          <p:cNvPr id="53251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Each switch starts by sending out </a:t>
            </a:r>
            <a:r>
              <a:rPr lang="en-US" dirty="0" err="1" smtClean="0"/>
              <a:t>BPDUs</a:t>
            </a:r>
            <a:r>
              <a:rPr lang="en-US" dirty="0" smtClean="0"/>
              <a:t> with a Root Bridge ID equal to its own Bridge ID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i="1" dirty="0" smtClean="0"/>
              <a:t>I am the root!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Received </a:t>
            </a:r>
            <a:r>
              <a:rPr lang="en-US" dirty="0" err="1" smtClean="0"/>
              <a:t>BPDUs</a:t>
            </a:r>
            <a:r>
              <a:rPr lang="en-US" dirty="0" smtClean="0"/>
              <a:t> are analyzed to see if a </a:t>
            </a:r>
            <a:r>
              <a:rPr lang="en-US" u="sng" dirty="0" smtClean="0"/>
              <a:t>lower </a:t>
            </a:r>
            <a:r>
              <a:rPr lang="en-US" dirty="0" smtClean="0"/>
              <a:t>Root Bridge ID is being announced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If so, each switch replaces the value of the advertised Root Bridge ID with this new lower ID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Eventually, they all agree on who the Root Bridge is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Bridge Selection (802.1d)</a:t>
            </a:r>
            <a:endParaRPr lang="en-US"/>
          </a:p>
        </p:txBody>
      </p:sp>
      <p:sp>
        <p:nvSpPr>
          <p:cNvPr id="70668" name="TextBox 58"/>
          <p:cNvSpPr txBox="1">
            <a:spLocks noChangeArrowheads="1"/>
          </p:cNvSpPr>
          <p:nvPr/>
        </p:nvSpPr>
        <p:spPr bwMode="auto">
          <a:xfrm>
            <a:off x="742712" y="4876801"/>
            <a:ext cx="5904180" cy="865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 All switches have the same priority.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>
              <a:solidFill>
                <a:srgbClr val="000000"/>
              </a:solidFill>
              <a:latin typeface="+mn-lt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 Who is the elected root bridge?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132012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694124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961130" y="20574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Switch </a:t>
            </a:r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cxnSp>
        <p:nvCxnSpPr>
          <p:cNvPr id="30" name="Straight Connector 29"/>
          <p:cNvCxnSpPr>
            <a:stCxn id="29" idx="1"/>
            <a:endCxn id="27" idx="0"/>
          </p:cNvCxnSpPr>
          <p:nvPr/>
        </p:nvCxnSpPr>
        <p:spPr>
          <a:xfrm rot="10800000" flipV="1">
            <a:off x="2942012" y="2327400"/>
            <a:ext cx="1019118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3"/>
            <a:endCxn id="28" idx="0"/>
          </p:cNvCxnSpPr>
          <p:nvPr/>
        </p:nvCxnSpPr>
        <p:spPr>
          <a:xfrm>
            <a:off x="5581130" y="2327400"/>
            <a:ext cx="922994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7" idx="3"/>
            <a:endCxn id="28" idx="1"/>
          </p:cNvCxnSpPr>
          <p:nvPr/>
        </p:nvCxnSpPr>
        <p:spPr>
          <a:xfrm>
            <a:off x="3752012" y="3622800"/>
            <a:ext cx="19421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55"/>
          <p:cNvSpPr txBox="1">
            <a:spLocks noChangeArrowheads="1"/>
          </p:cNvSpPr>
          <p:nvPr/>
        </p:nvSpPr>
        <p:spPr bwMode="auto">
          <a:xfrm>
            <a:off x="2970212" y="1676400"/>
            <a:ext cx="365241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sp>
        <p:nvSpPr>
          <p:cNvPr id="34" name="TextBox 56"/>
          <p:cNvSpPr txBox="1">
            <a:spLocks noChangeArrowheads="1"/>
          </p:cNvSpPr>
          <p:nvPr/>
        </p:nvSpPr>
        <p:spPr bwMode="auto">
          <a:xfrm>
            <a:off x="836612" y="3962400"/>
            <a:ext cx="365361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32678.0000000000BB</a:t>
            </a:r>
          </a:p>
        </p:txBody>
      </p:sp>
      <p:sp>
        <p:nvSpPr>
          <p:cNvPr id="35" name="TextBox 57"/>
          <p:cNvSpPr txBox="1">
            <a:spLocks noChangeArrowheads="1"/>
          </p:cNvSpPr>
          <p:nvPr/>
        </p:nvSpPr>
        <p:spPr bwMode="auto">
          <a:xfrm>
            <a:off x="5292883" y="3962400"/>
            <a:ext cx="366142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5529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Now each switch needs to figure out where it is in relation to the Root Bridge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Each switch needs to determine its </a:t>
            </a:r>
            <a:r>
              <a:rPr lang="en-US" b="1" dirty="0" smtClean="0"/>
              <a:t>Root Port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 key is to find the port with the </a:t>
            </a:r>
            <a:r>
              <a:rPr lang="en-US" u="sng" dirty="0" smtClean="0"/>
              <a:t>lowest </a:t>
            </a:r>
            <a:r>
              <a:rPr lang="en-US" b="1" dirty="0" smtClean="0"/>
              <a:t>Root Path Cost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The cumulative cost of all the links leading to the Root Bridge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7270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Each link on a switch has a </a:t>
            </a:r>
            <a:r>
              <a:rPr lang="en-US" b="1" dirty="0" smtClean="0"/>
              <a:t>Path Cost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Inversely proportional to the link speed</a:t>
            </a:r>
            <a:br>
              <a:rPr lang="en-US" dirty="0" smtClean="0"/>
            </a:br>
            <a:r>
              <a:rPr lang="en-US" sz="2200" dirty="0" smtClean="0"/>
              <a:t>e.g. the faster the link, the lower the cost </a:t>
            </a:r>
            <a:endParaRPr lang="en-US" sz="2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85424" y="3733801"/>
          <a:ext cx="6601884" cy="1932623"/>
        </p:xfrm>
        <a:graphic>
          <a:graphicData uri="http://schemas.openxmlformats.org/drawingml/2006/table">
            <a:tbl>
              <a:tblPr/>
              <a:tblGrid>
                <a:gridCol w="3300942"/>
                <a:gridCol w="330094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Link Speed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STP Cost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 Mbps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 Mbps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 Gbps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Gbps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9028" marR="990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Port Selection (802.1d)</a:t>
            </a:r>
            <a:endParaRPr lang="en-US" dirty="0"/>
          </a:p>
        </p:txBody>
      </p:sp>
      <p:sp>
        <p:nvSpPr>
          <p:cNvPr id="7373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b="1" dirty="0" smtClean="0"/>
              <a:t>Root Path Cost </a:t>
            </a:r>
            <a:r>
              <a:rPr lang="en-US" dirty="0" smtClean="0"/>
              <a:t>is the accumulation of a link’s Path Cost and the Path Costs learned from neighboring Switches.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It answers the question: How much does it cost to reach the Root Bridge through this port?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Root Port Selection (802.1d)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5837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Root Bridge sends out BPDUs with a Root Path Cost value of 0</a:t>
            </a:r>
          </a:p>
          <a:p>
            <a:pPr marL="514350" indent="-514350">
              <a:buFontTx/>
              <a:buAutoNum type="arabicPeriod"/>
            </a:pPr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Neighbor receives BPDU and adds port’s Path Cost to Root Path Cost received</a:t>
            </a:r>
          </a:p>
          <a:p>
            <a:pPr marL="514350" indent="-514350">
              <a:buFontTx/>
              <a:buAutoNum type="arabicPeriod"/>
            </a:pPr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Neighbor sends out BPDUs with new cumulative value as Root Path Cost</a:t>
            </a:r>
          </a:p>
          <a:p>
            <a:pPr marL="514350" indent="-514350">
              <a:buFontTx/>
              <a:buAutoNum type="arabicPeriod"/>
            </a:pPr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Other neighbor’s down the line keep adding in the same fashion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75779" name="Content Placeholder 6"/>
          <p:cNvSpPr>
            <a:spLocks noGrp="1"/>
          </p:cNvSpPr>
          <p:nvPr>
            <p:ph idx="4294967295"/>
          </p:nvPr>
        </p:nvSpPr>
        <p:spPr>
          <a:xfrm>
            <a:off x="465137" y="1600200"/>
            <a:ext cx="8905875" cy="45259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On each switch, the port where the lowest Root Path Cost was received becomes the </a:t>
            </a:r>
            <a:r>
              <a:rPr lang="en-US" b="1" i="1" dirty="0">
                <a:ea typeface="ＭＳ Ｐゴシック" pitchFamily="-65" charset="-128"/>
                <a:cs typeface="ＭＳ Ｐゴシック" pitchFamily="-65" charset="-128"/>
              </a:rPr>
              <a:t>Root Port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This is the port with the best path to the Root Bridge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836612" y="3962400"/>
            <a:ext cx="365361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32678.0000000000BB</a:t>
            </a:r>
          </a:p>
        </p:txBody>
      </p:sp>
      <p:sp>
        <p:nvSpPr>
          <p:cNvPr id="30" name="TextBox 57"/>
          <p:cNvSpPr txBox="1">
            <a:spLocks noChangeArrowheads="1"/>
          </p:cNvSpPr>
          <p:nvPr/>
        </p:nvSpPr>
        <p:spPr bwMode="auto">
          <a:xfrm>
            <a:off x="5292883" y="3962400"/>
            <a:ext cx="366142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76815" name="TextBox 52"/>
          <p:cNvSpPr txBox="1">
            <a:spLocks noChangeArrowheads="1"/>
          </p:cNvSpPr>
          <p:nvPr/>
        </p:nvSpPr>
        <p:spPr bwMode="auto">
          <a:xfrm>
            <a:off x="2102956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6" name="TextBox 53"/>
          <p:cNvSpPr txBox="1">
            <a:spLocks noChangeArrowheads="1"/>
          </p:cNvSpPr>
          <p:nvPr/>
        </p:nvSpPr>
        <p:spPr bwMode="auto">
          <a:xfrm>
            <a:off x="6018212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7" name="TextBox 54"/>
          <p:cNvSpPr txBox="1">
            <a:spLocks noChangeArrowheads="1"/>
          </p:cNvSpPr>
          <p:nvPr/>
        </p:nvSpPr>
        <p:spPr bwMode="auto">
          <a:xfrm>
            <a:off x="4007956" y="3352800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21" name="TextBox 20"/>
          <p:cNvSpPr txBox="1">
            <a:spLocks noChangeArrowheads="1"/>
          </p:cNvSpPr>
          <p:nvPr/>
        </p:nvSpPr>
        <p:spPr bwMode="auto">
          <a:xfrm>
            <a:off x="995336" y="5181600"/>
            <a:ext cx="6276077" cy="865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+mn-lt"/>
              </a:rPr>
              <a:t> What is the Path Cost on each Port?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sz="2400" dirty="0">
              <a:solidFill>
                <a:srgbClr val="000000"/>
              </a:solidFill>
              <a:latin typeface="+mn-lt"/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+mn-lt"/>
              </a:rPr>
              <a:t> What is the Root Port on each switch?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012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94124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61130" y="20574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Switch </a:t>
            </a:r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cxnSp>
        <p:nvCxnSpPr>
          <p:cNvPr id="25" name="Straight Connector 24"/>
          <p:cNvCxnSpPr>
            <a:stCxn id="24" idx="1"/>
            <a:endCxn id="22" idx="0"/>
          </p:cNvCxnSpPr>
          <p:nvPr/>
        </p:nvCxnSpPr>
        <p:spPr>
          <a:xfrm rot="10800000" flipV="1">
            <a:off x="2942012" y="2327400"/>
            <a:ext cx="1019118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4" idx="3"/>
            <a:endCxn id="23" idx="0"/>
          </p:cNvCxnSpPr>
          <p:nvPr/>
        </p:nvCxnSpPr>
        <p:spPr>
          <a:xfrm>
            <a:off x="5581130" y="2327400"/>
            <a:ext cx="922994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3"/>
            <a:endCxn id="23" idx="1"/>
          </p:cNvCxnSpPr>
          <p:nvPr/>
        </p:nvCxnSpPr>
        <p:spPr>
          <a:xfrm>
            <a:off x="3752012" y="3622800"/>
            <a:ext cx="19421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2970212" y="1676400"/>
            <a:ext cx="365241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sp>
        <p:nvSpPr>
          <p:cNvPr id="76809" name="TextBox 46"/>
          <p:cNvSpPr txBox="1">
            <a:spLocks noChangeArrowheads="1"/>
          </p:cNvSpPr>
          <p:nvPr/>
        </p:nvSpPr>
        <p:spPr bwMode="auto">
          <a:xfrm>
            <a:off x="3656012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0" name="TextBox 47"/>
          <p:cNvSpPr txBox="1">
            <a:spLocks noChangeArrowheads="1"/>
          </p:cNvSpPr>
          <p:nvPr/>
        </p:nvSpPr>
        <p:spPr bwMode="auto">
          <a:xfrm>
            <a:off x="5561680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1" name="TextBox 48"/>
          <p:cNvSpPr txBox="1">
            <a:spLocks noChangeArrowheads="1"/>
          </p:cNvSpPr>
          <p:nvPr/>
        </p:nvSpPr>
        <p:spPr bwMode="auto">
          <a:xfrm>
            <a:off x="27416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2" name="TextBox 49"/>
          <p:cNvSpPr txBox="1">
            <a:spLocks noChangeArrowheads="1"/>
          </p:cNvSpPr>
          <p:nvPr/>
        </p:nvSpPr>
        <p:spPr bwMode="auto">
          <a:xfrm>
            <a:off x="63230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3" name="TextBox 50"/>
          <p:cNvSpPr txBox="1">
            <a:spLocks noChangeArrowheads="1"/>
          </p:cNvSpPr>
          <p:nvPr/>
        </p:nvSpPr>
        <p:spPr bwMode="auto">
          <a:xfrm>
            <a:off x="3732880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4" name="TextBox 51"/>
          <p:cNvSpPr txBox="1">
            <a:spLocks noChangeArrowheads="1"/>
          </p:cNvSpPr>
          <p:nvPr/>
        </p:nvSpPr>
        <p:spPr bwMode="auto">
          <a:xfrm>
            <a:off x="5332412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836612" y="3962400"/>
            <a:ext cx="365361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32678.0000000000BB</a:t>
            </a:r>
          </a:p>
        </p:txBody>
      </p:sp>
      <p:sp>
        <p:nvSpPr>
          <p:cNvPr id="30" name="TextBox 57"/>
          <p:cNvSpPr txBox="1">
            <a:spLocks noChangeArrowheads="1"/>
          </p:cNvSpPr>
          <p:nvPr/>
        </p:nvSpPr>
        <p:spPr bwMode="auto">
          <a:xfrm>
            <a:off x="5292883" y="3962400"/>
            <a:ext cx="366142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76815" name="TextBox 52"/>
          <p:cNvSpPr txBox="1">
            <a:spLocks noChangeArrowheads="1"/>
          </p:cNvSpPr>
          <p:nvPr/>
        </p:nvSpPr>
        <p:spPr bwMode="auto">
          <a:xfrm>
            <a:off x="2102956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6" name="TextBox 53"/>
          <p:cNvSpPr txBox="1">
            <a:spLocks noChangeArrowheads="1"/>
          </p:cNvSpPr>
          <p:nvPr/>
        </p:nvSpPr>
        <p:spPr bwMode="auto">
          <a:xfrm>
            <a:off x="6018212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7" name="TextBox 54"/>
          <p:cNvSpPr txBox="1">
            <a:spLocks noChangeArrowheads="1"/>
          </p:cNvSpPr>
          <p:nvPr/>
        </p:nvSpPr>
        <p:spPr bwMode="auto">
          <a:xfrm>
            <a:off x="4007956" y="3352800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012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94124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61130" y="20574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Switch </a:t>
            </a:r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cxnSp>
        <p:nvCxnSpPr>
          <p:cNvPr id="25" name="Straight Connector 24"/>
          <p:cNvCxnSpPr>
            <a:stCxn id="24" idx="1"/>
            <a:endCxn id="22" idx="0"/>
          </p:cNvCxnSpPr>
          <p:nvPr/>
        </p:nvCxnSpPr>
        <p:spPr>
          <a:xfrm rot="10800000" flipV="1">
            <a:off x="2942012" y="2327400"/>
            <a:ext cx="1019118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4" idx="3"/>
            <a:endCxn id="23" idx="0"/>
          </p:cNvCxnSpPr>
          <p:nvPr/>
        </p:nvCxnSpPr>
        <p:spPr>
          <a:xfrm>
            <a:off x="5581130" y="2327400"/>
            <a:ext cx="922994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3"/>
            <a:endCxn id="23" idx="1"/>
          </p:cNvCxnSpPr>
          <p:nvPr/>
        </p:nvCxnSpPr>
        <p:spPr>
          <a:xfrm>
            <a:off x="3752012" y="3622800"/>
            <a:ext cx="19421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2970212" y="1676400"/>
            <a:ext cx="365241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sp>
        <p:nvSpPr>
          <p:cNvPr id="76809" name="TextBox 46"/>
          <p:cNvSpPr txBox="1">
            <a:spLocks noChangeArrowheads="1"/>
          </p:cNvSpPr>
          <p:nvPr/>
        </p:nvSpPr>
        <p:spPr bwMode="auto">
          <a:xfrm>
            <a:off x="3656012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0" name="TextBox 47"/>
          <p:cNvSpPr txBox="1">
            <a:spLocks noChangeArrowheads="1"/>
          </p:cNvSpPr>
          <p:nvPr/>
        </p:nvSpPr>
        <p:spPr bwMode="auto">
          <a:xfrm>
            <a:off x="5561680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1" name="TextBox 48"/>
          <p:cNvSpPr txBox="1">
            <a:spLocks noChangeArrowheads="1"/>
          </p:cNvSpPr>
          <p:nvPr/>
        </p:nvSpPr>
        <p:spPr bwMode="auto">
          <a:xfrm>
            <a:off x="27416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2" name="TextBox 49"/>
          <p:cNvSpPr txBox="1">
            <a:spLocks noChangeArrowheads="1"/>
          </p:cNvSpPr>
          <p:nvPr/>
        </p:nvSpPr>
        <p:spPr bwMode="auto">
          <a:xfrm>
            <a:off x="63230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3" name="TextBox 50"/>
          <p:cNvSpPr txBox="1">
            <a:spLocks noChangeArrowheads="1"/>
          </p:cNvSpPr>
          <p:nvPr/>
        </p:nvSpPr>
        <p:spPr bwMode="auto">
          <a:xfrm>
            <a:off x="3732880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4" name="TextBox 51"/>
          <p:cNvSpPr txBox="1">
            <a:spLocks noChangeArrowheads="1"/>
          </p:cNvSpPr>
          <p:nvPr/>
        </p:nvSpPr>
        <p:spPr bwMode="auto">
          <a:xfrm>
            <a:off x="5332412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7922260" y="2895600"/>
            <a:ext cx="1524952" cy="533400"/>
          </a:xfrm>
          <a:prstGeom prst="wedgeRoundRectCallout">
            <a:avLst>
              <a:gd name="adj1" fmla="val -136759"/>
              <a:gd name="adj2" fmla="val 19209"/>
              <a:gd name="adj3" fmla="val 16667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2200" b="1" dirty="0">
                <a:solidFill>
                  <a:srgbClr val="404040"/>
                </a:solidFill>
              </a:rPr>
              <a:t>Root Port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455612" y="2895600"/>
            <a:ext cx="1607477" cy="533400"/>
          </a:xfrm>
          <a:prstGeom prst="wedgeRoundRectCallout">
            <a:avLst>
              <a:gd name="adj1" fmla="val 95882"/>
              <a:gd name="adj2" fmla="val 14899"/>
              <a:gd name="adj3" fmla="val 16667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2200" b="1" dirty="0">
                <a:solidFill>
                  <a:srgbClr val="404040"/>
                </a:solidFill>
              </a:rPr>
              <a:t>Root 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Ethernet Frame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SFD = Start of Frame Delimiter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DA = Destination Address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SA = Source Address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CRC = </a:t>
            </a:r>
            <a:r>
              <a:rPr lang="en-US" dirty="0" err="1" smtClean="0">
                <a:solidFill>
                  <a:schemeClr val="tx1"/>
                </a:solidFill>
              </a:rPr>
              <a:t>Cyclick</a:t>
            </a:r>
            <a:r>
              <a:rPr lang="en-US" dirty="0" smtClean="0">
                <a:solidFill>
                  <a:schemeClr val="tx1"/>
                </a:solidFill>
              </a:rPr>
              <a:t> Redundancy Check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  <p:pic>
        <p:nvPicPr>
          <p:cNvPr id="20483" name="Picture 4" descr="802.1Q.gif"/>
          <p:cNvPicPr>
            <a:picLocks noChangeAspect="1"/>
          </p:cNvPicPr>
          <p:nvPr/>
        </p:nvPicPr>
        <p:blipFill>
          <a:blip r:embed="rId2"/>
          <a:srcRect r="10909" b="64619"/>
          <a:stretch>
            <a:fillRect/>
          </a:stretch>
        </p:blipFill>
        <p:spPr bwMode="auto">
          <a:xfrm>
            <a:off x="495142" y="1828800"/>
            <a:ext cx="916527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Electing Designated Ports (802.1d)</a:t>
            </a:r>
            <a:endParaRPr lang="en-US" dirty="0"/>
          </a:p>
        </p:txBody>
      </p:sp>
      <p:sp>
        <p:nvSpPr>
          <p:cNvPr id="78851" name="Content Placeholder 6"/>
          <p:cNvSpPr>
            <a:spLocks noGrp="1"/>
          </p:cNvSpPr>
          <p:nvPr>
            <p:ph idx="4294967295"/>
          </p:nvPr>
        </p:nvSpPr>
        <p:spPr>
          <a:xfrm>
            <a:off x="388937" y="1600200"/>
            <a:ext cx="8905875" cy="45259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OK, we now have selected root ports but we haven’t solved the loop problem yet, have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we?</a:t>
            </a:r>
            <a:r>
              <a:rPr lang="en-US" dirty="0" err="1" smtClean="0">
                <a:solidFill>
                  <a:srgbClr val="FF0000"/>
                </a:solidFill>
                <a:cs typeface="ＭＳ Ｐゴシック" pitchFamily="-65" charset="-128"/>
              </a:rPr>
              <a:t>The</a:t>
            </a:r>
            <a:r>
              <a:rPr lang="en-US" dirty="0" smtClean="0">
                <a:solidFill>
                  <a:srgbClr val="FF0000"/>
                </a:solidFill>
                <a:cs typeface="ＭＳ Ｐゴシック" pitchFamily="-65" charset="-128"/>
              </a:rPr>
              <a:t> </a:t>
            </a:r>
            <a:r>
              <a:rPr lang="en-US" dirty="0">
                <a:solidFill>
                  <a:srgbClr val="FF0000"/>
                </a:solidFill>
                <a:cs typeface="ＭＳ Ｐゴシック" pitchFamily="-65" charset="-128"/>
              </a:rPr>
              <a:t>links are still active!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Each network segment needs to have only one switch forwarding traffic to and from that segment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>
                <a:ea typeface="ＭＳ Ｐゴシック" pitchFamily="-65" charset="-128"/>
                <a:cs typeface="ＭＳ Ｐゴシック" pitchFamily="-65" charset="-128"/>
              </a:rPr>
              <a:t>Switches then need to identify one </a:t>
            </a:r>
            <a:r>
              <a:rPr lang="en-US" sz="2800" b="1" i="1" dirty="0">
                <a:ea typeface="ＭＳ Ｐゴシック" pitchFamily="-65" charset="-128"/>
                <a:cs typeface="ＭＳ Ｐゴシック" pitchFamily="-65" charset="-128"/>
              </a:rPr>
              <a:t>Designated Port </a:t>
            </a:r>
            <a:r>
              <a:rPr lang="en-US" sz="2800" dirty="0">
                <a:ea typeface="ＭＳ Ｐゴシック" pitchFamily="-65" charset="-128"/>
                <a:cs typeface="ＭＳ Ｐゴシック" pitchFamily="-65" charset="-128"/>
              </a:rPr>
              <a:t>per link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/>
              <a:t>The one with the lowest cumulative Root Path Cost to the Root Bridge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836612" y="3962400"/>
            <a:ext cx="365361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32678.0000000000BB</a:t>
            </a:r>
          </a:p>
        </p:txBody>
      </p:sp>
      <p:sp>
        <p:nvSpPr>
          <p:cNvPr id="30" name="TextBox 57"/>
          <p:cNvSpPr txBox="1">
            <a:spLocks noChangeArrowheads="1"/>
          </p:cNvSpPr>
          <p:nvPr/>
        </p:nvSpPr>
        <p:spPr bwMode="auto">
          <a:xfrm>
            <a:off x="5292883" y="3962400"/>
            <a:ext cx="366142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76815" name="TextBox 52"/>
          <p:cNvSpPr txBox="1">
            <a:spLocks noChangeArrowheads="1"/>
          </p:cNvSpPr>
          <p:nvPr/>
        </p:nvSpPr>
        <p:spPr bwMode="auto">
          <a:xfrm>
            <a:off x="2102956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6" name="TextBox 53"/>
          <p:cNvSpPr txBox="1">
            <a:spLocks noChangeArrowheads="1"/>
          </p:cNvSpPr>
          <p:nvPr/>
        </p:nvSpPr>
        <p:spPr bwMode="auto">
          <a:xfrm>
            <a:off x="6018212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7" name="TextBox 54"/>
          <p:cNvSpPr txBox="1">
            <a:spLocks noChangeArrowheads="1"/>
          </p:cNvSpPr>
          <p:nvPr/>
        </p:nvSpPr>
        <p:spPr bwMode="auto">
          <a:xfrm>
            <a:off x="4007956" y="3352800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012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94124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61130" y="20574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Switch </a:t>
            </a:r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cxnSp>
        <p:nvCxnSpPr>
          <p:cNvPr id="25" name="Straight Connector 24"/>
          <p:cNvCxnSpPr>
            <a:stCxn id="24" idx="1"/>
            <a:endCxn id="22" idx="0"/>
          </p:cNvCxnSpPr>
          <p:nvPr/>
        </p:nvCxnSpPr>
        <p:spPr>
          <a:xfrm rot="10800000" flipV="1">
            <a:off x="2942012" y="2327400"/>
            <a:ext cx="1019118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4" idx="3"/>
            <a:endCxn id="23" idx="0"/>
          </p:cNvCxnSpPr>
          <p:nvPr/>
        </p:nvCxnSpPr>
        <p:spPr>
          <a:xfrm>
            <a:off x="5581130" y="2327400"/>
            <a:ext cx="922994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3"/>
            <a:endCxn id="23" idx="1"/>
          </p:cNvCxnSpPr>
          <p:nvPr/>
        </p:nvCxnSpPr>
        <p:spPr>
          <a:xfrm>
            <a:off x="3752012" y="3622800"/>
            <a:ext cx="19421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2970212" y="1676400"/>
            <a:ext cx="365241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sp>
        <p:nvSpPr>
          <p:cNvPr id="76809" name="TextBox 46"/>
          <p:cNvSpPr txBox="1">
            <a:spLocks noChangeArrowheads="1"/>
          </p:cNvSpPr>
          <p:nvPr/>
        </p:nvSpPr>
        <p:spPr bwMode="auto">
          <a:xfrm>
            <a:off x="3656012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0" name="TextBox 47"/>
          <p:cNvSpPr txBox="1">
            <a:spLocks noChangeArrowheads="1"/>
          </p:cNvSpPr>
          <p:nvPr/>
        </p:nvSpPr>
        <p:spPr bwMode="auto">
          <a:xfrm>
            <a:off x="5561680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1" name="TextBox 48"/>
          <p:cNvSpPr txBox="1">
            <a:spLocks noChangeArrowheads="1"/>
          </p:cNvSpPr>
          <p:nvPr/>
        </p:nvSpPr>
        <p:spPr bwMode="auto">
          <a:xfrm>
            <a:off x="27416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2" name="TextBox 49"/>
          <p:cNvSpPr txBox="1">
            <a:spLocks noChangeArrowheads="1"/>
          </p:cNvSpPr>
          <p:nvPr/>
        </p:nvSpPr>
        <p:spPr bwMode="auto">
          <a:xfrm>
            <a:off x="63230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3" name="TextBox 50"/>
          <p:cNvSpPr txBox="1">
            <a:spLocks noChangeArrowheads="1"/>
          </p:cNvSpPr>
          <p:nvPr/>
        </p:nvSpPr>
        <p:spPr bwMode="auto">
          <a:xfrm>
            <a:off x="3732880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4" name="TextBox 51"/>
          <p:cNvSpPr txBox="1">
            <a:spLocks noChangeArrowheads="1"/>
          </p:cNvSpPr>
          <p:nvPr/>
        </p:nvSpPr>
        <p:spPr bwMode="auto">
          <a:xfrm>
            <a:off x="5332412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31" name="TextBox 20"/>
          <p:cNvSpPr txBox="1">
            <a:spLocks noChangeArrowheads="1"/>
          </p:cNvSpPr>
          <p:nvPr/>
        </p:nvSpPr>
        <p:spPr bwMode="auto">
          <a:xfrm>
            <a:off x="684212" y="5181600"/>
            <a:ext cx="8458200" cy="1017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  <a:buClr>
                <a:schemeClr val="accent6">
                  <a:lumMod val="60000"/>
                  <a:lumOff val="40000"/>
                </a:schemeClr>
              </a:buClr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Which port should be the Designated Port on each segment?</a:t>
            </a:r>
            <a:endParaRPr lang="en-US" sz="2800" dirty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Electing Designated Ports (802.1d)</a:t>
            </a:r>
            <a:endParaRPr lang="en-US"/>
          </a:p>
        </p:txBody>
      </p:sp>
      <p:sp>
        <p:nvSpPr>
          <p:cNvPr id="59395" name="Content Placeholder 6"/>
          <p:cNvSpPr>
            <a:spLocks noGrp="1"/>
          </p:cNvSpPr>
          <p:nvPr>
            <p:ph idx="4294967295"/>
          </p:nvPr>
        </p:nvSpPr>
        <p:spPr>
          <a:xfrm>
            <a:off x="465137" y="1600200"/>
            <a:ext cx="8905875" cy="4525963"/>
          </a:xfrm>
        </p:spPr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>
                <a:ea typeface="ＭＳ Ｐゴシック" pitchFamily="-65" charset="-128"/>
                <a:cs typeface="ＭＳ Ｐゴシック" pitchFamily="-65" charset="-128"/>
              </a:rPr>
              <a:t>Two or more ports in a segment having identical Root Path Costs is possible, which results in a tie condition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>
                <a:ea typeface="ＭＳ Ｐゴシック" pitchFamily="-65" charset="-128"/>
                <a:cs typeface="ＭＳ Ｐゴシック" pitchFamily="-65" charset="-128"/>
              </a:rPr>
              <a:t>All STP decisions are based on the following sequence of conditions: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Lowest Root Bridge ID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Lowest Root Path Cost to Root Bridge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Lowest Sender Bridge ID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/>
              <a:t>Lowest Sender Port 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836612" y="3962400"/>
            <a:ext cx="365361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32678.0000000000BB</a:t>
            </a:r>
          </a:p>
        </p:txBody>
      </p:sp>
      <p:sp>
        <p:nvSpPr>
          <p:cNvPr id="30" name="TextBox 57"/>
          <p:cNvSpPr txBox="1">
            <a:spLocks noChangeArrowheads="1"/>
          </p:cNvSpPr>
          <p:nvPr/>
        </p:nvSpPr>
        <p:spPr bwMode="auto">
          <a:xfrm>
            <a:off x="5292883" y="3962400"/>
            <a:ext cx="366142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76815" name="TextBox 52"/>
          <p:cNvSpPr txBox="1">
            <a:spLocks noChangeArrowheads="1"/>
          </p:cNvSpPr>
          <p:nvPr/>
        </p:nvSpPr>
        <p:spPr bwMode="auto">
          <a:xfrm>
            <a:off x="2102956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6" name="TextBox 53"/>
          <p:cNvSpPr txBox="1">
            <a:spLocks noChangeArrowheads="1"/>
          </p:cNvSpPr>
          <p:nvPr/>
        </p:nvSpPr>
        <p:spPr bwMode="auto">
          <a:xfrm>
            <a:off x="6018212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7" name="TextBox 54"/>
          <p:cNvSpPr txBox="1">
            <a:spLocks noChangeArrowheads="1"/>
          </p:cNvSpPr>
          <p:nvPr/>
        </p:nvSpPr>
        <p:spPr bwMode="auto">
          <a:xfrm>
            <a:off x="4007956" y="3352800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012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94124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61130" y="20574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Switch </a:t>
            </a:r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cxnSp>
        <p:nvCxnSpPr>
          <p:cNvPr id="25" name="Straight Connector 24"/>
          <p:cNvCxnSpPr>
            <a:stCxn id="24" idx="1"/>
            <a:endCxn id="22" idx="0"/>
          </p:cNvCxnSpPr>
          <p:nvPr/>
        </p:nvCxnSpPr>
        <p:spPr>
          <a:xfrm rot="10800000" flipV="1">
            <a:off x="2942012" y="2327400"/>
            <a:ext cx="1019118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4" idx="3"/>
            <a:endCxn id="23" idx="0"/>
          </p:cNvCxnSpPr>
          <p:nvPr/>
        </p:nvCxnSpPr>
        <p:spPr>
          <a:xfrm>
            <a:off x="5581130" y="2327400"/>
            <a:ext cx="922994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3"/>
            <a:endCxn id="23" idx="1"/>
          </p:cNvCxnSpPr>
          <p:nvPr/>
        </p:nvCxnSpPr>
        <p:spPr>
          <a:xfrm>
            <a:off x="3752012" y="3622800"/>
            <a:ext cx="19421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2970212" y="1676400"/>
            <a:ext cx="365241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sp>
        <p:nvSpPr>
          <p:cNvPr id="76809" name="TextBox 46"/>
          <p:cNvSpPr txBox="1">
            <a:spLocks noChangeArrowheads="1"/>
          </p:cNvSpPr>
          <p:nvPr/>
        </p:nvSpPr>
        <p:spPr bwMode="auto">
          <a:xfrm>
            <a:off x="3656012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0" name="TextBox 47"/>
          <p:cNvSpPr txBox="1">
            <a:spLocks noChangeArrowheads="1"/>
          </p:cNvSpPr>
          <p:nvPr/>
        </p:nvSpPr>
        <p:spPr bwMode="auto">
          <a:xfrm>
            <a:off x="5561680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1" name="TextBox 48"/>
          <p:cNvSpPr txBox="1">
            <a:spLocks noChangeArrowheads="1"/>
          </p:cNvSpPr>
          <p:nvPr/>
        </p:nvSpPr>
        <p:spPr bwMode="auto">
          <a:xfrm>
            <a:off x="27416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2" name="TextBox 49"/>
          <p:cNvSpPr txBox="1">
            <a:spLocks noChangeArrowheads="1"/>
          </p:cNvSpPr>
          <p:nvPr/>
        </p:nvSpPr>
        <p:spPr bwMode="auto">
          <a:xfrm>
            <a:off x="63230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3" name="TextBox 50"/>
          <p:cNvSpPr txBox="1">
            <a:spLocks noChangeArrowheads="1"/>
          </p:cNvSpPr>
          <p:nvPr/>
        </p:nvSpPr>
        <p:spPr bwMode="auto">
          <a:xfrm>
            <a:off x="3732880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4" name="TextBox 51"/>
          <p:cNvSpPr txBox="1">
            <a:spLocks noChangeArrowheads="1"/>
          </p:cNvSpPr>
          <p:nvPr/>
        </p:nvSpPr>
        <p:spPr bwMode="auto">
          <a:xfrm>
            <a:off x="5332412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84212" y="1828800"/>
            <a:ext cx="2063089" cy="685800"/>
          </a:xfrm>
          <a:prstGeom prst="wedgeRoundRectCallout">
            <a:avLst>
              <a:gd name="adj1" fmla="val 98813"/>
              <a:gd name="adj2" fmla="val 26238"/>
              <a:gd name="adj3" fmla="val 16667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2200" b="1" dirty="0" smtClean="0">
                <a:solidFill>
                  <a:srgbClr val="404040"/>
                </a:solidFill>
              </a:rPr>
              <a:t>Designated Port</a:t>
            </a:r>
            <a:endParaRPr lang="en-US" sz="2200" b="1" dirty="0">
              <a:solidFill>
                <a:srgbClr val="404040"/>
              </a:solidFill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7008812" y="1828800"/>
            <a:ext cx="2063089" cy="685800"/>
          </a:xfrm>
          <a:prstGeom prst="wedgeRoundRectCallout">
            <a:avLst>
              <a:gd name="adj1" fmla="val -107215"/>
              <a:gd name="adj2" fmla="val 26238"/>
              <a:gd name="adj3" fmla="val 16667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2200" b="1" dirty="0" smtClean="0">
                <a:solidFill>
                  <a:srgbClr val="404040"/>
                </a:solidFill>
              </a:rPr>
              <a:t>Designated Port</a:t>
            </a:r>
            <a:endParaRPr lang="en-US" sz="2200" b="1" dirty="0">
              <a:solidFill>
                <a:srgbClr val="404040"/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2208212" y="4572000"/>
            <a:ext cx="2063089" cy="685800"/>
          </a:xfrm>
          <a:prstGeom prst="wedgeRoundRectCallout">
            <a:avLst>
              <a:gd name="adj1" fmla="val 30556"/>
              <a:gd name="adj2" fmla="val -163999"/>
              <a:gd name="adj3" fmla="val 16667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2200" b="1" dirty="0" smtClean="0">
                <a:solidFill>
                  <a:srgbClr val="404040"/>
                </a:solidFill>
              </a:rPr>
              <a:t>Designated Port</a:t>
            </a:r>
            <a:endParaRPr lang="en-US" sz="2200" b="1" dirty="0">
              <a:solidFill>
                <a:srgbClr val="404040"/>
              </a:solidFill>
            </a:endParaRPr>
          </a:p>
        </p:txBody>
      </p:sp>
      <p:sp>
        <p:nvSpPr>
          <p:cNvPr id="35" name="TextBox 20"/>
          <p:cNvSpPr txBox="1">
            <a:spLocks noChangeArrowheads="1"/>
          </p:cNvSpPr>
          <p:nvPr/>
        </p:nvSpPr>
        <p:spPr bwMode="auto">
          <a:xfrm>
            <a:off x="4722812" y="4681380"/>
            <a:ext cx="4724400" cy="1948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  <a:buClr>
                <a:schemeClr val="accent6">
                  <a:lumMod val="60000"/>
                  <a:lumOff val="40000"/>
                </a:schemeClr>
              </a:buClr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In the B-C link, Switch B has the lowest Bridge ID, so port 2 in Switch B is the Designated Port</a:t>
            </a:r>
            <a:endParaRPr lang="en-US" sz="2800" dirty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Blocking a port</a:t>
            </a:r>
            <a:endParaRPr lang="en-US"/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Any port that is not elected as either a Root Port, nor a Designated Port is put into the Blocking State.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This step effectively breaks the loop and completes the Spanning Tree.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836612" y="3962400"/>
            <a:ext cx="3653614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32678.0000000000BB</a:t>
            </a:r>
          </a:p>
        </p:txBody>
      </p:sp>
      <p:sp>
        <p:nvSpPr>
          <p:cNvPr id="30" name="TextBox 57"/>
          <p:cNvSpPr txBox="1">
            <a:spLocks noChangeArrowheads="1"/>
          </p:cNvSpPr>
          <p:nvPr/>
        </p:nvSpPr>
        <p:spPr bwMode="auto">
          <a:xfrm>
            <a:off x="5292883" y="3962400"/>
            <a:ext cx="3661429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Port Selection (802.1d)</a:t>
            </a:r>
            <a:endParaRPr lang="en-US"/>
          </a:p>
        </p:txBody>
      </p:sp>
      <p:sp>
        <p:nvSpPr>
          <p:cNvPr id="76815" name="TextBox 52"/>
          <p:cNvSpPr txBox="1">
            <a:spLocks noChangeArrowheads="1"/>
          </p:cNvSpPr>
          <p:nvPr/>
        </p:nvSpPr>
        <p:spPr bwMode="auto">
          <a:xfrm>
            <a:off x="2102956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6" name="TextBox 53"/>
          <p:cNvSpPr txBox="1">
            <a:spLocks noChangeArrowheads="1"/>
          </p:cNvSpPr>
          <p:nvPr/>
        </p:nvSpPr>
        <p:spPr bwMode="auto">
          <a:xfrm>
            <a:off x="6018212" y="2707394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76817" name="TextBox 54"/>
          <p:cNvSpPr txBox="1">
            <a:spLocks noChangeArrowheads="1"/>
          </p:cNvSpPr>
          <p:nvPr/>
        </p:nvSpPr>
        <p:spPr bwMode="auto">
          <a:xfrm>
            <a:off x="4007956" y="3352800"/>
            <a:ext cx="1400656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Cost=19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012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94124" y="33528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61130" y="20574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Switch </a:t>
            </a:r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cxnSp>
        <p:nvCxnSpPr>
          <p:cNvPr id="25" name="Straight Connector 24"/>
          <p:cNvCxnSpPr>
            <a:stCxn id="24" idx="1"/>
            <a:endCxn id="22" idx="0"/>
          </p:cNvCxnSpPr>
          <p:nvPr/>
        </p:nvCxnSpPr>
        <p:spPr>
          <a:xfrm rot="10800000" flipV="1">
            <a:off x="2942012" y="2327400"/>
            <a:ext cx="1019118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4" idx="3"/>
            <a:endCxn id="23" idx="0"/>
          </p:cNvCxnSpPr>
          <p:nvPr/>
        </p:nvCxnSpPr>
        <p:spPr>
          <a:xfrm>
            <a:off x="5581130" y="2327400"/>
            <a:ext cx="922994" cy="1025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3"/>
            <a:endCxn id="23" idx="1"/>
          </p:cNvCxnSpPr>
          <p:nvPr/>
        </p:nvCxnSpPr>
        <p:spPr>
          <a:xfrm>
            <a:off x="3752012" y="3622800"/>
            <a:ext cx="19421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55"/>
          <p:cNvSpPr txBox="1">
            <a:spLocks noChangeArrowheads="1"/>
          </p:cNvSpPr>
          <p:nvPr/>
        </p:nvSpPr>
        <p:spPr bwMode="auto">
          <a:xfrm>
            <a:off x="2970212" y="1676400"/>
            <a:ext cx="365241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sp>
        <p:nvSpPr>
          <p:cNvPr id="76809" name="TextBox 46"/>
          <p:cNvSpPr txBox="1">
            <a:spLocks noChangeArrowheads="1"/>
          </p:cNvSpPr>
          <p:nvPr/>
        </p:nvSpPr>
        <p:spPr bwMode="auto">
          <a:xfrm>
            <a:off x="3656012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0" name="TextBox 47"/>
          <p:cNvSpPr txBox="1">
            <a:spLocks noChangeArrowheads="1"/>
          </p:cNvSpPr>
          <p:nvPr/>
        </p:nvSpPr>
        <p:spPr bwMode="auto">
          <a:xfrm>
            <a:off x="5561680" y="22098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1" name="TextBox 48"/>
          <p:cNvSpPr txBox="1">
            <a:spLocks noChangeArrowheads="1"/>
          </p:cNvSpPr>
          <p:nvPr/>
        </p:nvSpPr>
        <p:spPr bwMode="auto">
          <a:xfrm>
            <a:off x="27416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2" name="TextBox 49"/>
          <p:cNvSpPr txBox="1">
            <a:spLocks noChangeArrowheads="1"/>
          </p:cNvSpPr>
          <p:nvPr/>
        </p:nvSpPr>
        <p:spPr bwMode="auto">
          <a:xfrm>
            <a:off x="6323012" y="3124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76813" name="TextBox 50"/>
          <p:cNvSpPr txBox="1">
            <a:spLocks noChangeArrowheads="1"/>
          </p:cNvSpPr>
          <p:nvPr/>
        </p:nvSpPr>
        <p:spPr bwMode="auto">
          <a:xfrm>
            <a:off x="3732880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76814" name="TextBox 51"/>
          <p:cNvSpPr txBox="1">
            <a:spLocks noChangeArrowheads="1"/>
          </p:cNvSpPr>
          <p:nvPr/>
        </p:nvSpPr>
        <p:spPr bwMode="auto">
          <a:xfrm>
            <a:off x="5332412" y="3472200"/>
            <a:ext cx="380332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35" name="TextBox 20"/>
          <p:cNvSpPr txBox="1">
            <a:spLocks noChangeArrowheads="1"/>
          </p:cNvSpPr>
          <p:nvPr/>
        </p:nvSpPr>
        <p:spPr bwMode="auto">
          <a:xfrm>
            <a:off x="684212" y="4918138"/>
            <a:ext cx="8610600" cy="14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8000"/>
              </a:lnSpc>
              <a:buClr>
                <a:schemeClr val="accent6">
                  <a:lumMod val="60000"/>
                  <a:lumOff val="40000"/>
                </a:schemeClr>
              </a:buClr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Port 2 in Switch C is put into the 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Blocking State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, because it is 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neither a Root Port nor a Designated Port</a:t>
            </a:r>
            <a:endParaRPr lang="en-US" sz="2800" b="1" dirty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1" name="Rectangle 75"/>
          <p:cNvSpPr>
            <a:spLocks noChangeArrowheads="1"/>
          </p:cNvSpPr>
          <p:nvPr/>
        </p:nvSpPr>
        <p:spPr bwMode="auto">
          <a:xfrm>
            <a:off x="5250206" y="3276600"/>
            <a:ext cx="107280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Zapf Dingbats" charset="2"/>
                <a:ea typeface="Zapf Dingbats" charset="2"/>
                <a:cs typeface="Zapf Dingbats" charset="2"/>
              </a:rPr>
              <a:t>✗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Spanning Tree Protocol States</a:t>
            </a:r>
            <a:endParaRPr lang="en-US"/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Disabled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Port is shut down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Blocking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Not forwarding frames 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Receiving </a:t>
            </a:r>
            <a:r>
              <a:rPr lang="en-US" dirty="0" err="1" smtClean="0"/>
              <a:t>BPDUs</a:t>
            </a: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Listening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Not forwarding frames 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Sending and receiving </a:t>
            </a:r>
            <a:r>
              <a:rPr lang="en-US" dirty="0" err="1" smtClean="0"/>
              <a:t>BPDUs</a:t>
            </a:r>
            <a:endParaRPr lang="en-US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Spanning Tree Protocol States</a:t>
            </a:r>
            <a:endParaRPr lang="en-US"/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Learning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Not forwarding frames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Sending and receiving </a:t>
            </a:r>
            <a:r>
              <a:rPr lang="en-US" dirty="0" err="1" smtClean="0"/>
              <a:t>BPDUs</a:t>
            </a: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Learning new MAC addresses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Forwarding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Forwarding frames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Sending and receiving </a:t>
            </a:r>
            <a:r>
              <a:rPr lang="en-US" dirty="0" err="1" smtClean="0"/>
              <a:t>BPDUs</a:t>
            </a:r>
            <a:endParaRPr lang="en-US" dirty="0" smtClean="0"/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Learning new MAC addresses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STP Topology Changes</a:t>
            </a:r>
            <a:endParaRPr lang="en-US"/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Switches will recalculate if: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new switch is introduced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It could be the new Root Bridge!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switch fails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link fails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Bridge Placement</a:t>
            </a:r>
            <a:endParaRPr lang="en-US"/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Using default STP parameters might result in an undesired situation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Traffic will flow in non-optimal ways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An unstable or slow switch might become the root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You need to plan your assignment of bridge priorities carefully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Evolution of Ethernet Topologies</a:t>
            </a:r>
            <a:endParaRPr lang="en-US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Bus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Everybody on the same coaxial cable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Star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One central device connects every other node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First with hubs (repeated traffic)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Later with switches (bridged traffic)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Structured cabling for star topologies standardized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Bad Root Bridge Placement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9645" y="26670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5" name="Rectangle 4"/>
          <p:cNvSpPr/>
          <p:nvPr/>
        </p:nvSpPr>
        <p:spPr>
          <a:xfrm>
            <a:off x="3093844" y="40386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6180" y="26670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FFFFFF"/>
                </a:solidFill>
              </a:rPr>
              <a:t>Swtich</a:t>
            </a:r>
            <a:r>
              <a:rPr lang="en-US" dirty="0">
                <a:solidFill>
                  <a:srgbClr val="FFFFFF"/>
                </a:solidFill>
              </a:rPr>
              <a:t> D</a:t>
            </a:r>
          </a:p>
        </p:txBody>
      </p:sp>
      <p:cxnSp>
        <p:nvCxnSpPr>
          <p:cNvPr id="7" name="Straight Connector 6"/>
          <p:cNvCxnSpPr>
            <a:stCxn id="6" idx="3"/>
            <a:endCxn id="4" idx="1"/>
          </p:cNvCxnSpPr>
          <p:nvPr/>
        </p:nvCxnSpPr>
        <p:spPr>
          <a:xfrm>
            <a:off x="4136180" y="2937000"/>
            <a:ext cx="1763465" cy="1588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2"/>
            <a:endCxn id="5" idx="0"/>
          </p:cNvCxnSpPr>
          <p:nvPr/>
        </p:nvCxnSpPr>
        <p:spPr>
          <a:xfrm rot="16200000" flipH="1">
            <a:off x="3199212" y="3333968"/>
            <a:ext cx="831600" cy="577664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2"/>
            <a:endCxn id="5" idx="0"/>
          </p:cNvCxnSpPr>
          <p:nvPr/>
        </p:nvCxnSpPr>
        <p:spPr>
          <a:xfrm rot="5400000">
            <a:off x="4890945" y="2219900"/>
            <a:ext cx="831600" cy="2805801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097" name="TextBox 55"/>
          <p:cNvSpPr txBox="1">
            <a:spLocks noChangeArrowheads="1"/>
          </p:cNvSpPr>
          <p:nvPr/>
        </p:nvSpPr>
        <p:spPr bwMode="auto">
          <a:xfrm>
            <a:off x="288045" y="2743201"/>
            <a:ext cx="2238726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32678.0000000000DD</a:t>
            </a:r>
          </a:p>
        </p:txBody>
      </p:sp>
      <p:sp>
        <p:nvSpPr>
          <p:cNvPr id="89098" name="TextBox 56"/>
          <p:cNvSpPr txBox="1">
            <a:spLocks noChangeArrowheads="1"/>
          </p:cNvSpPr>
          <p:nvPr/>
        </p:nvSpPr>
        <p:spPr bwMode="auto">
          <a:xfrm>
            <a:off x="7467593" y="2743201"/>
            <a:ext cx="2208219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32678.0000000000BB</a:t>
            </a:r>
          </a:p>
        </p:txBody>
      </p:sp>
      <p:sp>
        <p:nvSpPr>
          <p:cNvPr id="89099" name="TextBox 57"/>
          <p:cNvSpPr txBox="1">
            <a:spLocks noChangeArrowheads="1"/>
          </p:cNvSpPr>
          <p:nvPr/>
        </p:nvSpPr>
        <p:spPr bwMode="auto">
          <a:xfrm>
            <a:off x="948233" y="4114801"/>
            <a:ext cx="2212778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87026" y="40386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89101" name="TextBox 55"/>
          <p:cNvSpPr txBox="1">
            <a:spLocks noChangeArrowheads="1"/>
          </p:cNvSpPr>
          <p:nvPr/>
        </p:nvSpPr>
        <p:spPr bwMode="auto">
          <a:xfrm>
            <a:off x="7161212" y="4114801"/>
            <a:ext cx="2223686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cxnSp>
        <p:nvCxnSpPr>
          <p:cNvPr id="29" name="Straight Connector 28"/>
          <p:cNvCxnSpPr>
            <a:stCxn id="4" idx="2"/>
            <a:endCxn id="27" idx="0"/>
          </p:cNvCxnSpPr>
          <p:nvPr/>
        </p:nvCxnSpPr>
        <p:spPr>
          <a:xfrm rot="5400000">
            <a:off x="6087536" y="3416491"/>
            <a:ext cx="831600" cy="412619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6" idx="2"/>
            <a:endCxn id="27" idx="0"/>
          </p:cNvCxnSpPr>
          <p:nvPr/>
        </p:nvCxnSpPr>
        <p:spPr>
          <a:xfrm rot="16200000" flipH="1">
            <a:off x="4395803" y="2137377"/>
            <a:ext cx="831600" cy="2970846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4" idx="0"/>
          </p:cNvCxnSpPr>
          <p:nvPr/>
        </p:nvCxnSpPr>
        <p:spPr>
          <a:xfrm>
            <a:off x="5074409" y="1951039"/>
            <a:ext cx="1635236" cy="715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Oval Callout 47"/>
          <p:cNvSpPr/>
          <p:nvPr/>
        </p:nvSpPr>
        <p:spPr>
          <a:xfrm>
            <a:off x="7389812" y="3124200"/>
            <a:ext cx="1898041" cy="838200"/>
          </a:xfrm>
          <a:prstGeom prst="wedgeEllipseCallout">
            <a:avLst>
              <a:gd name="adj1" fmla="val -58921"/>
              <a:gd name="adj2" fmla="val 64030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</a:rPr>
              <a:t>Root Bridge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516180" y="49530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50" name="Straight Connector 49"/>
          <p:cNvCxnSpPr>
            <a:stCxn id="5" idx="2"/>
            <a:endCxn id="49" idx="0"/>
          </p:cNvCxnSpPr>
          <p:nvPr/>
        </p:nvCxnSpPr>
        <p:spPr>
          <a:xfrm rot="5400000">
            <a:off x="3125967" y="4175123"/>
            <a:ext cx="374400" cy="11813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2681227" y="51054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846274" y="52578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55" name="Straight Connector 54"/>
          <p:cNvCxnSpPr>
            <a:stCxn id="5" idx="2"/>
            <a:endCxn id="53" idx="0"/>
          </p:cNvCxnSpPr>
          <p:nvPr/>
        </p:nvCxnSpPr>
        <p:spPr>
          <a:xfrm rot="5400000">
            <a:off x="3132290" y="4333846"/>
            <a:ext cx="526800" cy="10163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" idx="2"/>
            <a:endCxn id="54" idx="0"/>
          </p:cNvCxnSpPr>
          <p:nvPr/>
        </p:nvCxnSpPr>
        <p:spPr>
          <a:xfrm rot="5400000">
            <a:off x="3138614" y="4492570"/>
            <a:ext cx="679200" cy="8512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6807404" y="50292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642357" y="51816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477310" y="53340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64" name="Straight Connector 63"/>
          <p:cNvCxnSpPr>
            <a:stCxn id="27" idx="2"/>
            <a:endCxn id="61" idx="0"/>
          </p:cNvCxnSpPr>
          <p:nvPr/>
        </p:nvCxnSpPr>
        <p:spPr>
          <a:xfrm rot="16200000" flipH="1">
            <a:off x="6430069" y="4445556"/>
            <a:ext cx="450600" cy="7166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27" idx="2"/>
            <a:endCxn id="62" idx="0"/>
          </p:cNvCxnSpPr>
          <p:nvPr/>
        </p:nvCxnSpPr>
        <p:spPr>
          <a:xfrm rot="16200000" flipH="1">
            <a:off x="6271346" y="4604280"/>
            <a:ext cx="603000" cy="551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2"/>
            <a:endCxn id="63" idx="0"/>
          </p:cNvCxnSpPr>
          <p:nvPr/>
        </p:nvCxnSpPr>
        <p:spPr>
          <a:xfrm rot="16200000" flipH="1">
            <a:off x="6112622" y="4763003"/>
            <a:ext cx="755400" cy="3865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118" name="TextBox 80"/>
          <p:cNvSpPr txBox="1">
            <a:spLocks noChangeArrowheads="1"/>
          </p:cNvSpPr>
          <p:nvPr/>
        </p:nvSpPr>
        <p:spPr bwMode="auto">
          <a:xfrm>
            <a:off x="5817121" y="1905000"/>
            <a:ext cx="2047017" cy="34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Out to router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rot="5400000" flipH="1" flipV="1">
            <a:off x="3407971" y="4664168"/>
            <a:ext cx="609600" cy="577665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16200000" flipV="1">
            <a:off x="3001677" y="3375091"/>
            <a:ext cx="762000" cy="412618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4414221" y="3276600"/>
            <a:ext cx="1155330" cy="382588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rot="5400000" flipH="1" flipV="1">
            <a:off x="6261357" y="3416353"/>
            <a:ext cx="762000" cy="330094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10800000">
            <a:off x="5156933" y="2133600"/>
            <a:ext cx="907759" cy="4572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Good Root Bridge Placement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5776648" y="28956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Switch B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0847" y="42672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C</a:t>
            </a:r>
          </a:p>
        </p:txBody>
      </p:sp>
      <p:sp>
        <p:nvSpPr>
          <p:cNvPr id="6" name="Rectangle 5"/>
          <p:cNvSpPr/>
          <p:nvPr/>
        </p:nvSpPr>
        <p:spPr>
          <a:xfrm>
            <a:off x="2393183" y="28956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FFFFFF"/>
                </a:solidFill>
              </a:rPr>
              <a:t>Swtich</a:t>
            </a:r>
            <a:r>
              <a:rPr lang="en-US" dirty="0">
                <a:solidFill>
                  <a:srgbClr val="FFFFFF"/>
                </a:solidFill>
              </a:rPr>
              <a:t> D</a:t>
            </a:r>
          </a:p>
        </p:txBody>
      </p:sp>
      <p:cxnSp>
        <p:nvCxnSpPr>
          <p:cNvPr id="7" name="Straight Connector 6"/>
          <p:cNvCxnSpPr>
            <a:stCxn id="6" idx="3"/>
            <a:endCxn id="4" idx="1"/>
          </p:cNvCxnSpPr>
          <p:nvPr/>
        </p:nvCxnSpPr>
        <p:spPr>
          <a:xfrm>
            <a:off x="4013183" y="3165600"/>
            <a:ext cx="1763465" cy="1588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2"/>
            <a:endCxn id="5" idx="0"/>
          </p:cNvCxnSpPr>
          <p:nvPr/>
        </p:nvCxnSpPr>
        <p:spPr>
          <a:xfrm rot="16200000" flipH="1">
            <a:off x="3076215" y="3562568"/>
            <a:ext cx="831600" cy="577664"/>
          </a:xfrm>
          <a:prstGeom prst="line">
            <a:avLst/>
          </a:prstGeom>
          <a:ln w="25400" cmpd="sng"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2"/>
            <a:endCxn id="5" idx="0"/>
          </p:cNvCxnSpPr>
          <p:nvPr/>
        </p:nvCxnSpPr>
        <p:spPr>
          <a:xfrm rot="5400000">
            <a:off x="4767948" y="2448500"/>
            <a:ext cx="831600" cy="2805801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121" name="TextBox 55"/>
          <p:cNvSpPr txBox="1">
            <a:spLocks noChangeArrowheads="1"/>
          </p:cNvSpPr>
          <p:nvPr/>
        </p:nvSpPr>
        <p:spPr bwMode="auto">
          <a:xfrm>
            <a:off x="495142" y="2971801"/>
            <a:ext cx="1782171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1.0000000000DD</a:t>
            </a:r>
          </a:p>
        </p:txBody>
      </p:sp>
      <p:sp>
        <p:nvSpPr>
          <p:cNvPr id="90122" name="TextBox 56"/>
          <p:cNvSpPr txBox="1">
            <a:spLocks noChangeArrowheads="1"/>
          </p:cNvSpPr>
          <p:nvPr/>
        </p:nvSpPr>
        <p:spPr bwMode="auto">
          <a:xfrm>
            <a:off x="7344596" y="2971801"/>
            <a:ext cx="1751664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0.0000000000BB</a:t>
            </a:r>
          </a:p>
        </p:txBody>
      </p:sp>
      <p:sp>
        <p:nvSpPr>
          <p:cNvPr id="90123" name="TextBox 57"/>
          <p:cNvSpPr txBox="1">
            <a:spLocks noChangeArrowheads="1"/>
          </p:cNvSpPr>
          <p:nvPr/>
        </p:nvSpPr>
        <p:spPr bwMode="auto">
          <a:xfrm>
            <a:off x="825236" y="4343401"/>
            <a:ext cx="2212778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32678.0000000000CC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364029" y="4267200"/>
            <a:ext cx="1620000" cy="5400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Switch A</a:t>
            </a:r>
          </a:p>
        </p:txBody>
      </p:sp>
      <p:sp>
        <p:nvSpPr>
          <p:cNvPr id="90125" name="TextBox 55"/>
          <p:cNvSpPr txBox="1">
            <a:spLocks noChangeArrowheads="1"/>
          </p:cNvSpPr>
          <p:nvPr/>
        </p:nvSpPr>
        <p:spPr bwMode="auto">
          <a:xfrm>
            <a:off x="7097025" y="4343401"/>
            <a:ext cx="2223686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32678.0000000000AA</a:t>
            </a:r>
          </a:p>
        </p:txBody>
      </p:sp>
      <p:cxnSp>
        <p:nvCxnSpPr>
          <p:cNvPr id="29" name="Straight Connector 28"/>
          <p:cNvCxnSpPr>
            <a:stCxn id="4" idx="2"/>
            <a:endCxn id="27" idx="0"/>
          </p:cNvCxnSpPr>
          <p:nvPr/>
        </p:nvCxnSpPr>
        <p:spPr>
          <a:xfrm rot="5400000">
            <a:off x="5964539" y="3645091"/>
            <a:ext cx="831600" cy="412619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6" idx="2"/>
            <a:endCxn id="27" idx="0"/>
          </p:cNvCxnSpPr>
          <p:nvPr/>
        </p:nvCxnSpPr>
        <p:spPr>
          <a:xfrm rot="16200000" flipH="1">
            <a:off x="4272806" y="2365977"/>
            <a:ext cx="831600" cy="2970846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4" idx="0"/>
          </p:cNvCxnSpPr>
          <p:nvPr/>
        </p:nvCxnSpPr>
        <p:spPr>
          <a:xfrm rot="16200000" flipH="1">
            <a:off x="5968857" y="2277809"/>
            <a:ext cx="838200" cy="397382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Oval Callout 47"/>
          <p:cNvSpPr/>
          <p:nvPr/>
        </p:nvSpPr>
        <p:spPr>
          <a:xfrm>
            <a:off x="227012" y="2057400"/>
            <a:ext cx="2166171" cy="838200"/>
          </a:xfrm>
          <a:prstGeom prst="wedgeEllipseCallout">
            <a:avLst>
              <a:gd name="adj1" fmla="val 48708"/>
              <a:gd name="adj2" fmla="val 44698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Alternative </a:t>
            </a:r>
            <a:r>
              <a:rPr lang="en-US" sz="1800" dirty="0">
                <a:solidFill>
                  <a:srgbClr val="000000"/>
                </a:solidFill>
              </a:rPr>
              <a:t>Root Bridge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393183" y="51816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50" name="Straight Connector 49"/>
          <p:cNvCxnSpPr>
            <a:stCxn id="5" idx="2"/>
            <a:endCxn id="49" idx="0"/>
          </p:cNvCxnSpPr>
          <p:nvPr/>
        </p:nvCxnSpPr>
        <p:spPr>
          <a:xfrm rot="5400000">
            <a:off x="3002970" y="4403723"/>
            <a:ext cx="374400" cy="11813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2558230" y="53340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723277" y="54864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55" name="Straight Connector 54"/>
          <p:cNvCxnSpPr>
            <a:stCxn id="5" idx="2"/>
            <a:endCxn id="53" idx="0"/>
          </p:cNvCxnSpPr>
          <p:nvPr/>
        </p:nvCxnSpPr>
        <p:spPr>
          <a:xfrm rot="5400000">
            <a:off x="3009293" y="4562446"/>
            <a:ext cx="526800" cy="10163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" idx="2"/>
            <a:endCxn id="54" idx="0"/>
          </p:cNvCxnSpPr>
          <p:nvPr/>
        </p:nvCxnSpPr>
        <p:spPr>
          <a:xfrm rot="5400000">
            <a:off x="3015617" y="4721170"/>
            <a:ext cx="679200" cy="8512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6684407" y="52578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519360" y="54102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354313" y="5562600"/>
            <a:ext cx="412618" cy="304800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64" name="Straight Connector 63"/>
          <p:cNvCxnSpPr>
            <a:stCxn id="27" idx="2"/>
            <a:endCxn id="61" idx="0"/>
          </p:cNvCxnSpPr>
          <p:nvPr/>
        </p:nvCxnSpPr>
        <p:spPr>
          <a:xfrm rot="16200000" flipH="1">
            <a:off x="6307072" y="4674156"/>
            <a:ext cx="450600" cy="7166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27" idx="2"/>
            <a:endCxn id="62" idx="0"/>
          </p:cNvCxnSpPr>
          <p:nvPr/>
        </p:nvCxnSpPr>
        <p:spPr>
          <a:xfrm rot="16200000" flipH="1">
            <a:off x="6148349" y="4832880"/>
            <a:ext cx="603000" cy="551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2"/>
            <a:endCxn id="63" idx="0"/>
          </p:cNvCxnSpPr>
          <p:nvPr/>
        </p:nvCxnSpPr>
        <p:spPr>
          <a:xfrm rot="16200000" flipH="1">
            <a:off x="5989625" y="4991603"/>
            <a:ext cx="755400" cy="3865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142" name="TextBox 80"/>
          <p:cNvSpPr txBox="1">
            <a:spLocks noChangeArrowheads="1"/>
          </p:cNvSpPr>
          <p:nvPr/>
        </p:nvSpPr>
        <p:spPr bwMode="auto">
          <a:xfrm>
            <a:off x="5180012" y="1715177"/>
            <a:ext cx="2057400" cy="570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Out to active router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rot="5400000" flipH="1" flipV="1">
            <a:off x="3284974" y="4892768"/>
            <a:ext cx="609600" cy="577665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4621318" y="3733800"/>
            <a:ext cx="1320694" cy="381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16200000" flipV="1">
            <a:off x="6186263" y="2301650"/>
            <a:ext cx="685800" cy="349699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Callout 37"/>
          <p:cNvSpPr/>
          <p:nvPr/>
        </p:nvSpPr>
        <p:spPr>
          <a:xfrm>
            <a:off x="7313612" y="1981200"/>
            <a:ext cx="1815518" cy="838200"/>
          </a:xfrm>
          <a:prstGeom prst="wedgeEllipseCallout">
            <a:avLst>
              <a:gd name="adj1" fmla="val -45029"/>
              <a:gd name="adj2" fmla="val 55380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</a:rPr>
              <a:t>Root Bridge</a:t>
            </a:r>
          </a:p>
        </p:txBody>
      </p:sp>
      <p:cxnSp>
        <p:nvCxnSpPr>
          <p:cNvPr id="39" name="Straight Connector 38"/>
          <p:cNvCxnSpPr>
            <a:endCxn id="6" idx="0"/>
          </p:cNvCxnSpPr>
          <p:nvPr/>
        </p:nvCxnSpPr>
        <p:spPr>
          <a:xfrm rot="5400000">
            <a:off x="2871065" y="2465720"/>
            <a:ext cx="761999" cy="97761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148" name="TextBox 41"/>
          <p:cNvSpPr txBox="1">
            <a:spLocks noChangeArrowheads="1"/>
          </p:cNvSpPr>
          <p:nvPr/>
        </p:nvSpPr>
        <p:spPr bwMode="auto">
          <a:xfrm>
            <a:off x="2284412" y="1715177"/>
            <a:ext cx="2438400" cy="570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+mn-lt"/>
              </a:rPr>
              <a:t>Out to standby router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Protecting the STP Topology</a:t>
            </a:r>
            <a:endParaRPr lang="en-US"/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Some vendors have included features that protect the STP topology: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Root Guard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BPDU Guard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Loop Guard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UDLD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STP Design Guidelines</a:t>
            </a:r>
            <a:endParaRPr lang="en-US"/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b="1" dirty="0" smtClean="0">
                <a:solidFill>
                  <a:srgbClr val="FF0000"/>
                </a:solidFill>
              </a:rPr>
              <a:t>Enable spanning tree</a:t>
            </a:r>
            <a:r>
              <a:rPr lang="en-US" dirty="0" smtClean="0"/>
              <a:t> even if you don’t have redundant paths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Always plan and set bridge priorities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Make the root choice deterministic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Include an alternative root bridge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If possible, do not accept </a:t>
            </a:r>
            <a:r>
              <a:rPr lang="en-US" dirty="0" err="1" smtClean="0"/>
              <a:t>BPDUs</a:t>
            </a:r>
            <a:r>
              <a:rPr lang="en-US" dirty="0" smtClean="0"/>
              <a:t> on end user 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802.1d 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Convergence Speeds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Moving from the Blocking state to the Forwarding State takes at least 2 </a:t>
            </a:r>
            <a:r>
              <a:rPr lang="en-US" sz="2400" dirty="0" err="1" smtClean="0">
                <a:ea typeface="ＭＳ Ｐゴシック" pitchFamily="-65" charset="-128"/>
                <a:cs typeface="ＭＳ Ｐゴシック" pitchFamily="-65" charset="-128"/>
              </a:rPr>
              <a:t>x</a:t>
            </a: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 </a:t>
            </a:r>
            <a:r>
              <a:rPr lang="en-US" sz="2400" i="1" dirty="0" smtClean="0">
                <a:ea typeface="ＭＳ Ｐゴシック" pitchFamily="-65" charset="-128"/>
                <a:cs typeface="ＭＳ Ｐゴシック" pitchFamily="-65" charset="-128"/>
              </a:rPr>
              <a:t>Forward Delay</a:t>
            </a: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 time units </a:t>
            </a:r>
            <a:b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</a:b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(~ 30 </a:t>
            </a:r>
            <a:r>
              <a:rPr lang="en-US" sz="2400" dirty="0" err="1" smtClean="0">
                <a:ea typeface="ＭＳ Ｐゴシック" pitchFamily="-65" charset="-128"/>
                <a:cs typeface="ＭＳ Ｐゴシック" pitchFamily="-65" charset="-128"/>
              </a:rPr>
              <a:t>secs</a:t>
            </a: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.)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000" dirty="0" smtClean="0"/>
              <a:t>This can be annoying when connecting end user stations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Some vendors have added enhancements such as </a:t>
            </a:r>
            <a:r>
              <a:rPr lang="en-US" sz="2400" i="1" dirty="0" err="1" smtClean="0">
                <a:ea typeface="ＭＳ Ｐゴシック" pitchFamily="-65" charset="-128"/>
                <a:cs typeface="ＭＳ Ｐゴシック" pitchFamily="-65" charset="-128"/>
              </a:rPr>
              <a:t>PortFast</a:t>
            </a: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, which will reduce this time to a minimum for edge ports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000" dirty="0" smtClean="0"/>
              <a:t>Never use </a:t>
            </a:r>
            <a:r>
              <a:rPr lang="en-US" sz="2000" i="1" dirty="0" err="1" smtClean="0"/>
              <a:t>PortFast</a:t>
            </a:r>
            <a:r>
              <a:rPr lang="en-US" sz="2000" i="1" dirty="0" smtClean="0"/>
              <a:t> </a:t>
            </a:r>
            <a:r>
              <a:rPr lang="en-US" sz="2000" dirty="0" smtClean="0"/>
              <a:t>or similar in switch-to-switch links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800" dirty="0" smtClean="0">
                <a:ea typeface="ＭＳ Ｐゴシック" pitchFamily="-65" charset="-128"/>
                <a:cs typeface="ＭＳ Ｐゴシック" pitchFamily="-65" charset="-128"/>
              </a:rPr>
              <a:t>Topology changes typically take 30 seconds too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sz="2400" dirty="0" smtClean="0"/>
              <a:t>This can be unacceptable in a production network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65" charset="-128"/>
                <a:cs typeface="ＭＳ Ｐゴシック" pitchFamily="-65" charset="-128"/>
              </a:rPr>
              <a:t>Rapid Spanning Tree (802.1w)</a:t>
            </a:r>
            <a:endParaRPr lang="en-US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Convergence is </a:t>
            </a:r>
            <a:r>
              <a:rPr lang="en-US" b="1" dirty="0" smtClean="0">
                <a:ea typeface="ＭＳ Ｐゴシック" pitchFamily="-65" charset="-128"/>
                <a:cs typeface="ＭＳ Ｐゴシック" pitchFamily="-65" charset="-128"/>
              </a:rPr>
              <a:t>much 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faster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cs typeface="ＭＳ Ｐゴシック" pitchFamily="-65" charset="-128"/>
              </a:rPr>
              <a:t>Communication between switches is more interactive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Edge ports don’t participate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cs typeface="ＭＳ Ｐゴシック" pitchFamily="-65" charset="-128"/>
              </a:rPr>
              <a:t>Edge ports transition to forwarding state immediately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>
                <a:cs typeface="ＭＳ Ｐゴシック" pitchFamily="-65" charset="-128"/>
              </a:rPr>
              <a:t>If </a:t>
            </a:r>
            <a:r>
              <a:rPr lang="en-US" dirty="0" err="1" smtClean="0">
                <a:cs typeface="ＭＳ Ｐゴシック" pitchFamily="-65" charset="-128"/>
              </a:rPr>
              <a:t>BPDUs</a:t>
            </a:r>
            <a:r>
              <a:rPr lang="en-US" dirty="0" smtClean="0">
                <a:cs typeface="ＭＳ Ｐゴシック" pitchFamily="-65" charset="-128"/>
              </a:rPr>
              <a:t> are received on an edge port, it becomes a non-edge port to prevent loops</a:t>
            </a:r>
            <a:endParaRPr lang="en-US" dirty="0"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Rapid Spanning Tree (802.1w)</a:t>
            </a:r>
            <a:endParaRPr lang="en-US"/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Defines these port roles: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Root Port (same as with 802.1d)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Alternate Port 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port with an alternate path to the root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Designated Port (same as with 802.1d)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Backup Port</a:t>
            </a:r>
          </a:p>
          <a:p>
            <a:pPr lvl="2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 backup/redundant path to a segment where another bridge port already connects.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Rapid Spanning Tree (802.1w)</a:t>
            </a:r>
            <a:endParaRPr lang="en-US"/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Synchronization process uses a handshake method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After a root is elected, the topology is built in cascade, where each switch proposes to be the designated bridge for each point-to-point link</a:t>
            </a:r>
          </a:p>
          <a:p>
            <a:pPr lvl="1">
              <a:buClr>
                <a:schemeClr val="accent6">
                  <a:lumMod val="60000"/>
                  <a:lumOff val="40000"/>
                </a:schemeClr>
              </a:buClr>
              <a:buFont typeface="Wingdings" charset="2"/>
              <a:buChar char="§"/>
            </a:pPr>
            <a:r>
              <a:rPr lang="en-US" dirty="0" smtClean="0"/>
              <a:t>While this happens, all the downstream switch links are blocking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Rapid Spanning Tree (802.1w)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043654" y="2209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Root</a:t>
            </a:r>
          </a:p>
        </p:txBody>
      </p:sp>
      <p:cxnSp>
        <p:nvCxnSpPr>
          <p:cNvPr id="16" name="Straight Connector 15"/>
          <p:cNvCxnSpPr>
            <a:stCxn id="18" idx="0"/>
            <a:endCxn id="8" idx="2"/>
          </p:cNvCxnSpPr>
          <p:nvPr/>
        </p:nvCxnSpPr>
        <p:spPr bwMode="auto">
          <a:xfrm rot="5400000" flipH="1" flipV="1">
            <a:off x="3123089" y="1895832"/>
            <a:ext cx="685800" cy="222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 bwMode="auto">
          <a:xfrm>
            <a:off x="1815518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10800000" flipV="1">
            <a:off x="2475706" y="2743200"/>
            <a:ext cx="1320377" cy="381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287" name="TextBox 42"/>
          <p:cNvSpPr txBox="1">
            <a:spLocks noChangeArrowheads="1"/>
          </p:cNvSpPr>
          <p:nvPr/>
        </p:nvSpPr>
        <p:spPr bwMode="auto">
          <a:xfrm>
            <a:off x="2325037" y="2569075"/>
            <a:ext cx="949975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Proposal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1815518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5" name="Straight Connector 44"/>
          <p:cNvCxnSpPr>
            <a:stCxn id="44" idx="0"/>
            <a:endCxn id="18" idx="2"/>
          </p:cNvCxnSpPr>
          <p:nvPr/>
        </p:nvCxnSpPr>
        <p:spPr bwMode="auto">
          <a:xfrm rot="5400000" flipH="1" flipV="1">
            <a:off x="1894722" y="4267069"/>
            <a:ext cx="914400" cy="343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3135895" y="2971800"/>
            <a:ext cx="1237853" cy="381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291" name="TextBox 52"/>
          <p:cNvSpPr txBox="1">
            <a:spLocks noChangeArrowheads="1"/>
          </p:cNvSpPr>
          <p:nvPr/>
        </p:nvSpPr>
        <p:spPr bwMode="auto">
          <a:xfrm>
            <a:off x="3465989" y="3200401"/>
            <a:ext cx="1197764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+mn-lt"/>
              </a:rPr>
              <a:t>Agreement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5941695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941695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57" name="Straight Connector 56"/>
          <p:cNvCxnSpPr>
            <a:stCxn id="56" idx="0"/>
            <a:endCxn id="55" idx="2"/>
          </p:cNvCxnSpPr>
          <p:nvPr/>
        </p:nvCxnSpPr>
        <p:spPr bwMode="auto">
          <a:xfrm rot="5400000" flipH="1" flipV="1">
            <a:off x="6020899" y="4267069"/>
            <a:ext cx="914400" cy="343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5" idx="0"/>
            <a:endCxn id="8" idx="2"/>
          </p:cNvCxnSpPr>
          <p:nvPr/>
        </p:nvCxnSpPr>
        <p:spPr bwMode="auto">
          <a:xfrm rot="16200000" flipV="1">
            <a:off x="5186177" y="2060880"/>
            <a:ext cx="685800" cy="189804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296" name="TextBox 60"/>
          <p:cNvSpPr txBox="1">
            <a:spLocks noChangeArrowheads="1"/>
          </p:cNvSpPr>
          <p:nvPr/>
        </p:nvSpPr>
        <p:spPr bwMode="auto">
          <a:xfrm>
            <a:off x="3465989" y="22860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97297" name="TextBox 61"/>
          <p:cNvSpPr txBox="1">
            <a:spLocks noChangeArrowheads="1"/>
          </p:cNvSpPr>
          <p:nvPr/>
        </p:nvSpPr>
        <p:spPr bwMode="auto">
          <a:xfrm>
            <a:off x="1815518" y="29718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65" charset="-128"/>
                <a:cs typeface="ＭＳ Ｐゴシック" pitchFamily="-65" charset="-128"/>
              </a:rPr>
              <a:t>Rapid Spanning Tree (802.1w)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4043654" y="2209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Root</a:t>
            </a:r>
          </a:p>
        </p:txBody>
      </p:sp>
      <p:cxnSp>
        <p:nvCxnSpPr>
          <p:cNvPr id="63" name="Straight Connector 62"/>
          <p:cNvCxnSpPr>
            <a:stCxn id="64" idx="0"/>
            <a:endCxn id="62" idx="2"/>
          </p:cNvCxnSpPr>
          <p:nvPr/>
        </p:nvCxnSpPr>
        <p:spPr bwMode="auto">
          <a:xfrm rot="5400000" flipH="1" flipV="1">
            <a:off x="3123089" y="1895832"/>
            <a:ext cx="685800" cy="222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 bwMode="auto">
          <a:xfrm>
            <a:off x="1815518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5611601" y="2743200"/>
            <a:ext cx="990283" cy="381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311" name="TextBox 65"/>
          <p:cNvSpPr txBox="1">
            <a:spLocks noChangeArrowheads="1"/>
          </p:cNvSpPr>
          <p:nvPr/>
        </p:nvSpPr>
        <p:spPr bwMode="auto">
          <a:xfrm>
            <a:off x="5982637" y="2569075"/>
            <a:ext cx="949975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Proposal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1815518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8" name="Straight Connector 67"/>
          <p:cNvCxnSpPr>
            <a:stCxn id="67" idx="0"/>
            <a:endCxn id="64" idx="2"/>
          </p:cNvCxnSpPr>
          <p:nvPr/>
        </p:nvCxnSpPr>
        <p:spPr bwMode="auto">
          <a:xfrm rot="5400000" flipH="1" flipV="1">
            <a:off x="1894722" y="4267069"/>
            <a:ext cx="914400" cy="343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10800000">
            <a:off x="4703842" y="2895600"/>
            <a:ext cx="990283" cy="3810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315" name="TextBox 69"/>
          <p:cNvSpPr txBox="1">
            <a:spLocks noChangeArrowheads="1"/>
          </p:cNvSpPr>
          <p:nvPr/>
        </p:nvSpPr>
        <p:spPr bwMode="auto">
          <a:xfrm>
            <a:off x="4058448" y="3124201"/>
            <a:ext cx="1197764" cy="2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+mn-lt"/>
              </a:rPr>
              <a:t>Agreement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5941695" y="33528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1695" y="4724400"/>
            <a:ext cx="1072806" cy="457200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FFFFFF"/>
                </a:solidFill>
              </a:rPr>
              <a:t>Switch</a:t>
            </a: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73" name="Straight Connector 72"/>
          <p:cNvCxnSpPr>
            <a:stCxn id="72" idx="0"/>
            <a:endCxn id="71" idx="2"/>
          </p:cNvCxnSpPr>
          <p:nvPr/>
        </p:nvCxnSpPr>
        <p:spPr bwMode="auto">
          <a:xfrm rot="5400000" flipH="1" flipV="1">
            <a:off x="6020899" y="4267069"/>
            <a:ext cx="914400" cy="343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71" idx="0"/>
            <a:endCxn id="62" idx="2"/>
          </p:cNvCxnSpPr>
          <p:nvPr/>
        </p:nvCxnSpPr>
        <p:spPr bwMode="auto">
          <a:xfrm rot="16200000" flipV="1">
            <a:off x="5186177" y="2060880"/>
            <a:ext cx="685800" cy="1898041"/>
          </a:xfrm>
          <a:prstGeom prst="line">
            <a:avLst/>
          </a:prstGeom>
          <a:ln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320" name="TextBox 74"/>
          <p:cNvSpPr txBox="1">
            <a:spLocks noChangeArrowheads="1"/>
          </p:cNvSpPr>
          <p:nvPr/>
        </p:nvSpPr>
        <p:spPr bwMode="auto">
          <a:xfrm>
            <a:off x="3465989" y="22860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98321" name="TextBox 75"/>
          <p:cNvSpPr txBox="1">
            <a:spLocks noChangeArrowheads="1"/>
          </p:cNvSpPr>
          <p:nvPr/>
        </p:nvSpPr>
        <p:spPr bwMode="auto">
          <a:xfrm>
            <a:off x="1815518" y="29718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  <p:sp>
        <p:nvSpPr>
          <p:cNvPr id="98322" name="TextBox 79"/>
          <p:cNvSpPr txBox="1">
            <a:spLocks noChangeArrowheads="1"/>
          </p:cNvSpPr>
          <p:nvPr/>
        </p:nvSpPr>
        <p:spPr bwMode="auto">
          <a:xfrm>
            <a:off x="5198983" y="2286000"/>
            <a:ext cx="607408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DP</a:t>
            </a:r>
          </a:p>
        </p:txBody>
      </p:sp>
      <p:sp>
        <p:nvSpPr>
          <p:cNvPr id="98323" name="TextBox 80"/>
          <p:cNvSpPr txBox="1">
            <a:spLocks noChangeArrowheads="1"/>
          </p:cNvSpPr>
          <p:nvPr/>
        </p:nvSpPr>
        <p:spPr bwMode="auto">
          <a:xfrm>
            <a:off x="6766930" y="2971800"/>
            <a:ext cx="584265" cy="36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+mn-lt"/>
              </a:rPr>
              <a:t>RP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68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68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68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68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4768</Words>
  <Application>Microsoft Macintosh PowerPoint</Application>
  <PresentationFormat>Custom</PresentationFormat>
  <Paragraphs>816</Paragraphs>
  <Slides>116</Slides>
  <Notes>4</Notes>
  <HiddenSlides>0</HiddenSlides>
  <MMClips>0</MMClips>
  <ScaleCrop>false</ScaleCrop>
  <HeadingPairs>
    <vt:vector size="6" baseType="variant"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116</vt:i4>
      </vt:variant>
    </vt:vector>
  </HeadingPairs>
  <TitlesOfParts>
    <vt:vector size="119" baseType="lpstr">
      <vt:lpstr>Office Theme</vt:lpstr>
      <vt:lpstr>1_Office Theme</vt:lpstr>
      <vt:lpstr>VISIO</vt:lpstr>
      <vt:lpstr>Layer 2 Network Design</vt:lpstr>
      <vt:lpstr>Layer-2 Network Design</vt:lpstr>
      <vt:lpstr>Layer-2 Network Design - Simple</vt:lpstr>
      <vt:lpstr>Layer-2 Network Design - Redundant</vt:lpstr>
      <vt:lpstr>In-Building and Layer 2</vt:lpstr>
      <vt:lpstr>Layer 2 Concepts</vt:lpstr>
      <vt:lpstr>Ethernet Functions</vt:lpstr>
      <vt:lpstr>Ethernet Frame</vt:lpstr>
      <vt:lpstr>Evolution of Ethernet Topologies</vt:lpstr>
      <vt:lpstr>Switched Star Topology Benefits</vt:lpstr>
      <vt:lpstr>Hub</vt:lpstr>
      <vt:lpstr>Hub</vt:lpstr>
      <vt:lpstr>Switch</vt:lpstr>
      <vt:lpstr>Switch</vt:lpstr>
      <vt:lpstr>Switches and Broadcast</vt:lpstr>
      <vt:lpstr>Switch vs. Router</vt:lpstr>
      <vt:lpstr>Switch vs. Router</vt:lpstr>
      <vt:lpstr>Traffic Domains</vt:lpstr>
      <vt:lpstr>Traffic Domains</vt:lpstr>
      <vt:lpstr>Layer 2 Network Design Guidelines</vt:lpstr>
      <vt:lpstr>Minimize Path Between Elements</vt:lpstr>
      <vt:lpstr>Build Incrementally</vt:lpstr>
      <vt:lpstr>Build Incrementally</vt:lpstr>
      <vt:lpstr>Build Incrementally</vt:lpstr>
      <vt:lpstr>Build Incrementally</vt:lpstr>
      <vt:lpstr>Do not daisy-chain</vt:lpstr>
      <vt:lpstr>Connect buildings hierarchically</vt:lpstr>
      <vt:lpstr>Virtual LANs (VLANs)</vt:lpstr>
      <vt:lpstr>VLAN introduction</vt:lpstr>
      <vt:lpstr>Local VLANs</vt:lpstr>
      <vt:lpstr>Local VLANs</vt:lpstr>
      <vt:lpstr>Broadcast domains with VLANs and routers</vt:lpstr>
      <vt:lpstr>VLANs</vt:lpstr>
      <vt:lpstr>VLANs</vt:lpstr>
      <vt:lpstr>VLAN operation</vt:lpstr>
      <vt:lpstr>VLANs across switches</vt:lpstr>
      <vt:lpstr>VLANs across switches</vt:lpstr>
      <vt:lpstr>VLANs across switches</vt:lpstr>
      <vt:lpstr>802.1Q</vt:lpstr>
      <vt:lpstr>802.1Q tagged frame</vt:lpstr>
      <vt:lpstr>Tagged vs. Untagged</vt:lpstr>
      <vt:lpstr>VLANS increase complexity</vt:lpstr>
      <vt:lpstr>Good reasons to use VLANs</vt:lpstr>
      <vt:lpstr>Bad reasons to use VLANs</vt:lpstr>
      <vt:lpstr>Do not build “VLAN spaghetti”</vt:lpstr>
      <vt:lpstr>Configuring static VLANs</vt:lpstr>
      <vt:lpstr>Creating VLANs</vt:lpstr>
      <vt:lpstr>Verifying VLANs – show vlan-switch</vt:lpstr>
      <vt:lpstr>show vlan-switch brief</vt:lpstr>
      <vt:lpstr>vlan database commands </vt:lpstr>
      <vt:lpstr>VLAN trunking</vt:lpstr>
      <vt:lpstr>Deleting a Port VLAN Membership</vt:lpstr>
      <vt:lpstr>Link Aggregation</vt:lpstr>
      <vt:lpstr>Link Aggregation</vt:lpstr>
      <vt:lpstr>LACP Operation</vt:lpstr>
      <vt:lpstr>LACP Operation</vt:lpstr>
      <vt:lpstr>LACP Operation</vt:lpstr>
      <vt:lpstr>Distributing Traffic in Bundled Links</vt:lpstr>
      <vt:lpstr>Switching Loops</vt:lpstr>
      <vt:lpstr>Switching Loop</vt:lpstr>
      <vt:lpstr>Switching Loop</vt:lpstr>
      <vt:lpstr>Switching Loop</vt:lpstr>
      <vt:lpstr>Switching Loop</vt:lpstr>
      <vt:lpstr>Switching Loop</vt:lpstr>
      <vt:lpstr>Good Switching Loops???</vt:lpstr>
      <vt:lpstr>What is a Spanning Tree</vt:lpstr>
      <vt:lpstr>Spanning Tree Protocol</vt:lpstr>
      <vt:lpstr>Spanning Tree Protocol</vt:lpstr>
      <vt:lpstr>Traditional Spanning Tree (802.1d)</vt:lpstr>
      <vt:lpstr>Traditional Spanning Tree (802.1d)</vt:lpstr>
      <vt:lpstr>Root Bridge Selection (802.1d)</vt:lpstr>
      <vt:lpstr>Root Bridge Selection (802.1d)</vt:lpstr>
      <vt:lpstr>Root Port Selection (802.1d)</vt:lpstr>
      <vt:lpstr>Root Port Selection (802.1d)</vt:lpstr>
      <vt:lpstr>Root Port Selection (802.1d)</vt:lpstr>
      <vt:lpstr>Root Port Selection (802.1d)</vt:lpstr>
      <vt:lpstr>Root Port Selection (802.1d)</vt:lpstr>
      <vt:lpstr>Root Port Selection (802.1d)</vt:lpstr>
      <vt:lpstr>Root Port Selection (802.1d)</vt:lpstr>
      <vt:lpstr>Electing Designated Ports (802.1d)</vt:lpstr>
      <vt:lpstr>Root Port Selection (802.1d)</vt:lpstr>
      <vt:lpstr>Electing Designated Ports (802.1d)</vt:lpstr>
      <vt:lpstr>Root Port Selection (802.1d)</vt:lpstr>
      <vt:lpstr>Blocking a port</vt:lpstr>
      <vt:lpstr>Root Port Selection (802.1d)</vt:lpstr>
      <vt:lpstr>Spanning Tree Protocol States</vt:lpstr>
      <vt:lpstr>Spanning Tree Protocol States</vt:lpstr>
      <vt:lpstr>STP Topology Changes</vt:lpstr>
      <vt:lpstr>Root Bridge Placement</vt:lpstr>
      <vt:lpstr>Bad Root Bridge Placement</vt:lpstr>
      <vt:lpstr>Good Root Bridge Placement</vt:lpstr>
      <vt:lpstr>Protecting the STP Topology</vt:lpstr>
      <vt:lpstr>STP Design Guidelines</vt:lpstr>
      <vt:lpstr>802.1d Convergence Speeds</vt:lpstr>
      <vt:lpstr>Rapid Spanning Tree (802.1w)</vt:lpstr>
      <vt:lpstr>Rapid Spanning Tree (802.1w)</vt:lpstr>
      <vt:lpstr>Rapid Spanning Tree (802.1w)</vt:lpstr>
      <vt:lpstr>Rapid Spanning Tree (802.1w)</vt:lpstr>
      <vt:lpstr>Rapid Spanning Tree (802.1w)</vt:lpstr>
      <vt:lpstr>Rapid Spanning Tree (802.1w)</vt:lpstr>
      <vt:lpstr>Rapid Spanning Tree (802.1w)</vt:lpstr>
      <vt:lpstr>Rapid Spanning Tree (802.1w)</vt:lpstr>
      <vt:lpstr>Multiple Spanning Tree (802.1s)</vt:lpstr>
      <vt:lpstr>Multiple Spanning Tree (802.1s)</vt:lpstr>
      <vt:lpstr>Multiple Spanning Tree (802.1s)</vt:lpstr>
      <vt:lpstr>Multiple Spanning Tree (802.1s)</vt:lpstr>
      <vt:lpstr>Multiple Spanning Tree (802.1s)</vt:lpstr>
      <vt:lpstr>Multiple Spanning Tree (802.1s)</vt:lpstr>
      <vt:lpstr>Multiple Spanning Tree (802.1s)</vt:lpstr>
      <vt:lpstr>Selecting Switches</vt:lpstr>
      <vt:lpstr>Selecting Switches</vt:lpstr>
      <vt:lpstr>Selecting Switches</vt:lpstr>
      <vt:lpstr>Selecting Switches</vt:lpstr>
      <vt:lpstr>Network Management</vt:lpstr>
      <vt:lpstr>Network Management</vt:lpstr>
      <vt:lpstr>Documentation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Internetworking,   or IP and Networking Basics </dc:title>
  <cp:lastModifiedBy>Olaf Maennel</cp:lastModifiedBy>
  <cp:revision>34</cp:revision>
  <cp:lastPrinted>1601-01-01T00:00:00Z</cp:lastPrinted>
  <dcterms:created xsi:type="dcterms:W3CDTF">2009-12-02T15:40:01Z</dcterms:created>
  <dcterms:modified xsi:type="dcterms:W3CDTF">2009-12-02T15:45:15Z</dcterms:modified>
</cp:coreProperties>
</file>